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7" r:id="rId2"/>
    <p:sldId id="258" r:id="rId3"/>
    <p:sldId id="259" r:id="rId4"/>
    <p:sldId id="256" r:id="rId5"/>
    <p:sldId id="269" r:id="rId6"/>
    <p:sldId id="270" r:id="rId7"/>
    <p:sldId id="271" r:id="rId8"/>
    <p:sldId id="262" r:id="rId9"/>
    <p:sldId id="273" r:id="rId10"/>
    <p:sldId id="274" r:id="rId11"/>
    <p:sldId id="260" r:id="rId12"/>
    <p:sldId id="275" r:id="rId13"/>
    <p:sldId id="276" r:id="rId14"/>
    <p:sldId id="277" r:id="rId15"/>
    <p:sldId id="278" r:id="rId16"/>
    <p:sldId id="279" r:id="rId17"/>
    <p:sldId id="280" r:id="rId18"/>
    <p:sldId id="281" r:id="rId19"/>
    <p:sldId id="282" r:id="rId20"/>
    <p:sldId id="283" r:id="rId21"/>
    <p:sldId id="261" r:id="rId22"/>
    <p:sldId id="284" r:id="rId23"/>
    <p:sldId id="28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9716C7-5F83-4C73-AD17-EED00F43B52D}" v="25" dt="2025-12-03T11:45:01.3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94660"/>
  </p:normalViewPr>
  <p:slideViewPr>
    <p:cSldViewPr snapToGrid="0">
      <p:cViewPr varScale="1">
        <p:scale>
          <a:sx n="78" d="100"/>
          <a:sy n="78" d="100"/>
        </p:scale>
        <p:origin x="11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B0FF76D-7AAB-4DD4-BA2D-563EB0BB442C}"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C319F359-1D32-49E0-BEE2-BE379E359AD6}">
      <dgm:prSet/>
      <dgm:spPr>
        <a:solidFill>
          <a:schemeClr val="bg1"/>
        </a:solidFill>
      </dgm:spPr>
      <dgm:t>
        <a:bodyPr/>
        <a:lstStyle/>
        <a:p>
          <a:r>
            <a:rPr lang="en-US" dirty="0">
              <a:solidFill>
                <a:schemeClr val="tx1"/>
              </a:solidFill>
            </a:rPr>
            <a:t>Content: </a:t>
          </a:r>
        </a:p>
      </dgm:t>
    </dgm:pt>
    <dgm:pt modelId="{CC3BD356-ADC4-450B-B42C-DC9CAF132D0B}" type="parTrans" cxnId="{6CEF6FFC-3321-4588-A45C-5AD600CC2358}">
      <dgm:prSet/>
      <dgm:spPr/>
      <dgm:t>
        <a:bodyPr/>
        <a:lstStyle/>
        <a:p>
          <a:endParaRPr lang="en-US"/>
        </a:p>
      </dgm:t>
    </dgm:pt>
    <dgm:pt modelId="{B30EB853-B5B5-4565-B85E-94241A853289}" type="sibTrans" cxnId="{6CEF6FFC-3321-4588-A45C-5AD600CC2358}">
      <dgm:prSet/>
      <dgm:spPr/>
      <dgm:t>
        <a:bodyPr/>
        <a:lstStyle/>
        <a:p>
          <a:endParaRPr lang="en-US"/>
        </a:p>
      </dgm:t>
    </dgm:pt>
    <dgm:pt modelId="{860D56D1-94E8-4B18-BB9A-B7F8F24E6F77}">
      <dgm:prSet/>
      <dgm:spPr>
        <a:solidFill>
          <a:schemeClr val="bg1"/>
        </a:solidFill>
      </dgm:spPr>
      <dgm:t>
        <a:bodyPr/>
        <a:lstStyle/>
        <a:p>
          <a:r>
            <a:rPr lang="en-US" dirty="0">
              <a:solidFill>
                <a:schemeClr val="tx1"/>
              </a:solidFill>
            </a:rPr>
            <a:t>Shannon and Weaver steps: </a:t>
          </a:r>
        </a:p>
      </dgm:t>
    </dgm:pt>
    <dgm:pt modelId="{6EFD79EB-4DB4-47FA-9317-EED6C9ED4494}" type="parTrans" cxnId="{BB37E991-3639-4D87-9764-92A16A5559AB}">
      <dgm:prSet/>
      <dgm:spPr/>
      <dgm:t>
        <a:bodyPr/>
        <a:lstStyle/>
        <a:p>
          <a:endParaRPr lang="en-US"/>
        </a:p>
      </dgm:t>
    </dgm:pt>
    <dgm:pt modelId="{ABB3705C-B025-4642-A625-2DD73863B7C3}" type="sibTrans" cxnId="{BB37E991-3639-4D87-9764-92A16A5559AB}">
      <dgm:prSet/>
      <dgm:spPr/>
      <dgm:t>
        <a:bodyPr/>
        <a:lstStyle/>
        <a:p>
          <a:endParaRPr lang="en-US"/>
        </a:p>
      </dgm:t>
    </dgm:pt>
    <dgm:pt modelId="{209F4543-EFDD-40EE-AC36-6C24961FEAEF}">
      <dgm:prSet/>
      <dgm:spPr>
        <a:solidFill>
          <a:schemeClr val="bg1"/>
        </a:solidFill>
      </dgm:spPr>
      <dgm:t>
        <a:bodyPr/>
        <a:lstStyle/>
        <a:p>
          <a:r>
            <a:rPr lang="en-US" dirty="0">
              <a:solidFill>
                <a:schemeClr val="tx1"/>
              </a:solidFill>
            </a:rPr>
            <a:t>Sender: Gary (British culture</a:t>
          </a:r>
          <a:r>
            <a:rPr lang="en-US" dirty="0"/>
            <a:t>) </a:t>
          </a:r>
        </a:p>
      </dgm:t>
    </dgm:pt>
    <dgm:pt modelId="{2030BC32-40D5-4A56-B030-D461ABC00D29}" type="parTrans" cxnId="{C9E9F7B8-56E7-4B58-A481-D296061C3790}">
      <dgm:prSet/>
      <dgm:spPr/>
      <dgm:t>
        <a:bodyPr/>
        <a:lstStyle/>
        <a:p>
          <a:endParaRPr lang="en-US"/>
        </a:p>
      </dgm:t>
    </dgm:pt>
    <dgm:pt modelId="{D52E7324-EA52-4CDE-9B5E-71EB27F59BFA}" type="sibTrans" cxnId="{C9E9F7B8-56E7-4B58-A481-D296061C3790}">
      <dgm:prSet/>
      <dgm:spPr/>
      <dgm:t>
        <a:bodyPr/>
        <a:lstStyle/>
        <a:p>
          <a:endParaRPr lang="en-US"/>
        </a:p>
      </dgm:t>
    </dgm:pt>
    <dgm:pt modelId="{9B1946CB-F79B-4AD3-9175-B9DE2C977D11}">
      <dgm:prSet/>
      <dgm:spPr>
        <a:solidFill>
          <a:schemeClr val="bg1"/>
        </a:solidFill>
      </dgm:spPr>
      <dgm:t>
        <a:bodyPr/>
        <a:lstStyle/>
        <a:p>
          <a:r>
            <a:rPr lang="en-US" dirty="0">
              <a:solidFill>
                <a:schemeClr val="tx1"/>
              </a:solidFill>
            </a:rPr>
            <a:t>Message: hygiene and safety rules </a:t>
          </a:r>
        </a:p>
      </dgm:t>
    </dgm:pt>
    <dgm:pt modelId="{EF1A9DE6-410F-4BC8-B417-48EBAF4B63AD}" type="parTrans" cxnId="{BACBC769-3BBA-4B6E-A169-5BC4363FD79F}">
      <dgm:prSet/>
      <dgm:spPr/>
      <dgm:t>
        <a:bodyPr/>
        <a:lstStyle/>
        <a:p>
          <a:endParaRPr lang="en-US"/>
        </a:p>
      </dgm:t>
    </dgm:pt>
    <dgm:pt modelId="{C25934E5-22DE-4959-A299-DB69402A6613}" type="sibTrans" cxnId="{BACBC769-3BBA-4B6E-A169-5BC4363FD79F}">
      <dgm:prSet/>
      <dgm:spPr/>
      <dgm:t>
        <a:bodyPr/>
        <a:lstStyle/>
        <a:p>
          <a:endParaRPr lang="en-US"/>
        </a:p>
      </dgm:t>
    </dgm:pt>
    <dgm:pt modelId="{949D6478-B321-47BD-9EB7-D70F5255B98A}">
      <dgm:prSet/>
      <dgm:spPr>
        <a:solidFill>
          <a:schemeClr val="bg1"/>
        </a:solidFill>
      </dgm:spPr>
      <dgm:t>
        <a:bodyPr/>
        <a:lstStyle/>
        <a:p>
          <a:r>
            <a:rPr lang="en-US" dirty="0">
              <a:solidFill>
                <a:schemeClr val="tx1"/>
              </a:solidFill>
            </a:rPr>
            <a:t>Channel: speaking +signs</a:t>
          </a:r>
        </a:p>
      </dgm:t>
    </dgm:pt>
    <dgm:pt modelId="{FD8C19AF-352E-4901-9D72-7245A3644B55}" type="parTrans" cxnId="{1494BDE1-9849-4C14-85BB-25832A58B447}">
      <dgm:prSet/>
      <dgm:spPr/>
      <dgm:t>
        <a:bodyPr/>
        <a:lstStyle/>
        <a:p>
          <a:endParaRPr lang="en-US"/>
        </a:p>
      </dgm:t>
    </dgm:pt>
    <dgm:pt modelId="{E3471EC0-4FEE-4570-A774-8C9A25FAC096}" type="sibTrans" cxnId="{1494BDE1-9849-4C14-85BB-25832A58B447}">
      <dgm:prSet/>
      <dgm:spPr/>
      <dgm:t>
        <a:bodyPr/>
        <a:lstStyle/>
        <a:p>
          <a:endParaRPr lang="en-US"/>
        </a:p>
      </dgm:t>
    </dgm:pt>
    <dgm:pt modelId="{7F6D531A-2E05-4110-8112-C106CF975603}">
      <dgm:prSet/>
      <dgm:spPr>
        <a:solidFill>
          <a:schemeClr val="bg1"/>
        </a:solidFill>
      </dgm:spPr>
      <dgm:t>
        <a:bodyPr/>
        <a:lstStyle/>
        <a:p>
          <a:r>
            <a:rPr lang="en-US" dirty="0">
              <a:solidFill>
                <a:schemeClr val="tx1"/>
              </a:solidFill>
            </a:rPr>
            <a:t>Cultural Noise: different beliefs and values </a:t>
          </a:r>
        </a:p>
      </dgm:t>
    </dgm:pt>
    <dgm:pt modelId="{9D246D4C-D534-4AC6-8806-F8875168F992}" type="parTrans" cxnId="{2647BAE0-687A-4B06-A35E-A78E6B2174C6}">
      <dgm:prSet/>
      <dgm:spPr/>
      <dgm:t>
        <a:bodyPr/>
        <a:lstStyle/>
        <a:p>
          <a:endParaRPr lang="en-US"/>
        </a:p>
      </dgm:t>
    </dgm:pt>
    <dgm:pt modelId="{6DD0ADD7-7318-4584-82A3-B87DD509A537}" type="sibTrans" cxnId="{2647BAE0-687A-4B06-A35E-A78E6B2174C6}">
      <dgm:prSet/>
      <dgm:spPr/>
      <dgm:t>
        <a:bodyPr/>
        <a:lstStyle/>
        <a:p>
          <a:endParaRPr lang="en-US"/>
        </a:p>
      </dgm:t>
    </dgm:pt>
    <dgm:pt modelId="{7C0D22E9-2288-4A5D-AD81-163B978CBFBA}">
      <dgm:prSet/>
      <dgm:spPr>
        <a:solidFill>
          <a:schemeClr val="bg1"/>
        </a:solidFill>
      </dgm:spPr>
      <dgm:t>
        <a:bodyPr/>
        <a:lstStyle/>
        <a:p>
          <a:r>
            <a:rPr lang="en-US" dirty="0">
              <a:solidFill>
                <a:schemeClr val="tx1"/>
              </a:solidFill>
            </a:rPr>
            <a:t>Receiver: works (different cultures) </a:t>
          </a:r>
        </a:p>
      </dgm:t>
    </dgm:pt>
    <dgm:pt modelId="{1769E0BD-B4FD-4707-BE0B-328AFE309F62}" type="parTrans" cxnId="{F16A7864-2B19-4572-948E-380799AD7CF4}">
      <dgm:prSet/>
      <dgm:spPr/>
      <dgm:t>
        <a:bodyPr/>
        <a:lstStyle/>
        <a:p>
          <a:endParaRPr lang="en-US"/>
        </a:p>
      </dgm:t>
    </dgm:pt>
    <dgm:pt modelId="{4197352F-B47B-41B8-A3F3-18DC4F69BEEB}" type="sibTrans" cxnId="{F16A7864-2B19-4572-948E-380799AD7CF4}">
      <dgm:prSet/>
      <dgm:spPr/>
      <dgm:t>
        <a:bodyPr/>
        <a:lstStyle/>
        <a:p>
          <a:endParaRPr lang="en-US"/>
        </a:p>
      </dgm:t>
    </dgm:pt>
    <dgm:pt modelId="{06528BA0-3C0A-444D-A346-37FA32D66C2F}">
      <dgm:prSet/>
      <dgm:spPr>
        <a:solidFill>
          <a:schemeClr val="bg1"/>
        </a:solidFill>
      </dgm:spPr>
      <dgm:t>
        <a:bodyPr/>
        <a:lstStyle/>
        <a:p>
          <a:r>
            <a:rPr lang="en-US" dirty="0">
              <a:solidFill>
                <a:schemeClr val="tx1"/>
              </a:solidFill>
            </a:rPr>
            <a:t>Result: message interpreted differently </a:t>
          </a:r>
        </a:p>
      </dgm:t>
    </dgm:pt>
    <dgm:pt modelId="{CCA5BC07-30A1-4700-B3E2-C4E82B6BBDB0}" type="parTrans" cxnId="{93795E94-9259-4F95-96EE-0E6499A3BC2F}">
      <dgm:prSet/>
      <dgm:spPr/>
      <dgm:t>
        <a:bodyPr/>
        <a:lstStyle/>
        <a:p>
          <a:endParaRPr lang="en-US"/>
        </a:p>
      </dgm:t>
    </dgm:pt>
    <dgm:pt modelId="{2A84213C-A87F-46AF-9377-2B2BA0E2DAB7}" type="sibTrans" cxnId="{93795E94-9259-4F95-96EE-0E6499A3BC2F}">
      <dgm:prSet/>
      <dgm:spPr/>
      <dgm:t>
        <a:bodyPr/>
        <a:lstStyle/>
        <a:p>
          <a:endParaRPr lang="en-US"/>
        </a:p>
      </dgm:t>
    </dgm:pt>
    <dgm:pt modelId="{8E433F2E-904D-4F77-936B-51A2B77E1882}">
      <dgm:prSet/>
      <dgm:spPr>
        <a:solidFill>
          <a:schemeClr val="bg1"/>
        </a:solidFill>
      </dgm:spPr>
      <dgm:t>
        <a:bodyPr/>
        <a:lstStyle/>
        <a:p>
          <a:r>
            <a:rPr lang="en-US" dirty="0">
              <a:solidFill>
                <a:schemeClr val="tx1"/>
              </a:solidFill>
            </a:rPr>
            <a:t>Feedback:  not given due to cultural norms </a:t>
          </a:r>
        </a:p>
      </dgm:t>
    </dgm:pt>
    <dgm:pt modelId="{74731D82-C6F8-439C-A49A-74366512F93D}" type="parTrans" cxnId="{E8DFE6F3-F88B-4320-B030-F7ED3636D6CF}">
      <dgm:prSet/>
      <dgm:spPr/>
      <dgm:t>
        <a:bodyPr/>
        <a:lstStyle/>
        <a:p>
          <a:endParaRPr lang="en-US"/>
        </a:p>
      </dgm:t>
    </dgm:pt>
    <dgm:pt modelId="{574CB754-535F-426D-A33B-68F2E85E31FA}" type="sibTrans" cxnId="{E8DFE6F3-F88B-4320-B030-F7ED3636D6CF}">
      <dgm:prSet/>
      <dgm:spPr/>
      <dgm:t>
        <a:bodyPr/>
        <a:lstStyle/>
        <a:p>
          <a:endParaRPr lang="en-US"/>
        </a:p>
      </dgm:t>
    </dgm:pt>
    <dgm:pt modelId="{1AC3304F-955D-664C-BE2B-E2C41FDDB60F}" type="pres">
      <dgm:prSet presAssocID="{3B0FF76D-7AAB-4DD4-BA2D-563EB0BB442C}" presName="Name0" presStyleCnt="0">
        <dgm:presLayoutVars>
          <dgm:dir/>
          <dgm:resizeHandles val="exact"/>
        </dgm:presLayoutVars>
      </dgm:prSet>
      <dgm:spPr/>
    </dgm:pt>
    <dgm:pt modelId="{88A15785-8176-5A45-A315-5260245C610C}" type="pres">
      <dgm:prSet presAssocID="{C319F359-1D32-49E0-BEE2-BE379E359AD6}" presName="node" presStyleLbl="node1" presStyleIdx="0" presStyleCnt="9">
        <dgm:presLayoutVars>
          <dgm:bulletEnabled val="1"/>
        </dgm:presLayoutVars>
      </dgm:prSet>
      <dgm:spPr/>
    </dgm:pt>
    <dgm:pt modelId="{6B947259-4A37-514A-A69E-67970E8530DE}" type="pres">
      <dgm:prSet presAssocID="{B30EB853-B5B5-4565-B85E-94241A853289}" presName="sibTrans" presStyleLbl="sibTrans1D1" presStyleIdx="0" presStyleCnt="8"/>
      <dgm:spPr/>
    </dgm:pt>
    <dgm:pt modelId="{E4886D6D-0B31-4542-9792-3255BFB4F7DC}" type="pres">
      <dgm:prSet presAssocID="{B30EB853-B5B5-4565-B85E-94241A853289}" presName="connectorText" presStyleLbl="sibTrans1D1" presStyleIdx="0" presStyleCnt="8"/>
      <dgm:spPr/>
    </dgm:pt>
    <dgm:pt modelId="{89B9D10C-8F05-E94B-A847-D1F55B608689}" type="pres">
      <dgm:prSet presAssocID="{860D56D1-94E8-4B18-BB9A-B7F8F24E6F77}" presName="node" presStyleLbl="node1" presStyleIdx="1" presStyleCnt="9">
        <dgm:presLayoutVars>
          <dgm:bulletEnabled val="1"/>
        </dgm:presLayoutVars>
      </dgm:prSet>
      <dgm:spPr/>
    </dgm:pt>
    <dgm:pt modelId="{2E070F24-7983-D640-8361-4B99CBD7FC49}" type="pres">
      <dgm:prSet presAssocID="{ABB3705C-B025-4642-A625-2DD73863B7C3}" presName="sibTrans" presStyleLbl="sibTrans1D1" presStyleIdx="1" presStyleCnt="8"/>
      <dgm:spPr/>
    </dgm:pt>
    <dgm:pt modelId="{D97A729D-BE02-1646-84D8-AC69C65CB71D}" type="pres">
      <dgm:prSet presAssocID="{ABB3705C-B025-4642-A625-2DD73863B7C3}" presName="connectorText" presStyleLbl="sibTrans1D1" presStyleIdx="1" presStyleCnt="8"/>
      <dgm:spPr/>
    </dgm:pt>
    <dgm:pt modelId="{FE9336E9-E323-0C46-8B0E-BC4F59189BC2}" type="pres">
      <dgm:prSet presAssocID="{209F4543-EFDD-40EE-AC36-6C24961FEAEF}" presName="node" presStyleLbl="node1" presStyleIdx="2" presStyleCnt="9">
        <dgm:presLayoutVars>
          <dgm:bulletEnabled val="1"/>
        </dgm:presLayoutVars>
      </dgm:prSet>
      <dgm:spPr/>
    </dgm:pt>
    <dgm:pt modelId="{C0AB7C8D-D29D-D24E-B9D6-F7BCA4A92421}" type="pres">
      <dgm:prSet presAssocID="{D52E7324-EA52-4CDE-9B5E-71EB27F59BFA}" presName="sibTrans" presStyleLbl="sibTrans1D1" presStyleIdx="2" presStyleCnt="8"/>
      <dgm:spPr/>
    </dgm:pt>
    <dgm:pt modelId="{57AA2CDA-ED48-B74F-AF49-FB904B87FF85}" type="pres">
      <dgm:prSet presAssocID="{D52E7324-EA52-4CDE-9B5E-71EB27F59BFA}" presName="connectorText" presStyleLbl="sibTrans1D1" presStyleIdx="2" presStyleCnt="8"/>
      <dgm:spPr/>
    </dgm:pt>
    <dgm:pt modelId="{7C2D78C7-D9CD-A84D-9E61-E5E971387960}" type="pres">
      <dgm:prSet presAssocID="{9B1946CB-F79B-4AD3-9175-B9DE2C977D11}" presName="node" presStyleLbl="node1" presStyleIdx="3" presStyleCnt="9">
        <dgm:presLayoutVars>
          <dgm:bulletEnabled val="1"/>
        </dgm:presLayoutVars>
      </dgm:prSet>
      <dgm:spPr/>
    </dgm:pt>
    <dgm:pt modelId="{97E26A77-F1CF-8C4B-A350-D15908652C3A}" type="pres">
      <dgm:prSet presAssocID="{C25934E5-22DE-4959-A299-DB69402A6613}" presName="sibTrans" presStyleLbl="sibTrans1D1" presStyleIdx="3" presStyleCnt="8"/>
      <dgm:spPr/>
    </dgm:pt>
    <dgm:pt modelId="{5C938697-C2C4-674D-94CC-E4D2A0D9EEFB}" type="pres">
      <dgm:prSet presAssocID="{C25934E5-22DE-4959-A299-DB69402A6613}" presName="connectorText" presStyleLbl="sibTrans1D1" presStyleIdx="3" presStyleCnt="8"/>
      <dgm:spPr/>
    </dgm:pt>
    <dgm:pt modelId="{8F2B89FE-7849-FA43-98B2-F780923FC29B}" type="pres">
      <dgm:prSet presAssocID="{949D6478-B321-47BD-9EB7-D70F5255B98A}" presName="node" presStyleLbl="node1" presStyleIdx="4" presStyleCnt="9">
        <dgm:presLayoutVars>
          <dgm:bulletEnabled val="1"/>
        </dgm:presLayoutVars>
      </dgm:prSet>
      <dgm:spPr/>
    </dgm:pt>
    <dgm:pt modelId="{D3E6F100-A33F-3848-8EAC-1281797010CC}" type="pres">
      <dgm:prSet presAssocID="{E3471EC0-4FEE-4570-A774-8C9A25FAC096}" presName="sibTrans" presStyleLbl="sibTrans1D1" presStyleIdx="4" presStyleCnt="8"/>
      <dgm:spPr/>
    </dgm:pt>
    <dgm:pt modelId="{C26C0A0C-28AC-C04A-8F26-A55EF9F78E34}" type="pres">
      <dgm:prSet presAssocID="{E3471EC0-4FEE-4570-A774-8C9A25FAC096}" presName="connectorText" presStyleLbl="sibTrans1D1" presStyleIdx="4" presStyleCnt="8"/>
      <dgm:spPr/>
    </dgm:pt>
    <dgm:pt modelId="{A4DB1AAE-8A7E-3744-8BF2-4F5524B68D59}" type="pres">
      <dgm:prSet presAssocID="{7F6D531A-2E05-4110-8112-C106CF975603}" presName="node" presStyleLbl="node1" presStyleIdx="5" presStyleCnt="9">
        <dgm:presLayoutVars>
          <dgm:bulletEnabled val="1"/>
        </dgm:presLayoutVars>
      </dgm:prSet>
      <dgm:spPr/>
    </dgm:pt>
    <dgm:pt modelId="{E85BDE61-208F-144F-B26E-3B3DAE406EAA}" type="pres">
      <dgm:prSet presAssocID="{6DD0ADD7-7318-4584-82A3-B87DD509A537}" presName="sibTrans" presStyleLbl="sibTrans1D1" presStyleIdx="5" presStyleCnt="8"/>
      <dgm:spPr/>
    </dgm:pt>
    <dgm:pt modelId="{7DCDA737-6FE0-8B4F-BFEC-453EDE72677C}" type="pres">
      <dgm:prSet presAssocID="{6DD0ADD7-7318-4584-82A3-B87DD509A537}" presName="connectorText" presStyleLbl="sibTrans1D1" presStyleIdx="5" presStyleCnt="8"/>
      <dgm:spPr/>
    </dgm:pt>
    <dgm:pt modelId="{A301F36E-B9FB-904F-A37B-E7FFE47CB9A2}" type="pres">
      <dgm:prSet presAssocID="{7C0D22E9-2288-4A5D-AD81-163B978CBFBA}" presName="node" presStyleLbl="node1" presStyleIdx="6" presStyleCnt="9">
        <dgm:presLayoutVars>
          <dgm:bulletEnabled val="1"/>
        </dgm:presLayoutVars>
      </dgm:prSet>
      <dgm:spPr/>
    </dgm:pt>
    <dgm:pt modelId="{C593DF7A-E864-C440-9DB0-A7DFDCC4A9D5}" type="pres">
      <dgm:prSet presAssocID="{4197352F-B47B-41B8-A3F3-18DC4F69BEEB}" presName="sibTrans" presStyleLbl="sibTrans1D1" presStyleIdx="6" presStyleCnt="8"/>
      <dgm:spPr/>
    </dgm:pt>
    <dgm:pt modelId="{F388744E-BA7B-684A-BD37-931AD80DBDD8}" type="pres">
      <dgm:prSet presAssocID="{4197352F-B47B-41B8-A3F3-18DC4F69BEEB}" presName="connectorText" presStyleLbl="sibTrans1D1" presStyleIdx="6" presStyleCnt="8"/>
      <dgm:spPr/>
    </dgm:pt>
    <dgm:pt modelId="{EF635FE5-D4B0-9540-A440-36C6AB2A7501}" type="pres">
      <dgm:prSet presAssocID="{06528BA0-3C0A-444D-A346-37FA32D66C2F}" presName="node" presStyleLbl="node1" presStyleIdx="7" presStyleCnt="9">
        <dgm:presLayoutVars>
          <dgm:bulletEnabled val="1"/>
        </dgm:presLayoutVars>
      </dgm:prSet>
      <dgm:spPr/>
    </dgm:pt>
    <dgm:pt modelId="{94D5F1A5-E168-5346-AB97-A601DF4FE9B6}" type="pres">
      <dgm:prSet presAssocID="{2A84213C-A87F-46AF-9377-2B2BA0E2DAB7}" presName="sibTrans" presStyleLbl="sibTrans1D1" presStyleIdx="7" presStyleCnt="8"/>
      <dgm:spPr/>
    </dgm:pt>
    <dgm:pt modelId="{E6762726-CF93-5749-921A-638AFC09D95B}" type="pres">
      <dgm:prSet presAssocID="{2A84213C-A87F-46AF-9377-2B2BA0E2DAB7}" presName="connectorText" presStyleLbl="sibTrans1D1" presStyleIdx="7" presStyleCnt="8"/>
      <dgm:spPr/>
    </dgm:pt>
    <dgm:pt modelId="{062D3CAE-B0F5-584A-A528-06840F93A145}" type="pres">
      <dgm:prSet presAssocID="{8E433F2E-904D-4F77-936B-51A2B77E1882}" presName="node" presStyleLbl="node1" presStyleIdx="8" presStyleCnt="9">
        <dgm:presLayoutVars>
          <dgm:bulletEnabled val="1"/>
        </dgm:presLayoutVars>
      </dgm:prSet>
      <dgm:spPr/>
    </dgm:pt>
  </dgm:ptLst>
  <dgm:cxnLst>
    <dgm:cxn modelId="{2FA47C00-EAD4-B74D-8F85-70293C278EE8}" type="presOf" srcId="{860D56D1-94E8-4B18-BB9A-B7F8F24E6F77}" destId="{89B9D10C-8F05-E94B-A847-D1F55B608689}" srcOrd="0" destOrd="0" presId="urn:microsoft.com/office/officeart/2016/7/layout/RepeatingBendingProcessNew"/>
    <dgm:cxn modelId="{412BCF28-C761-6F45-AB69-F036CEE8F1D1}" type="presOf" srcId="{C25934E5-22DE-4959-A299-DB69402A6613}" destId="{5C938697-C2C4-674D-94CC-E4D2A0D9EEFB}" srcOrd="1" destOrd="0" presId="urn:microsoft.com/office/officeart/2016/7/layout/RepeatingBendingProcessNew"/>
    <dgm:cxn modelId="{3C605063-C727-0047-AF8B-3CEE6A35CA0B}" type="presOf" srcId="{949D6478-B321-47BD-9EB7-D70F5255B98A}" destId="{8F2B89FE-7849-FA43-98B2-F780923FC29B}" srcOrd="0" destOrd="0" presId="urn:microsoft.com/office/officeart/2016/7/layout/RepeatingBendingProcessNew"/>
    <dgm:cxn modelId="{23010044-75C1-1645-BCBD-F9B9D7294339}" type="presOf" srcId="{D52E7324-EA52-4CDE-9B5E-71EB27F59BFA}" destId="{C0AB7C8D-D29D-D24E-B9D6-F7BCA4A92421}" srcOrd="0" destOrd="0" presId="urn:microsoft.com/office/officeart/2016/7/layout/RepeatingBendingProcessNew"/>
    <dgm:cxn modelId="{F16A7864-2B19-4572-948E-380799AD7CF4}" srcId="{3B0FF76D-7AAB-4DD4-BA2D-563EB0BB442C}" destId="{7C0D22E9-2288-4A5D-AD81-163B978CBFBA}" srcOrd="6" destOrd="0" parTransId="{1769E0BD-B4FD-4707-BE0B-328AFE309F62}" sibTransId="{4197352F-B47B-41B8-A3F3-18DC4F69BEEB}"/>
    <dgm:cxn modelId="{3F84E147-AC87-E546-A795-C4D9B1413D3D}" type="presOf" srcId="{209F4543-EFDD-40EE-AC36-6C24961FEAEF}" destId="{FE9336E9-E323-0C46-8B0E-BC4F59189BC2}" srcOrd="0" destOrd="0" presId="urn:microsoft.com/office/officeart/2016/7/layout/RepeatingBendingProcessNew"/>
    <dgm:cxn modelId="{BACBC769-3BBA-4B6E-A169-5BC4363FD79F}" srcId="{3B0FF76D-7AAB-4DD4-BA2D-563EB0BB442C}" destId="{9B1946CB-F79B-4AD3-9175-B9DE2C977D11}" srcOrd="3" destOrd="0" parTransId="{EF1A9DE6-410F-4BC8-B417-48EBAF4B63AD}" sibTransId="{C25934E5-22DE-4959-A299-DB69402A6613}"/>
    <dgm:cxn modelId="{6670124E-8D3A-3D42-82CE-2763A359D8B1}" type="presOf" srcId="{9B1946CB-F79B-4AD3-9175-B9DE2C977D11}" destId="{7C2D78C7-D9CD-A84D-9E61-E5E971387960}" srcOrd="0" destOrd="0" presId="urn:microsoft.com/office/officeart/2016/7/layout/RepeatingBendingProcessNew"/>
    <dgm:cxn modelId="{5C986F4F-38A1-5F44-BD0D-B2F2134206EF}" type="presOf" srcId="{C25934E5-22DE-4959-A299-DB69402A6613}" destId="{97E26A77-F1CF-8C4B-A350-D15908652C3A}" srcOrd="0" destOrd="0" presId="urn:microsoft.com/office/officeart/2016/7/layout/RepeatingBendingProcessNew"/>
    <dgm:cxn modelId="{284C8B53-6C28-6B4F-A482-8269E64FFC8B}" type="presOf" srcId="{6DD0ADD7-7318-4584-82A3-B87DD509A537}" destId="{E85BDE61-208F-144F-B26E-3B3DAE406EAA}" srcOrd="0" destOrd="0" presId="urn:microsoft.com/office/officeart/2016/7/layout/RepeatingBendingProcessNew"/>
    <dgm:cxn modelId="{D278D576-7734-D646-9FA4-6B5A311B90EC}" type="presOf" srcId="{E3471EC0-4FEE-4570-A774-8C9A25FAC096}" destId="{D3E6F100-A33F-3848-8EAC-1281797010CC}" srcOrd="0" destOrd="0" presId="urn:microsoft.com/office/officeart/2016/7/layout/RepeatingBendingProcessNew"/>
    <dgm:cxn modelId="{AD86A958-5E98-BB4C-82D6-028BC422FCB8}" type="presOf" srcId="{7C0D22E9-2288-4A5D-AD81-163B978CBFBA}" destId="{A301F36E-B9FB-904F-A37B-E7FFE47CB9A2}" srcOrd="0" destOrd="0" presId="urn:microsoft.com/office/officeart/2016/7/layout/RepeatingBendingProcessNew"/>
    <dgm:cxn modelId="{6E8E1080-DF09-3A47-B3A1-4320093D8D88}" type="presOf" srcId="{8E433F2E-904D-4F77-936B-51A2B77E1882}" destId="{062D3CAE-B0F5-584A-A528-06840F93A145}" srcOrd="0" destOrd="0" presId="urn:microsoft.com/office/officeart/2016/7/layout/RepeatingBendingProcessNew"/>
    <dgm:cxn modelId="{A1A95A81-240D-BC40-8F2A-0BD9EA96F08A}" type="presOf" srcId="{ABB3705C-B025-4642-A625-2DD73863B7C3}" destId="{D97A729D-BE02-1646-84D8-AC69C65CB71D}" srcOrd="1" destOrd="0" presId="urn:microsoft.com/office/officeart/2016/7/layout/RepeatingBendingProcessNew"/>
    <dgm:cxn modelId="{591F4F84-058A-914D-9B75-A2CB01CC574D}" type="presOf" srcId="{06528BA0-3C0A-444D-A346-37FA32D66C2F}" destId="{EF635FE5-D4B0-9540-A440-36C6AB2A7501}" srcOrd="0" destOrd="0" presId="urn:microsoft.com/office/officeart/2016/7/layout/RepeatingBendingProcessNew"/>
    <dgm:cxn modelId="{23F89E8F-991A-1D40-A0BF-72EED15FBDC3}" type="presOf" srcId="{7F6D531A-2E05-4110-8112-C106CF975603}" destId="{A4DB1AAE-8A7E-3744-8BF2-4F5524B68D59}" srcOrd="0" destOrd="0" presId="urn:microsoft.com/office/officeart/2016/7/layout/RepeatingBendingProcessNew"/>
    <dgm:cxn modelId="{BB37E991-3639-4D87-9764-92A16A5559AB}" srcId="{3B0FF76D-7AAB-4DD4-BA2D-563EB0BB442C}" destId="{860D56D1-94E8-4B18-BB9A-B7F8F24E6F77}" srcOrd="1" destOrd="0" parTransId="{6EFD79EB-4DB4-47FA-9317-EED6C9ED4494}" sibTransId="{ABB3705C-B025-4642-A625-2DD73863B7C3}"/>
    <dgm:cxn modelId="{93795E94-9259-4F95-96EE-0E6499A3BC2F}" srcId="{3B0FF76D-7AAB-4DD4-BA2D-563EB0BB442C}" destId="{06528BA0-3C0A-444D-A346-37FA32D66C2F}" srcOrd="7" destOrd="0" parTransId="{CCA5BC07-30A1-4700-B3E2-C4E82B6BBDB0}" sibTransId="{2A84213C-A87F-46AF-9377-2B2BA0E2DAB7}"/>
    <dgm:cxn modelId="{C9E9F7B8-56E7-4B58-A481-D296061C3790}" srcId="{3B0FF76D-7AAB-4DD4-BA2D-563EB0BB442C}" destId="{209F4543-EFDD-40EE-AC36-6C24961FEAEF}" srcOrd="2" destOrd="0" parTransId="{2030BC32-40D5-4A56-B030-D461ABC00D29}" sibTransId="{D52E7324-EA52-4CDE-9B5E-71EB27F59BFA}"/>
    <dgm:cxn modelId="{C57A42C3-AFEB-CC4A-A199-24446966662F}" type="presOf" srcId="{ABB3705C-B025-4642-A625-2DD73863B7C3}" destId="{2E070F24-7983-D640-8361-4B99CBD7FC49}" srcOrd="0" destOrd="0" presId="urn:microsoft.com/office/officeart/2016/7/layout/RepeatingBendingProcessNew"/>
    <dgm:cxn modelId="{B18643CB-B2E6-E846-9B3F-8CA50A05A0A7}" type="presOf" srcId="{B30EB853-B5B5-4565-B85E-94241A853289}" destId="{E4886D6D-0B31-4542-9792-3255BFB4F7DC}" srcOrd="1" destOrd="0" presId="urn:microsoft.com/office/officeart/2016/7/layout/RepeatingBendingProcessNew"/>
    <dgm:cxn modelId="{D2F462D1-F267-4144-A0F2-80B7353AEB78}" type="presOf" srcId="{2A84213C-A87F-46AF-9377-2B2BA0E2DAB7}" destId="{94D5F1A5-E168-5346-AB97-A601DF4FE9B6}" srcOrd="0" destOrd="0" presId="urn:microsoft.com/office/officeart/2016/7/layout/RepeatingBendingProcessNew"/>
    <dgm:cxn modelId="{398C21D3-FFA4-BA4A-B35E-F003345DF396}" type="presOf" srcId="{C319F359-1D32-49E0-BEE2-BE379E359AD6}" destId="{88A15785-8176-5A45-A315-5260245C610C}" srcOrd="0" destOrd="0" presId="urn:microsoft.com/office/officeart/2016/7/layout/RepeatingBendingProcessNew"/>
    <dgm:cxn modelId="{D8E599D8-6897-2249-8016-C4D2EC0226A7}" type="presOf" srcId="{E3471EC0-4FEE-4570-A774-8C9A25FAC096}" destId="{C26C0A0C-28AC-C04A-8F26-A55EF9F78E34}" srcOrd="1" destOrd="0" presId="urn:microsoft.com/office/officeart/2016/7/layout/RepeatingBendingProcessNew"/>
    <dgm:cxn modelId="{2647BAE0-687A-4B06-A35E-A78E6B2174C6}" srcId="{3B0FF76D-7AAB-4DD4-BA2D-563EB0BB442C}" destId="{7F6D531A-2E05-4110-8112-C106CF975603}" srcOrd="5" destOrd="0" parTransId="{9D246D4C-D534-4AC6-8806-F8875168F992}" sibTransId="{6DD0ADD7-7318-4584-82A3-B87DD509A537}"/>
    <dgm:cxn modelId="{37EDF2E0-11C4-0249-ADA7-2155618D3912}" type="presOf" srcId="{4197352F-B47B-41B8-A3F3-18DC4F69BEEB}" destId="{F388744E-BA7B-684A-BD37-931AD80DBDD8}" srcOrd="1" destOrd="0" presId="urn:microsoft.com/office/officeart/2016/7/layout/RepeatingBendingProcessNew"/>
    <dgm:cxn modelId="{1494BDE1-9849-4C14-85BB-25832A58B447}" srcId="{3B0FF76D-7AAB-4DD4-BA2D-563EB0BB442C}" destId="{949D6478-B321-47BD-9EB7-D70F5255B98A}" srcOrd="4" destOrd="0" parTransId="{FD8C19AF-352E-4901-9D72-7245A3644B55}" sibTransId="{E3471EC0-4FEE-4570-A774-8C9A25FAC096}"/>
    <dgm:cxn modelId="{230146E2-AA43-2641-9346-F36F0CE36DF6}" type="presOf" srcId="{4197352F-B47B-41B8-A3F3-18DC4F69BEEB}" destId="{C593DF7A-E864-C440-9DB0-A7DFDCC4A9D5}" srcOrd="0" destOrd="0" presId="urn:microsoft.com/office/officeart/2016/7/layout/RepeatingBendingProcessNew"/>
    <dgm:cxn modelId="{6F75D4E3-8F0D-0A43-80CE-840A371512AC}" type="presOf" srcId="{3B0FF76D-7AAB-4DD4-BA2D-563EB0BB442C}" destId="{1AC3304F-955D-664C-BE2B-E2C41FDDB60F}" srcOrd="0" destOrd="0" presId="urn:microsoft.com/office/officeart/2016/7/layout/RepeatingBendingProcessNew"/>
    <dgm:cxn modelId="{39D22CE6-92A7-B54E-9D09-3ECE312BBE13}" type="presOf" srcId="{B30EB853-B5B5-4565-B85E-94241A853289}" destId="{6B947259-4A37-514A-A69E-67970E8530DE}" srcOrd="0" destOrd="0" presId="urn:microsoft.com/office/officeart/2016/7/layout/RepeatingBendingProcessNew"/>
    <dgm:cxn modelId="{E8DFE6F3-F88B-4320-B030-F7ED3636D6CF}" srcId="{3B0FF76D-7AAB-4DD4-BA2D-563EB0BB442C}" destId="{8E433F2E-904D-4F77-936B-51A2B77E1882}" srcOrd="8" destOrd="0" parTransId="{74731D82-C6F8-439C-A49A-74366512F93D}" sibTransId="{574CB754-535F-426D-A33B-68F2E85E31FA}"/>
    <dgm:cxn modelId="{AF760EF4-C0AD-FF41-9A7C-1F67477F8F49}" type="presOf" srcId="{6DD0ADD7-7318-4584-82A3-B87DD509A537}" destId="{7DCDA737-6FE0-8B4F-BFEC-453EDE72677C}" srcOrd="1" destOrd="0" presId="urn:microsoft.com/office/officeart/2016/7/layout/RepeatingBendingProcessNew"/>
    <dgm:cxn modelId="{35D4E8F5-B2E9-AC4D-879B-B06F29307D26}" type="presOf" srcId="{2A84213C-A87F-46AF-9377-2B2BA0E2DAB7}" destId="{E6762726-CF93-5749-921A-638AFC09D95B}" srcOrd="1" destOrd="0" presId="urn:microsoft.com/office/officeart/2016/7/layout/RepeatingBendingProcessNew"/>
    <dgm:cxn modelId="{9B56A5F8-D094-084A-8A4A-8721519B6E3F}" type="presOf" srcId="{D52E7324-EA52-4CDE-9B5E-71EB27F59BFA}" destId="{57AA2CDA-ED48-B74F-AF49-FB904B87FF85}" srcOrd="1" destOrd="0" presId="urn:microsoft.com/office/officeart/2016/7/layout/RepeatingBendingProcessNew"/>
    <dgm:cxn modelId="{6CEF6FFC-3321-4588-A45C-5AD600CC2358}" srcId="{3B0FF76D-7AAB-4DD4-BA2D-563EB0BB442C}" destId="{C319F359-1D32-49E0-BEE2-BE379E359AD6}" srcOrd="0" destOrd="0" parTransId="{CC3BD356-ADC4-450B-B42C-DC9CAF132D0B}" sibTransId="{B30EB853-B5B5-4565-B85E-94241A853289}"/>
    <dgm:cxn modelId="{269D2234-DA84-5647-9090-5F7C96CF38DA}" type="presParOf" srcId="{1AC3304F-955D-664C-BE2B-E2C41FDDB60F}" destId="{88A15785-8176-5A45-A315-5260245C610C}" srcOrd="0" destOrd="0" presId="urn:microsoft.com/office/officeart/2016/7/layout/RepeatingBendingProcessNew"/>
    <dgm:cxn modelId="{83CE93F2-975A-4B4E-A6D4-21105188C9DE}" type="presParOf" srcId="{1AC3304F-955D-664C-BE2B-E2C41FDDB60F}" destId="{6B947259-4A37-514A-A69E-67970E8530DE}" srcOrd="1" destOrd="0" presId="urn:microsoft.com/office/officeart/2016/7/layout/RepeatingBendingProcessNew"/>
    <dgm:cxn modelId="{8A1EFEAD-E892-D34E-8E0D-C359BDB0AB89}" type="presParOf" srcId="{6B947259-4A37-514A-A69E-67970E8530DE}" destId="{E4886D6D-0B31-4542-9792-3255BFB4F7DC}" srcOrd="0" destOrd="0" presId="urn:microsoft.com/office/officeart/2016/7/layout/RepeatingBendingProcessNew"/>
    <dgm:cxn modelId="{C6CD1C90-45E8-5A44-9B42-1BFD26DCAF5C}" type="presParOf" srcId="{1AC3304F-955D-664C-BE2B-E2C41FDDB60F}" destId="{89B9D10C-8F05-E94B-A847-D1F55B608689}" srcOrd="2" destOrd="0" presId="urn:microsoft.com/office/officeart/2016/7/layout/RepeatingBendingProcessNew"/>
    <dgm:cxn modelId="{6CDAE631-A3C4-254E-96A3-67E5B91E22AD}" type="presParOf" srcId="{1AC3304F-955D-664C-BE2B-E2C41FDDB60F}" destId="{2E070F24-7983-D640-8361-4B99CBD7FC49}" srcOrd="3" destOrd="0" presId="urn:microsoft.com/office/officeart/2016/7/layout/RepeatingBendingProcessNew"/>
    <dgm:cxn modelId="{E732661E-936F-2540-BE52-822949E9B902}" type="presParOf" srcId="{2E070F24-7983-D640-8361-4B99CBD7FC49}" destId="{D97A729D-BE02-1646-84D8-AC69C65CB71D}" srcOrd="0" destOrd="0" presId="urn:microsoft.com/office/officeart/2016/7/layout/RepeatingBendingProcessNew"/>
    <dgm:cxn modelId="{3562F176-18E6-0C4F-910F-B96C50655C2A}" type="presParOf" srcId="{1AC3304F-955D-664C-BE2B-E2C41FDDB60F}" destId="{FE9336E9-E323-0C46-8B0E-BC4F59189BC2}" srcOrd="4" destOrd="0" presId="urn:microsoft.com/office/officeart/2016/7/layout/RepeatingBendingProcessNew"/>
    <dgm:cxn modelId="{564DCB6B-D741-F049-BCA5-3F2B9A6C751C}" type="presParOf" srcId="{1AC3304F-955D-664C-BE2B-E2C41FDDB60F}" destId="{C0AB7C8D-D29D-D24E-B9D6-F7BCA4A92421}" srcOrd="5" destOrd="0" presId="urn:microsoft.com/office/officeart/2016/7/layout/RepeatingBendingProcessNew"/>
    <dgm:cxn modelId="{67CD6B7E-942F-A94A-9A7C-D7C3436E65D3}" type="presParOf" srcId="{C0AB7C8D-D29D-D24E-B9D6-F7BCA4A92421}" destId="{57AA2CDA-ED48-B74F-AF49-FB904B87FF85}" srcOrd="0" destOrd="0" presId="urn:microsoft.com/office/officeart/2016/7/layout/RepeatingBendingProcessNew"/>
    <dgm:cxn modelId="{D34EE48C-1273-7F4E-B506-3DCD982D2708}" type="presParOf" srcId="{1AC3304F-955D-664C-BE2B-E2C41FDDB60F}" destId="{7C2D78C7-D9CD-A84D-9E61-E5E971387960}" srcOrd="6" destOrd="0" presId="urn:microsoft.com/office/officeart/2016/7/layout/RepeatingBendingProcessNew"/>
    <dgm:cxn modelId="{1FB19F3B-B28B-7E45-8DF7-05E2EA624F5B}" type="presParOf" srcId="{1AC3304F-955D-664C-BE2B-E2C41FDDB60F}" destId="{97E26A77-F1CF-8C4B-A350-D15908652C3A}" srcOrd="7" destOrd="0" presId="urn:microsoft.com/office/officeart/2016/7/layout/RepeatingBendingProcessNew"/>
    <dgm:cxn modelId="{A8A9229D-555E-7B42-81FD-2EE1AABE227C}" type="presParOf" srcId="{97E26A77-F1CF-8C4B-A350-D15908652C3A}" destId="{5C938697-C2C4-674D-94CC-E4D2A0D9EEFB}" srcOrd="0" destOrd="0" presId="urn:microsoft.com/office/officeart/2016/7/layout/RepeatingBendingProcessNew"/>
    <dgm:cxn modelId="{DF966656-D421-014C-B68F-5A793F7CAA54}" type="presParOf" srcId="{1AC3304F-955D-664C-BE2B-E2C41FDDB60F}" destId="{8F2B89FE-7849-FA43-98B2-F780923FC29B}" srcOrd="8" destOrd="0" presId="urn:microsoft.com/office/officeart/2016/7/layout/RepeatingBendingProcessNew"/>
    <dgm:cxn modelId="{8BCBE7A7-CD72-874A-8BA6-011D7344899F}" type="presParOf" srcId="{1AC3304F-955D-664C-BE2B-E2C41FDDB60F}" destId="{D3E6F100-A33F-3848-8EAC-1281797010CC}" srcOrd="9" destOrd="0" presId="urn:microsoft.com/office/officeart/2016/7/layout/RepeatingBendingProcessNew"/>
    <dgm:cxn modelId="{63C9CC7E-D7BC-584E-A8D5-FD3DCF8691BD}" type="presParOf" srcId="{D3E6F100-A33F-3848-8EAC-1281797010CC}" destId="{C26C0A0C-28AC-C04A-8F26-A55EF9F78E34}" srcOrd="0" destOrd="0" presId="urn:microsoft.com/office/officeart/2016/7/layout/RepeatingBendingProcessNew"/>
    <dgm:cxn modelId="{18BD3404-4817-DC45-A2AD-05320D9D332A}" type="presParOf" srcId="{1AC3304F-955D-664C-BE2B-E2C41FDDB60F}" destId="{A4DB1AAE-8A7E-3744-8BF2-4F5524B68D59}" srcOrd="10" destOrd="0" presId="urn:microsoft.com/office/officeart/2016/7/layout/RepeatingBendingProcessNew"/>
    <dgm:cxn modelId="{AD07C572-BDB0-3F4F-AECA-2D6D5C90A90C}" type="presParOf" srcId="{1AC3304F-955D-664C-BE2B-E2C41FDDB60F}" destId="{E85BDE61-208F-144F-B26E-3B3DAE406EAA}" srcOrd="11" destOrd="0" presId="urn:microsoft.com/office/officeart/2016/7/layout/RepeatingBendingProcessNew"/>
    <dgm:cxn modelId="{8E5CC0D2-19E5-1E4D-8B37-3180EE1FACE9}" type="presParOf" srcId="{E85BDE61-208F-144F-B26E-3B3DAE406EAA}" destId="{7DCDA737-6FE0-8B4F-BFEC-453EDE72677C}" srcOrd="0" destOrd="0" presId="urn:microsoft.com/office/officeart/2016/7/layout/RepeatingBendingProcessNew"/>
    <dgm:cxn modelId="{1632FBA0-D8CC-F343-9E19-0CA2305CC2CD}" type="presParOf" srcId="{1AC3304F-955D-664C-BE2B-E2C41FDDB60F}" destId="{A301F36E-B9FB-904F-A37B-E7FFE47CB9A2}" srcOrd="12" destOrd="0" presId="urn:microsoft.com/office/officeart/2016/7/layout/RepeatingBendingProcessNew"/>
    <dgm:cxn modelId="{C9412263-6C07-F940-8769-B3287972617F}" type="presParOf" srcId="{1AC3304F-955D-664C-BE2B-E2C41FDDB60F}" destId="{C593DF7A-E864-C440-9DB0-A7DFDCC4A9D5}" srcOrd="13" destOrd="0" presId="urn:microsoft.com/office/officeart/2016/7/layout/RepeatingBendingProcessNew"/>
    <dgm:cxn modelId="{8E299D75-C752-9C47-81C9-BC4BFCDBE699}" type="presParOf" srcId="{C593DF7A-E864-C440-9DB0-A7DFDCC4A9D5}" destId="{F388744E-BA7B-684A-BD37-931AD80DBDD8}" srcOrd="0" destOrd="0" presId="urn:microsoft.com/office/officeart/2016/7/layout/RepeatingBendingProcessNew"/>
    <dgm:cxn modelId="{C8CCA0B4-2158-ED46-B732-26553F3611B5}" type="presParOf" srcId="{1AC3304F-955D-664C-BE2B-E2C41FDDB60F}" destId="{EF635FE5-D4B0-9540-A440-36C6AB2A7501}" srcOrd="14" destOrd="0" presId="urn:microsoft.com/office/officeart/2016/7/layout/RepeatingBendingProcessNew"/>
    <dgm:cxn modelId="{4B8611B7-E60E-9B4A-BC67-18324EB17FA6}" type="presParOf" srcId="{1AC3304F-955D-664C-BE2B-E2C41FDDB60F}" destId="{94D5F1A5-E168-5346-AB97-A601DF4FE9B6}" srcOrd="15" destOrd="0" presId="urn:microsoft.com/office/officeart/2016/7/layout/RepeatingBendingProcessNew"/>
    <dgm:cxn modelId="{E7D8016B-D13D-5F49-BDAC-B33284EBF70B}" type="presParOf" srcId="{94D5F1A5-E168-5346-AB97-A601DF4FE9B6}" destId="{E6762726-CF93-5749-921A-638AFC09D95B}" srcOrd="0" destOrd="0" presId="urn:microsoft.com/office/officeart/2016/7/layout/RepeatingBendingProcessNew"/>
    <dgm:cxn modelId="{78CE8A25-8CC8-6646-ACA3-B869381C2118}" type="presParOf" srcId="{1AC3304F-955D-664C-BE2B-E2C41FDDB60F}" destId="{062D3CAE-B0F5-584A-A528-06840F93A145}"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8BA9E1-687E-41BA-B70B-4F9F0D4C8039}"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4E789CA6-5DF5-4411-81CF-FD74143B52BB}">
      <dgm:prSet/>
      <dgm:spPr/>
      <dgm:t>
        <a:bodyPr/>
        <a:lstStyle/>
        <a:p>
          <a:r>
            <a:rPr lang="en-US"/>
            <a:t>Workers rely heavily on their own languages, reducing the effectiveness of Gary’s gestures, facial expressions and demonstrations.</a:t>
          </a:r>
        </a:p>
      </dgm:t>
    </dgm:pt>
    <dgm:pt modelId="{C03C3FAC-F86E-4FDF-AFF5-DB3CAB8A2B63}" type="parTrans" cxnId="{C4BCCC62-8639-4E9D-A2A4-EFE3787C224F}">
      <dgm:prSet/>
      <dgm:spPr/>
      <dgm:t>
        <a:bodyPr/>
        <a:lstStyle/>
        <a:p>
          <a:endParaRPr lang="en-US"/>
        </a:p>
      </dgm:t>
    </dgm:pt>
    <dgm:pt modelId="{B0F738C2-FB1F-4B1A-AE82-293BD1DE54BA}" type="sibTrans" cxnId="{C4BCCC62-8639-4E9D-A2A4-EFE3787C224F}">
      <dgm:prSet/>
      <dgm:spPr/>
      <dgm:t>
        <a:bodyPr/>
        <a:lstStyle/>
        <a:p>
          <a:endParaRPr lang="en-US"/>
        </a:p>
      </dgm:t>
    </dgm:pt>
    <dgm:pt modelId="{59CCBC17-3BA1-4135-8D5D-66AC3F1D31CA}">
      <dgm:prSet/>
      <dgm:spPr/>
      <dgm:t>
        <a:bodyPr/>
        <a:lstStyle/>
        <a:p>
          <a:r>
            <a:rPr lang="en-US"/>
            <a:t>Noise from old, loud machinery makes verbal communication difficult, forcing reliance on non-verbal cues that may be misinterpreted.</a:t>
          </a:r>
        </a:p>
      </dgm:t>
    </dgm:pt>
    <dgm:pt modelId="{9524973D-E5CD-4FE7-B892-2608DD6C5B7D}" type="parTrans" cxnId="{DF8BAEC8-BE02-46F0-BFBE-B978A71B163E}">
      <dgm:prSet/>
      <dgm:spPr/>
      <dgm:t>
        <a:bodyPr/>
        <a:lstStyle/>
        <a:p>
          <a:endParaRPr lang="en-US"/>
        </a:p>
      </dgm:t>
    </dgm:pt>
    <dgm:pt modelId="{34FCB7BD-CE45-40D0-ABD1-61D754E89F86}" type="sibTrans" cxnId="{DF8BAEC8-BE02-46F0-BFBE-B978A71B163E}">
      <dgm:prSet/>
      <dgm:spPr/>
      <dgm:t>
        <a:bodyPr/>
        <a:lstStyle/>
        <a:p>
          <a:endParaRPr lang="en-US"/>
        </a:p>
      </dgm:t>
    </dgm:pt>
    <dgm:pt modelId="{B567EC7E-9F52-4EC1-B443-59ADDA57FC02}">
      <dgm:prSet/>
      <dgm:spPr/>
      <dgm:t>
        <a:bodyPr/>
        <a:lstStyle/>
        <a:p>
          <a:r>
            <a:rPr lang="en-US"/>
            <a:t>Gary “running around” trying to show employees what to do indicates overdependence on unclear physical demonstrations. </a:t>
          </a:r>
        </a:p>
      </dgm:t>
    </dgm:pt>
    <dgm:pt modelId="{814664CF-B3F5-4B31-BCAC-02025608B50E}" type="parTrans" cxnId="{90573F6B-38B4-40E1-B5F4-F0B7AFEF9143}">
      <dgm:prSet/>
      <dgm:spPr/>
      <dgm:t>
        <a:bodyPr/>
        <a:lstStyle/>
        <a:p>
          <a:endParaRPr lang="en-US"/>
        </a:p>
      </dgm:t>
    </dgm:pt>
    <dgm:pt modelId="{D1219563-E633-4E12-8A58-C098924F2AF6}" type="sibTrans" cxnId="{90573F6B-38B4-40E1-B5F4-F0B7AFEF9143}">
      <dgm:prSet/>
      <dgm:spPr/>
      <dgm:t>
        <a:bodyPr/>
        <a:lstStyle/>
        <a:p>
          <a:endParaRPr lang="en-US"/>
        </a:p>
      </dgm:t>
    </dgm:pt>
    <dgm:pt modelId="{38165260-C0AF-4261-95C2-FDCC5CA8FD4F}" type="pres">
      <dgm:prSet presAssocID="{578BA9E1-687E-41BA-B70B-4F9F0D4C8039}" presName="vert0" presStyleCnt="0">
        <dgm:presLayoutVars>
          <dgm:dir/>
          <dgm:animOne val="branch"/>
          <dgm:animLvl val="lvl"/>
        </dgm:presLayoutVars>
      </dgm:prSet>
      <dgm:spPr/>
    </dgm:pt>
    <dgm:pt modelId="{CC057FBA-25E5-40CF-BC26-FEA29FE54BAA}" type="pres">
      <dgm:prSet presAssocID="{4E789CA6-5DF5-4411-81CF-FD74143B52BB}" presName="thickLine" presStyleLbl="alignNode1" presStyleIdx="0" presStyleCnt="3"/>
      <dgm:spPr/>
    </dgm:pt>
    <dgm:pt modelId="{95D95733-9AB0-4C9F-BA18-EBD0AC042A8A}" type="pres">
      <dgm:prSet presAssocID="{4E789CA6-5DF5-4411-81CF-FD74143B52BB}" presName="horz1" presStyleCnt="0"/>
      <dgm:spPr/>
    </dgm:pt>
    <dgm:pt modelId="{0DE82646-17C4-4F26-AF71-72518D2FC54E}" type="pres">
      <dgm:prSet presAssocID="{4E789CA6-5DF5-4411-81CF-FD74143B52BB}" presName="tx1" presStyleLbl="revTx" presStyleIdx="0" presStyleCnt="3"/>
      <dgm:spPr/>
    </dgm:pt>
    <dgm:pt modelId="{C1AE9D58-EFE3-45C7-877E-072A4851BC9E}" type="pres">
      <dgm:prSet presAssocID="{4E789CA6-5DF5-4411-81CF-FD74143B52BB}" presName="vert1" presStyleCnt="0"/>
      <dgm:spPr/>
    </dgm:pt>
    <dgm:pt modelId="{036C497A-1943-497E-BBFA-120BE78ED76E}" type="pres">
      <dgm:prSet presAssocID="{59CCBC17-3BA1-4135-8D5D-66AC3F1D31CA}" presName="thickLine" presStyleLbl="alignNode1" presStyleIdx="1" presStyleCnt="3"/>
      <dgm:spPr/>
    </dgm:pt>
    <dgm:pt modelId="{60415B8B-7EB8-44B3-80C1-29C3EB289ABA}" type="pres">
      <dgm:prSet presAssocID="{59CCBC17-3BA1-4135-8D5D-66AC3F1D31CA}" presName="horz1" presStyleCnt="0"/>
      <dgm:spPr/>
    </dgm:pt>
    <dgm:pt modelId="{C599FB5D-4B4A-4ECE-BA09-C14FBEBA2CDB}" type="pres">
      <dgm:prSet presAssocID="{59CCBC17-3BA1-4135-8D5D-66AC3F1D31CA}" presName="tx1" presStyleLbl="revTx" presStyleIdx="1" presStyleCnt="3"/>
      <dgm:spPr/>
    </dgm:pt>
    <dgm:pt modelId="{77447566-1DBC-4AD8-8E25-8564D92C594D}" type="pres">
      <dgm:prSet presAssocID="{59CCBC17-3BA1-4135-8D5D-66AC3F1D31CA}" presName="vert1" presStyleCnt="0"/>
      <dgm:spPr/>
    </dgm:pt>
    <dgm:pt modelId="{381B89E8-9C2F-45E5-A665-DA5FAE1F6C6C}" type="pres">
      <dgm:prSet presAssocID="{B567EC7E-9F52-4EC1-B443-59ADDA57FC02}" presName="thickLine" presStyleLbl="alignNode1" presStyleIdx="2" presStyleCnt="3"/>
      <dgm:spPr/>
    </dgm:pt>
    <dgm:pt modelId="{3754E6AD-3D31-4CCF-91C2-9B835A1589FB}" type="pres">
      <dgm:prSet presAssocID="{B567EC7E-9F52-4EC1-B443-59ADDA57FC02}" presName="horz1" presStyleCnt="0"/>
      <dgm:spPr/>
    </dgm:pt>
    <dgm:pt modelId="{D32F6C3A-64B6-4C15-8197-09C259BF90AB}" type="pres">
      <dgm:prSet presAssocID="{B567EC7E-9F52-4EC1-B443-59ADDA57FC02}" presName="tx1" presStyleLbl="revTx" presStyleIdx="2" presStyleCnt="3"/>
      <dgm:spPr/>
    </dgm:pt>
    <dgm:pt modelId="{4E30E3A4-D76D-4E1E-80B9-904B7F8C4F0F}" type="pres">
      <dgm:prSet presAssocID="{B567EC7E-9F52-4EC1-B443-59ADDA57FC02}" presName="vert1" presStyleCnt="0"/>
      <dgm:spPr/>
    </dgm:pt>
  </dgm:ptLst>
  <dgm:cxnLst>
    <dgm:cxn modelId="{6C07E619-87CA-404B-AC61-EFB8C80C63A2}" type="presOf" srcId="{4E789CA6-5DF5-4411-81CF-FD74143B52BB}" destId="{0DE82646-17C4-4F26-AF71-72518D2FC54E}" srcOrd="0" destOrd="0" presId="urn:microsoft.com/office/officeart/2008/layout/LinedList"/>
    <dgm:cxn modelId="{C8B47A37-414B-424C-BCE7-82323AA22821}" type="presOf" srcId="{B567EC7E-9F52-4EC1-B443-59ADDA57FC02}" destId="{D32F6C3A-64B6-4C15-8197-09C259BF90AB}" srcOrd="0" destOrd="0" presId="urn:microsoft.com/office/officeart/2008/layout/LinedList"/>
    <dgm:cxn modelId="{C4BCCC62-8639-4E9D-A2A4-EFE3787C224F}" srcId="{578BA9E1-687E-41BA-B70B-4F9F0D4C8039}" destId="{4E789CA6-5DF5-4411-81CF-FD74143B52BB}" srcOrd="0" destOrd="0" parTransId="{C03C3FAC-F86E-4FDF-AFF5-DB3CAB8A2B63}" sibTransId="{B0F738C2-FB1F-4B1A-AE82-293BD1DE54BA}"/>
    <dgm:cxn modelId="{90573F6B-38B4-40E1-B5F4-F0B7AFEF9143}" srcId="{578BA9E1-687E-41BA-B70B-4F9F0D4C8039}" destId="{B567EC7E-9F52-4EC1-B443-59ADDA57FC02}" srcOrd="2" destOrd="0" parTransId="{814664CF-B3F5-4B31-BCAC-02025608B50E}" sibTransId="{D1219563-E633-4E12-8A58-C098924F2AF6}"/>
    <dgm:cxn modelId="{D838538A-9EDE-4120-B1E6-BD7769C7D912}" type="presOf" srcId="{578BA9E1-687E-41BA-B70B-4F9F0D4C8039}" destId="{38165260-C0AF-4261-95C2-FDCC5CA8FD4F}" srcOrd="0" destOrd="0" presId="urn:microsoft.com/office/officeart/2008/layout/LinedList"/>
    <dgm:cxn modelId="{A84640AE-C426-48B9-91FC-8A6ECF97CD44}" type="presOf" srcId="{59CCBC17-3BA1-4135-8D5D-66AC3F1D31CA}" destId="{C599FB5D-4B4A-4ECE-BA09-C14FBEBA2CDB}" srcOrd="0" destOrd="0" presId="urn:microsoft.com/office/officeart/2008/layout/LinedList"/>
    <dgm:cxn modelId="{DF8BAEC8-BE02-46F0-BFBE-B978A71B163E}" srcId="{578BA9E1-687E-41BA-B70B-4F9F0D4C8039}" destId="{59CCBC17-3BA1-4135-8D5D-66AC3F1D31CA}" srcOrd="1" destOrd="0" parTransId="{9524973D-E5CD-4FE7-B892-2608DD6C5B7D}" sibTransId="{34FCB7BD-CE45-40D0-ABD1-61D754E89F86}"/>
    <dgm:cxn modelId="{2322A8EC-D815-44CA-8AD8-1BCE2042D475}" type="presParOf" srcId="{38165260-C0AF-4261-95C2-FDCC5CA8FD4F}" destId="{CC057FBA-25E5-40CF-BC26-FEA29FE54BAA}" srcOrd="0" destOrd="0" presId="urn:microsoft.com/office/officeart/2008/layout/LinedList"/>
    <dgm:cxn modelId="{558B9FD1-D013-4285-9994-691F07BF1B5D}" type="presParOf" srcId="{38165260-C0AF-4261-95C2-FDCC5CA8FD4F}" destId="{95D95733-9AB0-4C9F-BA18-EBD0AC042A8A}" srcOrd="1" destOrd="0" presId="urn:microsoft.com/office/officeart/2008/layout/LinedList"/>
    <dgm:cxn modelId="{1AC887C3-4199-4BE8-BF67-E9781985F67E}" type="presParOf" srcId="{95D95733-9AB0-4C9F-BA18-EBD0AC042A8A}" destId="{0DE82646-17C4-4F26-AF71-72518D2FC54E}" srcOrd="0" destOrd="0" presId="urn:microsoft.com/office/officeart/2008/layout/LinedList"/>
    <dgm:cxn modelId="{3E629459-161C-493B-89D1-EA2E6DD53DDC}" type="presParOf" srcId="{95D95733-9AB0-4C9F-BA18-EBD0AC042A8A}" destId="{C1AE9D58-EFE3-45C7-877E-072A4851BC9E}" srcOrd="1" destOrd="0" presId="urn:microsoft.com/office/officeart/2008/layout/LinedList"/>
    <dgm:cxn modelId="{9EDAA9AB-41F7-4859-B98F-0875BC50D892}" type="presParOf" srcId="{38165260-C0AF-4261-95C2-FDCC5CA8FD4F}" destId="{036C497A-1943-497E-BBFA-120BE78ED76E}" srcOrd="2" destOrd="0" presId="urn:microsoft.com/office/officeart/2008/layout/LinedList"/>
    <dgm:cxn modelId="{4C95391E-E091-45D7-B8C5-6413EE68AEFA}" type="presParOf" srcId="{38165260-C0AF-4261-95C2-FDCC5CA8FD4F}" destId="{60415B8B-7EB8-44B3-80C1-29C3EB289ABA}" srcOrd="3" destOrd="0" presId="urn:microsoft.com/office/officeart/2008/layout/LinedList"/>
    <dgm:cxn modelId="{31FF8086-6117-4544-8EDA-21CEB5CB04FF}" type="presParOf" srcId="{60415B8B-7EB8-44B3-80C1-29C3EB289ABA}" destId="{C599FB5D-4B4A-4ECE-BA09-C14FBEBA2CDB}" srcOrd="0" destOrd="0" presId="urn:microsoft.com/office/officeart/2008/layout/LinedList"/>
    <dgm:cxn modelId="{3ACE3FBE-8BDB-46B8-8D56-35F1BBDF4A7A}" type="presParOf" srcId="{60415B8B-7EB8-44B3-80C1-29C3EB289ABA}" destId="{77447566-1DBC-4AD8-8E25-8564D92C594D}" srcOrd="1" destOrd="0" presId="urn:microsoft.com/office/officeart/2008/layout/LinedList"/>
    <dgm:cxn modelId="{DFF8C2EF-973A-41F5-A89E-AF516C3E9DD3}" type="presParOf" srcId="{38165260-C0AF-4261-95C2-FDCC5CA8FD4F}" destId="{381B89E8-9C2F-45E5-A665-DA5FAE1F6C6C}" srcOrd="4" destOrd="0" presId="urn:microsoft.com/office/officeart/2008/layout/LinedList"/>
    <dgm:cxn modelId="{1D558257-EB41-40E8-A1DE-3235264BA2F0}" type="presParOf" srcId="{38165260-C0AF-4261-95C2-FDCC5CA8FD4F}" destId="{3754E6AD-3D31-4CCF-91C2-9B835A1589FB}" srcOrd="5" destOrd="0" presId="urn:microsoft.com/office/officeart/2008/layout/LinedList"/>
    <dgm:cxn modelId="{6C64DF1D-90CD-4FC3-B293-4085B42F2EBF}" type="presParOf" srcId="{3754E6AD-3D31-4CCF-91C2-9B835A1589FB}" destId="{D32F6C3A-64B6-4C15-8197-09C259BF90AB}" srcOrd="0" destOrd="0" presId="urn:microsoft.com/office/officeart/2008/layout/LinedList"/>
    <dgm:cxn modelId="{B9CCFE61-AB4C-4A98-BF5A-D7E738455FBB}" type="presParOf" srcId="{3754E6AD-3D31-4CCF-91C2-9B835A1589FB}" destId="{4E30E3A4-D76D-4E1E-80B9-904B7F8C4F0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28F75D-B0DA-46BB-AC48-6A86E43ACD3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B1EE776-1AA0-4ECB-AE38-C7B97406BB7C}">
      <dgm:prSet/>
      <dgm:spPr/>
      <dgm:t>
        <a:bodyPr/>
        <a:lstStyle/>
        <a:p>
          <a:r>
            <a:rPr lang="en-US"/>
            <a:t>Use clear visual demonstrations with step-by-step pictorial guides, not just text signs.</a:t>
          </a:r>
        </a:p>
      </dgm:t>
    </dgm:pt>
    <dgm:pt modelId="{E3F8A638-236E-4AB6-9BAB-9AF89A6A7A8D}" type="parTrans" cxnId="{6E5C72EF-5C15-4C29-9397-ACC170527C31}">
      <dgm:prSet/>
      <dgm:spPr/>
      <dgm:t>
        <a:bodyPr/>
        <a:lstStyle/>
        <a:p>
          <a:endParaRPr lang="en-US"/>
        </a:p>
      </dgm:t>
    </dgm:pt>
    <dgm:pt modelId="{C6F3D730-D9F1-42CF-96D1-DFA0AF8E63B5}" type="sibTrans" cxnId="{6E5C72EF-5C15-4C29-9397-ACC170527C31}">
      <dgm:prSet/>
      <dgm:spPr/>
      <dgm:t>
        <a:bodyPr/>
        <a:lstStyle/>
        <a:p>
          <a:endParaRPr lang="en-US"/>
        </a:p>
      </dgm:t>
    </dgm:pt>
    <dgm:pt modelId="{BC208A6C-7969-41C1-8C8A-26918111F66C}">
      <dgm:prSet/>
      <dgm:spPr/>
      <dgm:t>
        <a:bodyPr/>
        <a:lstStyle/>
        <a:p>
          <a:r>
            <a:rPr lang="en-US"/>
            <a:t>Provide cross-cultural communication training so staff and managers understand differing interpretations of gestures and expressions .</a:t>
          </a:r>
        </a:p>
      </dgm:t>
    </dgm:pt>
    <dgm:pt modelId="{81E82EFD-94BD-46C2-A0E3-BA08051C7A6D}" type="parTrans" cxnId="{A16B2D70-D52A-49C7-A3C1-E7B8656976F0}">
      <dgm:prSet/>
      <dgm:spPr/>
      <dgm:t>
        <a:bodyPr/>
        <a:lstStyle/>
        <a:p>
          <a:endParaRPr lang="en-US"/>
        </a:p>
      </dgm:t>
    </dgm:pt>
    <dgm:pt modelId="{1D35C2D8-77FF-4C88-B6E7-5CB71BBDB94E}" type="sibTrans" cxnId="{A16B2D70-D52A-49C7-A3C1-E7B8656976F0}">
      <dgm:prSet/>
      <dgm:spPr/>
      <dgm:t>
        <a:bodyPr/>
        <a:lstStyle/>
        <a:p>
          <a:endParaRPr lang="en-US"/>
        </a:p>
      </dgm:t>
    </dgm:pt>
    <dgm:pt modelId="{26CA9ABB-9DB7-4C4F-8288-D0E9CC093D4D}">
      <dgm:prSet/>
      <dgm:spPr/>
      <dgm:t>
        <a:bodyPr/>
        <a:lstStyle/>
        <a:p>
          <a:r>
            <a:rPr lang="en-US"/>
            <a:t>Encourage Gary to adopt consistent, calm non-verbal behaviour, reducing stress signals that confuse workers.</a:t>
          </a:r>
        </a:p>
      </dgm:t>
    </dgm:pt>
    <dgm:pt modelId="{095CB5F6-21AB-47BF-B9C3-F87D2586F5B7}" type="parTrans" cxnId="{3415F382-F94A-4336-AFD6-C7365805D5DC}">
      <dgm:prSet/>
      <dgm:spPr/>
      <dgm:t>
        <a:bodyPr/>
        <a:lstStyle/>
        <a:p>
          <a:endParaRPr lang="en-US"/>
        </a:p>
      </dgm:t>
    </dgm:pt>
    <dgm:pt modelId="{149D4DA8-B87C-4102-91A0-7C1E9DF213C3}" type="sibTrans" cxnId="{3415F382-F94A-4336-AFD6-C7365805D5DC}">
      <dgm:prSet/>
      <dgm:spPr/>
      <dgm:t>
        <a:bodyPr/>
        <a:lstStyle/>
        <a:p>
          <a:endParaRPr lang="en-US"/>
        </a:p>
      </dgm:t>
    </dgm:pt>
    <dgm:pt modelId="{38CC5087-8BF5-4346-8C1A-2BE3E5BFF474}" type="pres">
      <dgm:prSet presAssocID="{E128F75D-B0DA-46BB-AC48-6A86E43ACD35}" presName="root" presStyleCnt="0">
        <dgm:presLayoutVars>
          <dgm:dir/>
          <dgm:resizeHandles val="exact"/>
        </dgm:presLayoutVars>
      </dgm:prSet>
      <dgm:spPr/>
    </dgm:pt>
    <dgm:pt modelId="{5A798139-C08E-4FA2-884C-F65F6B20D937}" type="pres">
      <dgm:prSet presAssocID="{9B1EE776-1AA0-4ECB-AE38-C7B97406BB7C}" presName="compNode" presStyleCnt="0"/>
      <dgm:spPr/>
    </dgm:pt>
    <dgm:pt modelId="{E5403634-43A7-4849-8BB4-F2E496373B73}" type="pres">
      <dgm:prSet presAssocID="{9B1EE776-1AA0-4ECB-AE38-C7B97406BB7C}" presName="bgRect" presStyleLbl="bgShp" presStyleIdx="0" presStyleCnt="3"/>
      <dgm:spPr/>
    </dgm:pt>
    <dgm:pt modelId="{89653CA4-6E78-48E7-989E-6E604B3B6835}" type="pres">
      <dgm:prSet presAssocID="{9B1EE776-1AA0-4ECB-AE38-C7B97406BB7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F3551D4C-61C9-4D73-812A-1FB14C3C074C}" type="pres">
      <dgm:prSet presAssocID="{9B1EE776-1AA0-4ECB-AE38-C7B97406BB7C}" presName="spaceRect" presStyleCnt="0"/>
      <dgm:spPr/>
    </dgm:pt>
    <dgm:pt modelId="{E9674F98-6E17-4F4D-85BE-32DAAA984E87}" type="pres">
      <dgm:prSet presAssocID="{9B1EE776-1AA0-4ECB-AE38-C7B97406BB7C}" presName="parTx" presStyleLbl="revTx" presStyleIdx="0" presStyleCnt="3">
        <dgm:presLayoutVars>
          <dgm:chMax val="0"/>
          <dgm:chPref val="0"/>
        </dgm:presLayoutVars>
      </dgm:prSet>
      <dgm:spPr/>
    </dgm:pt>
    <dgm:pt modelId="{9C3D2774-E73D-4A14-BDF2-B4B0B1B47F8F}" type="pres">
      <dgm:prSet presAssocID="{C6F3D730-D9F1-42CF-96D1-DFA0AF8E63B5}" presName="sibTrans" presStyleCnt="0"/>
      <dgm:spPr/>
    </dgm:pt>
    <dgm:pt modelId="{C4782290-B6D8-46DA-82AC-39FF5B711407}" type="pres">
      <dgm:prSet presAssocID="{BC208A6C-7969-41C1-8C8A-26918111F66C}" presName="compNode" presStyleCnt="0"/>
      <dgm:spPr/>
    </dgm:pt>
    <dgm:pt modelId="{8182EE76-8E79-413E-9E70-749F8DFEA129}" type="pres">
      <dgm:prSet presAssocID="{BC208A6C-7969-41C1-8C8A-26918111F66C}" presName="bgRect" presStyleLbl="bgShp" presStyleIdx="1" presStyleCnt="3"/>
      <dgm:spPr/>
    </dgm:pt>
    <dgm:pt modelId="{5F3A9E20-8BE2-43AF-AA53-0601FC77C72C}" type="pres">
      <dgm:prSet presAssocID="{BC208A6C-7969-41C1-8C8A-26918111F6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FE5B0AA6-AA25-4FEA-90D6-F5EED3B1E086}" type="pres">
      <dgm:prSet presAssocID="{BC208A6C-7969-41C1-8C8A-26918111F66C}" presName="spaceRect" presStyleCnt="0"/>
      <dgm:spPr/>
    </dgm:pt>
    <dgm:pt modelId="{0FAC1F14-5B09-4003-9318-4D22FDEFA1B5}" type="pres">
      <dgm:prSet presAssocID="{BC208A6C-7969-41C1-8C8A-26918111F66C}" presName="parTx" presStyleLbl="revTx" presStyleIdx="1" presStyleCnt="3">
        <dgm:presLayoutVars>
          <dgm:chMax val="0"/>
          <dgm:chPref val="0"/>
        </dgm:presLayoutVars>
      </dgm:prSet>
      <dgm:spPr/>
    </dgm:pt>
    <dgm:pt modelId="{DA6EB28E-276E-4BFD-A531-A01AAEA3545A}" type="pres">
      <dgm:prSet presAssocID="{1D35C2D8-77FF-4C88-B6E7-5CB71BBDB94E}" presName="sibTrans" presStyleCnt="0"/>
      <dgm:spPr/>
    </dgm:pt>
    <dgm:pt modelId="{589A876D-B5C5-4EB8-9126-7A839DBED7C4}" type="pres">
      <dgm:prSet presAssocID="{26CA9ABB-9DB7-4C4F-8288-D0E9CC093D4D}" presName="compNode" presStyleCnt="0"/>
      <dgm:spPr/>
    </dgm:pt>
    <dgm:pt modelId="{02AD1A75-F407-455F-976F-0F8511F4B05D}" type="pres">
      <dgm:prSet presAssocID="{26CA9ABB-9DB7-4C4F-8288-D0E9CC093D4D}" presName="bgRect" presStyleLbl="bgShp" presStyleIdx="2" presStyleCnt="3"/>
      <dgm:spPr/>
    </dgm:pt>
    <dgm:pt modelId="{07138264-5D1E-44C7-9D9B-0A763C0F5122}" type="pres">
      <dgm:prSet presAssocID="{26CA9ABB-9DB7-4C4F-8288-D0E9CC093D4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Face with Solid Fill"/>
        </a:ext>
      </dgm:extLst>
    </dgm:pt>
    <dgm:pt modelId="{1E9048F2-72D6-44F5-83D5-16003EC00A8E}" type="pres">
      <dgm:prSet presAssocID="{26CA9ABB-9DB7-4C4F-8288-D0E9CC093D4D}" presName="spaceRect" presStyleCnt="0"/>
      <dgm:spPr/>
    </dgm:pt>
    <dgm:pt modelId="{78FF25E8-C7ED-4861-9BBC-8A5C2AFBE722}" type="pres">
      <dgm:prSet presAssocID="{26CA9ABB-9DB7-4C4F-8288-D0E9CC093D4D}" presName="parTx" presStyleLbl="revTx" presStyleIdx="2" presStyleCnt="3">
        <dgm:presLayoutVars>
          <dgm:chMax val="0"/>
          <dgm:chPref val="0"/>
        </dgm:presLayoutVars>
      </dgm:prSet>
      <dgm:spPr/>
    </dgm:pt>
  </dgm:ptLst>
  <dgm:cxnLst>
    <dgm:cxn modelId="{6D223B3C-7787-4D0F-9E37-BF21BD1764F5}" type="presOf" srcId="{26CA9ABB-9DB7-4C4F-8288-D0E9CC093D4D}" destId="{78FF25E8-C7ED-4861-9BBC-8A5C2AFBE722}" srcOrd="0" destOrd="0" presId="urn:microsoft.com/office/officeart/2018/2/layout/IconVerticalSolidList"/>
    <dgm:cxn modelId="{11C9E460-DC7D-4D23-8789-8C4BA4850BE0}" type="presOf" srcId="{9B1EE776-1AA0-4ECB-AE38-C7B97406BB7C}" destId="{E9674F98-6E17-4F4D-85BE-32DAAA984E87}" srcOrd="0" destOrd="0" presId="urn:microsoft.com/office/officeart/2018/2/layout/IconVerticalSolidList"/>
    <dgm:cxn modelId="{39EFE063-4B77-4208-9742-C0569A260955}" type="presOf" srcId="{E128F75D-B0DA-46BB-AC48-6A86E43ACD35}" destId="{38CC5087-8BF5-4346-8C1A-2BE3E5BFF474}" srcOrd="0" destOrd="0" presId="urn:microsoft.com/office/officeart/2018/2/layout/IconVerticalSolidList"/>
    <dgm:cxn modelId="{A3B59B66-2B57-4A05-B73D-A81CB173B4F4}" type="presOf" srcId="{BC208A6C-7969-41C1-8C8A-26918111F66C}" destId="{0FAC1F14-5B09-4003-9318-4D22FDEFA1B5}" srcOrd="0" destOrd="0" presId="urn:microsoft.com/office/officeart/2018/2/layout/IconVerticalSolidList"/>
    <dgm:cxn modelId="{A16B2D70-D52A-49C7-A3C1-E7B8656976F0}" srcId="{E128F75D-B0DA-46BB-AC48-6A86E43ACD35}" destId="{BC208A6C-7969-41C1-8C8A-26918111F66C}" srcOrd="1" destOrd="0" parTransId="{81E82EFD-94BD-46C2-A0E3-BA08051C7A6D}" sibTransId="{1D35C2D8-77FF-4C88-B6E7-5CB71BBDB94E}"/>
    <dgm:cxn modelId="{3415F382-F94A-4336-AFD6-C7365805D5DC}" srcId="{E128F75D-B0DA-46BB-AC48-6A86E43ACD35}" destId="{26CA9ABB-9DB7-4C4F-8288-D0E9CC093D4D}" srcOrd="2" destOrd="0" parTransId="{095CB5F6-21AB-47BF-B9C3-F87D2586F5B7}" sibTransId="{149D4DA8-B87C-4102-91A0-7C1E9DF213C3}"/>
    <dgm:cxn modelId="{6E5C72EF-5C15-4C29-9397-ACC170527C31}" srcId="{E128F75D-B0DA-46BB-AC48-6A86E43ACD35}" destId="{9B1EE776-1AA0-4ECB-AE38-C7B97406BB7C}" srcOrd="0" destOrd="0" parTransId="{E3F8A638-236E-4AB6-9BAB-9AF89A6A7A8D}" sibTransId="{C6F3D730-D9F1-42CF-96D1-DFA0AF8E63B5}"/>
    <dgm:cxn modelId="{21B9DDAB-BAD8-4CC6-B8D4-951522B1055A}" type="presParOf" srcId="{38CC5087-8BF5-4346-8C1A-2BE3E5BFF474}" destId="{5A798139-C08E-4FA2-884C-F65F6B20D937}" srcOrd="0" destOrd="0" presId="urn:microsoft.com/office/officeart/2018/2/layout/IconVerticalSolidList"/>
    <dgm:cxn modelId="{A332CA25-FF7F-4EAE-A2B4-DCC4213A2C95}" type="presParOf" srcId="{5A798139-C08E-4FA2-884C-F65F6B20D937}" destId="{E5403634-43A7-4849-8BB4-F2E496373B73}" srcOrd="0" destOrd="0" presId="urn:microsoft.com/office/officeart/2018/2/layout/IconVerticalSolidList"/>
    <dgm:cxn modelId="{F03EDD6F-F4B0-4D63-A8FC-2A7053CCA3C8}" type="presParOf" srcId="{5A798139-C08E-4FA2-884C-F65F6B20D937}" destId="{89653CA4-6E78-48E7-989E-6E604B3B6835}" srcOrd="1" destOrd="0" presId="urn:microsoft.com/office/officeart/2018/2/layout/IconVerticalSolidList"/>
    <dgm:cxn modelId="{B2B2DF6B-025F-45E9-9BD9-CA2C5B7DFF12}" type="presParOf" srcId="{5A798139-C08E-4FA2-884C-F65F6B20D937}" destId="{F3551D4C-61C9-4D73-812A-1FB14C3C074C}" srcOrd="2" destOrd="0" presId="urn:microsoft.com/office/officeart/2018/2/layout/IconVerticalSolidList"/>
    <dgm:cxn modelId="{AB749A8A-49EF-40D0-B9D7-40D2299AF478}" type="presParOf" srcId="{5A798139-C08E-4FA2-884C-F65F6B20D937}" destId="{E9674F98-6E17-4F4D-85BE-32DAAA984E87}" srcOrd="3" destOrd="0" presId="urn:microsoft.com/office/officeart/2018/2/layout/IconVerticalSolidList"/>
    <dgm:cxn modelId="{DBEB0AE0-B9D5-4620-921D-DC12AC0691CA}" type="presParOf" srcId="{38CC5087-8BF5-4346-8C1A-2BE3E5BFF474}" destId="{9C3D2774-E73D-4A14-BDF2-B4B0B1B47F8F}" srcOrd="1" destOrd="0" presId="urn:microsoft.com/office/officeart/2018/2/layout/IconVerticalSolidList"/>
    <dgm:cxn modelId="{14F88D14-AAC4-4800-A190-8A1DB5C17CF4}" type="presParOf" srcId="{38CC5087-8BF5-4346-8C1A-2BE3E5BFF474}" destId="{C4782290-B6D8-46DA-82AC-39FF5B711407}" srcOrd="2" destOrd="0" presId="urn:microsoft.com/office/officeart/2018/2/layout/IconVerticalSolidList"/>
    <dgm:cxn modelId="{0F2FB23B-6957-4746-93B1-563F7A7C40AA}" type="presParOf" srcId="{C4782290-B6D8-46DA-82AC-39FF5B711407}" destId="{8182EE76-8E79-413E-9E70-749F8DFEA129}" srcOrd="0" destOrd="0" presId="urn:microsoft.com/office/officeart/2018/2/layout/IconVerticalSolidList"/>
    <dgm:cxn modelId="{A7EF4FEB-D21A-4285-9330-D36FDEB4081F}" type="presParOf" srcId="{C4782290-B6D8-46DA-82AC-39FF5B711407}" destId="{5F3A9E20-8BE2-43AF-AA53-0601FC77C72C}" srcOrd="1" destOrd="0" presId="urn:microsoft.com/office/officeart/2018/2/layout/IconVerticalSolidList"/>
    <dgm:cxn modelId="{79CC759D-0CBB-4A03-A117-8CA87ECD0125}" type="presParOf" srcId="{C4782290-B6D8-46DA-82AC-39FF5B711407}" destId="{FE5B0AA6-AA25-4FEA-90D6-F5EED3B1E086}" srcOrd="2" destOrd="0" presId="urn:microsoft.com/office/officeart/2018/2/layout/IconVerticalSolidList"/>
    <dgm:cxn modelId="{67AF4E40-A0A3-417C-B6B5-57579EAFA801}" type="presParOf" srcId="{C4782290-B6D8-46DA-82AC-39FF5B711407}" destId="{0FAC1F14-5B09-4003-9318-4D22FDEFA1B5}" srcOrd="3" destOrd="0" presId="urn:microsoft.com/office/officeart/2018/2/layout/IconVerticalSolidList"/>
    <dgm:cxn modelId="{62B124D9-FB81-4844-A6F1-6BF91A223468}" type="presParOf" srcId="{38CC5087-8BF5-4346-8C1A-2BE3E5BFF474}" destId="{DA6EB28E-276E-4BFD-A531-A01AAEA3545A}" srcOrd="3" destOrd="0" presId="urn:microsoft.com/office/officeart/2018/2/layout/IconVerticalSolidList"/>
    <dgm:cxn modelId="{F7C1BCB8-8ABC-407D-B121-CD4AA135DA6F}" type="presParOf" srcId="{38CC5087-8BF5-4346-8C1A-2BE3E5BFF474}" destId="{589A876D-B5C5-4EB8-9126-7A839DBED7C4}" srcOrd="4" destOrd="0" presId="urn:microsoft.com/office/officeart/2018/2/layout/IconVerticalSolidList"/>
    <dgm:cxn modelId="{7F3A09F6-E4ED-4CC1-A188-21011EE58B65}" type="presParOf" srcId="{589A876D-B5C5-4EB8-9126-7A839DBED7C4}" destId="{02AD1A75-F407-455F-976F-0F8511F4B05D}" srcOrd="0" destOrd="0" presId="urn:microsoft.com/office/officeart/2018/2/layout/IconVerticalSolidList"/>
    <dgm:cxn modelId="{6D7A49EA-6896-4CBD-8271-28ECC88055BD}" type="presParOf" srcId="{589A876D-B5C5-4EB8-9126-7A839DBED7C4}" destId="{07138264-5D1E-44C7-9D9B-0A763C0F5122}" srcOrd="1" destOrd="0" presId="urn:microsoft.com/office/officeart/2018/2/layout/IconVerticalSolidList"/>
    <dgm:cxn modelId="{D09047F8-03E6-4937-80F0-3D125FE6B556}" type="presParOf" srcId="{589A876D-B5C5-4EB8-9126-7A839DBED7C4}" destId="{1E9048F2-72D6-44F5-83D5-16003EC00A8E}" srcOrd="2" destOrd="0" presId="urn:microsoft.com/office/officeart/2018/2/layout/IconVerticalSolidList"/>
    <dgm:cxn modelId="{CEFD9204-2959-4CA1-8E61-3591899CAF2E}" type="presParOf" srcId="{589A876D-B5C5-4EB8-9126-7A839DBED7C4}" destId="{78FF25E8-C7ED-4861-9BBC-8A5C2AFBE72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947259-4A37-514A-A69E-67970E8530DE}">
      <dsp:nvSpPr>
        <dsp:cNvPr id="0" name=""/>
        <dsp:cNvSpPr/>
      </dsp:nvSpPr>
      <dsp:spPr>
        <a:xfrm>
          <a:off x="1624121" y="774928"/>
          <a:ext cx="341938" cy="91440"/>
        </a:xfrm>
        <a:custGeom>
          <a:avLst/>
          <a:gdLst/>
          <a:ahLst/>
          <a:cxnLst/>
          <a:rect l="0" t="0" r="0" b="0"/>
          <a:pathLst>
            <a:path>
              <a:moveTo>
                <a:pt x="0" y="45720"/>
              </a:moveTo>
              <a:lnTo>
                <a:pt x="341938"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85777" y="818785"/>
        <a:ext cx="18626" cy="3725"/>
      </dsp:txXfrm>
    </dsp:sp>
    <dsp:sp modelId="{88A15785-8176-5A45-A315-5260245C610C}">
      <dsp:nvSpPr>
        <dsp:cNvPr id="0" name=""/>
        <dsp:cNvSpPr/>
      </dsp:nvSpPr>
      <dsp:spPr>
        <a:xfrm>
          <a:off x="6188" y="334728"/>
          <a:ext cx="1619733" cy="971839"/>
        </a:xfrm>
        <a:prstGeom prst="rect">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368" tIns="83311" rIns="79368" bIns="83311"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Content: </a:t>
          </a:r>
        </a:p>
      </dsp:txBody>
      <dsp:txXfrm>
        <a:off x="6188" y="334728"/>
        <a:ext cx="1619733" cy="971839"/>
      </dsp:txXfrm>
    </dsp:sp>
    <dsp:sp modelId="{2E070F24-7983-D640-8361-4B99CBD7FC49}">
      <dsp:nvSpPr>
        <dsp:cNvPr id="0" name=""/>
        <dsp:cNvSpPr/>
      </dsp:nvSpPr>
      <dsp:spPr>
        <a:xfrm>
          <a:off x="3616393" y="774928"/>
          <a:ext cx="341938" cy="91440"/>
        </a:xfrm>
        <a:custGeom>
          <a:avLst/>
          <a:gdLst/>
          <a:ahLst/>
          <a:cxnLst/>
          <a:rect l="0" t="0" r="0" b="0"/>
          <a:pathLst>
            <a:path>
              <a:moveTo>
                <a:pt x="0" y="45720"/>
              </a:moveTo>
              <a:lnTo>
                <a:pt x="341938"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8049" y="818785"/>
        <a:ext cx="18626" cy="3725"/>
      </dsp:txXfrm>
    </dsp:sp>
    <dsp:sp modelId="{89B9D10C-8F05-E94B-A847-D1F55B608689}">
      <dsp:nvSpPr>
        <dsp:cNvPr id="0" name=""/>
        <dsp:cNvSpPr/>
      </dsp:nvSpPr>
      <dsp:spPr>
        <a:xfrm>
          <a:off x="1998460" y="334728"/>
          <a:ext cx="1619733" cy="971839"/>
        </a:xfrm>
        <a:prstGeom prst="rect">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368" tIns="83311" rIns="79368" bIns="83311"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Shannon and Weaver steps: </a:t>
          </a:r>
        </a:p>
      </dsp:txBody>
      <dsp:txXfrm>
        <a:off x="1998460" y="334728"/>
        <a:ext cx="1619733" cy="971839"/>
      </dsp:txXfrm>
    </dsp:sp>
    <dsp:sp modelId="{C0AB7C8D-D29D-D24E-B9D6-F7BCA4A92421}">
      <dsp:nvSpPr>
        <dsp:cNvPr id="0" name=""/>
        <dsp:cNvSpPr/>
      </dsp:nvSpPr>
      <dsp:spPr>
        <a:xfrm>
          <a:off x="5608665" y="774928"/>
          <a:ext cx="341938" cy="91440"/>
        </a:xfrm>
        <a:custGeom>
          <a:avLst/>
          <a:gdLst/>
          <a:ahLst/>
          <a:cxnLst/>
          <a:rect l="0" t="0" r="0" b="0"/>
          <a:pathLst>
            <a:path>
              <a:moveTo>
                <a:pt x="0" y="45720"/>
              </a:moveTo>
              <a:lnTo>
                <a:pt x="341938"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70320" y="818785"/>
        <a:ext cx="18626" cy="3725"/>
      </dsp:txXfrm>
    </dsp:sp>
    <dsp:sp modelId="{FE9336E9-E323-0C46-8B0E-BC4F59189BC2}">
      <dsp:nvSpPr>
        <dsp:cNvPr id="0" name=""/>
        <dsp:cNvSpPr/>
      </dsp:nvSpPr>
      <dsp:spPr>
        <a:xfrm>
          <a:off x="3990731" y="334728"/>
          <a:ext cx="1619733" cy="971839"/>
        </a:xfrm>
        <a:prstGeom prst="rect">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368" tIns="83311" rIns="79368" bIns="83311"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Sender: Gary (British culture</a:t>
          </a:r>
          <a:r>
            <a:rPr lang="en-US" sz="1800" kern="1200" dirty="0"/>
            <a:t>) </a:t>
          </a:r>
        </a:p>
      </dsp:txBody>
      <dsp:txXfrm>
        <a:off x="3990731" y="334728"/>
        <a:ext cx="1619733" cy="971839"/>
      </dsp:txXfrm>
    </dsp:sp>
    <dsp:sp modelId="{97E26A77-F1CF-8C4B-A350-D15908652C3A}">
      <dsp:nvSpPr>
        <dsp:cNvPr id="0" name=""/>
        <dsp:cNvSpPr/>
      </dsp:nvSpPr>
      <dsp:spPr>
        <a:xfrm>
          <a:off x="7600936" y="774928"/>
          <a:ext cx="341938" cy="91440"/>
        </a:xfrm>
        <a:custGeom>
          <a:avLst/>
          <a:gdLst/>
          <a:ahLst/>
          <a:cxnLst/>
          <a:rect l="0" t="0" r="0" b="0"/>
          <a:pathLst>
            <a:path>
              <a:moveTo>
                <a:pt x="0" y="45720"/>
              </a:moveTo>
              <a:lnTo>
                <a:pt x="341938"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62592" y="818785"/>
        <a:ext cx="18626" cy="3725"/>
      </dsp:txXfrm>
    </dsp:sp>
    <dsp:sp modelId="{7C2D78C7-D9CD-A84D-9E61-E5E971387960}">
      <dsp:nvSpPr>
        <dsp:cNvPr id="0" name=""/>
        <dsp:cNvSpPr/>
      </dsp:nvSpPr>
      <dsp:spPr>
        <a:xfrm>
          <a:off x="5983003" y="334728"/>
          <a:ext cx="1619733" cy="971839"/>
        </a:xfrm>
        <a:prstGeom prst="rect">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368" tIns="83311" rIns="79368" bIns="83311"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Message: hygiene and safety rules </a:t>
          </a:r>
        </a:p>
      </dsp:txBody>
      <dsp:txXfrm>
        <a:off x="5983003" y="334728"/>
        <a:ext cx="1619733" cy="971839"/>
      </dsp:txXfrm>
    </dsp:sp>
    <dsp:sp modelId="{D3E6F100-A33F-3848-8EAC-1281797010CC}">
      <dsp:nvSpPr>
        <dsp:cNvPr id="0" name=""/>
        <dsp:cNvSpPr/>
      </dsp:nvSpPr>
      <dsp:spPr>
        <a:xfrm>
          <a:off x="816054" y="1304768"/>
          <a:ext cx="7969087" cy="341938"/>
        </a:xfrm>
        <a:custGeom>
          <a:avLst/>
          <a:gdLst/>
          <a:ahLst/>
          <a:cxnLst/>
          <a:rect l="0" t="0" r="0" b="0"/>
          <a:pathLst>
            <a:path>
              <a:moveTo>
                <a:pt x="7969087" y="0"/>
              </a:moveTo>
              <a:lnTo>
                <a:pt x="7969087" y="188069"/>
              </a:lnTo>
              <a:lnTo>
                <a:pt x="0" y="188069"/>
              </a:lnTo>
              <a:lnTo>
                <a:pt x="0" y="341938"/>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01153" y="1473874"/>
        <a:ext cx="398889" cy="3725"/>
      </dsp:txXfrm>
    </dsp:sp>
    <dsp:sp modelId="{8F2B89FE-7849-FA43-98B2-F780923FC29B}">
      <dsp:nvSpPr>
        <dsp:cNvPr id="0" name=""/>
        <dsp:cNvSpPr/>
      </dsp:nvSpPr>
      <dsp:spPr>
        <a:xfrm>
          <a:off x="7975275" y="334728"/>
          <a:ext cx="1619733" cy="971839"/>
        </a:xfrm>
        <a:prstGeom prst="rect">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368" tIns="83311" rIns="79368" bIns="83311"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Channel: speaking +signs</a:t>
          </a:r>
        </a:p>
      </dsp:txBody>
      <dsp:txXfrm>
        <a:off x="7975275" y="334728"/>
        <a:ext cx="1619733" cy="971839"/>
      </dsp:txXfrm>
    </dsp:sp>
    <dsp:sp modelId="{E85BDE61-208F-144F-B26E-3B3DAE406EAA}">
      <dsp:nvSpPr>
        <dsp:cNvPr id="0" name=""/>
        <dsp:cNvSpPr/>
      </dsp:nvSpPr>
      <dsp:spPr>
        <a:xfrm>
          <a:off x="1624121" y="2119306"/>
          <a:ext cx="341938" cy="91440"/>
        </a:xfrm>
        <a:custGeom>
          <a:avLst/>
          <a:gdLst/>
          <a:ahLst/>
          <a:cxnLst/>
          <a:rect l="0" t="0" r="0" b="0"/>
          <a:pathLst>
            <a:path>
              <a:moveTo>
                <a:pt x="0" y="45720"/>
              </a:moveTo>
              <a:lnTo>
                <a:pt x="341938"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85777" y="2163164"/>
        <a:ext cx="18626" cy="3725"/>
      </dsp:txXfrm>
    </dsp:sp>
    <dsp:sp modelId="{A4DB1AAE-8A7E-3744-8BF2-4F5524B68D59}">
      <dsp:nvSpPr>
        <dsp:cNvPr id="0" name=""/>
        <dsp:cNvSpPr/>
      </dsp:nvSpPr>
      <dsp:spPr>
        <a:xfrm>
          <a:off x="6188" y="1679106"/>
          <a:ext cx="1619733" cy="971839"/>
        </a:xfrm>
        <a:prstGeom prst="rect">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368" tIns="83311" rIns="79368" bIns="83311"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Cultural Noise: different beliefs and values </a:t>
          </a:r>
        </a:p>
      </dsp:txBody>
      <dsp:txXfrm>
        <a:off x="6188" y="1679106"/>
        <a:ext cx="1619733" cy="971839"/>
      </dsp:txXfrm>
    </dsp:sp>
    <dsp:sp modelId="{C593DF7A-E864-C440-9DB0-A7DFDCC4A9D5}">
      <dsp:nvSpPr>
        <dsp:cNvPr id="0" name=""/>
        <dsp:cNvSpPr/>
      </dsp:nvSpPr>
      <dsp:spPr>
        <a:xfrm>
          <a:off x="3616393" y="2119306"/>
          <a:ext cx="341938" cy="91440"/>
        </a:xfrm>
        <a:custGeom>
          <a:avLst/>
          <a:gdLst/>
          <a:ahLst/>
          <a:cxnLst/>
          <a:rect l="0" t="0" r="0" b="0"/>
          <a:pathLst>
            <a:path>
              <a:moveTo>
                <a:pt x="0" y="45720"/>
              </a:moveTo>
              <a:lnTo>
                <a:pt x="341938"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8049" y="2163164"/>
        <a:ext cx="18626" cy="3725"/>
      </dsp:txXfrm>
    </dsp:sp>
    <dsp:sp modelId="{A301F36E-B9FB-904F-A37B-E7FFE47CB9A2}">
      <dsp:nvSpPr>
        <dsp:cNvPr id="0" name=""/>
        <dsp:cNvSpPr/>
      </dsp:nvSpPr>
      <dsp:spPr>
        <a:xfrm>
          <a:off x="1998460" y="1679106"/>
          <a:ext cx="1619733" cy="971839"/>
        </a:xfrm>
        <a:prstGeom prst="rect">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368" tIns="83311" rIns="79368" bIns="83311"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Receiver: works (different cultures) </a:t>
          </a:r>
        </a:p>
      </dsp:txBody>
      <dsp:txXfrm>
        <a:off x="1998460" y="1679106"/>
        <a:ext cx="1619733" cy="971839"/>
      </dsp:txXfrm>
    </dsp:sp>
    <dsp:sp modelId="{94D5F1A5-E168-5346-AB97-A601DF4FE9B6}">
      <dsp:nvSpPr>
        <dsp:cNvPr id="0" name=""/>
        <dsp:cNvSpPr/>
      </dsp:nvSpPr>
      <dsp:spPr>
        <a:xfrm>
          <a:off x="5608665" y="2119306"/>
          <a:ext cx="341938" cy="91440"/>
        </a:xfrm>
        <a:custGeom>
          <a:avLst/>
          <a:gdLst/>
          <a:ahLst/>
          <a:cxnLst/>
          <a:rect l="0" t="0" r="0" b="0"/>
          <a:pathLst>
            <a:path>
              <a:moveTo>
                <a:pt x="0" y="45720"/>
              </a:moveTo>
              <a:lnTo>
                <a:pt x="341938"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70320" y="2163164"/>
        <a:ext cx="18626" cy="3725"/>
      </dsp:txXfrm>
    </dsp:sp>
    <dsp:sp modelId="{EF635FE5-D4B0-9540-A440-36C6AB2A7501}">
      <dsp:nvSpPr>
        <dsp:cNvPr id="0" name=""/>
        <dsp:cNvSpPr/>
      </dsp:nvSpPr>
      <dsp:spPr>
        <a:xfrm>
          <a:off x="3990731" y="1679106"/>
          <a:ext cx="1619733" cy="971839"/>
        </a:xfrm>
        <a:prstGeom prst="rect">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368" tIns="83311" rIns="79368" bIns="83311"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Result: message interpreted differently </a:t>
          </a:r>
        </a:p>
      </dsp:txBody>
      <dsp:txXfrm>
        <a:off x="3990731" y="1679106"/>
        <a:ext cx="1619733" cy="971839"/>
      </dsp:txXfrm>
    </dsp:sp>
    <dsp:sp modelId="{062D3CAE-B0F5-584A-A528-06840F93A145}">
      <dsp:nvSpPr>
        <dsp:cNvPr id="0" name=""/>
        <dsp:cNvSpPr/>
      </dsp:nvSpPr>
      <dsp:spPr>
        <a:xfrm>
          <a:off x="5983003" y="1679106"/>
          <a:ext cx="1619733" cy="971839"/>
        </a:xfrm>
        <a:prstGeom prst="rect">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368" tIns="83311" rIns="79368" bIns="83311"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Feedback:  not given due to cultural norms </a:t>
          </a:r>
        </a:p>
      </dsp:txBody>
      <dsp:txXfrm>
        <a:off x="5983003" y="1679106"/>
        <a:ext cx="1619733" cy="9718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57FBA-25E5-40CF-BC26-FEA29FE54BAA}">
      <dsp:nvSpPr>
        <dsp:cNvPr id="0" name=""/>
        <dsp:cNvSpPr/>
      </dsp:nvSpPr>
      <dsp:spPr>
        <a:xfrm>
          <a:off x="0" y="2562"/>
          <a:ext cx="5914209" cy="0"/>
        </a:xfrm>
        <a:prstGeom prst="line">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w="9525" cap="flat"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0DE82646-17C4-4F26-AF71-72518D2FC54E}">
      <dsp:nvSpPr>
        <dsp:cNvPr id="0" name=""/>
        <dsp:cNvSpPr/>
      </dsp:nvSpPr>
      <dsp:spPr>
        <a:xfrm>
          <a:off x="0" y="2562"/>
          <a:ext cx="5914209" cy="1747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Workers rely heavily on their own languages, reducing the effectiveness of Gary’s gestures, facial expressions and demonstrations.</a:t>
          </a:r>
        </a:p>
      </dsp:txBody>
      <dsp:txXfrm>
        <a:off x="0" y="2562"/>
        <a:ext cx="5914209" cy="1747843"/>
      </dsp:txXfrm>
    </dsp:sp>
    <dsp:sp modelId="{036C497A-1943-497E-BBFA-120BE78ED76E}">
      <dsp:nvSpPr>
        <dsp:cNvPr id="0" name=""/>
        <dsp:cNvSpPr/>
      </dsp:nvSpPr>
      <dsp:spPr>
        <a:xfrm>
          <a:off x="0" y="1750406"/>
          <a:ext cx="5914209" cy="0"/>
        </a:xfrm>
        <a:prstGeom prst="line">
          <a:avLst/>
        </a:prstGeom>
        <a:blipFill>
          <a:blip xmlns:r="http://schemas.openxmlformats.org/officeDocument/2006/relationships" r:embed="rId1">
            <a:duotone>
              <a:schemeClr val="accent5">
                <a:hueOff val="496582"/>
                <a:satOff val="288"/>
                <a:lumOff val="2843"/>
                <a:alphaOff val="0"/>
                <a:shade val="74000"/>
                <a:satMod val="130000"/>
                <a:lumMod val="90000"/>
              </a:schemeClr>
              <a:schemeClr val="accent5">
                <a:hueOff val="496582"/>
                <a:satOff val="288"/>
                <a:lumOff val="2843"/>
                <a:alphaOff val="0"/>
                <a:tint val="94000"/>
                <a:satMod val="120000"/>
                <a:lumMod val="104000"/>
              </a:schemeClr>
            </a:duotone>
          </a:blip>
          <a:tile tx="0" ty="0" sx="100000" sy="100000" flip="none" algn="tl"/>
        </a:blipFill>
        <a:ln w="9525" cap="flat" cmpd="sng" algn="ctr">
          <a:solidFill>
            <a:schemeClr val="accent5">
              <a:hueOff val="496582"/>
              <a:satOff val="288"/>
              <a:lumOff val="2843"/>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C599FB5D-4B4A-4ECE-BA09-C14FBEBA2CDB}">
      <dsp:nvSpPr>
        <dsp:cNvPr id="0" name=""/>
        <dsp:cNvSpPr/>
      </dsp:nvSpPr>
      <dsp:spPr>
        <a:xfrm>
          <a:off x="0" y="1750406"/>
          <a:ext cx="5914209" cy="1747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Noise from old, loud machinery makes verbal communication difficult, forcing reliance on non-verbal cues that may be misinterpreted.</a:t>
          </a:r>
        </a:p>
      </dsp:txBody>
      <dsp:txXfrm>
        <a:off x="0" y="1750406"/>
        <a:ext cx="5914209" cy="1747843"/>
      </dsp:txXfrm>
    </dsp:sp>
    <dsp:sp modelId="{381B89E8-9C2F-45E5-A665-DA5FAE1F6C6C}">
      <dsp:nvSpPr>
        <dsp:cNvPr id="0" name=""/>
        <dsp:cNvSpPr/>
      </dsp:nvSpPr>
      <dsp:spPr>
        <a:xfrm>
          <a:off x="0" y="3498250"/>
          <a:ext cx="5914209" cy="0"/>
        </a:xfrm>
        <a:prstGeom prst="line">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w="9525" cap="flat" cmpd="sng" algn="ctr">
          <a:solidFill>
            <a:schemeClr val="accent5">
              <a:hueOff val="993165"/>
              <a:satOff val="576"/>
              <a:lumOff val="5686"/>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D32F6C3A-64B6-4C15-8197-09C259BF90AB}">
      <dsp:nvSpPr>
        <dsp:cNvPr id="0" name=""/>
        <dsp:cNvSpPr/>
      </dsp:nvSpPr>
      <dsp:spPr>
        <a:xfrm>
          <a:off x="0" y="3498250"/>
          <a:ext cx="5914209" cy="1747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Gary “running around” trying to show employees what to do indicates overdependence on unclear physical demonstrations. </a:t>
          </a:r>
        </a:p>
      </dsp:txBody>
      <dsp:txXfrm>
        <a:off x="0" y="3498250"/>
        <a:ext cx="5914209" cy="1747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403634-43A7-4849-8BB4-F2E496373B73}">
      <dsp:nvSpPr>
        <dsp:cNvPr id="0" name=""/>
        <dsp:cNvSpPr/>
      </dsp:nvSpPr>
      <dsp:spPr>
        <a:xfrm>
          <a:off x="0" y="640"/>
          <a:ext cx="5914209" cy="14992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653CA4-6E78-48E7-989E-6E604B3B6835}">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674F98-6E17-4F4D-85BE-32DAAA984E87}">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889000">
            <a:lnSpc>
              <a:spcPct val="90000"/>
            </a:lnSpc>
            <a:spcBef>
              <a:spcPct val="0"/>
            </a:spcBef>
            <a:spcAft>
              <a:spcPct val="35000"/>
            </a:spcAft>
            <a:buNone/>
          </a:pPr>
          <a:r>
            <a:rPr lang="en-US" sz="2000" kern="1200"/>
            <a:t>Use clear visual demonstrations with step-by-step pictorial guides, not just text signs.</a:t>
          </a:r>
        </a:p>
      </dsp:txBody>
      <dsp:txXfrm>
        <a:off x="1731633" y="640"/>
        <a:ext cx="4182575" cy="1499250"/>
      </dsp:txXfrm>
    </dsp:sp>
    <dsp:sp modelId="{8182EE76-8E79-413E-9E70-749F8DFEA129}">
      <dsp:nvSpPr>
        <dsp:cNvPr id="0" name=""/>
        <dsp:cNvSpPr/>
      </dsp:nvSpPr>
      <dsp:spPr>
        <a:xfrm>
          <a:off x="0" y="1874703"/>
          <a:ext cx="5914209" cy="14992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3A9E20-8BE2-43AF-AA53-0601FC77C72C}">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AC1F14-5B09-4003-9318-4D22FDEFA1B5}">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889000">
            <a:lnSpc>
              <a:spcPct val="90000"/>
            </a:lnSpc>
            <a:spcBef>
              <a:spcPct val="0"/>
            </a:spcBef>
            <a:spcAft>
              <a:spcPct val="35000"/>
            </a:spcAft>
            <a:buNone/>
          </a:pPr>
          <a:r>
            <a:rPr lang="en-US" sz="2000" kern="1200"/>
            <a:t>Provide cross-cultural communication training so staff and managers understand differing interpretations of gestures and expressions .</a:t>
          </a:r>
        </a:p>
      </dsp:txBody>
      <dsp:txXfrm>
        <a:off x="1731633" y="1874703"/>
        <a:ext cx="4182575" cy="1499250"/>
      </dsp:txXfrm>
    </dsp:sp>
    <dsp:sp modelId="{02AD1A75-F407-455F-976F-0F8511F4B05D}">
      <dsp:nvSpPr>
        <dsp:cNvPr id="0" name=""/>
        <dsp:cNvSpPr/>
      </dsp:nvSpPr>
      <dsp:spPr>
        <a:xfrm>
          <a:off x="0" y="3748766"/>
          <a:ext cx="5914209" cy="14992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138264-5D1E-44C7-9D9B-0A763C0F5122}">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FF25E8-C7ED-4861-9BBC-8A5C2AFBE722}">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889000">
            <a:lnSpc>
              <a:spcPct val="90000"/>
            </a:lnSpc>
            <a:spcBef>
              <a:spcPct val="0"/>
            </a:spcBef>
            <a:spcAft>
              <a:spcPct val="35000"/>
            </a:spcAft>
            <a:buNone/>
          </a:pPr>
          <a:r>
            <a:rPr lang="en-US" sz="2000" kern="1200"/>
            <a:t>Encourage Gary to adopt consistent, calm non-verbal behaviour, reducing stress signals that confuse workers.</a:t>
          </a:r>
        </a:p>
      </dsp:txBody>
      <dsp:txXfrm>
        <a:off x="1731633" y="3748766"/>
        <a:ext cx="4182575" cy="149925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54682FA-2E9E-4DCC-AFA0-70701551065F}"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28544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630661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3467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D6C34D-D6A3-4364-94BE-B972A086586D}"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8014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D6C34D-D6A3-4364-94BE-B972A086586D}" type="datetimeFigureOut">
              <a:rPr lang="en-GB" smtClean="0"/>
              <a:t>03/12/2025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9056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D6C34D-D6A3-4364-94BE-B972A086586D}" type="datetimeFigureOut">
              <a:rPr lang="en-GB" smtClean="0"/>
              <a:t>03/12/2025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4682FA-2E9E-4DCC-AFA0-70701551065F}"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1034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D6C34D-D6A3-4364-94BE-B972A086586D}" type="datetimeFigureOut">
              <a:rPr lang="en-GB" smtClean="0"/>
              <a:t>03/12/2025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919397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6965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056593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20160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41836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750179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3380549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43439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68764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0080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5073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CD6C34D-D6A3-4364-94BE-B972A086586D}" type="datetimeFigureOut">
              <a:rPr lang="en-GB" smtClean="0"/>
              <a:t>03/12/2025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52853518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8.png"/><Relationship Id="rId2" Type="http://schemas.openxmlformats.org/officeDocument/2006/relationships/image" Target="../media/image2.jpeg"/><Relationship Id="rId1" Type="http://schemas.openxmlformats.org/officeDocument/2006/relationships/slideLayout" Target="../slideLayouts/slideLayout6.xml"/><Relationship Id="rId6" Type="http://schemas.microsoft.com/office/2017/06/relationships/model3d" Target="../media/model3d1.glb"/><Relationship Id="rId5" Type="http://schemas.openxmlformats.org/officeDocument/2006/relationships/image" Target="../media/image17.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VG"/>
          </a:p>
        </p:txBody>
      </p:sp>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952108" y="954756"/>
            <a:ext cx="2730414" cy="4946003"/>
          </a:xfrm>
        </p:spPr>
        <p:txBody>
          <a:bodyPr>
            <a:normAutofit/>
          </a:bodyPr>
          <a:lstStyle/>
          <a:p>
            <a:pPr>
              <a:lnSpc>
                <a:spcPct val="90000"/>
              </a:lnSpc>
            </a:pPr>
            <a:r>
              <a:rPr kumimoji="0" lang="en-GB" sz="2800" b="0" i="0" u="none" strike="noStrike" kern="1200" cap="none" spc="0" normalizeH="0" baseline="0" noProof="0">
                <a:ln>
                  <a:noFill/>
                </a:ln>
                <a:solidFill>
                  <a:srgbClr val="FFFFFF"/>
                </a:solidFill>
                <a:effectLst/>
                <a:uLnTx/>
                <a:uFillTx/>
                <a:latin typeface="Aptos Display" panose="02110004020202020204"/>
                <a:ea typeface="+mj-ea"/>
                <a:cs typeface="+mj-cs"/>
              </a:rPr>
              <a:t>LCLM4003 Effective Teamwork and Communication</a:t>
            </a:r>
            <a:br>
              <a:rPr kumimoji="0" lang="en-GB" sz="2800" b="0" i="0" u="none" strike="noStrike" kern="1200" cap="none" spc="0" normalizeH="0" baseline="0" noProof="0">
                <a:ln>
                  <a:noFill/>
                </a:ln>
                <a:solidFill>
                  <a:srgbClr val="FFFFFF"/>
                </a:solidFill>
                <a:effectLst/>
                <a:uLnTx/>
                <a:uFillTx/>
                <a:latin typeface="Aptos Display" panose="02110004020202020204"/>
                <a:ea typeface="+mj-ea"/>
                <a:cs typeface="+mj-cs"/>
              </a:rPr>
            </a:br>
            <a:br>
              <a:rPr kumimoji="0" lang="en-GB" sz="2800" b="0" i="0" u="none" strike="noStrike" kern="1200" cap="none" spc="0" normalizeH="0" baseline="0" noProof="0">
                <a:ln>
                  <a:noFill/>
                </a:ln>
                <a:solidFill>
                  <a:srgbClr val="FFFFFF"/>
                </a:solidFill>
                <a:effectLst/>
                <a:uLnTx/>
                <a:uFillTx/>
                <a:latin typeface="Aptos Display" panose="02110004020202020204"/>
                <a:ea typeface="+mj-ea"/>
                <a:cs typeface="+mj-cs"/>
              </a:rPr>
            </a:br>
            <a:endParaRPr lang="en-GB" sz="2800">
              <a:solidFill>
                <a:srgbClr val="FFFFFF"/>
              </a:solidFill>
            </a:endParaRP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a:xfrm>
            <a:off x="5140934" y="469900"/>
            <a:ext cx="5953630" cy="5405968"/>
          </a:xfrm>
        </p:spPr>
        <p:txBody>
          <a:bodyPr anchor="ctr">
            <a:normAutofit/>
          </a:bodyPr>
          <a:lstStyle/>
          <a:p>
            <a:pPr marL="0" indent="0">
              <a:buNone/>
            </a:pPr>
            <a:r>
              <a:rPr lang="en-GB" dirty="0">
                <a:latin typeface="Arial" panose="020B0604020202020204" pitchFamily="34" charset="0"/>
                <a:cs typeface="Arial" panose="020B0604020202020204" pitchFamily="34" charset="0"/>
              </a:rPr>
              <a:t>ASSIGNMENT 2: Group Presentation</a:t>
            </a:r>
          </a:p>
          <a:p>
            <a:r>
              <a:rPr lang="en-GB" dirty="0">
                <a:latin typeface="Arial" panose="020B0604020202020204" pitchFamily="34" charset="0"/>
                <a:cs typeface="Arial" panose="020B0604020202020204" pitchFamily="34" charset="0"/>
              </a:rPr>
              <a:t>Student: </a:t>
            </a:r>
            <a:r>
              <a:rPr lang="en-US" dirty="0" err="1">
                <a:latin typeface="Arial" panose="020B0604020202020204" pitchFamily="34" charset="0"/>
                <a:cs typeface="Arial" panose="020B0604020202020204" pitchFamily="34" charset="0"/>
              </a:rPr>
              <a:t>Akramjon</a:t>
            </a:r>
            <a:r>
              <a:rPr lang="en-US" dirty="0">
                <a:latin typeface="Arial" panose="020B0604020202020204" pitchFamily="34" charset="0"/>
                <a:cs typeface="Arial" panose="020B0604020202020204" pitchFamily="34" charset="0"/>
              </a:rPr>
              <a:t> Shukurov</a:t>
            </a:r>
            <a:r>
              <a:rPr lang="en-GB" dirty="0">
                <a:latin typeface="Arial" panose="020B0604020202020204" pitchFamily="34" charset="0"/>
                <a:cs typeface="Arial" panose="020B0604020202020204" pitchFamily="34" charset="0"/>
              </a:rPr>
              <a:t>-ID No. 2440169</a:t>
            </a:r>
          </a:p>
          <a:p>
            <a:r>
              <a:rPr lang="en-GB" dirty="0">
                <a:latin typeface="Arial" panose="020B0604020202020204" pitchFamily="34" charset="0"/>
                <a:cs typeface="Arial" panose="020B0604020202020204" pitchFamily="34" charset="0"/>
              </a:rPr>
              <a:t>Student: Shahed Al </a:t>
            </a:r>
            <a:r>
              <a:rPr lang="en-GB" dirty="0" err="1">
                <a:latin typeface="Arial" panose="020B0604020202020204" pitchFamily="34" charset="0"/>
                <a:cs typeface="Arial" panose="020B0604020202020204" pitchFamily="34" charset="0"/>
              </a:rPr>
              <a:t>krad</a:t>
            </a:r>
            <a:r>
              <a:rPr lang="en-GB" dirty="0">
                <a:latin typeface="Arial" panose="020B0604020202020204" pitchFamily="34" charset="0"/>
                <a:cs typeface="Arial" panose="020B0604020202020204" pitchFamily="34" charset="0"/>
              </a:rPr>
              <a:t>-ID No. 2438228</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Student : Ana Gutu </a:t>
            </a:r>
            <a:r>
              <a:rPr lang="en-GB" dirty="0">
                <a:latin typeface="Arial" panose="020B0604020202020204" pitchFamily="34" charset="0"/>
                <a:cs typeface="Arial" panose="020B0604020202020204" pitchFamily="34" charset="0"/>
              </a:rPr>
              <a:t>-</a:t>
            </a: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ID No.2441392</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Student :Sheik Omaru Bah</a:t>
            </a:r>
            <a:r>
              <a:rPr lang="en-GB" dirty="0">
                <a:latin typeface="Arial" panose="020B0604020202020204" pitchFamily="34" charset="0"/>
                <a:cs typeface="Arial" panose="020B0604020202020204" pitchFamily="34" charset="0"/>
              </a:rPr>
              <a:t>-</a:t>
            </a: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ID No. 2440622</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Student : Mariana </a:t>
            </a:r>
            <a:r>
              <a:rPr kumimoji="0" lang="en-GB"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Madem</a:t>
            </a: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t>
            </a: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ID No. 2438457</a:t>
            </a:r>
          </a:p>
          <a:p>
            <a:pPr marL="0" marR="0" lvl="0" indent="0" defTabSz="914400" rtl="0" eaLnBrk="1" fontAlgn="auto" latinLnBrk="0" hangingPunct="1">
              <a:spcBef>
                <a:spcPts val="1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Tutor’s Name: Mr. Lloyd</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b="0" i="0" u="none" strike="noStrike" kern="1200" cap="none" spc="0" normalizeH="0" baseline="0" noProof="0" dirty="0">
              <a:ln>
                <a:noFill/>
              </a:ln>
              <a:effectLst/>
              <a:uLnTx/>
              <a:uFillTx/>
              <a:latin typeface="Aptos" panose="02110004020202020204"/>
              <a:ea typeface="+mn-ea"/>
              <a:cs typeface="+mn-cs"/>
            </a:endParaRPr>
          </a:p>
          <a:p>
            <a:endParaRPr lang="en-GB" dirty="0"/>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884902" y="2438400"/>
            <a:ext cx="10468897" cy="4054475"/>
          </a:xfrm>
        </p:spPr>
        <p:txBody>
          <a:bodyPr>
            <a:normAutofit fontScale="92500" lnSpcReduction="10000"/>
          </a:bodyPr>
          <a:lstStyle/>
          <a:p>
            <a:pPr marL="0" indent="0">
              <a:buNone/>
            </a:pPr>
            <a:r>
              <a:rPr lang="en-GB" sz="2600" dirty="0">
                <a:latin typeface="Arial" panose="020B0604020202020204" pitchFamily="34" charset="0"/>
                <a:cs typeface="Arial" panose="020B0604020202020204" pitchFamily="34" charset="0"/>
              </a:rPr>
              <a:t>1: Introduction                                                                      </a:t>
            </a:r>
            <a:r>
              <a:rPr lang="en-GB" sz="2600" b="1" dirty="0">
                <a:latin typeface="Arial" panose="020B0604020202020204" pitchFamily="34" charset="0"/>
                <a:cs typeface="Arial" panose="020B0604020202020204" pitchFamily="34" charset="0"/>
              </a:rPr>
              <a:t>S 3                  </a:t>
            </a:r>
          </a:p>
          <a:p>
            <a:pPr marL="0" indent="0">
              <a:buNone/>
            </a:pPr>
            <a:r>
              <a:rPr lang="en-GB" sz="2600" dirty="0">
                <a:latin typeface="Arial" panose="020B0604020202020204" pitchFamily="34" charset="0"/>
                <a:cs typeface="Arial" panose="020B0604020202020204" pitchFamily="34" charset="0"/>
              </a:rPr>
              <a:t>2. Language Barrier 1 -   Mariana </a:t>
            </a:r>
            <a:r>
              <a:rPr lang="en-GB" sz="2600" dirty="0" err="1">
                <a:latin typeface="Arial" panose="020B0604020202020204" pitchFamily="34" charset="0"/>
                <a:cs typeface="Arial" panose="020B0604020202020204" pitchFamily="34" charset="0"/>
              </a:rPr>
              <a:t>Madem</a:t>
            </a:r>
            <a:r>
              <a:rPr lang="en-GB" sz="2600" dirty="0">
                <a:latin typeface="Arial" panose="020B0604020202020204" pitchFamily="34" charset="0"/>
                <a:cs typeface="Arial" panose="020B0604020202020204" pitchFamily="34" charset="0"/>
              </a:rPr>
              <a:t>                     </a:t>
            </a:r>
            <a:r>
              <a:rPr lang="en-GB" sz="2600" b="1" dirty="0">
                <a:latin typeface="Arial" panose="020B0604020202020204" pitchFamily="34" charset="0"/>
                <a:cs typeface="Arial" panose="020B0604020202020204" pitchFamily="34" charset="0"/>
              </a:rPr>
              <a:t>S 4-6      </a:t>
            </a:r>
          </a:p>
          <a:p>
            <a:pPr marL="0" indent="0">
              <a:buNone/>
            </a:pPr>
            <a:r>
              <a:rPr lang="en-GB" sz="2600" dirty="0">
                <a:solidFill>
                  <a:prstClr val="black"/>
                </a:solidFill>
                <a:latin typeface="Arial" panose="020B0604020202020204" pitchFamily="34" charset="0"/>
                <a:cs typeface="Arial" panose="020B0604020202020204" pitchFamily="34" charset="0"/>
              </a:rPr>
              <a:t>3.</a:t>
            </a:r>
            <a:r>
              <a:rPr kumimoji="0" lang="en-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lang="en-GB" sz="2600" dirty="0">
                <a:solidFill>
                  <a:prstClr val="black"/>
                </a:solidFill>
                <a:latin typeface="Arial" panose="020B0604020202020204" pitchFamily="34" charset="0"/>
                <a:cs typeface="Arial" panose="020B0604020202020204" pitchFamily="34" charset="0"/>
              </a:rPr>
              <a:t> Cultural Differences </a:t>
            </a:r>
            <a:r>
              <a:rPr kumimoji="0" lang="en-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2 -   Shahed Al </a:t>
            </a:r>
            <a:r>
              <a:rPr kumimoji="0" lang="en-GB" sz="26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Krad</a:t>
            </a:r>
            <a:r>
              <a:rPr kumimoji="0" lang="en-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26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 7- 11                                        </a:t>
            </a:r>
          </a:p>
          <a:p>
            <a:pPr marL="0" indent="0">
              <a:buNone/>
            </a:pPr>
            <a:r>
              <a:rPr kumimoji="0" lang="en-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4. Noise Barrier</a:t>
            </a:r>
            <a:r>
              <a:rPr lang="en-GB" sz="2600" dirty="0">
                <a:solidFill>
                  <a:prstClr val="black"/>
                </a:solidFill>
                <a:latin typeface="Arial" panose="020B0604020202020204" pitchFamily="34" charset="0"/>
                <a:cs typeface="Arial" panose="020B0604020202020204" pitchFamily="34" charset="0"/>
              </a:rPr>
              <a:t>s</a:t>
            </a:r>
            <a:r>
              <a:rPr kumimoji="0" lang="en-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3 -  Ana Gutu          </a:t>
            </a:r>
            <a:r>
              <a:rPr kumimoji="0" lang="en-GB" sz="26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 12-14</a:t>
            </a:r>
          </a:p>
          <a:p>
            <a:pPr marL="0" indent="0">
              <a:buNone/>
            </a:pPr>
            <a:r>
              <a:rPr kumimoji="0" lang="en-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5. </a:t>
            </a:r>
            <a:r>
              <a:rPr lang="en-US" sz="2600" dirty="0">
                <a:latin typeface="Arial" panose="020B0604020202020204" pitchFamily="34" charset="0"/>
                <a:cs typeface="Arial" panose="020B0604020202020204" pitchFamily="34" charset="0"/>
              </a:rPr>
              <a:t>Emotional and Psychological Barrier</a:t>
            </a:r>
            <a:r>
              <a:rPr kumimoji="0" lang="en-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lang="en-GB" sz="2600" dirty="0">
                <a:solidFill>
                  <a:prstClr val="black"/>
                </a:solidFill>
                <a:latin typeface="Arial" panose="020B0604020202020204" pitchFamily="34" charset="0"/>
                <a:cs typeface="Arial" panose="020B0604020202020204" pitchFamily="34" charset="0"/>
              </a:rPr>
              <a:t>- Sheik Omaru Bah 4   </a:t>
            </a:r>
            <a:r>
              <a:rPr lang="en-GB" sz="2600" b="1" dirty="0">
                <a:solidFill>
                  <a:prstClr val="black"/>
                </a:solidFill>
                <a:latin typeface="Arial" panose="020B0604020202020204" pitchFamily="34" charset="0"/>
                <a:cs typeface="Arial" panose="020B0604020202020204" pitchFamily="34" charset="0"/>
              </a:rPr>
              <a:t>S 15-17</a:t>
            </a:r>
            <a:endParaRPr kumimoji="0" lang="en-GB" sz="26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indent="0">
              <a:buNone/>
            </a:pPr>
            <a:r>
              <a:rPr kumimoji="0" lang="en-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6. </a:t>
            </a:r>
            <a:r>
              <a:rPr kumimoji="0" lang="en-US"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Non-verbal </a:t>
            </a:r>
            <a:r>
              <a:rPr lang="en-US" sz="2600" dirty="0">
                <a:solidFill>
                  <a:prstClr val="black"/>
                </a:solidFill>
                <a:latin typeface="Arial" panose="020B0604020202020204" pitchFamily="34" charset="0"/>
                <a:cs typeface="Arial" panose="020B0604020202020204" pitchFamily="34" charset="0"/>
              </a:rPr>
              <a:t>Barriers</a:t>
            </a:r>
            <a:r>
              <a:rPr kumimoji="0" lang="en-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 </a:t>
            </a:r>
            <a:r>
              <a:rPr kumimoji="0" lang="en-GB" sz="26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Akramjon</a:t>
            </a:r>
            <a:r>
              <a:rPr kumimoji="0" lang="en-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Shukurov 5    </a:t>
            </a:r>
            <a:r>
              <a:rPr kumimoji="0" lang="en-GB" sz="26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 18-21 </a:t>
            </a:r>
          </a:p>
          <a:p>
            <a:pPr marL="0" indent="0">
              <a:buNone/>
            </a:pPr>
            <a:r>
              <a:rPr lang="en-GB" sz="2600" dirty="0">
                <a:solidFill>
                  <a:prstClr val="black"/>
                </a:solidFill>
                <a:latin typeface="Arial" panose="020B0604020202020204" pitchFamily="34" charset="0"/>
                <a:cs typeface="Arial" panose="020B0604020202020204" pitchFamily="34" charset="0"/>
              </a:rPr>
              <a:t> 7.Conclusion  </a:t>
            </a:r>
            <a:r>
              <a:rPr lang="en-GB" sz="2600" b="1" dirty="0">
                <a:solidFill>
                  <a:prstClr val="black"/>
                </a:solidFill>
                <a:latin typeface="Arial" panose="020B0604020202020204" pitchFamily="34" charset="0"/>
                <a:cs typeface="Arial" panose="020B0604020202020204" pitchFamily="34" charset="0"/>
              </a:rPr>
              <a:t>S 22</a:t>
            </a:r>
          </a:p>
          <a:p>
            <a:pPr marL="0" indent="0">
              <a:buNone/>
            </a:pPr>
            <a:r>
              <a:rPr lang="en-GB" sz="2600" dirty="0">
                <a:solidFill>
                  <a:prstClr val="black"/>
                </a:solidFill>
                <a:latin typeface="Arial" panose="020B0604020202020204" pitchFamily="34" charset="0"/>
                <a:cs typeface="Arial" panose="020B0604020202020204" pitchFamily="34" charset="0"/>
              </a:rPr>
              <a:t>8. References  </a:t>
            </a:r>
            <a:r>
              <a:rPr lang="en-GB" sz="2600" b="1" dirty="0">
                <a:solidFill>
                  <a:prstClr val="black"/>
                </a:solidFill>
                <a:latin typeface="Arial" panose="020B0604020202020204" pitchFamily="34" charset="0"/>
                <a:cs typeface="Arial" panose="020B0604020202020204" pitchFamily="34" charset="0"/>
              </a:rPr>
              <a:t>S23</a:t>
            </a:r>
          </a:p>
          <a:p>
            <a:pPr marL="0" indent="0">
              <a:buNone/>
            </a:pPr>
            <a:endParaRPr lang="en-GB" dirty="0"/>
          </a:p>
        </p:txBody>
      </p:sp>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p:txBody>
          <a:bodyPr/>
          <a:lstStyle/>
          <a:p>
            <a:r>
              <a:rPr lang="en-GB" dirty="0"/>
              <a:t>1.Introduction</a:t>
            </a:r>
          </a:p>
        </p:txBody>
      </p:sp>
      <p:sp>
        <p:nvSpPr>
          <p:cNvPr id="3" name="Content Placeholder 2">
            <a:extLst>
              <a:ext uri="{FF2B5EF4-FFF2-40B4-BE49-F238E27FC236}">
                <a16:creationId xmlns:a16="http://schemas.microsoft.com/office/drawing/2014/main" id="{785EE665-D2CE-1368-82C7-E56C664231D0}"/>
              </a:ext>
            </a:extLst>
          </p:cNvPr>
          <p:cNvSpPr>
            <a:spLocks noGrp="1"/>
          </p:cNvSpPr>
          <p:nvPr>
            <p:ph idx="1"/>
          </p:nvPr>
        </p:nvSpPr>
        <p:spPr>
          <a:xfrm>
            <a:off x="825910" y="2477729"/>
            <a:ext cx="10527890" cy="3699234"/>
          </a:xfrm>
        </p:spPr>
        <p:txBody>
          <a:bodyPr>
            <a:normAutofit lnSpcReduction="10000"/>
          </a:bodyPr>
          <a:lstStyle/>
          <a:p>
            <a:r>
              <a:rPr lang="en-US" dirty="0">
                <a:latin typeface="Arial" panose="020B0604020202020204" pitchFamily="34" charset="0"/>
                <a:cs typeface="Arial" panose="020B0604020202020204" pitchFamily="34" charset="0"/>
              </a:rPr>
              <a:t>This presentation examines the operational and food – safety problems faced by Flight Foods, a company struggling to maintain its market share due to recurring quality issues. A recent  consultancy investigation revealed serious concerns on the factory floor, including inadequate staff training, communication barriers, poor hygiene practices and ineffective management. Through the account of the floor manager, Gary, we gain insight into how these challenges contribute to unsafe food handling, inconsistent standards and ultimately, customer dissatisfaction. This presentation will explore these issues and highlight why improvements are urgently needed to restore confidence in the company’s products.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 name="Picture 8">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VG"/>
            </a:p>
          </p:txBody>
        </p:sp>
        <p:pic>
          <p:nvPicPr>
            <p:cNvPr id="11" name="Picture 10">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 name="Picture 11">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4" name="Straight Connector 13">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6" name="Rectangle 15">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VG"/>
          </a:p>
        </p:txBody>
      </p:sp>
      <p:sp>
        <p:nvSpPr>
          <p:cNvPr id="2" name="Title 1">
            <a:extLst>
              <a:ext uri="{FF2B5EF4-FFF2-40B4-BE49-F238E27FC236}">
                <a16:creationId xmlns:a16="http://schemas.microsoft.com/office/drawing/2014/main" id="{40FC6306-7CF5-60E9-4D61-704753C5635B}"/>
              </a:ext>
            </a:extLst>
          </p:cNvPr>
          <p:cNvSpPr>
            <a:spLocks noGrp="1"/>
          </p:cNvSpPr>
          <p:nvPr>
            <p:ph type="ctrTitle"/>
          </p:nvPr>
        </p:nvSpPr>
        <p:spPr>
          <a:xfrm>
            <a:off x="952108" y="954756"/>
            <a:ext cx="2730414" cy="4946003"/>
          </a:xfrm>
        </p:spPr>
        <p:txBody>
          <a:bodyPr vert="horz" lIns="91440" tIns="45720" rIns="91440" bIns="45720" rtlCol="0" anchor="ctr">
            <a:normAutofit/>
          </a:bodyPr>
          <a:lstStyle/>
          <a:p>
            <a:r>
              <a:rPr lang="en-US" sz="4400" dirty="0">
                <a:solidFill>
                  <a:srgbClr val="FFFFFF"/>
                </a:solidFill>
              </a:rPr>
              <a:t>Language Barriers 1.</a:t>
            </a:r>
            <a:br>
              <a:rPr lang="en-US" sz="4400" dirty="0">
                <a:solidFill>
                  <a:srgbClr val="FFFFFF"/>
                </a:solidFill>
              </a:rPr>
            </a:br>
            <a:r>
              <a:rPr lang="en-US" sz="4400" dirty="0">
                <a:solidFill>
                  <a:srgbClr val="FFFFFF"/>
                </a:solidFill>
              </a:rPr>
              <a:t>Mariana</a:t>
            </a:r>
            <a:br>
              <a:rPr lang="en-US" sz="4400" dirty="0">
                <a:solidFill>
                  <a:srgbClr val="FFFFFF"/>
                </a:solidFill>
              </a:rPr>
            </a:br>
            <a:br>
              <a:rPr lang="en-US" sz="4400" dirty="0">
                <a:solidFill>
                  <a:srgbClr val="FFFFFF"/>
                </a:solidFill>
              </a:rPr>
            </a:br>
            <a:endParaRPr lang="en-US" sz="4400" dirty="0">
              <a:solidFill>
                <a:srgbClr val="FFFFFF"/>
              </a:solidFill>
            </a:endParaRPr>
          </a:p>
        </p:txBody>
      </p:sp>
      <p:sp>
        <p:nvSpPr>
          <p:cNvPr id="22" name="Rectangle 21">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477545E-1A8E-12DD-E027-F5122F22D767}"/>
              </a:ext>
            </a:extLst>
          </p:cNvPr>
          <p:cNvSpPr>
            <a:spLocks noGrp="1"/>
          </p:cNvSpPr>
          <p:nvPr>
            <p:ph type="subTitle" idx="1"/>
          </p:nvPr>
        </p:nvSpPr>
        <p:spPr>
          <a:xfrm>
            <a:off x="5140934" y="469900"/>
            <a:ext cx="5953630" cy="5405968"/>
          </a:xfrm>
        </p:spPr>
        <p:txBody>
          <a:bodyPr vert="horz" lIns="91440" tIns="45720" rIns="91440" bIns="45720" rtlCol="0" anchor="ctr">
            <a:normAutofit/>
          </a:bodyPr>
          <a:lstStyle/>
          <a:p>
            <a:pPr marL="342900" indent="-342900" algn="l">
              <a:buFont typeface="Arial"/>
              <a:buChar char="•"/>
            </a:pPr>
            <a:r>
              <a:rPr lang="en-US">
                <a:solidFill>
                  <a:schemeClr val="tx1">
                    <a:lumMod val="85000"/>
                    <a:lumOff val="15000"/>
                  </a:schemeClr>
                </a:solidFill>
              </a:rPr>
              <a:t>The workforce comes from five different cultural and language backgrounds. Many employees have limited English skills, making instruction difficult to understand.</a:t>
            </a:r>
            <a:br>
              <a:rPr lang="en-US">
                <a:solidFill>
                  <a:schemeClr val="tx1">
                    <a:lumMod val="85000"/>
                    <a:lumOff val="15000"/>
                  </a:schemeClr>
                </a:solidFill>
              </a:rPr>
            </a:br>
            <a:r>
              <a:rPr lang="en-US">
                <a:solidFill>
                  <a:schemeClr val="tx1">
                    <a:lumMod val="85000"/>
                    <a:lumOff val="15000"/>
                  </a:schemeClr>
                </a:solidFill>
              </a:rPr>
              <a:t>So according to (Berlo,1960) model , there is likely to be a language problem as Gary only speaks English, which the others may not understand .This was shown in the case study ‘the Professor and the village people’.</a:t>
            </a:r>
            <a:br>
              <a:rPr lang="en-US">
                <a:solidFill>
                  <a:schemeClr val="tx1">
                    <a:lumMod val="85000"/>
                    <a:lumOff val="15000"/>
                  </a:schemeClr>
                </a:solidFill>
              </a:rPr>
            </a:br>
            <a:r>
              <a:rPr lang="en-US">
                <a:solidFill>
                  <a:schemeClr val="tx1">
                    <a:lumMod val="85000"/>
                    <a:lumOff val="15000"/>
                  </a:schemeClr>
                </a:solidFill>
              </a:rPr>
              <a:t>This leads to mistakes in following hygiene rules , food handling and safety procedures.</a:t>
            </a:r>
            <a:br>
              <a:rPr lang="en-US">
                <a:solidFill>
                  <a:schemeClr val="tx1">
                    <a:lumMod val="85000"/>
                    <a:lumOff val="15000"/>
                  </a:schemeClr>
                </a:solidFill>
              </a:rPr>
            </a:br>
            <a:br>
              <a:rPr lang="en-US">
                <a:solidFill>
                  <a:schemeClr val="tx1">
                    <a:lumMod val="85000"/>
                    <a:lumOff val="15000"/>
                  </a:schemeClr>
                </a:solidFill>
              </a:rPr>
            </a:br>
            <a:endParaRPr lang="en-US">
              <a:solidFill>
                <a:schemeClr val="tx1">
                  <a:lumMod val="85000"/>
                  <a:lumOff val="15000"/>
                </a:schemeClr>
              </a:solidFill>
            </a:endParaRPr>
          </a:p>
        </p:txBody>
      </p:sp>
    </p:spTree>
    <p:extLst>
      <p:ext uri="{BB962C8B-B14F-4D97-AF65-F5344CB8AC3E}">
        <p14:creationId xmlns:p14="http://schemas.microsoft.com/office/powerpoint/2010/main" val="3579688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F43CB-2525-EA25-D27E-917970ABD9E0}"/>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Impact of language barriers</a:t>
            </a:r>
          </a:p>
        </p:txBody>
      </p:sp>
      <p:sp>
        <p:nvSpPr>
          <p:cNvPr id="3" name="Content Placeholder 2">
            <a:extLst>
              <a:ext uri="{FF2B5EF4-FFF2-40B4-BE49-F238E27FC236}">
                <a16:creationId xmlns:a16="http://schemas.microsoft.com/office/drawing/2014/main" id="{EE17AE65-9FBC-A38E-9959-821EA3B9554E}"/>
              </a:ext>
            </a:extLst>
          </p:cNvPr>
          <p:cNvSpPr>
            <a:spLocks noGrp="1"/>
          </p:cNvSpPr>
          <p:nvPr>
            <p:ph idx="1"/>
          </p:nvPr>
        </p:nvSpPr>
        <p:spPr>
          <a:xfrm>
            <a:off x="1280164" y="2556932"/>
            <a:ext cx="9601196" cy="3318936"/>
          </a:xfrm>
        </p:spPr>
        <p:txBody>
          <a:bodyPr>
            <a:normAutofit/>
          </a:bodyPr>
          <a:lstStyle/>
          <a:p>
            <a:r>
              <a:rPr lang="en-GB" sz="2000" dirty="0">
                <a:latin typeface="Arial" panose="020B0604020202020204" pitchFamily="34" charset="0"/>
                <a:cs typeface="Arial" panose="020B0604020202020204" pitchFamily="34" charset="0"/>
              </a:rPr>
              <a:t>Misunderstanding cause workers to perform tasks incorrectly like mixing up food items or misinterpreting instructions.</a:t>
            </a:r>
          </a:p>
          <a:p>
            <a:r>
              <a:rPr lang="en-GB" sz="2000" dirty="0">
                <a:latin typeface="Arial" panose="020B0604020202020204" pitchFamily="34" charset="0"/>
                <a:cs typeface="Arial" panose="020B0604020202020204" pitchFamily="34" charset="0"/>
              </a:rPr>
              <a:t>The </a:t>
            </a:r>
            <a:r>
              <a:rPr lang="en-GB" sz="2000" dirty="0" err="1">
                <a:latin typeface="Arial" panose="020B0604020202020204" pitchFamily="34" charset="0"/>
                <a:cs typeface="Arial" panose="020B0604020202020204" pitchFamily="34" charset="0"/>
              </a:rPr>
              <a:t>employes</a:t>
            </a:r>
            <a:r>
              <a:rPr lang="en-GB" sz="2000" dirty="0">
                <a:latin typeface="Arial" panose="020B0604020202020204" pitchFamily="34" charset="0"/>
                <a:cs typeface="Arial" panose="020B0604020202020204" pitchFamily="34" charset="0"/>
              </a:rPr>
              <a:t> may not understand written signs, as all posters are in English only.</a:t>
            </a:r>
          </a:p>
          <a:p>
            <a:r>
              <a:rPr lang="en-GB" sz="2000" dirty="0">
                <a:latin typeface="Arial" panose="020B0604020202020204" pitchFamily="34" charset="0"/>
                <a:cs typeface="Arial" panose="020B0604020202020204" pitchFamily="34" charset="0"/>
              </a:rPr>
              <a:t>Miscommunication contributes to poor food quality, complaints from airlines, and increased frustration among staff</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052367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A0178-AB75-77E1-28E2-B7D85991A3F7}"/>
              </a:ext>
            </a:extLst>
          </p:cNvPr>
          <p:cNvSpPr>
            <a:spLocks noGrp="1"/>
          </p:cNvSpPr>
          <p:nvPr>
            <p:ph type="ctrTitle"/>
          </p:nvPr>
        </p:nvSpPr>
        <p:spPr>
          <a:xfrm>
            <a:off x="2692398" y="1849121"/>
            <a:ext cx="6815669" cy="1046480"/>
          </a:xfrm>
        </p:spPr>
        <p:txBody>
          <a:bodyPr/>
          <a:lstStyle/>
          <a:p>
            <a:r>
              <a:rPr lang="en-GB" sz="3600" dirty="0">
                <a:latin typeface="Arial" panose="020B0604020202020204" pitchFamily="34" charset="0"/>
                <a:cs typeface="Arial" panose="020B0604020202020204" pitchFamily="34" charset="0"/>
              </a:rPr>
              <a:t>Solutions to language barriers  </a:t>
            </a:r>
          </a:p>
        </p:txBody>
      </p:sp>
      <p:sp>
        <p:nvSpPr>
          <p:cNvPr id="3" name="Subtitle 2">
            <a:extLst>
              <a:ext uri="{FF2B5EF4-FFF2-40B4-BE49-F238E27FC236}">
                <a16:creationId xmlns:a16="http://schemas.microsoft.com/office/drawing/2014/main" id="{7C9D2AE9-CBF8-E4E4-278B-10D4CB52C6F5}"/>
              </a:ext>
            </a:extLst>
          </p:cNvPr>
          <p:cNvSpPr>
            <a:spLocks noGrp="1"/>
          </p:cNvSpPr>
          <p:nvPr>
            <p:ph type="subTitle" idx="1"/>
          </p:nvPr>
        </p:nvSpPr>
        <p:spPr>
          <a:xfrm>
            <a:off x="2565400" y="3637280"/>
            <a:ext cx="7259320" cy="1452880"/>
          </a:xfrm>
        </p:spPr>
        <p:txBody>
          <a:bodyPr>
            <a:noAutofit/>
          </a:bodyPr>
          <a:lstStyle/>
          <a:p>
            <a:r>
              <a:rPr lang="en-GB" sz="1800" dirty="0">
                <a:latin typeface="Arial" panose="020B0604020202020204" pitchFamily="34" charset="0"/>
                <a:cs typeface="Arial" panose="020B0604020202020204" pitchFamily="34" charset="0"/>
              </a:rPr>
              <a:t>Gary should get the signs translated into different languages and replace text-heavy posters with icons, </a:t>
            </a:r>
            <a:r>
              <a:rPr lang="en-GB" sz="1800" dirty="0" err="1">
                <a:latin typeface="Arial" panose="020B0604020202020204" pitchFamily="34" charset="0"/>
                <a:cs typeface="Arial" panose="020B0604020202020204" pitchFamily="34" charset="0"/>
              </a:rPr>
              <a:t>colors,and</a:t>
            </a:r>
            <a:r>
              <a:rPr lang="en-GB" sz="1800" dirty="0">
                <a:latin typeface="Arial" panose="020B0604020202020204" pitchFamily="34" charset="0"/>
                <a:cs typeface="Arial" panose="020B0604020202020204" pitchFamily="34" charset="0"/>
              </a:rPr>
              <a:t> step-by-step images , also he can provide some basic English support or short sessions to improve workplace communication .</a:t>
            </a:r>
          </a:p>
          <a:p>
            <a:endParaRPr lang="en-GB" sz="18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873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74423-4BD5-48F6-FA99-AF994F2BB010}"/>
              </a:ext>
            </a:extLst>
          </p:cNvPr>
          <p:cNvSpPr>
            <a:spLocks noGrp="1"/>
          </p:cNvSpPr>
          <p:nvPr>
            <p:ph type="title"/>
          </p:nvPr>
        </p:nvSpPr>
        <p:spPr>
          <a:xfrm>
            <a:off x="1102619" y="4404852"/>
            <a:ext cx="9989677" cy="1054745"/>
          </a:xfrm>
        </p:spPr>
        <p:txBody>
          <a:bodyPr vert="horz" lIns="91440" tIns="45720" rIns="91440" bIns="45720" rtlCol="0" anchor="b">
            <a:normAutofit fontScale="90000"/>
          </a:bodyPr>
          <a:lstStyle/>
          <a:p>
            <a:pPr>
              <a:lnSpc>
                <a:spcPct val="90000"/>
              </a:lnSpc>
            </a:pPr>
            <a:r>
              <a:rPr lang="en-US" sz="4200" dirty="0">
                <a:solidFill>
                  <a:srgbClr val="262626"/>
                </a:solidFill>
              </a:rPr>
              <a:t>Culture Barrier at Flight Food LTD </a:t>
            </a:r>
            <a:br>
              <a:rPr lang="en-US" sz="4200" dirty="0">
                <a:solidFill>
                  <a:srgbClr val="262626"/>
                </a:solidFill>
              </a:rPr>
            </a:br>
            <a:endParaRPr lang="en-US" sz="4200" dirty="0">
              <a:solidFill>
                <a:srgbClr val="262626"/>
              </a:solidFill>
            </a:endParaRPr>
          </a:p>
        </p:txBody>
      </p:sp>
      <p:pic>
        <p:nvPicPr>
          <p:cNvPr id="39" name="Graphic 38" descr="Aeroplane">
            <a:extLst>
              <a:ext uri="{FF2B5EF4-FFF2-40B4-BE49-F238E27FC236}">
                <a16:creationId xmlns:a16="http://schemas.microsoft.com/office/drawing/2014/main" id="{EBCEFF57-E829-FD0E-39AB-8727BDD005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71244" y="1410207"/>
            <a:ext cx="2455875" cy="2455875"/>
          </a:xfrm>
          <a:prstGeom prst="rect">
            <a:avLst/>
          </a:prstGeom>
        </p:spPr>
      </p:pic>
    </p:spTree>
    <p:extLst>
      <p:ext uri="{BB962C8B-B14F-4D97-AF65-F5344CB8AC3E}">
        <p14:creationId xmlns:p14="http://schemas.microsoft.com/office/powerpoint/2010/main" val="955396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18763-5F2A-80A2-160B-56A7C6E38892}"/>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99352B20-B619-EF13-6A36-77626AE9B394}"/>
              </a:ext>
            </a:extLst>
          </p:cNvPr>
          <p:cNvSpPr>
            <a:spLocks noGrp="1"/>
          </p:cNvSpPr>
          <p:nvPr>
            <p:ph idx="1"/>
          </p:nvPr>
        </p:nvSpPr>
        <p:spPr/>
        <p:txBody>
          <a:bodyPr/>
          <a:lstStyle/>
          <a:p>
            <a:r>
              <a:rPr lang="en-US" dirty="0"/>
              <a:t>Hello everyone. Today I will be talking about the Cultural Barrier at Flight Food. </a:t>
            </a:r>
          </a:p>
          <a:p>
            <a:r>
              <a:rPr lang="en-US" dirty="0"/>
              <a:t>I will explain what this barrier is, how it affects communication in the company, and how the Shannon and Weaver model helps us understand the problem.</a:t>
            </a:r>
          </a:p>
          <a:p>
            <a:r>
              <a:rPr lang="en-US" dirty="0"/>
              <a:t>I will also share some simple solutions to reduce this barrier and improve teamwork. </a:t>
            </a:r>
          </a:p>
        </p:txBody>
      </p:sp>
    </p:spTree>
    <p:extLst>
      <p:ext uri="{BB962C8B-B14F-4D97-AF65-F5344CB8AC3E}">
        <p14:creationId xmlns:p14="http://schemas.microsoft.com/office/powerpoint/2010/main" val="1271092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VG"/>
            </a:p>
          </p:txBody>
        </p:sp>
        <p:pic>
          <p:nvPicPr>
            <p:cNvPr id="13" name="Picture 12">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8" name="Straight Connector 7">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9" name="Rectangle 8">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5487F-3AE3-CEBF-A46E-B234500B6824}"/>
              </a:ext>
            </a:extLst>
          </p:cNvPr>
          <p:cNvSpPr>
            <a:spLocks noGrp="1"/>
          </p:cNvSpPr>
          <p:nvPr>
            <p:ph type="ctrTitle"/>
          </p:nvPr>
        </p:nvSpPr>
        <p:spPr>
          <a:xfrm>
            <a:off x="804421" y="796374"/>
            <a:ext cx="10583158" cy="880027"/>
          </a:xfrm>
        </p:spPr>
        <p:txBody>
          <a:bodyPr vert="horz" lIns="91440" tIns="45720" rIns="91440" bIns="45720" rtlCol="0" anchor="ctr">
            <a:normAutofit/>
          </a:bodyPr>
          <a:lstStyle/>
          <a:p>
            <a:r>
              <a:rPr lang="en-US" sz="4400" b="1">
                <a:solidFill>
                  <a:srgbClr val="FFFFFF"/>
                </a:solidFill>
              </a:rPr>
              <a:t>Cultural Barrier at Flight Foods </a:t>
            </a:r>
          </a:p>
        </p:txBody>
      </p:sp>
      <p:sp>
        <p:nvSpPr>
          <p:cNvPr id="17" name="Rectangle 16">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VG"/>
          </a:p>
        </p:txBody>
      </p:sp>
      <p:sp>
        <p:nvSpPr>
          <p:cNvPr id="19" name="Rectangle 18">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10EBCFD-B443-B2C4-C6C2-01822957D711}"/>
              </a:ext>
            </a:extLst>
          </p:cNvPr>
          <p:cNvSpPr>
            <a:spLocks noGrp="1"/>
          </p:cNvSpPr>
          <p:nvPr>
            <p:ph type="subTitle" idx="1"/>
          </p:nvPr>
        </p:nvSpPr>
        <p:spPr>
          <a:xfrm>
            <a:off x="1295401" y="2612256"/>
            <a:ext cx="9601196" cy="3263612"/>
          </a:xfrm>
        </p:spPr>
        <p:txBody>
          <a:bodyPr vert="horz" lIns="91440" tIns="45720" rIns="91440" bIns="45720" rtlCol="0" anchor="t">
            <a:normAutofit/>
          </a:bodyPr>
          <a:lstStyle/>
          <a:p>
            <a:pPr marL="342900" indent="-228600" algn="l">
              <a:lnSpc>
                <a:spcPct val="90000"/>
              </a:lnSpc>
              <a:buFont typeface="Arial"/>
              <a:buChar char="•"/>
            </a:pPr>
            <a:r>
              <a:rPr lang="en-US" sz="1500" b="1">
                <a:solidFill>
                  <a:schemeClr val="tx1">
                    <a:lumMod val="85000"/>
                    <a:lumOff val="15000"/>
                  </a:schemeClr>
                </a:solidFill>
              </a:rPr>
              <a:t>There are 5 different cultures</a:t>
            </a:r>
            <a:r>
              <a:rPr lang="en-US" sz="1500">
                <a:solidFill>
                  <a:schemeClr val="tx1">
                    <a:lumMod val="85000"/>
                    <a:lumOff val="15000"/>
                  </a:schemeClr>
                </a:solidFill>
              </a:rPr>
              <a:t>: This means everyone</a:t>
            </a:r>
          </a:p>
          <a:p>
            <a:pPr marL="114300" algn="l">
              <a:lnSpc>
                <a:spcPct val="90000"/>
              </a:lnSpc>
              <a:buFont typeface="Arial"/>
              <a:buChar char="•"/>
            </a:pPr>
            <a:r>
              <a:rPr lang="en-US" sz="1500">
                <a:solidFill>
                  <a:schemeClr val="tx1">
                    <a:lumMod val="85000"/>
                    <a:lumOff val="15000"/>
                  </a:schemeClr>
                </a:solidFill>
              </a:rPr>
              <a:t>    grew up with different habits and expectations. Because  we    don’t share the same cultural style, we sometimes understand things differently.</a:t>
            </a:r>
          </a:p>
          <a:p>
            <a:pPr marL="342900" indent="-228600" algn="l">
              <a:lnSpc>
                <a:spcPct val="90000"/>
              </a:lnSpc>
              <a:buFont typeface="Arial"/>
              <a:buChar char="•"/>
            </a:pPr>
            <a:r>
              <a:rPr lang="en-US" sz="1500" b="1">
                <a:solidFill>
                  <a:schemeClr val="tx1">
                    <a:lumMod val="85000"/>
                    <a:lumOff val="15000"/>
                  </a:schemeClr>
                </a:solidFill>
              </a:rPr>
              <a:t>Different beliefs about food hygiene</a:t>
            </a:r>
            <a:r>
              <a:rPr lang="en-US" sz="1500">
                <a:solidFill>
                  <a:schemeClr val="tx1">
                    <a:lumMod val="85000"/>
                    <a:lumOff val="15000"/>
                  </a:schemeClr>
                </a:solidFill>
              </a:rPr>
              <a:t>: Each culture has its own way of thinking about cleanliness, following rules, and working with others. A So what seems normal to one group m may not be normal to another.</a:t>
            </a:r>
          </a:p>
          <a:p>
            <a:pPr marL="342900" indent="-228600" algn="l">
              <a:lnSpc>
                <a:spcPct val="90000"/>
              </a:lnSpc>
              <a:buFont typeface="Arial"/>
              <a:buChar char="•"/>
            </a:pPr>
            <a:r>
              <a:rPr lang="en-US" sz="1500" b="1">
                <a:solidFill>
                  <a:schemeClr val="tx1">
                    <a:lumMod val="85000"/>
                    <a:lumOff val="15000"/>
                  </a:schemeClr>
                </a:solidFill>
              </a:rPr>
              <a:t>Different attitudes to rules and authority</a:t>
            </a:r>
            <a:r>
              <a:rPr lang="en-US" sz="1500">
                <a:solidFill>
                  <a:schemeClr val="tx1">
                    <a:lumMod val="85000"/>
                    <a:lumOff val="15000"/>
                  </a:schemeClr>
                </a:solidFill>
              </a:rPr>
              <a:t>: Our culture shapes  how we interpret what someone says. So even when Gary gives clear different way because of their cultural background.</a:t>
            </a:r>
          </a:p>
          <a:p>
            <a:pPr marL="342900" indent="-228600" algn="l">
              <a:lnSpc>
                <a:spcPct val="90000"/>
              </a:lnSpc>
              <a:buFont typeface="Arial"/>
              <a:buChar char="•"/>
            </a:pPr>
            <a:r>
              <a:rPr lang="en-US" sz="1500" b="1">
                <a:solidFill>
                  <a:schemeClr val="tx1">
                    <a:lumMod val="85000"/>
                    <a:lumOff val="15000"/>
                  </a:schemeClr>
                </a:solidFill>
              </a:rPr>
              <a:t>Leads to mistakes, conflict: </a:t>
            </a:r>
            <a:r>
              <a:rPr lang="en-US" sz="1500">
                <a:solidFill>
                  <a:schemeClr val="tx1">
                    <a:lumMod val="85000"/>
                    <a:lumOff val="15000"/>
                  </a:schemeClr>
                </a:solidFill>
              </a:rPr>
              <a:t>And low-quality food: These different interpretations cause mistake  in the work, arguments , and this can affect the quality of the food being prepared. </a:t>
            </a:r>
          </a:p>
          <a:p>
            <a:pPr marL="342900" indent="-228600" algn="l">
              <a:lnSpc>
                <a:spcPct val="90000"/>
              </a:lnSpc>
              <a:buFont typeface="Arial"/>
              <a:buChar char="•"/>
            </a:pPr>
            <a:r>
              <a:rPr lang="en-US" sz="1500">
                <a:solidFill>
                  <a:schemeClr val="tx1">
                    <a:lumMod val="85000"/>
                    <a:lumOff val="15000"/>
                  </a:schemeClr>
                </a:solidFill>
              </a:rPr>
              <a:t>Shannon and Weaver Model </a:t>
            </a:r>
          </a:p>
          <a:p>
            <a:pPr marL="342900" indent="-228600" algn="l">
              <a:lnSpc>
                <a:spcPct val="90000"/>
              </a:lnSpc>
              <a:buFont typeface="Arial"/>
              <a:buChar char="•"/>
            </a:pPr>
            <a:r>
              <a:rPr lang="en-US" sz="1500">
                <a:solidFill>
                  <a:schemeClr val="tx1">
                    <a:lumMod val="85000"/>
                    <a:lumOff val="15000"/>
                  </a:schemeClr>
                </a:solidFill>
              </a:rPr>
              <a:t>Cultural noise blocks meaning  </a:t>
            </a:r>
          </a:p>
          <a:p>
            <a:pPr marL="342900" indent="-228600" algn="l">
              <a:lnSpc>
                <a:spcPct val="90000"/>
              </a:lnSpc>
              <a:buFont typeface="Arial"/>
              <a:buChar char="•"/>
            </a:pPr>
            <a:endParaRPr lang="en-US" sz="1500">
              <a:solidFill>
                <a:schemeClr val="tx1">
                  <a:lumMod val="85000"/>
                  <a:lumOff val="15000"/>
                </a:schemeClr>
              </a:solidFill>
            </a:endParaRPr>
          </a:p>
          <a:p>
            <a:pPr marL="342900" indent="-228600" algn="l">
              <a:lnSpc>
                <a:spcPct val="90000"/>
              </a:lnSpc>
              <a:buFont typeface="Arial"/>
              <a:buChar char="•"/>
            </a:pPr>
            <a:endParaRPr lang="en-US" sz="1500">
              <a:solidFill>
                <a:schemeClr val="tx1">
                  <a:lumMod val="85000"/>
                  <a:lumOff val="15000"/>
                </a:schemeClr>
              </a:solidFill>
            </a:endParaRPr>
          </a:p>
        </p:txBody>
      </p:sp>
      <p:sp>
        <p:nvSpPr>
          <p:cNvPr id="5" name="TextBox 4">
            <a:extLst>
              <a:ext uri="{FF2B5EF4-FFF2-40B4-BE49-F238E27FC236}">
                <a16:creationId xmlns:a16="http://schemas.microsoft.com/office/drawing/2014/main" id="{48677639-A5D9-C8F9-A84E-395E829C7085}"/>
              </a:ext>
            </a:extLst>
          </p:cNvPr>
          <p:cNvSpPr txBox="1"/>
          <p:nvPr/>
        </p:nvSpPr>
        <p:spPr>
          <a:xfrm>
            <a:off x="4679576" y="158137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15998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4D96E-D51F-F1CA-B4E7-F5F5D42B63A9}"/>
              </a:ext>
            </a:extLst>
          </p:cNvPr>
          <p:cNvSpPr>
            <a:spLocks noGrp="1"/>
          </p:cNvSpPr>
          <p:nvPr>
            <p:ph type="title"/>
          </p:nvPr>
        </p:nvSpPr>
        <p:spPr/>
        <p:txBody>
          <a:bodyPr>
            <a:normAutofit/>
          </a:bodyPr>
          <a:lstStyle/>
          <a:p>
            <a:r>
              <a:rPr lang="en-US">
                <a:solidFill>
                  <a:srgbClr val="262626"/>
                </a:solidFill>
              </a:rPr>
              <a:t>How Culture Blocks the Message </a:t>
            </a:r>
          </a:p>
        </p:txBody>
      </p:sp>
      <p:graphicFrame>
        <p:nvGraphicFramePr>
          <p:cNvPr id="23" name="Content Placeholder 2">
            <a:extLst>
              <a:ext uri="{FF2B5EF4-FFF2-40B4-BE49-F238E27FC236}">
                <a16:creationId xmlns:a16="http://schemas.microsoft.com/office/drawing/2014/main" id="{1ADBD298-C530-D02D-82B4-C453BDF1B831}"/>
              </a:ext>
            </a:extLst>
          </p:cNvPr>
          <p:cNvGraphicFramePr>
            <a:graphicFrameLocks noGrp="1"/>
          </p:cNvGraphicFramePr>
          <p:nvPr>
            <p:ph idx="1"/>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1175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5A578-D4DE-EB57-EB79-E5C9A8F37B14}"/>
              </a:ext>
            </a:extLst>
          </p:cNvPr>
          <p:cNvSpPr>
            <a:spLocks noGrp="1"/>
          </p:cNvSpPr>
          <p:nvPr>
            <p:ph type="title"/>
          </p:nvPr>
        </p:nvSpPr>
        <p:spPr/>
        <p:txBody>
          <a:bodyPr/>
          <a:lstStyle/>
          <a:p>
            <a:r>
              <a:rPr lang="en-US" dirty="0"/>
              <a:t>Solutions to the Culture Barrier </a:t>
            </a:r>
          </a:p>
        </p:txBody>
      </p:sp>
      <p:sp>
        <p:nvSpPr>
          <p:cNvPr id="3" name="Content Placeholder 2">
            <a:extLst>
              <a:ext uri="{FF2B5EF4-FFF2-40B4-BE49-F238E27FC236}">
                <a16:creationId xmlns:a16="http://schemas.microsoft.com/office/drawing/2014/main" id="{E192E5D4-20C6-FB01-0CF0-0DE64CC23B25}"/>
              </a:ext>
            </a:extLst>
          </p:cNvPr>
          <p:cNvSpPr>
            <a:spLocks noGrp="1"/>
          </p:cNvSpPr>
          <p:nvPr>
            <p:ph idx="1"/>
          </p:nvPr>
        </p:nvSpPr>
        <p:spPr/>
        <p:txBody>
          <a:bodyPr>
            <a:normAutofit/>
          </a:bodyPr>
          <a:lstStyle/>
          <a:p>
            <a:r>
              <a:rPr lang="en-US" sz="2000" dirty="0"/>
              <a:t>According to Shannon and Weaver Model noise can affect communication. The cultural barriers at Flight Foods could cause psychological noise so that  when Gary sends instructions the workers cannot understand the message in the same way.</a:t>
            </a:r>
          </a:p>
          <a:p>
            <a:endParaRPr lang="en-US" sz="2000" dirty="0"/>
          </a:p>
          <a:p>
            <a:r>
              <a:rPr lang="en-US" sz="2000" dirty="0"/>
              <a:t>The model helps us see that the issue is not the message itself, but the cultural noise that blocks the correct meaning.</a:t>
            </a:r>
          </a:p>
        </p:txBody>
      </p:sp>
    </p:spTree>
    <p:extLst>
      <p:ext uri="{BB962C8B-B14F-4D97-AF65-F5344CB8AC3E}">
        <p14:creationId xmlns:p14="http://schemas.microsoft.com/office/powerpoint/2010/main" val="3471486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9948F-08D8-C1F8-E3F1-DF85AE026624}"/>
              </a:ext>
            </a:extLst>
          </p:cNvPr>
          <p:cNvSpPr txBox="1">
            <a:spLocks noGrp="1"/>
          </p:cNvSpPr>
          <p:nvPr>
            <p:ph type="ctrTitle"/>
          </p:nvPr>
        </p:nvSpPr>
        <p:spPr>
          <a:xfrm>
            <a:off x="2399074" y="1871127"/>
            <a:ext cx="7108993" cy="1557872"/>
          </a:xfrm>
        </p:spPr>
        <p:txBody>
          <a:bodyPr/>
          <a:lstStyle/>
          <a:p>
            <a:pPr lvl="0"/>
            <a:r>
              <a:rPr lang="en-GB">
                <a:latin typeface="Arial" pitchFamily="34"/>
                <a:cs typeface="Arial" pitchFamily="34"/>
              </a:rPr>
              <a:t>Noise Barrier </a:t>
            </a:r>
          </a:p>
        </p:txBody>
      </p:sp>
      <p:sp>
        <p:nvSpPr>
          <p:cNvPr id="3" name="Subtitle 2">
            <a:extLst>
              <a:ext uri="{FF2B5EF4-FFF2-40B4-BE49-F238E27FC236}">
                <a16:creationId xmlns:a16="http://schemas.microsoft.com/office/drawing/2014/main" id="{56C2C895-876F-F740-25EB-4C8717E942EE}"/>
              </a:ext>
            </a:extLst>
          </p:cNvPr>
          <p:cNvSpPr txBox="1">
            <a:spLocks noGrp="1"/>
          </p:cNvSpPr>
          <p:nvPr>
            <p:ph type="subTitle" idx="1"/>
          </p:nvPr>
        </p:nvSpPr>
        <p:spPr>
          <a:xfrm>
            <a:off x="2546558" y="3736256"/>
            <a:ext cx="7039892" cy="1347020"/>
          </a:xfrm>
        </p:spPr>
        <p:txBody>
          <a:bodyPr>
            <a:normAutofit/>
          </a:bodyPr>
          <a:lstStyle/>
          <a:p>
            <a:pPr lvl="0">
              <a:lnSpc>
                <a:spcPct val="80000"/>
              </a:lnSpc>
            </a:pPr>
            <a:r>
              <a:rPr lang="en-GB" sz="1900">
                <a:latin typeface="Arial" pitchFamily="34"/>
                <a:cs typeface="Arial" pitchFamily="34"/>
              </a:rPr>
              <a:t>The first problem we observed is that the factory is full of old noisy machines. According to Shannon and Weaver’s Model (1949), Noise could interfere with communication and we saw this in the Case study  Maria and Pedro, where noise caused Pedro to mistake ‘chicken’ for ‘kitchen’</a:t>
            </a:r>
          </a:p>
          <a:p>
            <a:pPr marL="342900" lvl="0" indent="-342900">
              <a:lnSpc>
                <a:spcPct val="80000"/>
              </a:lnSpc>
              <a:buFont typeface="Arial" pitchFamily="34"/>
              <a:buChar char="•"/>
            </a:pPr>
            <a:endParaRPr lang="en-GB" sz="1900">
              <a:latin typeface="Arial" pitchFamily="34"/>
              <a:cs typeface="Arial" pitchFamily="34"/>
            </a:endParaRPr>
          </a:p>
          <a:p>
            <a:pPr marL="342900" lvl="0" indent="-342900">
              <a:lnSpc>
                <a:spcPct val="80000"/>
              </a:lnSpc>
              <a:buFont typeface="Arial" pitchFamily="34"/>
              <a:buChar char="•"/>
            </a:pPr>
            <a:endParaRPr lang="en-GB" sz="19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F6800-BFFE-E011-3D5B-ADECCDF98EF2}"/>
              </a:ext>
            </a:extLst>
          </p:cNvPr>
          <p:cNvSpPr txBox="1">
            <a:spLocks noGrp="1"/>
          </p:cNvSpPr>
          <p:nvPr>
            <p:ph type="title"/>
          </p:nvPr>
        </p:nvSpPr>
        <p:spPr/>
        <p:txBody>
          <a:bodyPr/>
          <a:lstStyle/>
          <a:p>
            <a:pPr lvl="0"/>
            <a:r>
              <a:rPr lang="en-GB">
                <a:latin typeface="Arial" pitchFamily="34"/>
                <a:cs typeface="Arial" pitchFamily="34"/>
              </a:rPr>
              <a:t>Impact of the Barrier </a:t>
            </a:r>
          </a:p>
        </p:txBody>
      </p:sp>
      <p:sp>
        <p:nvSpPr>
          <p:cNvPr id="3" name="Content Placeholder 2">
            <a:extLst>
              <a:ext uri="{FF2B5EF4-FFF2-40B4-BE49-F238E27FC236}">
                <a16:creationId xmlns:a16="http://schemas.microsoft.com/office/drawing/2014/main" id="{3838DCD7-5715-70F3-0E2E-DA3B57325C47}"/>
              </a:ext>
            </a:extLst>
          </p:cNvPr>
          <p:cNvSpPr txBox="1">
            <a:spLocks noGrp="1"/>
          </p:cNvSpPr>
          <p:nvPr>
            <p:ph idx="1"/>
          </p:nvPr>
        </p:nvSpPr>
        <p:spPr>
          <a:xfrm>
            <a:off x="766916" y="2585886"/>
            <a:ext cx="10129677" cy="4591659"/>
          </a:xfrm>
        </p:spPr>
        <p:txBody>
          <a:bodyPr/>
          <a:lstStyle/>
          <a:p>
            <a:pPr lvl="0">
              <a:spcBef>
                <a:spcPts val="500"/>
              </a:spcBef>
            </a:pPr>
            <a:r>
              <a:rPr lang="en-GB" sz="2000">
                <a:latin typeface="Arial" pitchFamily="34"/>
                <a:cs typeface="Arial" pitchFamily="34"/>
              </a:rPr>
              <a:t>Workers cannot clearly hear or understand Gary’s hygiene and safety instructions because of the loud machines and constant noise in the factory.</a:t>
            </a:r>
          </a:p>
          <a:p>
            <a:pPr lvl="0">
              <a:spcBef>
                <a:spcPts val="500"/>
              </a:spcBef>
            </a:pPr>
            <a:r>
              <a:rPr lang="en-GB" sz="2000">
                <a:latin typeface="Arial" pitchFamily="34"/>
                <a:cs typeface="Arial" pitchFamily="34"/>
              </a:rPr>
              <a:t>Important rules are ignored such as wearing hairnets, washing hands, food handling.</a:t>
            </a:r>
          </a:p>
          <a:p>
            <a:pPr lvl="0">
              <a:spcBef>
                <a:spcPts val="500"/>
              </a:spcBef>
            </a:pPr>
            <a:r>
              <a:rPr lang="en-GB" sz="2000">
                <a:latin typeface="Arial" pitchFamily="34"/>
                <a:cs typeface="Arial" pitchFamily="34"/>
              </a:rPr>
              <a:t>Serious mistakes occur, including leaving chicken out overnight which creates major hygiene and safety risks.  </a:t>
            </a:r>
          </a:p>
          <a:p>
            <a:pPr lvl="0">
              <a:spcBef>
                <a:spcPts val="500"/>
              </a:spcBef>
            </a:pPr>
            <a:r>
              <a:rPr lang="en-GB" sz="2000">
                <a:latin typeface="Arial" pitchFamily="34"/>
                <a:cs typeface="Arial" pitchFamily="34"/>
              </a:rPr>
              <a:t>Gary becomes frustrated because communication is ineffective. And he must repeat instructions , yet workers still misunderstanding him. </a:t>
            </a:r>
          </a:p>
          <a:p>
            <a:pPr lvl="0">
              <a:spcBef>
                <a:spcPts val="500"/>
              </a:spcBef>
            </a:pPr>
            <a:endParaRPr lang="en-GB" sz="2000">
              <a:latin typeface="Arial" pitchFamily="34"/>
              <a:cs typeface="Arial" pitchFamily="34"/>
            </a:endParaRPr>
          </a:p>
          <a:p>
            <a:pPr marL="0" lvl="0" indent="0">
              <a:spcBef>
                <a:spcPts val="400"/>
              </a:spcBef>
              <a:buNone/>
            </a:pPr>
            <a:r>
              <a:rPr lang="en-GB" sz="1800">
                <a:latin typeface="Arial" pitchFamily="34"/>
                <a:cs typeface="Arial" pitchFamily="34"/>
              </a:rPr>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F7F79-88E8-5068-CE2D-9926C3ECFE90}"/>
              </a:ext>
            </a:extLst>
          </p:cNvPr>
          <p:cNvSpPr txBox="1">
            <a:spLocks noGrp="1"/>
          </p:cNvSpPr>
          <p:nvPr>
            <p:ph type="title"/>
          </p:nvPr>
        </p:nvSpPr>
        <p:spPr>
          <a:xfrm>
            <a:off x="1295403" y="737417"/>
            <a:ext cx="9601200" cy="1548582"/>
          </a:xfrm>
        </p:spPr>
        <p:txBody>
          <a:bodyPr/>
          <a:lstStyle/>
          <a:p>
            <a:pPr lvl="0"/>
            <a:r>
              <a:rPr lang="en-GB"/>
              <a:t>Solutions </a:t>
            </a:r>
          </a:p>
        </p:txBody>
      </p:sp>
      <p:sp>
        <p:nvSpPr>
          <p:cNvPr id="3" name="Content Placeholder 2">
            <a:extLst>
              <a:ext uri="{FF2B5EF4-FFF2-40B4-BE49-F238E27FC236}">
                <a16:creationId xmlns:a16="http://schemas.microsoft.com/office/drawing/2014/main" id="{4140D8BD-7340-F87E-1851-9150CC5C6CA7}"/>
              </a:ext>
            </a:extLst>
          </p:cNvPr>
          <p:cNvSpPr txBox="1">
            <a:spLocks noGrp="1"/>
          </p:cNvSpPr>
          <p:nvPr>
            <p:ph idx="1"/>
          </p:nvPr>
        </p:nvSpPr>
        <p:spPr/>
        <p:txBody>
          <a:bodyPr>
            <a:normAutofit/>
          </a:bodyPr>
          <a:lstStyle/>
          <a:p>
            <a:pPr lvl="0">
              <a:lnSpc>
                <a:spcPct val="90000"/>
              </a:lnSpc>
              <a:spcBef>
                <a:spcPts val="500"/>
              </a:spcBef>
            </a:pPr>
            <a:r>
              <a:rPr lang="en-GB" sz="2200">
                <a:latin typeface="Arial" pitchFamily="34"/>
                <a:cs typeface="Arial" pitchFamily="34"/>
              </a:rPr>
              <a:t>According to Shannon-Weaver Model, communication is interrupted when Noise’’ interferes with the message. In this case, the noise from machines and the chaotic environment stops Gary’s message from reaching the workers clearly. To improve communication , the workplace can introduce quiet briefing areas away from machinery. </a:t>
            </a:r>
          </a:p>
          <a:p>
            <a:pPr lvl="0">
              <a:lnSpc>
                <a:spcPct val="90000"/>
              </a:lnSpc>
              <a:spcBef>
                <a:spcPts val="500"/>
              </a:spcBef>
            </a:pPr>
            <a:r>
              <a:rPr lang="en-GB" sz="2200">
                <a:latin typeface="Arial" pitchFamily="34"/>
                <a:cs typeface="Arial" pitchFamily="34"/>
              </a:rPr>
              <a:t>Posters should be larger more visible, and include images and translations. The factory can also create a dedicated space for communication and hold short daily briefings before production begins. These solutions reduce ‘Noise’  and allow the message to be transmitted and understood correctly.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 name="Picture 8">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 name="Rectangle 5">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VG"/>
            </a:p>
          </p:txBody>
        </p:sp>
        <p:pic>
          <p:nvPicPr>
            <p:cNvPr id="11" name="Picture 10">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7" name="Picture 6">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3" name="Straight Connector 12">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6" name="Rectangle 15">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VG"/>
          </a:p>
        </p:txBody>
      </p:sp>
      <p:sp>
        <p:nvSpPr>
          <p:cNvPr id="2" name="Title 1">
            <a:extLst>
              <a:ext uri="{FF2B5EF4-FFF2-40B4-BE49-F238E27FC236}">
                <a16:creationId xmlns:a16="http://schemas.microsoft.com/office/drawing/2014/main" id="{B133E9F2-7D48-61AC-4136-ADBC71B5D734}"/>
              </a:ext>
            </a:extLst>
          </p:cNvPr>
          <p:cNvSpPr>
            <a:spLocks noGrp="1"/>
          </p:cNvSpPr>
          <p:nvPr>
            <p:ph type="ctrTitle"/>
          </p:nvPr>
        </p:nvSpPr>
        <p:spPr>
          <a:xfrm>
            <a:off x="952108" y="954756"/>
            <a:ext cx="2730414" cy="4946003"/>
          </a:xfrm>
        </p:spPr>
        <p:txBody>
          <a:bodyPr vert="horz" lIns="91440" tIns="45720" rIns="91440" bIns="45720" rtlCol="0" anchor="ctr">
            <a:normAutofit/>
          </a:bodyPr>
          <a:lstStyle/>
          <a:p>
            <a:r>
              <a:rPr lang="en-US" sz="3700" dirty="0">
                <a:solidFill>
                  <a:srgbClr val="FFFFFF"/>
                </a:solidFill>
              </a:rPr>
              <a:t>Psychological and Emotional Barriers</a:t>
            </a:r>
          </a:p>
        </p:txBody>
      </p:sp>
      <p:sp>
        <p:nvSpPr>
          <p:cNvPr id="22" name="Rectangle 21">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B1DAEAD-36BD-2C26-C840-A86946CC05A2}"/>
              </a:ext>
            </a:extLst>
          </p:cNvPr>
          <p:cNvSpPr>
            <a:spLocks noGrp="1"/>
          </p:cNvSpPr>
          <p:nvPr>
            <p:ph type="subTitle" idx="1"/>
          </p:nvPr>
        </p:nvSpPr>
        <p:spPr>
          <a:xfrm>
            <a:off x="5140934" y="469900"/>
            <a:ext cx="5953630" cy="5405968"/>
          </a:xfrm>
        </p:spPr>
        <p:txBody>
          <a:bodyPr vert="horz" lIns="91440" tIns="45720" rIns="91440" bIns="45720" rtlCol="0" anchor="ctr">
            <a:normAutofit/>
          </a:bodyPr>
          <a:lstStyle/>
          <a:p>
            <a:pPr algn="l">
              <a:buFont typeface="Arial"/>
              <a:buChar char="•"/>
            </a:pPr>
            <a:r>
              <a:rPr lang="en-US" dirty="0">
                <a:solidFill>
                  <a:schemeClr val="tx1">
                    <a:lumMod val="85000"/>
                    <a:lumOff val="15000"/>
                  </a:schemeClr>
                </a:solidFill>
              </a:rPr>
              <a:t>Emotional barriers can interfere with effective communication.</a:t>
            </a:r>
          </a:p>
          <a:p>
            <a:pPr algn="l">
              <a:buFont typeface="Arial"/>
              <a:buChar char="•"/>
            </a:pPr>
            <a:r>
              <a:rPr lang="en-US" dirty="0">
                <a:solidFill>
                  <a:schemeClr val="tx1">
                    <a:lumMod val="85000"/>
                    <a:lumOff val="15000"/>
                  </a:schemeClr>
                </a:solidFill>
              </a:rPr>
              <a:t>Gary arrives at work exhausted, having slept only hours.</a:t>
            </a:r>
          </a:p>
          <a:p>
            <a:pPr algn="l">
              <a:buFont typeface="Arial"/>
              <a:buChar char="•"/>
            </a:pPr>
            <a:r>
              <a:rPr lang="en-US" dirty="0">
                <a:solidFill>
                  <a:schemeClr val="tx1">
                    <a:lumMod val="85000"/>
                    <a:lumOff val="15000"/>
                  </a:schemeClr>
                </a:solidFill>
              </a:rPr>
              <a:t>These negative emotions reduce his ability to communicate calmly and professionally.</a:t>
            </a:r>
          </a:p>
          <a:p>
            <a:pPr algn="l">
              <a:buFont typeface="Arial"/>
              <a:buChar char="•"/>
            </a:pPr>
            <a:r>
              <a:rPr lang="en-US" dirty="0">
                <a:solidFill>
                  <a:schemeClr val="tx1">
                    <a:lumMod val="85000"/>
                    <a:lumOff val="15000"/>
                  </a:schemeClr>
                </a:solidFill>
              </a:rPr>
              <a:t>Emotional tension creates a workplace atmosphere where employees may become anxious, confused or avoidant</a:t>
            </a:r>
          </a:p>
        </p:txBody>
      </p:sp>
    </p:spTree>
    <p:extLst>
      <p:ext uri="{BB962C8B-B14F-4D97-AF65-F5344CB8AC3E}">
        <p14:creationId xmlns:p14="http://schemas.microsoft.com/office/powerpoint/2010/main" val="219622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02813D-C2B1-C559-1DEE-150C18950FCF}"/>
              </a:ext>
            </a:extLst>
          </p:cNvPr>
          <p:cNvSpPr txBox="1"/>
          <p:nvPr/>
        </p:nvSpPr>
        <p:spPr>
          <a:xfrm>
            <a:off x="388620" y="-1111627"/>
            <a:ext cx="6528018" cy="2345264"/>
          </a:xfrm>
          <a:prstGeom prst="rect">
            <a:avLst/>
          </a:prstGeom>
        </p:spPr>
        <p:txBody>
          <a:bodyPr vert="horz" lIns="91440" tIns="45720" rIns="91440" bIns="45720" rtlCol="0" anchor="b">
            <a:normAutofit/>
          </a:bodyPr>
          <a:lstStyle/>
          <a:p>
            <a:pPr algn="ctr">
              <a:spcBef>
                <a:spcPct val="0"/>
              </a:spcBef>
              <a:spcAft>
                <a:spcPts val="600"/>
              </a:spcAft>
            </a:pPr>
            <a:r>
              <a:rPr lang="en-US" sz="2400" dirty="0">
                <a:ln w="3175" cmpd="sng">
                  <a:noFill/>
                </a:ln>
                <a:solidFill>
                  <a:schemeClr val="tx1">
                    <a:lumMod val="85000"/>
                    <a:lumOff val="15000"/>
                  </a:schemeClr>
                </a:solidFill>
                <a:latin typeface="+mj-lt"/>
                <a:ea typeface="+mj-ea"/>
                <a:cs typeface="+mj-cs"/>
              </a:rPr>
              <a:t>Emotional Intelligence Theory (Goleman)</a:t>
            </a:r>
          </a:p>
        </p:txBody>
      </p:sp>
      <p:pic>
        <p:nvPicPr>
          <p:cNvPr id="4" name="Picture 3" descr="A calculus formula">
            <a:extLst>
              <a:ext uri="{FF2B5EF4-FFF2-40B4-BE49-F238E27FC236}">
                <a16:creationId xmlns:a16="http://schemas.microsoft.com/office/drawing/2014/main" id="{8A77AEE5-DB0B-E971-8CEF-D4AF740814FD}"/>
              </a:ext>
            </a:extLst>
          </p:cNvPr>
          <p:cNvPicPr>
            <a:picLocks noChangeAspect="1"/>
          </p:cNvPicPr>
          <p:nvPr/>
        </p:nvPicPr>
        <p:blipFill>
          <a:blip r:embed="rId3"/>
          <a:srcRect l="26503" r="30735" b="2"/>
          <a:stretch>
            <a:fillRect/>
          </a:stretch>
        </p:blipFill>
        <p:spPr>
          <a:xfrm>
            <a:off x="8077199" y="1041400"/>
            <a:ext cx="3059206" cy="4775200"/>
          </a:xfrm>
          <a:prstGeom prst="rect">
            <a:avLst/>
          </a:prstGeom>
          <a:ln w="57150" cmpd="thickThin">
            <a:solidFill>
              <a:schemeClr val="tx1">
                <a:lumMod val="50000"/>
                <a:lumOff val="50000"/>
              </a:schemeClr>
            </a:solidFill>
            <a:miter lim="800000"/>
          </a:ln>
        </p:spPr>
      </p:pic>
      <p:sp>
        <p:nvSpPr>
          <p:cNvPr id="5" name="TextBox 4">
            <a:extLst>
              <a:ext uri="{FF2B5EF4-FFF2-40B4-BE49-F238E27FC236}">
                <a16:creationId xmlns:a16="http://schemas.microsoft.com/office/drawing/2014/main" id="{E9C9C7CD-DC37-E904-BA66-A3CE6DBDB62F}"/>
              </a:ext>
            </a:extLst>
          </p:cNvPr>
          <p:cNvSpPr txBox="1"/>
          <p:nvPr/>
        </p:nvSpPr>
        <p:spPr>
          <a:xfrm>
            <a:off x="978311" y="1314706"/>
            <a:ext cx="6272981" cy="646331"/>
          </a:xfrm>
          <a:prstGeom prst="rect">
            <a:avLst/>
          </a:prstGeom>
          <a:noFill/>
        </p:spPr>
        <p:txBody>
          <a:bodyPr wrap="square" rtlCol="0">
            <a:spAutoFit/>
          </a:bodyPr>
          <a:lstStyle/>
          <a:p>
            <a:r>
              <a:rPr lang="en-US" dirty="0"/>
              <a:t>Low emotional regulation reduces one’s ability to communicate effectively, especially under stress.</a:t>
            </a:r>
            <a:endParaRPr lang="en-VG" dirty="0"/>
          </a:p>
        </p:txBody>
      </p:sp>
      <p:sp>
        <p:nvSpPr>
          <p:cNvPr id="6" name="TextBox 5">
            <a:extLst>
              <a:ext uri="{FF2B5EF4-FFF2-40B4-BE49-F238E27FC236}">
                <a16:creationId xmlns:a16="http://schemas.microsoft.com/office/drawing/2014/main" id="{633E0F50-9BB1-81A1-4329-0F2E16D301E6}"/>
              </a:ext>
            </a:extLst>
          </p:cNvPr>
          <p:cNvSpPr txBox="1"/>
          <p:nvPr/>
        </p:nvSpPr>
        <p:spPr>
          <a:xfrm>
            <a:off x="1108045" y="2164968"/>
            <a:ext cx="6272981" cy="461665"/>
          </a:xfrm>
          <a:prstGeom prst="rect">
            <a:avLst/>
          </a:prstGeom>
          <a:noFill/>
        </p:spPr>
        <p:txBody>
          <a:bodyPr wrap="square" rtlCol="0">
            <a:spAutoFit/>
          </a:bodyPr>
          <a:lstStyle/>
          <a:p>
            <a:r>
              <a:rPr lang="en-US" sz="2400" dirty="0"/>
              <a:t>Transactional Model of Communication</a:t>
            </a:r>
            <a:endParaRPr lang="en-VG" sz="2400" dirty="0"/>
          </a:p>
        </p:txBody>
      </p:sp>
      <p:sp>
        <p:nvSpPr>
          <p:cNvPr id="7" name="TextBox 6">
            <a:extLst>
              <a:ext uri="{FF2B5EF4-FFF2-40B4-BE49-F238E27FC236}">
                <a16:creationId xmlns:a16="http://schemas.microsoft.com/office/drawing/2014/main" id="{AC2BA670-387E-C8E3-8120-CC31F410997F}"/>
              </a:ext>
            </a:extLst>
          </p:cNvPr>
          <p:cNvSpPr txBox="1"/>
          <p:nvPr/>
        </p:nvSpPr>
        <p:spPr>
          <a:xfrm>
            <a:off x="1108045" y="2949677"/>
            <a:ext cx="6272981" cy="646331"/>
          </a:xfrm>
          <a:prstGeom prst="rect">
            <a:avLst/>
          </a:prstGeom>
          <a:noFill/>
        </p:spPr>
        <p:txBody>
          <a:bodyPr wrap="square" rtlCol="0">
            <a:spAutoFit/>
          </a:bodyPr>
          <a:lstStyle/>
          <a:p>
            <a:r>
              <a:rPr lang="en-US" dirty="0"/>
              <a:t>Emotional states influence both sending and receiving messages: stress acts as “internal noise,” distorting communication.</a:t>
            </a:r>
            <a:endParaRPr lang="en-VG" dirty="0"/>
          </a:p>
        </p:txBody>
      </p:sp>
      <p:sp>
        <p:nvSpPr>
          <p:cNvPr id="13" name="TextBox 12">
            <a:extLst>
              <a:ext uri="{FF2B5EF4-FFF2-40B4-BE49-F238E27FC236}">
                <a16:creationId xmlns:a16="http://schemas.microsoft.com/office/drawing/2014/main" id="{0129160A-B1AA-14A5-93BD-F711F2D6BADA}"/>
              </a:ext>
            </a:extLst>
          </p:cNvPr>
          <p:cNvSpPr txBox="1"/>
          <p:nvPr/>
        </p:nvSpPr>
        <p:spPr>
          <a:xfrm>
            <a:off x="1162035" y="3900899"/>
            <a:ext cx="6376877" cy="461665"/>
          </a:xfrm>
          <a:prstGeom prst="rect">
            <a:avLst/>
          </a:prstGeom>
          <a:noFill/>
        </p:spPr>
        <p:txBody>
          <a:bodyPr wrap="square" rtlCol="0">
            <a:spAutoFit/>
          </a:bodyPr>
          <a:lstStyle/>
          <a:p>
            <a:r>
              <a:rPr lang="en-US" sz="2400" dirty="0"/>
              <a:t>Psychological Barriers</a:t>
            </a:r>
            <a:endParaRPr lang="en-VG" sz="2400" dirty="0"/>
          </a:p>
        </p:txBody>
      </p:sp>
      <p:sp>
        <p:nvSpPr>
          <p:cNvPr id="15" name="TextBox 14">
            <a:extLst>
              <a:ext uri="{FF2B5EF4-FFF2-40B4-BE49-F238E27FC236}">
                <a16:creationId xmlns:a16="http://schemas.microsoft.com/office/drawing/2014/main" id="{1178997D-DAE0-C4A2-35F3-EDCFC3CA67E0}"/>
              </a:ext>
            </a:extLst>
          </p:cNvPr>
          <p:cNvSpPr txBox="1"/>
          <p:nvPr/>
        </p:nvSpPr>
        <p:spPr>
          <a:xfrm>
            <a:off x="978311" y="4827639"/>
            <a:ext cx="6782571" cy="646331"/>
          </a:xfrm>
          <a:prstGeom prst="rect">
            <a:avLst/>
          </a:prstGeom>
          <a:noFill/>
        </p:spPr>
        <p:txBody>
          <a:bodyPr wrap="square" rtlCol="0">
            <a:spAutoFit/>
          </a:bodyPr>
          <a:lstStyle/>
          <a:p>
            <a:r>
              <a:rPr lang="en-US" dirty="0"/>
              <a:t>Anxiety, anger or fatigue can directly block effective communication and lead to misinterpretations.</a:t>
            </a:r>
            <a:endParaRPr lang="en-VG" dirty="0"/>
          </a:p>
        </p:txBody>
      </p:sp>
    </p:spTree>
    <p:extLst>
      <p:ext uri="{BB962C8B-B14F-4D97-AF65-F5344CB8AC3E}">
        <p14:creationId xmlns:p14="http://schemas.microsoft.com/office/powerpoint/2010/main" val="33353787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45C1D-4918-45D8-7789-F6E261FD08AE}"/>
              </a:ext>
            </a:extLst>
          </p:cNvPr>
          <p:cNvSpPr>
            <a:spLocks noGrp="1"/>
          </p:cNvSpPr>
          <p:nvPr>
            <p:ph type="title"/>
          </p:nvPr>
        </p:nvSpPr>
        <p:spPr/>
        <p:txBody>
          <a:bodyPr>
            <a:normAutofit fontScale="90000"/>
          </a:bodyPr>
          <a:lstStyle/>
          <a:p>
            <a:r>
              <a:rPr lang="en-US" dirty="0"/>
              <a:t>Ways to overcome Psychological &amp; Emotional Barriers</a:t>
            </a:r>
            <a:endParaRPr lang="en-VG" dirty="0"/>
          </a:p>
        </p:txBody>
      </p:sp>
      <p:sp>
        <p:nvSpPr>
          <p:cNvPr id="3" name="Content Placeholder 2">
            <a:extLst>
              <a:ext uri="{FF2B5EF4-FFF2-40B4-BE49-F238E27FC236}">
                <a16:creationId xmlns:a16="http://schemas.microsoft.com/office/drawing/2014/main" id="{0FB6A87A-337E-B992-D2A5-2EF7076C853F}"/>
              </a:ext>
            </a:extLst>
          </p:cNvPr>
          <p:cNvSpPr>
            <a:spLocks noGrp="1"/>
          </p:cNvSpPr>
          <p:nvPr>
            <p:ph sz="half" idx="1"/>
          </p:nvPr>
        </p:nvSpPr>
        <p:spPr/>
        <p:txBody>
          <a:bodyPr/>
          <a:lstStyle/>
          <a:p>
            <a:r>
              <a:rPr lang="en-US" dirty="0"/>
              <a:t>Encourage Gary to practice emotional regulation strategies, such as pausing before responding and managing stress triggers.</a:t>
            </a:r>
          </a:p>
          <a:p>
            <a:r>
              <a:rPr lang="en-US" dirty="0"/>
              <a:t>Promote a supportive work environment where mistakes are corrected constructively, not emotionally. </a:t>
            </a:r>
            <a:endParaRPr lang="en-VG" dirty="0"/>
          </a:p>
        </p:txBody>
      </p:sp>
      <p:sp>
        <p:nvSpPr>
          <p:cNvPr id="4" name="Content Placeholder 3">
            <a:extLst>
              <a:ext uri="{FF2B5EF4-FFF2-40B4-BE49-F238E27FC236}">
                <a16:creationId xmlns:a16="http://schemas.microsoft.com/office/drawing/2014/main" id="{D22936E4-ACAB-56E5-62C1-23A9EC961E9C}"/>
              </a:ext>
            </a:extLst>
          </p:cNvPr>
          <p:cNvSpPr>
            <a:spLocks noGrp="1"/>
          </p:cNvSpPr>
          <p:nvPr>
            <p:ph sz="half" idx="2"/>
          </p:nvPr>
        </p:nvSpPr>
        <p:spPr/>
        <p:txBody>
          <a:bodyPr/>
          <a:lstStyle/>
          <a:p>
            <a:r>
              <a:rPr lang="en-US" dirty="0"/>
              <a:t>Assign additional supervisory support so Gary is not managing 40 staff alone under pressure.</a:t>
            </a:r>
          </a:p>
          <a:p>
            <a:r>
              <a:rPr lang="en-US" dirty="0"/>
              <a:t>Encourage open communication where staff feel comfortable asking questions without fear of an emotional reaction.</a:t>
            </a:r>
            <a:endParaRPr lang="en-VG" dirty="0"/>
          </a:p>
        </p:txBody>
      </p:sp>
    </p:spTree>
    <p:extLst>
      <p:ext uri="{BB962C8B-B14F-4D97-AF65-F5344CB8AC3E}">
        <p14:creationId xmlns:p14="http://schemas.microsoft.com/office/powerpoint/2010/main" val="1853722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VG"/>
          </a:p>
        </p:txBody>
      </p:sp>
      <p:sp>
        <p:nvSpPr>
          <p:cNvPr id="2" name="Title 1">
            <a:extLst>
              <a:ext uri="{FF2B5EF4-FFF2-40B4-BE49-F238E27FC236}">
                <a16:creationId xmlns:a16="http://schemas.microsoft.com/office/drawing/2014/main" id="{8B238ED8-9F3B-09B3-6A25-CC22CDCDE551}"/>
              </a:ext>
            </a:extLst>
          </p:cNvPr>
          <p:cNvSpPr>
            <a:spLocks noGrp="1"/>
          </p:cNvSpPr>
          <p:nvPr>
            <p:ph type="title"/>
          </p:nvPr>
        </p:nvSpPr>
        <p:spPr>
          <a:xfrm>
            <a:off x="1055599" y="1055077"/>
            <a:ext cx="2532909" cy="4794578"/>
          </a:xfrm>
        </p:spPr>
        <p:txBody>
          <a:bodyPr>
            <a:normAutofit/>
          </a:bodyPr>
          <a:lstStyle/>
          <a:p>
            <a:r>
              <a:rPr lang="en-US">
                <a:solidFill>
                  <a:srgbClr val="262626"/>
                </a:solidFill>
              </a:rPr>
              <a:t>Non-Verbal Barriers</a:t>
            </a:r>
            <a:endParaRPr lang="en-VG">
              <a:solidFill>
                <a:srgbClr val="262626"/>
              </a:solidFill>
            </a:endParaRPr>
          </a:p>
        </p:txBody>
      </p:sp>
      <p:sp useBgFill="1">
        <p:nvSpPr>
          <p:cNvPr id="26" name="Rectangle 2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49AF421-BCD7-7B90-24B2-575AEE13748C}"/>
              </a:ext>
            </a:extLst>
          </p:cNvPr>
          <p:cNvGraphicFramePr>
            <a:graphicFrameLocks noGrp="1"/>
          </p:cNvGraphicFramePr>
          <p:nvPr>
            <p:ph idx="1"/>
            <p:extLst>
              <p:ext uri="{D42A27DB-BD31-4B8C-83A1-F6EECF244321}">
                <p14:modId xmlns:p14="http://schemas.microsoft.com/office/powerpoint/2010/main" val="110703931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1913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5B5634-9C4B-5306-15A4-4BE42FC1BF82}"/>
              </a:ext>
            </a:extLst>
          </p:cNvPr>
          <p:cNvSpPr>
            <a:spLocks noGrp="1"/>
          </p:cNvSpPr>
          <p:nvPr>
            <p:ph type="title"/>
          </p:nvPr>
        </p:nvSpPr>
        <p:spPr>
          <a:xfrm>
            <a:off x="804421" y="796374"/>
            <a:ext cx="10583158" cy="880027"/>
          </a:xfrm>
        </p:spPr>
        <p:txBody>
          <a:bodyPr>
            <a:normAutofit/>
          </a:bodyPr>
          <a:lstStyle/>
          <a:p>
            <a:r>
              <a:rPr lang="en-US">
                <a:solidFill>
                  <a:srgbClr val="FFFFFF"/>
                </a:solidFill>
              </a:rPr>
              <a:t>Theories </a:t>
            </a:r>
            <a:endParaRPr lang="en-VG">
              <a:solidFill>
                <a:srgbClr val="FFFFFF"/>
              </a:solidFill>
            </a:endParaRPr>
          </a:p>
        </p:txBody>
      </p:sp>
      <p:sp>
        <p:nvSpPr>
          <p:cNvPr id="12" name="Rectangle 1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VG"/>
          </a:p>
        </p:txBody>
      </p:sp>
      <p:sp>
        <p:nvSpPr>
          <p:cNvPr id="14" name="Rectangle 1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165EB2-C5A9-6FBF-4DE2-D1030B59BAF4}"/>
              </a:ext>
            </a:extLst>
          </p:cNvPr>
          <p:cNvSpPr>
            <a:spLocks noGrp="1"/>
          </p:cNvSpPr>
          <p:nvPr>
            <p:ph idx="1"/>
          </p:nvPr>
        </p:nvSpPr>
        <p:spPr>
          <a:xfrm>
            <a:off x="1295401" y="2612256"/>
            <a:ext cx="9601196" cy="3263612"/>
          </a:xfrm>
        </p:spPr>
        <p:txBody>
          <a:bodyPr>
            <a:normAutofit/>
          </a:bodyPr>
          <a:lstStyle/>
          <a:p>
            <a:r>
              <a:rPr lang="en-US" dirty="0"/>
              <a:t>Intercultural Non-Verbal communication Theory </a:t>
            </a:r>
          </a:p>
          <a:p>
            <a:pPr marL="0" indent="0">
              <a:buNone/>
            </a:pPr>
            <a:r>
              <a:rPr lang="en-US" dirty="0"/>
              <a:t>    Gestures, posture and facial expressions vary in meaning across cultures, increasing misinterpretation.</a:t>
            </a:r>
          </a:p>
          <a:p>
            <a:r>
              <a:rPr lang="en-US" dirty="0"/>
              <a:t> Mehrabian’s Communication Model</a:t>
            </a:r>
          </a:p>
          <a:p>
            <a:pPr marL="0" indent="0">
              <a:buNone/>
            </a:pPr>
            <a:r>
              <a:rPr lang="en-US" dirty="0"/>
              <a:t>     A large part of meaning is conveyed through non-verbal cues; if cues are unclear or culturally misaligned, misunderstanding increases. (Mehrabian, 1972)</a:t>
            </a:r>
            <a:endParaRPr lang="en-VG" dirty="0"/>
          </a:p>
        </p:txBody>
      </p:sp>
    </p:spTree>
    <p:extLst>
      <p:ext uri="{BB962C8B-B14F-4D97-AF65-F5344CB8AC3E}">
        <p14:creationId xmlns:p14="http://schemas.microsoft.com/office/powerpoint/2010/main" val="28771301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VG"/>
          </a:p>
        </p:txBody>
      </p:sp>
      <p:sp>
        <p:nvSpPr>
          <p:cNvPr id="2" name="Title 1">
            <a:extLst>
              <a:ext uri="{FF2B5EF4-FFF2-40B4-BE49-F238E27FC236}">
                <a16:creationId xmlns:a16="http://schemas.microsoft.com/office/drawing/2014/main" id="{E43C3582-C8CD-ABAD-A66E-195B9178CFE4}"/>
              </a:ext>
            </a:extLst>
          </p:cNvPr>
          <p:cNvSpPr>
            <a:spLocks noGrp="1"/>
          </p:cNvSpPr>
          <p:nvPr>
            <p:ph type="title"/>
          </p:nvPr>
        </p:nvSpPr>
        <p:spPr>
          <a:xfrm>
            <a:off x="1055599" y="1055077"/>
            <a:ext cx="2532909" cy="4794578"/>
          </a:xfrm>
        </p:spPr>
        <p:txBody>
          <a:bodyPr>
            <a:normAutofit/>
          </a:bodyPr>
          <a:lstStyle/>
          <a:p>
            <a:r>
              <a:rPr lang="en-US">
                <a:solidFill>
                  <a:srgbClr val="262626"/>
                </a:solidFill>
              </a:rPr>
              <a:t>Ways to Overcome Non-Verbal Barriers</a:t>
            </a:r>
            <a:endParaRPr lang="en-VG">
              <a:solidFill>
                <a:srgbClr val="262626"/>
              </a:solidFill>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1129003-222D-9A9B-54EE-7872C67DA504}"/>
              </a:ext>
            </a:extLst>
          </p:cNvPr>
          <p:cNvGraphicFramePr>
            <a:graphicFrameLocks noGrp="1"/>
          </p:cNvGraphicFramePr>
          <p:nvPr>
            <p:ph idx="1"/>
            <p:extLst>
              <p:ext uri="{D42A27DB-BD31-4B8C-83A1-F6EECF244321}">
                <p14:modId xmlns:p14="http://schemas.microsoft.com/office/powerpoint/2010/main" val="203795293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1413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p:txBody>
          <a:bodyPr/>
          <a:lstStyle/>
          <a:p>
            <a:r>
              <a:rPr lang="en-GB" dirty="0"/>
              <a:t>6. CONCLUSION</a:t>
            </a:r>
          </a:p>
        </p:txBody>
      </p:sp>
      <p:sp>
        <p:nvSpPr>
          <p:cNvPr id="3" name="Content Placeholder 2">
            <a:extLst>
              <a:ext uri="{FF2B5EF4-FFF2-40B4-BE49-F238E27FC236}">
                <a16:creationId xmlns:a16="http://schemas.microsoft.com/office/drawing/2014/main" id="{DC26AFDF-A24E-F384-9DB0-BF740FEBD115}"/>
              </a:ext>
            </a:extLst>
          </p:cNvPr>
          <p:cNvSpPr>
            <a:spLocks noGrp="1"/>
          </p:cNvSpPr>
          <p:nvPr>
            <p:ph idx="1"/>
          </p:nvPr>
        </p:nvSpPr>
        <p:spPr/>
        <p:txBody>
          <a:bodyPr/>
          <a:lstStyle/>
          <a:p>
            <a:r>
              <a:rPr lang="en-GB" dirty="0"/>
              <a:t>Effective communication is critical for food safety and operational efficiency.</a:t>
            </a:r>
          </a:p>
          <a:p>
            <a:r>
              <a:rPr lang="en-GB" dirty="0"/>
              <a:t>Addressing these barriers requires multilingual training, clear visual instructions, stress management and culturally aware leadership.</a:t>
            </a:r>
          </a:p>
          <a:p>
            <a:r>
              <a:rPr lang="en-GB" dirty="0"/>
              <a:t> By improving communication, the company can enhance food hygiene standards, employee understanding and overall productivity.</a:t>
            </a:r>
          </a:p>
          <a:p>
            <a:r>
              <a:rPr lang="en-GB" dirty="0"/>
              <a:t>Clear and consistent communication is the key to reducing errors and building a safe, efficient workplace.</a:t>
            </a:r>
          </a:p>
          <a:p>
            <a:endParaRPr lang="en-GB" dirty="0"/>
          </a:p>
        </p:txBody>
      </p:sp>
    </p:spTree>
    <p:extLst>
      <p:ext uri="{BB962C8B-B14F-4D97-AF65-F5344CB8AC3E}">
        <p14:creationId xmlns:p14="http://schemas.microsoft.com/office/powerpoint/2010/main" val="42226891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 name="Picture 8">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VG"/>
            </a:p>
          </p:txBody>
        </p:sp>
        <p:pic>
          <p:nvPicPr>
            <p:cNvPr id="11" name="Picture 10">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 name="Picture 11">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4" name="Straight Connector 13">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6" name="Rectangle 15">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0E3E1D-DC23-0ADD-B330-3985FD038CB8}"/>
              </a:ext>
            </a:extLst>
          </p:cNvPr>
          <p:cNvSpPr>
            <a:spLocks noGrp="1"/>
          </p:cNvSpPr>
          <p:nvPr>
            <p:ph type="ctrTitle"/>
          </p:nvPr>
        </p:nvSpPr>
        <p:spPr>
          <a:xfrm>
            <a:off x="804421" y="796374"/>
            <a:ext cx="10583158" cy="880027"/>
          </a:xfrm>
        </p:spPr>
        <p:txBody>
          <a:bodyPr vert="horz" lIns="91440" tIns="45720" rIns="91440" bIns="45720" rtlCol="0" anchor="ctr">
            <a:normAutofit/>
          </a:bodyPr>
          <a:lstStyle/>
          <a:p>
            <a:r>
              <a:rPr lang="en-US" sz="4400">
                <a:solidFill>
                  <a:srgbClr val="FFFFFF"/>
                </a:solidFill>
              </a:rPr>
              <a:t>References</a:t>
            </a:r>
          </a:p>
        </p:txBody>
      </p:sp>
      <p:sp>
        <p:nvSpPr>
          <p:cNvPr id="20" name="Rectangle 19">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VG"/>
          </a:p>
        </p:txBody>
      </p:sp>
      <p:sp>
        <p:nvSpPr>
          <p:cNvPr id="22" name="Rectangle 21">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F77DCDD-3011-4A30-F576-4161508A8BF4}"/>
              </a:ext>
            </a:extLst>
          </p:cNvPr>
          <p:cNvSpPr>
            <a:spLocks noGrp="1"/>
          </p:cNvSpPr>
          <p:nvPr>
            <p:ph type="subTitle" idx="1"/>
          </p:nvPr>
        </p:nvSpPr>
        <p:spPr>
          <a:xfrm>
            <a:off x="1065125" y="2286000"/>
            <a:ext cx="9831472" cy="3589868"/>
          </a:xfrm>
        </p:spPr>
        <p:txBody>
          <a:bodyPr vert="horz" lIns="91440" tIns="45720" rIns="91440" bIns="45720" rtlCol="0" anchor="t">
            <a:normAutofit lnSpcReduction="10000"/>
          </a:bodyPr>
          <a:lstStyle/>
          <a:p>
            <a:pPr algn="l">
              <a:buFont typeface="Arial"/>
              <a:buChar char="•"/>
            </a:pPr>
            <a:r>
              <a:rPr lang="en-US" dirty="0">
                <a:solidFill>
                  <a:schemeClr val="tx1">
                    <a:lumMod val="85000"/>
                    <a:lumOff val="15000"/>
                  </a:schemeClr>
                </a:solidFill>
              </a:rPr>
              <a:t>Berlo, D.K. (1960) The process of Communication: An Introduction to Theory and Practice. New York: Holt, Rinehart &amp; Winston</a:t>
            </a:r>
          </a:p>
          <a:p>
            <a:pPr algn="l">
              <a:buFont typeface="Arial"/>
              <a:buChar char="•"/>
            </a:pPr>
            <a:r>
              <a:rPr lang="en-US" dirty="0">
                <a:solidFill>
                  <a:schemeClr val="tx1">
                    <a:lumMod val="85000"/>
                    <a:lumOff val="15000"/>
                  </a:schemeClr>
                </a:solidFill>
              </a:rPr>
              <a:t>Schwartz, S.J. (1992) ‘Language barriers in multicultural workplaces’ , </a:t>
            </a:r>
            <a:r>
              <a:rPr lang="en-US" dirty="0" err="1">
                <a:solidFill>
                  <a:schemeClr val="tx1">
                    <a:lumMod val="85000"/>
                    <a:lumOff val="15000"/>
                  </a:schemeClr>
                </a:solidFill>
              </a:rPr>
              <a:t>Intenational</a:t>
            </a:r>
            <a:r>
              <a:rPr lang="en-US" dirty="0">
                <a:solidFill>
                  <a:schemeClr val="tx1">
                    <a:lumMod val="85000"/>
                    <a:lumOff val="15000"/>
                  </a:schemeClr>
                </a:solidFill>
              </a:rPr>
              <a:t> Journal of Intercultural Relations </a:t>
            </a:r>
          </a:p>
          <a:p>
            <a:pPr algn="l">
              <a:buFont typeface="Arial"/>
              <a:buChar char="•"/>
            </a:pPr>
            <a:r>
              <a:rPr lang="en-US" dirty="0">
                <a:solidFill>
                  <a:schemeClr val="tx1">
                    <a:lumMod val="85000"/>
                    <a:lumOff val="15000"/>
                  </a:schemeClr>
                </a:solidFill>
              </a:rPr>
              <a:t>Shannon, P., Weaver, W.(1949). The Mathematical Theory of Communication. Urbana, IL: University of Illinois press.</a:t>
            </a:r>
          </a:p>
          <a:p>
            <a:pPr algn="l">
              <a:buFont typeface="Arial"/>
              <a:buChar char="•"/>
            </a:pPr>
            <a:r>
              <a:rPr lang="en-US" dirty="0">
                <a:solidFill>
                  <a:schemeClr val="tx1">
                    <a:lumMod val="85000"/>
                    <a:lumOff val="15000"/>
                  </a:schemeClr>
                </a:solidFill>
              </a:rPr>
              <a:t>Samovar, L., Porter, R. and </a:t>
            </a:r>
            <a:r>
              <a:rPr lang="en-US" dirty="0" err="1">
                <a:solidFill>
                  <a:schemeClr val="tx1">
                    <a:lumMod val="85000"/>
                    <a:lumOff val="15000"/>
                  </a:schemeClr>
                </a:solidFill>
              </a:rPr>
              <a:t>Mcdaniel</a:t>
            </a:r>
            <a:r>
              <a:rPr lang="en-US" dirty="0">
                <a:solidFill>
                  <a:schemeClr val="tx1">
                    <a:lumMod val="85000"/>
                    <a:lumOff val="15000"/>
                  </a:schemeClr>
                </a:solidFill>
              </a:rPr>
              <a:t>, E, (2017). Intercultural Communication. A Reader. Boston, </a:t>
            </a:r>
            <a:r>
              <a:rPr lang="en-US" dirty="0" err="1">
                <a:solidFill>
                  <a:schemeClr val="tx1">
                    <a:lumMod val="85000"/>
                    <a:lumOff val="15000"/>
                  </a:schemeClr>
                </a:solidFill>
              </a:rPr>
              <a:t>MA:cengage</a:t>
            </a:r>
            <a:r>
              <a:rPr lang="en-US" dirty="0">
                <a:solidFill>
                  <a:schemeClr val="tx1">
                    <a:lumMod val="85000"/>
                    <a:lumOff val="15000"/>
                  </a:schemeClr>
                </a:solidFill>
              </a:rPr>
              <a:t> Learning</a:t>
            </a:r>
          </a:p>
          <a:p>
            <a:pPr algn="l">
              <a:buFont typeface="Arial"/>
              <a:buChar char="•"/>
            </a:pPr>
            <a:r>
              <a:rPr lang="en-US" dirty="0">
                <a:solidFill>
                  <a:schemeClr val="tx1">
                    <a:lumMod val="85000"/>
                    <a:lumOff val="15000"/>
                  </a:schemeClr>
                </a:solidFill>
              </a:rPr>
              <a:t>Mehrabian, A.(1972). Nonverbal communication. Aldine- Atherton</a:t>
            </a:r>
          </a:p>
          <a:p>
            <a:pPr algn="l">
              <a:buFont typeface="Arial"/>
              <a:buChar char="•"/>
            </a:pPr>
            <a:endParaRPr lang="en-US" dirty="0">
              <a:solidFill>
                <a:schemeClr val="tx1">
                  <a:lumMod val="85000"/>
                  <a:lumOff val="15000"/>
                </a:schemeClr>
              </a:solidFill>
            </a:endParaRPr>
          </a:p>
          <a:p>
            <a:pPr algn="l">
              <a:buFont typeface="Arial"/>
              <a:buChar char="•"/>
            </a:pPr>
            <a:endParaRPr lang="en-US" dirty="0">
              <a:solidFill>
                <a:schemeClr val="tx1">
                  <a:lumMod val="85000"/>
                  <a:lumOff val="15000"/>
                </a:schemeClr>
              </a:solidFill>
            </a:endParaRPr>
          </a:p>
        </p:txBody>
      </p:sp>
    </p:spTree>
    <p:extLst>
      <p:ext uri="{BB962C8B-B14F-4D97-AF65-F5344CB8AC3E}">
        <p14:creationId xmlns:p14="http://schemas.microsoft.com/office/powerpoint/2010/main" val="14640670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26" name="Picture 25">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7" name="Rectangle 26">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VG"/>
            </a:p>
          </p:txBody>
        </p:sp>
        <p:pic>
          <p:nvPicPr>
            <p:cNvPr id="10" name="Picture 9">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1" name="Picture 10">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28" name="Straight Connector 27">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29" name="Rectangle 28">
            <a:extLst>
              <a:ext uri="{FF2B5EF4-FFF2-40B4-BE49-F238E27FC236}">
                <a16:creationId xmlns:a16="http://schemas.microsoft.com/office/drawing/2014/main" id="{3D6DABB5-1FC3-4E21-AC84-4685B03C9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5">
              <a:alphaModFix amt="86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C5790B5-250E-45E6-A05D-C3D1D459B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VG"/>
          </a:p>
        </p:txBody>
      </p:sp>
      <p:grpSp>
        <p:nvGrpSpPr>
          <p:cNvPr id="31" name="Group 30">
            <a:extLst>
              <a:ext uri="{FF2B5EF4-FFF2-40B4-BE49-F238E27FC236}">
                <a16:creationId xmlns:a16="http://schemas.microsoft.com/office/drawing/2014/main" id="{68158C4B-1BFE-4F6D-B2C1-0066FA1193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20" name="Rounded Rectangle 17">
              <a:extLst>
                <a:ext uri="{FF2B5EF4-FFF2-40B4-BE49-F238E27FC236}">
                  <a16:creationId xmlns:a16="http://schemas.microsoft.com/office/drawing/2014/main" id="{4A8E3562-03A2-4AF3-89BB-B227ED326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BD9DF111-5BF8-4312-BECB-94BBCF29EC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22" name="Rounded Rectangle 20">
              <a:extLst>
                <a:ext uri="{FF2B5EF4-FFF2-40B4-BE49-F238E27FC236}">
                  <a16:creationId xmlns:a16="http://schemas.microsoft.com/office/drawing/2014/main" id="{9EEB3A31-82B4-41D6-BEAB-3CC49BBCBE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28C66B30-E9F1-40DD-A809-6A1282E237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F69A4836-9AB2-1ECA-4343-33A94B0606A0}"/>
              </a:ext>
            </a:extLst>
          </p:cNvPr>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dirty="0"/>
              <a:t>Thank you for listening </a:t>
            </a:r>
          </a:p>
        </p:txBody>
      </p:sp>
      <p:cxnSp>
        <p:nvCxnSpPr>
          <p:cNvPr id="25" name="Straight Connector 24">
            <a:extLst>
              <a:ext uri="{FF2B5EF4-FFF2-40B4-BE49-F238E27FC236}">
                <a16:creationId xmlns:a16="http://schemas.microsoft.com/office/drawing/2014/main" id="{14319AF2-886A-4C5D-B34C-17FCB0267E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mc:Choice xmlns:am3d="http://schemas.microsoft.com/office/drawing/2017/model3d" Requires="am3d">
          <p:graphicFrame>
            <p:nvGraphicFramePr>
              <p:cNvPr id="3" name="3D Model 2" descr="Smiling Face With Sunglasses Emoji">
                <a:extLst>
                  <a:ext uri="{FF2B5EF4-FFF2-40B4-BE49-F238E27FC236}">
                    <a16:creationId xmlns:a16="http://schemas.microsoft.com/office/drawing/2014/main" id="{601C892F-EA4B-1C44-C048-82DB90A2F7C7}"/>
                  </a:ext>
                </a:extLst>
              </p:cNvPr>
              <p:cNvGraphicFramePr>
                <a:graphicFrameLocks noChangeAspect="1"/>
              </p:cNvGraphicFramePr>
              <p:nvPr>
                <p:extLst>
                  <p:ext uri="{D42A27DB-BD31-4B8C-83A1-F6EECF244321}">
                    <p14:modId xmlns:p14="http://schemas.microsoft.com/office/powerpoint/2010/main" val="1763712830"/>
                  </p:ext>
                </p:extLst>
              </p:nvPr>
            </p:nvGraphicFramePr>
            <p:xfrm>
              <a:off x="689258" y="3974470"/>
              <a:ext cx="2987035" cy="2321135"/>
            </p:xfrm>
            <a:graphic>
              <a:graphicData uri="http://schemas.microsoft.com/office/drawing/2017/model3d">
                <am3d:model3d r:embed="rId6">
                  <am3d:spPr>
                    <a:xfrm>
                      <a:off x="0" y="0"/>
                      <a:ext cx="2987035" cy="2321135"/>
                    </a:xfrm>
                    <a:prstGeom prst="rect">
                      <a:avLst/>
                    </a:prstGeom>
                  </am3d:spPr>
                  <am3d:camera>
                    <am3d:pos x="0" y="0" z="78334150"/>
                    <am3d:up dx="0" dy="36000000" dz="0"/>
                    <am3d:lookAt x="0" y="0" z="0"/>
                    <am3d:perspective fov="2700000"/>
                  </am3d:camera>
                  <am3d:trans>
                    <am3d:meterPerModelUnit n="88884" d="1000000"/>
                    <am3d:preTrans dx="1832" dy="-16799170" dz="-1200816"/>
                    <am3d:scale>
                      <am3d:sx n="1000000" d="1000000"/>
                      <am3d:sy n="1000000" d="1000000"/>
                      <am3d:sz n="1000000" d="1000000"/>
                    </am3d:scale>
                    <am3d:rot ax="411916" ay="1386379" az="162312"/>
                    <am3d:postTrans dx="0" dy="0" dz="0"/>
                  </am3d:trans>
                  <am3d:raster rName="Office3DRenderer" rVer="16.0.8326">
                    <am3d:blip r:embed="rId7"/>
                  </am3d:raster>
                  <am3d:objViewport viewportSz="426175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3D Model 2" descr="Smiling Face With Sunglasses Emoji">
                <a:extLst>
                  <a:ext uri="{FF2B5EF4-FFF2-40B4-BE49-F238E27FC236}">
                    <a16:creationId xmlns:a16="http://schemas.microsoft.com/office/drawing/2014/main" id="{601C892F-EA4B-1C44-C048-82DB90A2F7C7}"/>
                  </a:ext>
                </a:extLst>
              </p:cNvPr>
              <p:cNvPicPr>
                <a:picLocks noGrp="1" noRot="1" noChangeAspect="1" noMove="1" noResize="1" noEditPoints="1" noAdjustHandles="1" noChangeArrowheads="1" noChangeShapeType="1" noCrop="1"/>
              </p:cNvPicPr>
              <p:nvPr/>
            </p:nvPicPr>
            <p:blipFill>
              <a:blip r:embed="rId7"/>
              <a:stretch>
                <a:fillRect/>
              </a:stretch>
            </p:blipFill>
            <p:spPr>
              <a:xfrm>
                <a:off x="689258" y="3974470"/>
                <a:ext cx="2987035" cy="2321135"/>
              </a:xfrm>
              <a:prstGeom prst="rect">
                <a:avLst/>
              </a:prstGeom>
            </p:spPr>
          </p:pic>
        </mc:Fallback>
      </mc:AlternateContent>
    </p:spTree>
    <p:extLst>
      <p:ext uri="{BB962C8B-B14F-4D97-AF65-F5344CB8AC3E}">
        <p14:creationId xmlns:p14="http://schemas.microsoft.com/office/powerpoint/2010/main" val="381847866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272</TotalTime>
  <Words>1552</Words>
  <Application>Microsoft Office PowerPoint</Application>
  <PresentationFormat>Widescreen</PresentationFormat>
  <Paragraphs>107</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Aptos Display</vt:lpstr>
      <vt:lpstr>Arial</vt:lpstr>
      <vt:lpstr>Garamond</vt:lpstr>
      <vt:lpstr>Organic</vt:lpstr>
      <vt:lpstr>LCLM4003 Effective Teamwork and Communication  </vt:lpstr>
      <vt:lpstr>Overview</vt:lpstr>
      <vt:lpstr>1.Introduction</vt:lpstr>
      <vt:lpstr>Language Barriers 1. Mariana  </vt:lpstr>
      <vt:lpstr>Impact of language barriers</vt:lpstr>
      <vt:lpstr>Solutions to language barriers  </vt:lpstr>
      <vt:lpstr>Culture Barrier at Flight Food LTD  </vt:lpstr>
      <vt:lpstr>Introduction </vt:lpstr>
      <vt:lpstr>Cultural Barrier at Flight Foods </vt:lpstr>
      <vt:lpstr>How Culture Blocks the Message </vt:lpstr>
      <vt:lpstr>Solutions to the Culture Barrier </vt:lpstr>
      <vt:lpstr>Noise Barrier </vt:lpstr>
      <vt:lpstr>Impact of the Barrier </vt:lpstr>
      <vt:lpstr>Solutions </vt:lpstr>
      <vt:lpstr>Psychological and Emotional Barriers</vt:lpstr>
      <vt:lpstr>PowerPoint Presentation</vt:lpstr>
      <vt:lpstr>Ways to overcome Psychological &amp; Emotional Barriers</vt:lpstr>
      <vt:lpstr>Non-Verbal Barriers</vt:lpstr>
      <vt:lpstr>Theories </vt:lpstr>
      <vt:lpstr>Ways to Overcome Non-Verbal Barriers</vt:lpstr>
      <vt:lpstr>6. CONCLUSION</vt:lpstr>
      <vt:lpstr>References</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lastModifiedBy>Akram Shukurov</cp:lastModifiedBy>
  <cp:revision>6</cp:revision>
  <dcterms:created xsi:type="dcterms:W3CDTF">2025-03-30T08:53:31Z</dcterms:created>
  <dcterms:modified xsi:type="dcterms:W3CDTF">2025-12-03T12:22:26Z</dcterms:modified>
</cp:coreProperties>
</file>