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2" r:id="rId3"/>
    <p:sldId id="263" r:id="rId4"/>
    <p:sldId id="256" r:id="rId5"/>
    <p:sldId id="265" r:id="rId6"/>
    <p:sldId id="257" r:id="rId7"/>
    <p:sldId id="266" r:id="rId8"/>
    <p:sldId id="258" r:id="rId9"/>
    <p:sldId id="267" r:id="rId10"/>
    <p:sldId id="259" r:id="rId11"/>
    <p:sldId id="268" r:id="rId12"/>
    <p:sldId id="264" r:id="rId13"/>
    <p:sldId id="269" r:id="rId14"/>
    <p:sldId id="26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95D2AC-0E60-4CBC-B43A-C25ED844FB01}" v="431" dt="2022-01-14T11:19:35.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6357" autoAdjust="0"/>
  </p:normalViewPr>
  <p:slideViewPr>
    <p:cSldViewPr snapToGrid="0">
      <p:cViewPr varScale="1">
        <p:scale>
          <a:sx n="116" d="100"/>
          <a:sy n="116" d="100"/>
        </p:scale>
        <p:origin x="120"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6.jpeg"/><Relationship Id="rId5" Type="http://schemas.openxmlformats.org/officeDocument/2006/relationships/image" Target="../media/image5.jpeg"/><Relationship Id="rId10" Type="http://schemas.openxmlformats.org/officeDocument/2006/relationships/image" Target="../media/image10.png"/><Relationship Id="rId4" Type="http://schemas.openxmlformats.org/officeDocument/2006/relationships/image" Target="../media/image4.jpe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22.jpeg"/><Relationship Id="rId5" Type="http://schemas.openxmlformats.org/officeDocument/2006/relationships/image" Target="../media/image21.pn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92">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FA49279-2547-43EA-9F03-C505E2C6E990}"/>
              </a:ext>
            </a:extLst>
          </p:cNvPr>
          <p:cNvSpPr>
            <a:spLocks noGrp="1"/>
          </p:cNvSpPr>
          <p:nvPr>
            <p:ph type="title"/>
          </p:nvPr>
        </p:nvSpPr>
        <p:spPr>
          <a:xfrm>
            <a:off x="1301261" y="590062"/>
            <a:ext cx="5409655" cy="2838938"/>
          </a:xfrm>
        </p:spPr>
        <p:txBody>
          <a:bodyPr vert="horz" lIns="91440" tIns="45720" rIns="91440" bIns="45720" rtlCol="0" anchor="b">
            <a:normAutofit/>
          </a:bodyPr>
          <a:lstStyle/>
          <a:p>
            <a:r>
              <a:rPr lang="en-US" sz="5600" kern="1200" dirty="0">
                <a:solidFill>
                  <a:srgbClr val="FFFFFF"/>
                </a:solidFill>
                <a:latin typeface="+mj-lt"/>
                <a:ea typeface="+mj-ea"/>
                <a:cs typeface="+mj-cs"/>
              </a:rPr>
              <a:t>Counting Calories: Good or Bad?</a:t>
            </a:r>
          </a:p>
        </p:txBody>
      </p:sp>
      <p:sp>
        <p:nvSpPr>
          <p:cNvPr id="3" name="Content Placeholder 2">
            <a:extLst>
              <a:ext uri="{FF2B5EF4-FFF2-40B4-BE49-F238E27FC236}">
                <a16:creationId xmlns:a16="http://schemas.microsoft.com/office/drawing/2014/main" id="{9A0C4466-EE22-436F-BD37-F4433163B4AA}"/>
              </a:ext>
            </a:extLst>
          </p:cNvPr>
          <p:cNvSpPr>
            <a:spLocks noGrp="1"/>
          </p:cNvSpPr>
          <p:nvPr>
            <p:ph idx="1"/>
          </p:nvPr>
        </p:nvSpPr>
        <p:spPr>
          <a:xfrm>
            <a:off x="5642044" y="4698614"/>
            <a:ext cx="5088650" cy="1198120"/>
          </a:xfrm>
        </p:spPr>
        <p:txBody>
          <a:bodyPr vert="horz" lIns="91440" tIns="45720" rIns="91440" bIns="45720" rtlCol="0">
            <a:normAutofit/>
          </a:bodyPr>
          <a:lstStyle/>
          <a:p>
            <a:pPr marL="0" indent="0" algn="r">
              <a:buNone/>
            </a:pPr>
            <a:r>
              <a:rPr lang="en-US" sz="2000" kern="1200">
                <a:solidFill>
                  <a:srgbClr val="FFFFFF"/>
                </a:solidFill>
                <a:latin typeface="+mn-lt"/>
                <a:ea typeface="+mn-ea"/>
                <a:cs typeface="+mn-cs"/>
              </a:rPr>
              <a:t>Presenters: Steve Tiramani and Ffion Jonathan</a:t>
            </a:r>
            <a:endParaRPr lang="en-US" sz="2000" kern="1200" dirty="0">
              <a:solidFill>
                <a:srgbClr val="FFFFFF"/>
              </a:solidFill>
              <a:latin typeface="+mn-lt"/>
              <a:ea typeface="+mn-ea"/>
              <a:cs typeface="+mn-cs"/>
            </a:endParaRPr>
          </a:p>
        </p:txBody>
      </p:sp>
      <p:sp>
        <p:nvSpPr>
          <p:cNvPr id="118"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9"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20"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21" name="Straight Connector 100">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2744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92B4B-2304-43AE-97CD-594DCF8874F2}"/>
              </a:ext>
            </a:extLst>
          </p:cNvPr>
          <p:cNvSpPr>
            <a:spLocks noGrp="1"/>
          </p:cNvSpPr>
          <p:nvPr>
            <p:ph type="title"/>
          </p:nvPr>
        </p:nvSpPr>
        <p:spPr/>
        <p:txBody>
          <a:bodyPr/>
          <a:lstStyle/>
          <a:p>
            <a:pPr algn="ctr"/>
            <a:r>
              <a:rPr lang="en-GB" dirty="0"/>
              <a:t>What Will we Discuss?</a:t>
            </a:r>
          </a:p>
        </p:txBody>
      </p:sp>
      <p:sp>
        <p:nvSpPr>
          <p:cNvPr id="3" name="Content Placeholder 2">
            <a:extLst>
              <a:ext uri="{FF2B5EF4-FFF2-40B4-BE49-F238E27FC236}">
                <a16:creationId xmlns:a16="http://schemas.microsoft.com/office/drawing/2014/main" id="{561C0D32-C349-4EA3-B7A5-9B361362FEED}"/>
              </a:ext>
            </a:extLst>
          </p:cNvPr>
          <p:cNvSpPr>
            <a:spLocks noGrp="1"/>
          </p:cNvSpPr>
          <p:nvPr>
            <p:ph idx="1"/>
          </p:nvPr>
        </p:nvSpPr>
        <p:spPr>
          <a:xfrm>
            <a:off x="838200" y="1690688"/>
            <a:ext cx="5257800" cy="4351338"/>
          </a:xfrm>
        </p:spPr>
        <p:txBody>
          <a:bodyPr>
            <a:normAutofit/>
          </a:bodyPr>
          <a:lstStyle/>
          <a:p>
            <a:pPr marL="0" indent="0">
              <a:buNone/>
            </a:pPr>
            <a:r>
              <a:rPr lang="en-GB" sz="2000" b="1" dirty="0"/>
              <a:t>Steve</a:t>
            </a:r>
            <a:r>
              <a:rPr lang="en-GB" sz="2000" dirty="0"/>
              <a:t> </a:t>
            </a:r>
            <a:r>
              <a:rPr lang="en-GB" sz="1800" dirty="0"/>
              <a:t>– I will be discussing why counting calories is a good practice with specific areas being it’s positive effect on weight loss, benefits of calorie counting apps, food labels and calorie counting vs appetite.</a:t>
            </a:r>
          </a:p>
          <a:p>
            <a:pPr marL="0" indent="0">
              <a:buNone/>
            </a:pPr>
            <a:endParaRPr lang="en-GB" sz="1800" dirty="0"/>
          </a:p>
          <a:p>
            <a:pPr marL="0" indent="0">
              <a:buNone/>
            </a:pPr>
            <a:r>
              <a:rPr lang="en-GB" sz="2000" b="1" dirty="0"/>
              <a:t>Ffion</a:t>
            </a:r>
            <a:r>
              <a:rPr lang="en-GB" sz="1800" dirty="0"/>
              <a:t> – Section…</a:t>
            </a:r>
          </a:p>
          <a:p>
            <a:pPr marL="0" indent="0">
              <a:buNone/>
            </a:pPr>
            <a:r>
              <a:rPr lang="en-GB" sz="1800" dirty="0"/>
              <a:t>What is calorie counting?</a:t>
            </a:r>
          </a:p>
          <a:p>
            <a:pPr marL="0" indent="0">
              <a:buNone/>
            </a:pPr>
            <a:r>
              <a:rPr lang="en-GB" sz="1800" dirty="0"/>
              <a:t>Whether you use an app, take notes or try to headcount the calories consumed, these would all be considered ways of counting calories. Some people love counting calories and monitoring what they are eating in this way, whereas for others, it can be a bit more difficult.</a:t>
            </a:r>
          </a:p>
        </p:txBody>
      </p:sp>
      <p:pic>
        <p:nvPicPr>
          <p:cNvPr id="6" name="Picture 5" descr="Thump Up and Thump Down Hands - vector illustration Thump Up and Thump Down Hands - vector illustration thumbs down stock illustrations">
            <a:extLst>
              <a:ext uri="{FF2B5EF4-FFF2-40B4-BE49-F238E27FC236}">
                <a16:creationId xmlns:a16="http://schemas.microsoft.com/office/drawing/2014/main" id="{E3B21D1C-B9E0-4A63-9D7F-25BACDCCA198}"/>
              </a:ext>
            </a:extLst>
          </p:cNvPr>
          <p:cNvPicPr>
            <a:picLocks noChangeAspect="1"/>
          </p:cNvPicPr>
          <p:nvPr/>
        </p:nvPicPr>
        <p:blipFill rotWithShape="1">
          <a:blip r:embed="rId2">
            <a:extLst>
              <a:ext uri="{28A0092B-C50C-407E-A947-70E740481C1C}">
                <a14:useLocalDpi xmlns:a14="http://schemas.microsoft.com/office/drawing/2010/main" val="0"/>
              </a:ext>
            </a:extLst>
          </a:blip>
          <a:srcRect r="49479"/>
          <a:stretch/>
        </p:blipFill>
        <p:spPr bwMode="auto">
          <a:xfrm>
            <a:off x="6584004" y="1290810"/>
            <a:ext cx="2019327" cy="2259786"/>
          </a:xfrm>
          <a:prstGeom prst="rect">
            <a:avLst/>
          </a:prstGeom>
          <a:noFill/>
          <a:ln>
            <a:noFill/>
          </a:ln>
          <a:extLst>
            <a:ext uri="{53640926-AAD7-44D8-BBD7-CCE9431645EC}">
              <a14:shadowObscured xmlns:a14="http://schemas.microsoft.com/office/drawing/2010/main"/>
            </a:ext>
          </a:extLst>
        </p:spPr>
      </p:pic>
      <p:pic>
        <p:nvPicPr>
          <p:cNvPr id="7" name="Picture 6" descr="Thump Up and Thump Down Hands - vector illustration Thump Up and Thump Down Hands - vector illustration thumbs down stock illustrations">
            <a:extLst>
              <a:ext uri="{FF2B5EF4-FFF2-40B4-BE49-F238E27FC236}">
                <a16:creationId xmlns:a16="http://schemas.microsoft.com/office/drawing/2014/main" id="{7312ACD5-AB50-4E47-A0C3-841D119D7D0D}"/>
              </a:ext>
            </a:extLst>
          </p:cNvPr>
          <p:cNvPicPr>
            <a:picLocks noChangeAspect="1"/>
          </p:cNvPicPr>
          <p:nvPr/>
        </p:nvPicPr>
        <p:blipFill rotWithShape="1">
          <a:blip r:embed="rId2">
            <a:extLst>
              <a:ext uri="{28A0092B-C50C-407E-A947-70E740481C1C}">
                <a14:useLocalDpi xmlns:a14="http://schemas.microsoft.com/office/drawing/2010/main" val="0"/>
              </a:ext>
            </a:extLst>
          </a:blip>
          <a:srcRect l="49856"/>
          <a:stretch/>
        </p:blipFill>
        <p:spPr bwMode="auto">
          <a:xfrm>
            <a:off x="9249382" y="4399343"/>
            <a:ext cx="2104418" cy="2372701"/>
          </a:xfrm>
          <a:prstGeom prst="rect">
            <a:avLst/>
          </a:prstGeom>
          <a:noFill/>
          <a:ln>
            <a:noFill/>
          </a:ln>
          <a:extLst>
            <a:ext uri="{53640926-AAD7-44D8-BBD7-CCE9431645EC}">
              <a14:shadowObscured xmlns:a14="http://schemas.microsoft.com/office/drawing/2010/main"/>
            </a:ext>
          </a:extLst>
        </p:spPr>
      </p:pic>
      <p:pic>
        <p:nvPicPr>
          <p:cNvPr id="8" name="Picture 7" descr="A picture containing text&#10;&#10;Description automatically generated">
            <a:extLst>
              <a:ext uri="{FF2B5EF4-FFF2-40B4-BE49-F238E27FC236}">
                <a16:creationId xmlns:a16="http://schemas.microsoft.com/office/drawing/2014/main" id="{7291A7E1-7835-456B-B229-888693FFD0AC}"/>
              </a:ext>
            </a:extLst>
          </p:cNvPr>
          <p:cNvPicPr>
            <a:picLocks noChangeAspect="1"/>
          </p:cNvPicPr>
          <p:nvPr/>
        </p:nvPicPr>
        <p:blipFill rotWithShape="1">
          <a:blip r:embed="rId3">
            <a:extLst>
              <a:ext uri="{28A0092B-C50C-407E-A947-70E740481C1C}">
                <a14:useLocalDpi xmlns:a14="http://schemas.microsoft.com/office/drawing/2010/main" val="0"/>
              </a:ext>
            </a:extLst>
          </a:blip>
          <a:srcRect l="5833" t="27000" r="10333" b="24667"/>
          <a:stretch/>
        </p:blipFill>
        <p:spPr bwMode="auto">
          <a:xfrm rot="19604520">
            <a:off x="6363435" y="3381078"/>
            <a:ext cx="4791075" cy="138112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71842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Content Placeholder 2">
            <a:extLst>
              <a:ext uri="{FF2B5EF4-FFF2-40B4-BE49-F238E27FC236}">
                <a16:creationId xmlns:a16="http://schemas.microsoft.com/office/drawing/2014/main" id="{0B99C14A-DBDD-452D-A830-6537352A638C}"/>
              </a:ext>
            </a:extLst>
          </p:cNvPr>
          <p:cNvSpPr txBox="1">
            <a:spLocks/>
          </p:cNvSpPr>
          <p:nvPr/>
        </p:nvSpPr>
        <p:spPr>
          <a:xfrm>
            <a:off x="4260907" y="3429000"/>
            <a:ext cx="3255628" cy="481347"/>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Do you think calorie counting is good or bad?</a:t>
            </a:r>
          </a:p>
        </p:txBody>
      </p:sp>
      <p:pic>
        <p:nvPicPr>
          <p:cNvPr id="3098" name="Picture 26" descr="240 Jacket Potato With Baked Beans Stock Photos, Pictures &amp;amp; Royalty-Free  Images - iStock">
            <a:extLst>
              <a:ext uri="{FF2B5EF4-FFF2-40B4-BE49-F238E27FC236}">
                <a16:creationId xmlns:a16="http://schemas.microsoft.com/office/drawing/2014/main" id="{2BA3BB4B-4678-4E33-B4FA-C8FB22F5AE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6416" y="4649802"/>
            <a:ext cx="2764610" cy="18430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90" name="Picture 18" descr="Quorn Roarsomes | Vegan Dinosaurs | Quorn">
            <a:extLst>
              <a:ext uri="{FF2B5EF4-FFF2-40B4-BE49-F238E27FC236}">
                <a16:creationId xmlns:a16="http://schemas.microsoft.com/office/drawing/2014/main" id="{133BC44B-DF1A-4347-B6CD-265DC77E8FFA}"/>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567" t="11804" r="18491" b="12343"/>
          <a:stretch/>
        </p:blipFill>
        <p:spPr bwMode="auto">
          <a:xfrm>
            <a:off x="4892500" y="2414104"/>
            <a:ext cx="1992442" cy="19642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13231E73-E573-480D-9203-34A0F9FAB7B2}"/>
              </a:ext>
            </a:extLst>
          </p:cNvPr>
          <p:cNvSpPr>
            <a:spLocks noGrp="1"/>
          </p:cNvSpPr>
          <p:nvPr>
            <p:ph type="title"/>
          </p:nvPr>
        </p:nvSpPr>
        <p:spPr/>
        <p:txBody>
          <a:bodyPr/>
          <a:lstStyle/>
          <a:p>
            <a:pPr algn="ctr"/>
            <a:r>
              <a:rPr lang="en-GB" dirty="0"/>
              <a:t>Which of These Foods are Higher in Calories?</a:t>
            </a:r>
          </a:p>
        </p:txBody>
      </p:sp>
      <p:sp>
        <p:nvSpPr>
          <p:cNvPr id="3" name="Content Placeholder 2">
            <a:extLst>
              <a:ext uri="{FF2B5EF4-FFF2-40B4-BE49-F238E27FC236}">
                <a16:creationId xmlns:a16="http://schemas.microsoft.com/office/drawing/2014/main" id="{708B2002-3ABC-473A-B8CA-33275750ABB2}"/>
              </a:ext>
            </a:extLst>
          </p:cNvPr>
          <p:cNvSpPr>
            <a:spLocks noGrp="1"/>
          </p:cNvSpPr>
          <p:nvPr>
            <p:ph idx="1"/>
          </p:nvPr>
        </p:nvSpPr>
        <p:spPr>
          <a:xfrm>
            <a:off x="838200" y="1825625"/>
            <a:ext cx="3255628" cy="481347"/>
          </a:xfrm>
        </p:spPr>
        <p:txBody>
          <a:bodyPr/>
          <a:lstStyle/>
          <a:p>
            <a:pPr marL="0" indent="0" algn="ctr">
              <a:buNone/>
            </a:pPr>
            <a:r>
              <a:rPr lang="en-GB" dirty="0"/>
              <a:t>Higher</a:t>
            </a:r>
          </a:p>
        </p:txBody>
      </p:sp>
      <p:sp>
        <p:nvSpPr>
          <p:cNvPr id="4" name="Content Placeholder 2">
            <a:extLst>
              <a:ext uri="{FF2B5EF4-FFF2-40B4-BE49-F238E27FC236}">
                <a16:creationId xmlns:a16="http://schemas.microsoft.com/office/drawing/2014/main" id="{5A216CB1-C1CB-4A21-950B-6EB427FAF4B8}"/>
              </a:ext>
            </a:extLst>
          </p:cNvPr>
          <p:cNvSpPr txBox="1">
            <a:spLocks/>
          </p:cNvSpPr>
          <p:nvPr/>
        </p:nvSpPr>
        <p:spPr>
          <a:xfrm>
            <a:off x="8098174" y="1825625"/>
            <a:ext cx="3255628" cy="48134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Lower</a:t>
            </a:r>
          </a:p>
        </p:txBody>
      </p:sp>
      <p:pic>
        <p:nvPicPr>
          <p:cNvPr id="3086" name="Picture 14" descr="Spaghetti Carbonara | Dinner For One Recipe | Tesco Real Food">
            <a:extLst>
              <a:ext uri="{FF2B5EF4-FFF2-40B4-BE49-F238E27FC236}">
                <a16:creationId xmlns:a16="http://schemas.microsoft.com/office/drawing/2014/main" id="{72B8F9FD-D4F8-4BF6-8AD9-FD1143A447C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39704" y="4649802"/>
            <a:ext cx="2836862" cy="18622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8" name="Picture 16" descr="Margherita Pizza Recipe - Cookie and Kate">
            <a:extLst>
              <a:ext uri="{FF2B5EF4-FFF2-40B4-BE49-F238E27FC236}">
                <a16:creationId xmlns:a16="http://schemas.microsoft.com/office/drawing/2014/main" id="{89CA5A16-DF79-4642-B952-1169BBE054B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129896" y="2141214"/>
            <a:ext cx="1517650" cy="22836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2" name="Picture 10" descr="Smoked Salmon and Scrambled eggs on Gluten Free Toast – snacktothefuture">
            <a:extLst>
              <a:ext uri="{FF2B5EF4-FFF2-40B4-BE49-F238E27FC236}">
                <a16:creationId xmlns:a16="http://schemas.microsoft.com/office/drawing/2014/main" id="{F7372432-DBCE-44D1-BC0F-B4DF4E8FEAB1}"/>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628353" y="2474693"/>
            <a:ext cx="2459563" cy="18430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84" name="Picture 12">
            <a:extLst>
              <a:ext uri="{FF2B5EF4-FFF2-40B4-BE49-F238E27FC236}">
                <a16:creationId xmlns:a16="http://schemas.microsoft.com/office/drawing/2014/main" id="{77748781-2D32-443C-8F60-33DDF46161C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039726" y="4555147"/>
            <a:ext cx="1697990" cy="22639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074" name="Picture 2" descr="Co-op Bacon, Lettuce &amp;amp; Tomato Sandwich - From WHITEHOUSE NISA in L&amp;#39;DERRY |  APPY SHOP">
            <a:extLst>
              <a:ext uri="{FF2B5EF4-FFF2-40B4-BE49-F238E27FC236}">
                <a16:creationId xmlns:a16="http://schemas.microsoft.com/office/drawing/2014/main" id="{64B3ADCA-B788-4444-8B72-CE34583433D8}"/>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10851"/>
          <a:stretch/>
        </p:blipFill>
        <p:spPr bwMode="auto">
          <a:xfrm>
            <a:off x="4776393" y="4663183"/>
            <a:ext cx="2224656" cy="198325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3078" name="Picture 6" descr="Cadbury Dairy Milk Cadbury Dairy Milk | Cadbury.co.uk">
            <a:extLst>
              <a:ext uri="{FF2B5EF4-FFF2-40B4-BE49-F238E27FC236}">
                <a16:creationId xmlns:a16="http://schemas.microsoft.com/office/drawing/2014/main" id="{22D8B4B8-FE1A-4DA5-8B81-5207F4AADDA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104809" y="2590495"/>
            <a:ext cx="3567824" cy="161146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ustDataLst>
      <p:tags r:id="rId1"/>
    </p:custDataLst>
    <p:extLst>
      <p:ext uri="{BB962C8B-B14F-4D97-AF65-F5344CB8AC3E}">
        <p14:creationId xmlns:p14="http://schemas.microsoft.com/office/powerpoint/2010/main" val="411293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2.70833E-6 2.96296E-6 L -0.22669 -0.33287 " pathEditMode="relative" rAng="0" ptsTypes="AA">
                                      <p:cBhvr>
                                        <p:cTn id="6" dur="2000" fill="hold"/>
                                        <p:tgtEl>
                                          <p:spTgt spid="3074"/>
                                        </p:tgtEl>
                                        <p:attrNameLst>
                                          <p:attrName>ppt_x</p:attrName>
                                          <p:attrName>ppt_y</p:attrName>
                                        </p:attrNameLst>
                                      </p:cBhvr>
                                      <p:rCtr x="-11341" y="-16644"/>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2.70833E-6 1.11111E-6 L 0.32539 0.37014 " pathEditMode="relative" rAng="0" ptsTypes="AA">
                                      <p:cBhvr>
                                        <p:cTn id="10" dur="2000" fill="hold"/>
                                        <p:tgtEl>
                                          <p:spTgt spid="3078"/>
                                        </p:tgtEl>
                                        <p:attrNameLst>
                                          <p:attrName>ppt_x</p:attrName>
                                          <p:attrName>ppt_y</p:attrName>
                                        </p:attrNameLst>
                                      </p:cBhvr>
                                      <p:rCtr x="16263" y="18495"/>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1.25E-6 1.11111E-6 L -0.37292 -0.04445 " pathEditMode="relative" rAng="0" ptsTypes="AA">
                                      <p:cBhvr>
                                        <p:cTn id="14" dur="2000" fill="hold"/>
                                        <p:tgtEl>
                                          <p:spTgt spid="3082"/>
                                        </p:tgtEl>
                                        <p:attrNameLst>
                                          <p:attrName>ppt_x</p:attrName>
                                          <p:attrName>ppt_y</p:attrName>
                                        </p:attrNameLst>
                                      </p:cBhvr>
                                      <p:rCtr x="-18646" y="-2222"/>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2.70833E-6 3.33333E-6 L 0.32787 -0.14236 " pathEditMode="relative" rAng="0" ptsTypes="AA">
                                      <p:cBhvr>
                                        <p:cTn id="18" dur="2000" fill="hold"/>
                                        <p:tgtEl>
                                          <p:spTgt spid="3084"/>
                                        </p:tgtEl>
                                        <p:attrNameLst>
                                          <p:attrName>ppt_x</p:attrName>
                                          <p:attrName>ppt_y</p:attrName>
                                        </p:attrNameLst>
                                      </p:cBhvr>
                                      <p:rCtr x="16393" y="-7130"/>
                                    </p:animMotion>
                                  </p:childTnLst>
                                </p:cTn>
                              </p:par>
                            </p:childTnLst>
                          </p:cTn>
                        </p:par>
                      </p:childTnLst>
                    </p:cTn>
                  </p:par>
                  <p:par>
                    <p:cTn id="19" fill="hold">
                      <p:stCondLst>
                        <p:cond delay="indefinite"/>
                      </p:stCondLst>
                      <p:childTnLst>
                        <p:par>
                          <p:cTn id="20" fill="hold">
                            <p:stCondLst>
                              <p:cond delay="0"/>
                            </p:stCondLst>
                            <p:childTnLst>
                              <p:par>
                                <p:cTn id="21" presetID="42" presetClass="path" presetSubtype="0" accel="50000" decel="50000" fill="hold" nodeType="clickEffect">
                                  <p:stCondLst>
                                    <p:cond delay="0"/>
                                  </p:stCondLst>
                                  <p:childTnLst>
                                    <p:animMotion origin="layout" path="M 1.25E-6 2.59259E-6 L -0.35964 -0.05417 " pathEditMode="relative" rAng="0" ptsTypes="AA">
                                      <p:cBhvr>
                                        <p:cTn id="22" dur="2000" fill="hold"/>
                                        <p:tgtEl>
                                          <p:spTgt spid="3086"/>
                                        </p:tgtEl>
                                        <p:attrNameLst>
                                          <p:attrName>ppt_x</p:attrName>
                                          <p:attrName>ppt_y</p:attrName>
                                        </p:attrNameLst>
                                      </p:cBhvr>
                                      <p:rCtr x="-17982" y="-2708"/>
                                    </p:animMotion>
                                  </p:childTnLst>
                                </p:cTn>
                              </p:par>
                            </p:childTnLst>
                          </p:cTn>
                        </p:par>
                      </p:childTnLst>
                    </p:cTn>
                  </p:par>
                  <p:par>
                    <p:cTn id="23" fill="hold">
                      <p:stCondLst>
                        <p:cond delay="indefinite"/>
                      </p:stCondLst>
                      <p:childTnLst>
                        <p:par>
                          <p:cTn id="24" fill="hold">
                            <p:stCondLst>
                              <p:cond delay="0"/>
                            </p:stCondLst>
                            <p:childTnLst>
                              <p:par>
                                <p:cTn id="25" presetID="42" presetClass="path" presetSubtype="0" accel="50000" decel="50000" fill="hold" nodeType="clickEffect">
                                  <p:stCondLst>
                                    <p:cond delay="0"/>
                                  </p:stCondLst>
                                  <p:childTnLst>
                                    <p:animMotion origin="layout" path="M -2.70833E-6 -3.7037E-6 L 0.44831 0.00579 " pathEditMode="relative" rAng="0" ptsTypes="AA">
                                      <p:cBhvr>
                                        <p:cTn id="26" dur="2000" fill="hold"/>
                                        <p:tgtEl>
                                          <p:spTgt spid="3088"/>
                                        </p:tgtEl>
                                        <p:attrNameLst>
                                          <p:attrName>ppt_x</p:attrName>
                                          <p:attrName>ppt_y</p:attrName>
                                        </p:attrNameLst>
                                      </p:cBhvr>
                                      <p:rCtr x="22409" y="278"/>
                                    </p:animMotion>
                                  </p:childTnLst>
                                </p:cTn>
                              </p:par>
                            </p:childTnLst>
                          </p:cTn>
                        </p:par>
                      </p:childTnLst>
                    </p:cTn>
                  </p:par>
                  <p:par>
                    <p:cTn id="27" fill="hold">
                      <p:stCondLst>
                        <p:cond delay="indefinite"/>
                      </p:stCondLst>
                      <p:childTnLst>
                        <p:par>
                          <p:cTn id="28" fill="hold">
                            <p:stCondLst>
                              <p:cond delay="0"/>
                            </p:stCondLst>
                            <p:childTnLst>
                              <p:par>
                                <p:cTn id="29" presetID="42" presetClass="path" presetSubtype="0" accel="50000" decel="50000" fill="hold" nodeType="clickEffect">
                                  <p:stCondLst>
                                    <p:cond delay="0"/>
                                  </p:stCondLst>
                                  <p:childTnLst>
                                    <p:animMotion origin="layout" path="M -2.70833E-6 1.11111E-6 L -0.23268 0.25764 " pathEditMode="relative" rAng="0" ptsTypes="AA">
                                      <p:cBhvr>
                                        <p:cTn id="30" dur="2000" fill="hold"/>
                                        <p:tgtEl>
                                          <p:spTgt spid="3090"/>
                                        </p:tgtEl>
                                        <p:attrNameLst>
                                          <p:attrName>ppt_x</p:attrName>
                                          <p:attrName>ppt_y</p:attrName>
                                        </p:attrNameLst>
                                      </p:cBhvr>
                                      <p:rCtr x="-11641" y="12870"/>
                                    </p:animMotion>
                                  </p:childTnLst>
                                </p:cTn>
                              </p:par>
                            </p:childTnLst>
                          </p:cTn>
                        </p:par>
                      </p:childTnLst>
                    </p:cTn>
                  </p:par>
                  <p:par>
                    <p:cTn id="31" fill="hold">
                      <p:stCondLst>
                        <p:cond delay="indefinite"/>
                      </p:stCondLst>
                      <p:childTnLst>
                        <p:par>
                          <p:cTn id="32" fill="hold">
                            <p:stCondLst>
                              <p:cond delay="0"/>
                            </p:stCondLst>
                            <p:childTnLst>
                              <p:par>
                                <p:cTn id="33" presetID="42" presetClass="path" presetSubtype="0" accel="50000" decel="50000" fill="hold" nodeType="clickEffect">
                                  <p:stCondLst>
                                    <p:cond delay="0"/>
                                  </p:stCondLst>
                                  <p:childTnLst>
                                    <p:animMotion origin="layout" path="M -2.70833E-6 1.48148E-6 L 0.26706 -0.34468 " pathEditMode="relative" rAng="0" ptsTypes="AA">
                                      <p:cBhvr>
                                        <p:cTn id="34" dur="2000" fill="hold"/>
                                        <p:tgtEl>
                                          <p:spTgt spid="3098"/>
                                        </p:tgtEl>
                                        <p:attrNameLst>
                                          <p:attrName>ppt_x</p:attrName>
                                          <p:attrName>ppt_y</p:attrName>
                                        </p:attrNameLst>
                                      </p:cBhvr>
                                      <p:rCtr x="13346" y="-1724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12763"/>
            <a:ext cx="9144000" cy="1196975"/>
          </a:xfrm>
        </p:spPr>
        <p:txBody>
          <a:bodyPr vert="horz" lIns="91440" tIns="45720" rIns="91440" bIns="45720" rtlCol="0" anchor="b">
            <a:noAutofit/>
          </a:bodyPr>
          <a:lstStyle/>
          <a:p>
            <a:r>
              <a:rPr lang="en-GB" sz="4400" dirty="0">
                <a:cs typeface="Calibri Light"/>
              </a:rPr>
              <a:t>Calorie Counting's Positive Effects on Weight loss</a:t>
            </a:r>
          </a:p>
        </p:txBody>
      </p:sp>
      <p:pic>
        <p:nvPicPr>
          <p:cNvPr id="5" name="Picture 5" descr="A picture containing text, person, orange&#10;&#10;Description automatically generated">
            <a:extLst>
              <a:ext uri="{FF2B5EF4-FFF2-40B4-BE49-F238E27FC236}">
                <a16:creationId xmlns:a16="http://schemas.microsoft.com/office/drawing/2014/main" id="{390F4FD2-DA7F-41E5-94AC-993DF0608573}"/>
              </a:ext>
            </a:extLst>
          </p:cNvPr>
          <p:cNvPicPr>
            <a:picLocks noChangeAspect="1"/>
          </p:cNvPicPr>
          <p:nvPr/>
        </p:nvPicPr>
        <p:blipFill>
          <a:blip r:embed="rId2"/>
          <a:stretch>
            <a:fillRect/>
          </a:stretch>
        </p:blipFill>
        <p:spPr>
          <a:xfrm>
            <a:off x="7077075" y="1630909"/>
            <a:ext cx="4248150" cy="2357933"/>
          </a:xfrm>
          <a:prstGeom prst="rect">
            <a:avLst/>
          </a:prstGeom>
        </p:spPr>
      </p:pic>
      <p:pic>
        <p:nvPicPr>
          <p:cNvPr id="6" name="Picture 6" descr="A picture containing table, indoor&#10;&#10;Description automatically generated">
            <a:extLst>
              <a:ext uri="{FF2B5EF4-FFF2-40B4-BE49-F238E27FC236}">
                <a16:creationId xmlns:a16="http://schemas.microsoft.com/office/drawing/2014/main" id="{9C968451-56C2-4851-8E7B-E3F7B92D655B}"/>
              </a:ext>
            </a:extLst>
          </p:cNvPr>
          <p:cNvPicPr>
            <a:picLocks noChangeAspect="1"/>
          </p:cNvPicPr>
          <p:nvPr/>
        </p:nvPicPr>
        <p:blipFill>
          <a:blip r:embed="rId3"/>
          <a:stretch>
            <a:fillRect/>
          </a:stretch>
        </p:blipFill>
        <p:spPr>
          <a:xfrm>
            <a:off x="7924800" y="4084920"/>
            <a:ext cx="2649255" cy="2649255"/>
          </a:xfrm>
          <a:prstGeom prst="rect">
            <a:avLst/>
          </a:prstGeom>
        </p:spPr>
      </p:pic>
      <p:sp>
        <p:nvSpPr>
          <p:cNvPr id="7" name="TextBox 6">
            <a:extLst>
              <a:ext uri="{FF2B5EF4-FFF2-40B4-BE49-F238E27FC236}">
                <a16:creationId xmlns:a16="http://schemas.microsoft.com/office/drawing/2014/main" id="{8ADD37F0-FE5B-499B-B36B-950D0ABF2F9D}"/>
              </a:ext>
            </a:extLst>
          </p:cNvPr>
          <p:cNvSpPr txBox="1"/>
          <p:nvPr/>
        </p:nvSpPr>
        <p:spPr>
          <a:xfrm>
            <a:off x="866775" y="2068983"/>
            <a:ext cx="613488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600" dirty="0"/>
              <a:t>Weight loss = Consuming fewer calories than you burn [11].</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Studies have shown that calorie counting has the potential to aid weight loss [4].</a:t>
            </a:r>
          </a:p>
          <a:p>
            <a:pPr algn="l"/>
            <a:endParaRPr lang="en-GB" sz="1600" dirty="0"/>
          </a:p>
          <a:p>
            <a:pPr marL="285750" indent="-285750" algn="l">
              <a:buFont typeface="Arial" panose="020B0604020202020204" pitchFamily="34" charset="0"/>
              <a:buChar char="•"/>
            </a:pPr>
            <a:r>
              <a:rPr lang="en-GB" sz="1600" dirty="0"/>
              <a:t>Allows for accurate recording of calories consumed [11].</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Overfeeding studies have been conducted, monitoring the effect of excess calorie consumption on a person’s body weight and health [10].</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Research has shown that, for weight loss, it does not matter if a person’s calories come from protein, fat or carbs. The volume of calories consumed is the most important [7].</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endParaRPr lang="en-GB" sz="1600" dirty="0"/>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08EAE-4263-4A8B-83D8-43B231C090EE}"/>
              </a:ext>
            </a:extLst>
          </p:cNvPr>
          <p:cNvSpPr>
            <a:spLocks noGrp="1"/>
          </p:cNvSpPr>
          <p:nvPr>
            <p:ph type="title"/>
          </p:nvPr>
        </p:nvSpPr>
        <p:spPr/>
        <p:txBody>
          <a:bodyPr/>
          <a:lstStyle/>
          <a:p>
            <a:r>
              <a:rPr lang="en-GB" dirty="0"/>
              <a:t>Ffion Slide 1</a:t>
            </a:r>
          </a:p>
        </p:txBody>
      </p:sp>
      <p:sp>
        <p:nvSpPr>
          <p:cNvPr id="3" name="Content Placeholder 2">
            <a:extLst>
              <a:ext uri="{FF2B5EF4-FFF2-40B4-BE49-F238E27FC236}">
                <a16:creationId xmlns:a16="http://schemas.microsoft.com/office/drawing/2014/main" id="{BB5007D5-7D18-4D4D-BAF2-8164808AC02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87306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7BA4F-6CF7-4014-8CC9-DEE4075BF8A4}"/>
              </a:ext>
            </a:extLst>
          </p:cNvPr>
          <p:cNvSpPr>
            <a:spLocks noGrp="1"/>
          </p:cNvSpPr>
          <p:nvPr>
            <p:ph type="title"/>
          </p:nvPr>
        </p:nvSpPr>
        <p:spPr/>
        <p:txBody>
          <a:bodyPr/>
          <a:lstStyle/>
          <a:p>
            <a:pPr algn="ctr"/>
            <a:r>
              <a:rPr lang="en-GB" dirty="0">
                <a:cs typeface="Calibri Light" panose="020F0302020204030204"/>
              </a:rPr>
              <a:t>The Benefits of Calorie Counting Apps</a:t>
            </a:r>
          </a:p>
        </p:txBody>
      </p:sp>
      <p:pic>
        <p:nvPicPr>
          <p:cNvPr id="6" name="Picture 6" descr="Icon&#10;&#10;Description automatically generated">
            <a:extLst>
              <a:ext uri="{FF2B5EF4-FFF2-40B4-BE49-F238E27FC236}">
                <a16:creationId xmlns:a16="http://schemas.microsoft.com/office/drawing/2014/main" id="{1AB8A220-11D1-4BC4-934C-30A565328E11}"/>
              </a:ext>
            </a:extLst>
          </p:cNvPr>
          <p:cNvPicPr>
            <a:picLocks noGrp="1" noChangeAspect="1"/>
          </p:cNvPicPr>
          <p:nvPr>
            <p:ph idx="1"/>
          </p:nvPr>
        </p:nvPicPr>
        <p:blipFill>
          <a:blip r:embed="rId2"/>
          <a:stretch>
            <a:fillRect/>
          </a:stretch>
        </p:blipFill>
        <p:spPr>
          <a:xfrm>
            <a:off x="6683679" y="1277695"/>
            <a:ext cx="5267325" cy="2962870"/>
          </a:xfrm>
        </p:spPr>
      </p:pic>
      <p:sp>
        <p:nvSpPr>
          <p:cNvPr id="5" name="TextBox 4">
            <a:extLst>
              <a:ext uri="{FF2B5EF4-FFF2-40B4-BE49-F238E27FC236}">
                <a16:creationId xmlns:a16="http://schemas.microsoft.com/office/drawing/2014/main" id="{BC737BCA-F271-4F52-9CFD-83E012D91C27}"/>
              </a:ext>
            </a:extLst>
          </p:cNvPr>
          <p:cNvSpPr txBox="1"/>
          <p:nvPr/>
        </p:nvSpPr>
        <p:spPr>
          <a:xfrm>
            <a:off x="838200" y="1907384"/>
            <a:ext cx="612466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1600" dirty="0"/>
              <a:t>There are many calorie counting apps out there and the ways they work can vary [3]. Some apps specialize and have a specific focus [3].</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Apps like MyFitnessPal focus on the standard way of tracking calories and creating a diet log, used for weight management, loss, gain and performance [8].</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Apps such as Weight Watches have a main focus and are dedicated to weight loss specifically [8]. The variety of apps and the various specializations, allow the user to select an app based on what they want to get out of it [3].</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This variety of choice can be confusing at the beginning but can greatly help a person with their goals and can lead to an improvement in the person’s ability to judge portion sizes [5].</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Self monitoring by using these apps can also improve a person’s habitual behaviours and increase their self awareness [5].</a:t>
            </a:r>
          </a:p>
        </p:txBody>
      </p:sp>
      <p:pic>
        <p:nvPicPr>
          <p:cNvPr id="8" name="Picture 8" descr="A picture containing person, holding, indoor, hand&#10;&#10;Description automatically generated">
            <a:extLst>
              <a:ext uri="{FF2B5EF4-FFF2-40B4-BE49-F238E27FC236}">
                <a16:creationId xmlns:a16="http://schemas.microsoft.com/office/drawing/2014/main" id="{2505832A-7B2A-4F6E-BF22-A5A8ADDD3A25}"/>
              </a:ext>
            </a:extLst>
          </p:cNvPr>
          <p:cNvPicPr>
            <a:picLocks noChangeAspect="1"/>
          </p:cNvPicPr>
          <p:nvPr/>
        </p:nvPicPr>
        <p:blipFill>
          <a:blip r:embed="rId3"/>
          <a:stretch>
            <a:fillRect/>
          </a:stretch>
        </p:blipFill>
        <p:spPr>
          <a:xfrm>
            <a:off x="7229605" y="3923321"/>
            <a:ext cx="4204570" cy="2810919"/>
          </a:xfrm>
          <a:prstGeom prst="rect">
            <a:avLst/>
          </a:prstGeom>
        </p:spPr>
      </p:pic>
    </p:spTree>
    <p:extLst>
      <p:ext uri="{BB962C8B-B14F-4D97-AF65-F5344CB8AC3E}">
        <p14:creationId xmlns:p14="http://schemas.microsoft.com/office/powerpoint/2010/main" val="3815595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5E0FC-834B-4ADA-91A3-5301A2DE895E}"/>
              </a:ext>
            </a:extLst>
          </p:cNvPr>
          <p:cNvSpPr>
            <a:spLocks noGrp="1"/>
          </p:cNvSpPr>
          <p:nvPr>
            <p:ph type="title"/>
          </p:nvPr>
        </p:nvSpPr>
        <p:spPr/>
        <p:txBody>
          <a:bodyPr/>
          <a:lstStyle/>
          <a:p>
            <a:r>
              <a:rPr lang="en-GB" dirty="0"/>
              <a:t>Ffion Slide 2</a:t>
            </a:r>
          </a:p>
        </p:txBody>
      </p:sp>
      <p:sp>
        <p:nvSpPr>
          <p:cNvPr id="3" name="Content Placeholder 2">
            <a:extLst>
              <a:ext uri="{FF2B5EF4-FFF2-40B4-BE49-F238E27FC236}">
                <a16:creationId xmlns:a16="http://schemas.microsoft.com/office/drawing/2014/main" id="{7C803E16-CBCA-4E9B-9941-5F0FB40BBB1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42345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B07D8-4448-413A-8B92-F4872D081E76}"/>
              </a:ext>
            </a:extLst>
          </p:cNvPr>
          <p:cNvSpPr>
            <a:spLocks noGrp="1"/>
          </p:cNvSpPr>
          <p:nvPr>
            <p:ph type="title"/>
          </p:nvPr>
        </p:nvSpPr>
        <p:spPr/>
        <p:txBody>
          <a:bodyPr/>
          <a:lstStyle/>
          <a:p>
            <a:pPr algn="ctr"/>
            <a:r>
              <a:rPr lang="en-GB" dirty="0">
                <a:cs typeface="Calibri Light"/>
              </a:rPr>
              <a:t>Food Labels and Calorie Counting</a:t>
            </a:r>
          </a:p>
        </p:txBody>
      </p:sp>
      <p:pic>
        <p:nvPicPr>
          <p:cNvPr id="4" name="Picture 4" descr="Text&#10;&#10;Description automatically generated">
            <a:extLst>
              <a:ext uri="{FF2B5EF4-FFF2-40B4-BE49-F238E27FC236}">
                <a16:creationId xmlns:a16="http://schemas.microsoft.com/office/drawing/2014/main" id="{15A70494-BD1F-4BFF-8FA8-09753F998643}"/>
              </a:ext>
            </a:extLst>
          </p:cNvPr>
          <p:cNvPicPr>
            <a:picLocks noGrp="1" noChangeAspect="1"/>
          </p:cNvPicPr>
          <p:nvPr>
            <p:ph idx="1"/>
          </p:nvPr>
        </p:nvPicPr>
        <p:blipFill>
          <a:blip r:embed="rId2"/>
          <a:stretch>
            <a:fillRect/>
          </a:stretch>
        </p:blipFill>
        <p:spPr>
          <a:xfrm>
            <a:off x="6916977" y="1548789"/>
            <a:ext cx="4436824" cy="2490880"/>
          </a:xfrm>
        </p:spPr>
      </p:pic>
      <p:pic>
        <p:nvPicPr>
          <p:cNvPr id="5" name="Picture 5" descr="A picture containing shape&#10;&#10;Description automatically generated">
            <a:extLst>
              <a:ext uri="{FF2B5EF4-FFF2-40B4-BE49-F238E27FC236}">
                <a16:creationId xmlns:a16="http://schemas.microsoft.com/office/drawing/2014/main" id="{389D9A02-6886-434B-A12A-AC2D26FF398B}"/>
              </a:ext>
            </a:extLst>
          </p:cNvPr>
          <p:cNvPicPr>
            <a:picLocks noChangeAspect="1"/>
          </p:cNvPicPr>
          <p:nvPr/>
        </p:nvPicPr>
        <p:blipFill>
          <a:blip r:embed="rId3"/>
          <a:stretch>
            <a:fillRect/>
          </a:stretch>
        </p:blipFill>
        <p:spPr>
          <a:xfrm>
            <a:off x="7505178" y="4527682"/>
            <a:ext cx="3254679" cy="1337398"/>
          </a:xfrm>
          <a:prstGeom prst="rect">
            <a:avLst/>
          </a:prstGeom>
        </p:spPr>
      </p:pic>
      <p:sp>
        <p:nvSpPr>
          <p:cNvPr id="7" name="TextBox 6">
            <a:extLst>
              <a:ext uri="{FF2B5EF4-FFF2-40B4-BE49-F238E27FC236}">
                <a16:creationId xmlns:a16="http://schemas.microsoft.com/office/drawing/2014/main" id="{7BED5676-5784-4454-81C1-9B52DAD18184}"/>
              </a:ext>
            </a:extLst>
          </p:cNvPr>
          <p:cNvSpPr txBox="1"/>
          <p:nvPr/>
        </p:nvSpPr>
        <p:spPr>
          <a:xfrm>
            <a:off x="838200" y="1907384"/>
            <a:ext cx="6124662"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1600" dirty="0"/>
              <a:t>Most foods have nutritional information on them, a person can view food labels and quickly see the calorie count as well as the macronutrients and some micronutrients [12].</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The food labels are good for the general population either alongside a calorie counting app or after the have basic knowledge of calories and how many they should be consuming each day to achieve their goals [2].</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Monitoring food labels has been shown to also be a valuable tool for athletes [2]. It allows them to make good food choices and can therefore help them with their performance [2].</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Some products have the traffic light system on the front of the product [6]. These are very helpful for people to quickly see how many calories, fat, sugars and salt are in a product and allow them to stick to easily stick to their goals [6].</a:t>
            </a:r>
          </a:p>
        </p:txBody>
      </p:sp>
    </p:spTree>
    <p:extLst>
      <p:ext uri="{BB962C8B-B14F-4D97-AF65-F5344CB8AC3E}">
        <p14:creationId xmlns:p14="http://schemas.microsoft.com/office/powerpoint/2010/main" val="3103677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0AF52-FA23-4786-B4CA-BEE2B7A81F04}"/>
              </a:ext>
            </a:extLst>
          </p:cNvPr>
          <p:cNvSpPr>
            <a:spLocks noGrp="1"/>
          </p:cNvSpPr>
          <p:nvPr>
            <p:ph type="title"/>
          </p:nvPr>
        </p:nvSpPr>
        <p:spPr/>
        <p:txBody>
          <a:bodyPr/>
          <a:lstStyle/>
          <a:p>
            <a:r>
              <a:rPr lang="en-GB" dirty="0"/>
              <a:t>Ffion Slide 3</a:t>
            </a:r>
          </a:p>
        </p:txBody>
      </p:sp>
      <p:sp>
        <p:nvSpPr>
          <p:cNvPr id="3" name="Content Placeholder 2">
            <a:extLst>
              <a:ext uri="{FF2B5EF4-FFF2-40B4-BE49-F238E27FC236}">
                <a16:creationId xmlns:a16="http://schemas.microsoft.com/office/drawing/2014/main" id="{38196C80-9C48-41C1-9608-792102A1C0F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21449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83807-8ECB-4EBA-94C2-FAAF25A5EB34}"/>
              </a:ext>
            </a:extLst>
          </p:cNvPr>
          <p:cNvSpPr>
            <a:spLocks noGrp="1"/>
          </p:cNvSpPr>
          <p:nvPr>
            <p:ph type="title"/>
          </p:nvPr>
        </p:nvSpPr>
        <p:spPr/>
        <p:txBody>
          <a:bodyPr/>
          <a:lstStyle/>
          <a:p>
            <a:pPr algn="ctr"/>
            <a:r>
              <a:rPr lang="en-GB" dirty="0">
                <a:cs typeface="Calibri Light"/>
              </a:rPr>
              <a:t>Calorie Counting vs Appetite</a:t>
            </a:r>
          </a:p>
        </p:txBody>
      </p:sp>
      <p:pic>
        <p:nvPicPr>
          <p:cNvPr id="4" name="Picture 4" descr="A picture containing table, plate, person, food&#10;&#10;Description automatically generated">
            <a:extLst>
              <a:ext uri="{FF2B5EF4-FFF2-40B4-BE49-F238E27FC236}">
                <a16:creationId xmlns:a16="http://schemas.microsoft.com/office/drawing/2014/main" id="{BFCD4666-15CF-4C4E-A6E9-12CF1B6CFB21}"/>
              </a:ext>
            </a:extLst>
          </p:cNvPr>
          <p:cNvPicPr>
            <a:picLocks noGrp="1" noChangeAspect="1"/>
          </p:cNvPicPr>
          <p:nvPr>
            <p:ph idx="1"/>
          </p:nvPr>
        </p:nvPicPr>
        <p:blipFill>
          <a:blip r:embed="rId2"/>
          <a:stretch>
            <a:fillRect/>
          </a:stretch>
        </p:blipFill>
        <p:spPr>
          <a:xfrm>
            <a:off x="7323486" y="3660351"/>
            <a:ext cx="4048125" cy="2686050"/>
          </a:xfrm>
        </p:spPr>
      </p:pic>
      <p:pic>
        <p:nvPicPr>
          <p:cNvPr id="5" name="Picture 5" descr="A picture containing person, food, plate, snack food&#10;&#10;Description automatically generated">
            <a:extLst>
              <a:ext uri="{FF2B5EF4-FFF2-40B4-BE49-F238E27FC236}">
                <a16:creationId xmlns:a16="http://schemas.microsoft.com/office/drawing/2014/main" id="{5CB201FA-C06F-4897-9FEE-68C70CEC3345}"/>
              </a:ext>
            </a:extLst>
          </p:cNvPr>
          <p:cNvPicPr>
            <a:picLocks noChangeAspect="1"/>
          </p:cNvPicPr>
          <p:nvPr/>
        </p:nvPicPr>
        <p:blipFill>
          <a:blip r:embed="rId3"/>
          <a:stretch>
            <a:fillRect/>
          </a:stretch>
        </p:blipFill>
        <p:spPr>
          <a:xfrm>
            <a:off x="8022921" y="1762207"/>
            <a:ext cx="2743200" cy="1830463"/>
          </a:xfrm>
          <a:prstGeom prst="rect">
            <a:avLst/>
          </a:prstGeom>
        </p:spPr>
      </p:pic>
      <p:sp>
        <p:nvSpPr>
          <p:cNvPr id="6" name="TextBox 5">
            <a:extLst>
              <a:ext uri="{FF2B5EF4-FFF2-40B4-BE49-F238E27FC236}">
                <a16:creationId xmlns:a16="http://schemas.microsoft.com/office/drawing/2014/main" id="{42FB7750-18FE-4424-AA3D-6F5E08B25722}"/>
              </a:ext>
            </a:extLst>
          </p:cNvPr>
          <p:cNvSpPr txBox="1"/>
          <p:nvPr/>
        </p:nvSpPr>
        <p:spPr>
          <a:xfrm>
            <a:off x="838200" y="1907384"/>
            <a:ext cx="6124662"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1600" dirty="0"/>
              <a:t>Appetite and intuitive eating can be detrimental to weight management and health goals when compared to calorie counting [9].</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For a person who is trying to lose weight, intuitive eating can be a bad way to do it as they will be eating within a deficit and will naturally feel hungry [9].</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Similarly, for a person who is trying to gain weight, intuitive eating can be bad as they will need to eat within a surplus and will not be feeling hungry [9].</a:t>
            </a:r>
          </a:p>
          <a:p>
            <a:pPr marL="285750" indent="-285750" algn="l">
              <a:buFont typeface="Arial" panose="020B0604020202020204" pitchFamily="34" charset="0"/>
              <a:buChar char="•"/>
            </a:pPr>
            <a:endParaRPr lang="en-GB" sz="1600" dirty="0"/>
          </a:p>
          <a:p>
            <a:pPr marL="285750" indent="-285750" algn="l">
              <a:buFont typeface="Arial" panose="020B0604020202020204" pitchFamily="34" charset="0"/>
              <a:buChar char="•"/>
            </a:pPr>
            <a:r>
              <a:rPr lang="en-GB" sz="1600" dirty="0"/>
              <a:t>When a person counts calories, they tend to also focus on the nutrients and minerals that they would be intaking as well, leading to healthy foods that would keep them full [1]. However, with intuitive eating people tend to eat worse foods and feel hungrier quicker [1].</a:t>
            </a:r>
          </a:p>
        </p:txBody>
      </p:sp>
    </p:spTree>
    <p:extLst>
      <p:ext uri="{BB962C8B-B14F-4D97-AF65-F5344CB8AC3E}">
        <p14:creationId xmlns:p14="http://schemas.microsoft.com/office/powerpoint/2010/main" val="2608194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2C37F-7D5C-4616-BC76-F63588B362E3}"/>
              </a:ext>
            </a:extLst>
          </p:cNvPr>
          <p:cNvSpPr>
            <a:spLocks noGrp="1"/>
          </p:cNvSpPr>
          <p:nvPr>
            <p:ph type="title"/>
          </p:nvPr>
        </p:nvSpPr>
        <p:spPr/>
        <p:txBody>
          <a:bodyPr/>
          <a:lstStyle/>
          <a:p>
            <a:r>
              <a:rPr lang="en-GB" dirty="0"/>
              <a:t>Ffion Slide 4</a:t>
            </a:r>
          </a:p>
        </p:txBody>
      </p:sp>
      <p:sp>
        <p:nvSpPr>
          <p:cNvPr id="3" name="Content Placeholder 2">
            <a:extLst>
              <a:ext uri="{FF2B5EF4-FFF2-40B4-BE49-F238E27FC236}">
                <a16:creationId xmlns:a16="http://schemas.microsoft.com/office/drawing/2014/main" id="{D16784B6-59EA-434E-B5DF-F07AE55A7FD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14760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1E6BD-E165-445B-89DC-D63A8D19D2A0}"/>
              </a:ext>
            </a:extLst>
          </p:cNvPr>
          <p:cNvSpPr>
            <a:spLocks noGrp="1"/>
          </p:cNvSpPr>
          <p:nvPr>
            <p:ph type="title"/>
          </p:nvPr>
        </p:nvSpPr>
        <p:spPr/>
        <p:txBody>
          <a:bodyPr/>
          <a:lstStyle/>
          <a:p>
            <a:pPr algn="ctr"/>
            <a:r>
              <a:rPr lang="en-GB" dirty="0"/>
              <a:t>Guess the calories! (Within 50kcal)</a:t>
            </a:r>
          </a:p>
        </p:txBody>
      </p:sp>
      <p:sp>
        <p:nvSpPr>
          <p:cNvPr id="3" name="Content Placeholder 2">
            <a:extLst>
              <a:ext uri="{FF2B5EF4-FFF2-40B4-BE49-F238E27FC236}">
                <a16:creationId xmlns:a16="http://schemas.microsoft.com/office/drawing/2014/main" id="{D6BDD5A2-BB6A-4894-BE6A-28E8C1A16A5A}"/>
              </a:ext>
            </a:extLst>
          </p:cNvPr>
          <p:cNvSpPr>
            <a:spLocks noGrp="1"/>
          </p:cNvSpPr>
          <p:nvPr>
            <p:ph idx="1"/>
          </p:nvPr>
        </p:nvSpPr>
        <p:spPr>
          <a:xfrm>
            <a:off x="838199" y="7452280"/>
            <a:ext cx="1368104" cy="623960"/>
          </a:xfrm>
        </p:spPr>
        <p:txBody>
          <a:bodyPr>
            <a:normAutofit fontScale="85000" lnSpcReduction="10000"/>
          </a:bodyPr>
          <a:lstStyle/>
          <a:p>
            <a:pPr marL="0" indent="0">
              <a:buNone/>
            </a:pPr>
            <a:r>
              <a:rPr lang="en-GB" dirty="0"/>
              <a:t>≈500 kcal</a:t>
            </a:r>
          </a:p>
        </p:txBody>
      </p:sp>
      <p:pic>
        <p:nvPicPr>
          <p:cNvPr id="4098" name="Picture 2" descr="Cheese and onion sandwich on wholemeal Recipe, Calories &amp;amp; Nutrition Facts">
            <a:extLst>
              <a:ext uri="{FF2B5EF4-FFF2-40B4-BE49-F238E27FC236}">
                <a16:creationId xmlns:a16="http://schemas.microsoft.com/office/drawing/2014/main" id="{DE726442-ED3E-4086-9818-4E33F01E51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653" y="2078071"/>
            <a:ext cx="2377197" cy="155034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100" name="Picture 4" descr="image 1 of Doritos Chilli Heatwave Tortilla Chips 180G">
            <a:extLst>
              <a:ext uri="{FF2B5EF4-FFF2-40B4-BE49-F238E27FC236}">
                <a16:creationId xmlns:a16="http://schemas.microsoft.com/office/drawing/2014/main" id="{6A302077-225E-41AF-B344-C2640ED5826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54382" y="1690688"/>
            <a:ext cx="1937729" cy="19377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Content Placeholder 2">
            <a:extLst>
              <a:ext uri="{FF2B5EF4-FFF2-40B4-BE49-F238E27FC236}">
                <a16:creationId xmlns:a16="http://schemas.microsoft.com/office/drawing/2014/main" id="{BA070E6A-C8AB-408B-91A1-E8EBE4228823}"/>
              </a:ext>
            </a:extLst>
          </p:cNvPr>
          <p:cNvSpPr txBox="1">
            <a:spLocks/>
          </p:cNvSpPr>
          <p:nvPr/>
        </p:nvSpPr>
        <p:spPr>
          <a:xfrm>
            <a:off x="3739194" y="7452280"/>
            <a:ext cx="1368104" cy="62396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≈900 kcal</a:t>
            </a:r>
          </a:p>
        </p:txBody>
      </p:sp>
      <p:pic>
        <p:nvPicPr>
          <p:cNvPr id="4102" name="Picture 6" descr="Cornetto Classico - Scoop Sisters">
            <a:extLst>
              <a:ext uri="{FF2B5EF4-FFF2-40B4-BE49-F238E27FC236}">
                <a16:creationId xmlns:a16="http://schemas.microsoft.com/office/drawing/2014/main" id="{76FEC982-4E1B-4B98-B071-F3FAEF41D25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38613" y="1600637"/>
            <a:ext cx="2027780" cy="202778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Content Placeholder 2">
            <a:extLst>
              <a:ext uri="{FF2B5EF4-FFF2-40B4-BE49-F238E27FC236}">
                <a16:creationId xmlns:a16="http://schemas.microsoft.com/office/drawing/2014/main" id="{C9083A21-6240-49C5-9CDD-7A2C2652B126}"/>
              </a:ext>
            </a:extLst>
          </p:cNvPr>
          <p:cNvSpPr txBox="1">
            <a:spLocks/>
          </p:cNvSpPr>
          <p:nvPr/>
        </p:nvSpPr>
        <p:spPr>
          <a:xfrm>
            <a:off x="6568451" y="7452280"/>
            <a:ext cx="1368104" cy="62396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≈190 kcal</a:t>
            </a:r>
          </a:p>
        </p:txBody>
      </p:sp>
      <p:pic>
        <p:nvPicPr>
          <p:cNvPr id="4104" name="Picture 8" descr="Apple definition and meaning | Collins English Dictionary">
            <a:extLst>
              <a:ext uri="{FF2B5EF4-FFF2-40B4-BE49-F238E27FC236}">
                <a16:creationId xmlns:a16="http://schemas.microsoft.com/office/drawing/2014/main" id="{F2BC888E-AFBD-4BC6-80C7-F2CCC626D3C6}"/>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175113" y="1445182"/>
            <a:ext cx="2178687" cy="218323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Content Placeholder 2">
            <a:extLst>
              <a:ext uri="{FF2B5EF4-FFF2-40B4-BE49-F238E27FC236}">
                <a16:creationId xmlns:a16="http://schemas.microsoft.com/office/drawing/2014/main" id="{377979F6-303D-4A15-BA5B-23AD00AB51D3}"/>
              </a:ext>
            </a:extLst>
          </p:cNvPr>
          <p:cNvSpPr txBox="1">
            <a:spLocks/>
          </p:cNvSpPr>
          <p:nvPr/>
        </p:nvSpPr>
        <p:spPr>
          <a:xfrm>
            <a:off x="9580404" y="7452280"/>
            <a:ext cx="1368104" cy="623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≈50 kcal</a:t>
            </a:r>
          </a:p>
        </p:txBody>
      </p:sp>
      <p:sp>
        <p:nvSpPr>
          <p:cNvPr id="11" name="Content Placeholder 2">
            <a:extLst>
              <a:ext uri="{FF2B5EF4-FFF2-40B4-BE49-F238E27FC236}">
                <a16:creationId xmlns:a16="http://schemas.microsoft.com/office/drawing/2014/main" id="{9204C048-3D45-4093-A919-BD36023C1301}"/>
              </a:ext>
            </a:extLst>
          </p:cNvPr>
          <p:cNvSpPr txBox="1">
            <a:spLocks/>
          </p:cNvSpPr>
          <p:nvPr/>
        </p:nvSpPr>
        <p:spPr>
          <a:xfrm>
            <a:off x="2442504" y="8076240"/>
            <a:ext cx="6362092" cy="623960"/>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Has your opinion of counting calories changed?</a:t>
            </a:r>
          </a:p>
        </p:txBody>
      </p:sp>
    </p:spTree>
    <p:custDataLst>
      <p:tags r:id="rId1"/>
    </p:custDataLst>
    <p:extLst>
      <p:ext uri="{BB962C8B-B14F-4D97-AF65-F5344CB8AC3E}">
        <p14:creationId xmlns:p14="http://schemas.microsoft.com/office/powerpoint/2010/main" val="1220689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29167E-6 3.7037E-6 L -0.00117 -0.42269 " pathEditMode="relative" rAng="0" ptsTypes="AA">
                                      <p:cBhvr>
                                        <p:cTn id="6" dur="2000" fill="hold"/>
                                        <p:tgtEl>
                                          <p:spTgt spid="3">
                                            <p:txEl>
                                              <p:pRg st="0" end="0"/>
                                            </p:txEl>
                                          </p:spTgt>
                                        </p:tgtEl>
                                        <p:attrNameLst>
                                          <p:attrName>ppt_x</p:attrName>
                                          <p:attrName>ppt_y</p:attrName>
                                        </p:attrNameLst>
                                      </p:cBhvr>
                                      <p:rCtr x="-65" y="-21134"/>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grpId="0" nodeType="clickEffect">
                                  <p:stCondLst>
                                    <p:cond delay="0"/>
                                  </p:stCondLst>
                                  <p:childTnLst>
                                    <p:animMotion origin="layout" path="M -2.91667E-6 3.7037E-6 L -0.00117 -0.42269 " pathEditMode="relative" rAng="0" ptsTypes="AA">
                                      <p:cBhvr>
                                        <p:cTn id="10" dur="2000" fill="hold"/>
                                        <p:tgtEl>
                                          <p:spTgt spid="6">
                                            <p:txEl>
                                              <p:pRg st="0" end="0"/>
                                            </p:txEl>
                                          </p:spTgt>
                                        </p:tgtEl>
                                        <p:attrNameLst>
                                          <p:attrName>ppt_x</p:attrName>
                                          <p:attrName>ppt_y</p:attrName>
                                        </p:attrNameLst>
                                      </p:cBhvr>
                                      <p:rCtr x="-65" y="-21134"/>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0" nodeType="clickEffect">
                                  <p:stCondLst>
                                    <p:cond delay="0"/>
                                  </p:stCondLst>
                                  <p:childTnLst>
                                    <p:animMotion origin="layout" path="M -4.375E-6 3.7037E-6 L -0.00117 -0.42269 " pathEditMode="relative" rAng="0" ptsTypes="AA">
                                      <p:cBhvr>
                                        <p:cTn id="14" dur="2000" fill="hold"/>
                                        <p:tgtEl>
                                          <p:spTgt spid="8">
                                            <p:txEl>
                                              <p:pRg st="0" end="0"/>
                                            </p:txEl>
                                          </p:spTgt>
                                        </p:tgtEl>
                                        <p:attrNameLst>
                                          <p:attrName>ppt_x</p:attrName>
                                          <p:attrName>ppt_y</p:attrName>
                                        </p:attrNameLst>
                                      </p:cBhvr>
                                      <p:rCtr x="-65" y="-21134"/>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grpId="0" nodeType="clickEffect">
                                  <p:stCondLst>
                                    <p:cond delay="0"/>
                                  </p:stCondLst>
                                  <p:childTnLst>
                                    <p:animMotion origin="layout" path="M -1.66667E-6 3.7037E-6 L -0.00117 -0.42269 " pathEditMode="relative" rAng="0" ptsTypes="AA">
                                      <p:cBhvr>
                                        <p:cTn id="18" dur="2000" fill="hold"/>
                                        <p:tgtEl>
                                          <p:spTgt spid="10">
                                            <p:txEl>
                                              <p:pRg st="0" end="0"/>
                                            </p:txEl>
                                          </p:spTgt>
                                        </p:tgtEl>
                                        <p:attrNameLst>
                                          <p:attrName>ppt_x</p:attrName>
                                          <p:attrName>ppt_y</p:attrName>
                                        </p:attrNameLst>
                                      </p:cBhvr>
                                      <p:rCtr x="-65" y="-21134"/>
                                    </p:animMotion>
                                  </p:childTnLst>
                                </p:cTn>
                              </p:par>
                            </p:childTnLst>
                          </p:cTn>
                        </p:par>
                      </p:childTnLst>
                    </p:cTn>
                  </p:par>
                  <p:par>
                    <p:cTn id="19" fill="hold">
                      <p:stCondLst>
                        <p:cond delay="indefinite"/>
                      </p:stCondLst>
                      <p:childTnLst>
                        <p:par>
                          <p:cTn id="20" fill="hold">
                            <p:stCondLst>
                              <p:cond delay="0"/>
                            </p:stCondLst>
                            <p:childTnLst>
                              <p:par>
                                <p:cTn id="21" presetID="42" presetClass="path" presetSubtype="0" accel="50000" decel="50000" fill="hold" grpId="0" nodeType="clickEffect">
                                  <p:stCondLst>
                                    <p:cond delay="0"/>
                                  </p:stCondLst>
                                  <p:childTnLst>
                                    <p:animMotion origin="layout" path="M -2.91667E-6 3.7037E-6 L -0.00117 -0.42269 " pathEditMode="relative" rAng="0" ptsTypes="AA">
                                      <p:cBhvr>
                                        <p:cTn id="22" dur="2000" fill="hold"/>
                                        <p:tgtEl>
                                          <p:spTgt spid="11">
                                            <p:txEl>
                                              <p:pRg st="0" end="0"/>
                                            </p:txEl>
                                          </p:spTgt>
                                        </p:tgtEl>
                                        <p:attrNameLst>
                                          <p:attrName>ppt_x</p:attrName>
                                          <p:attrName>ppt_y</p:attrName>
                                        </p:attrNameLst>
                                      </p:cBhvr>
                                      <p:rCtr x="-65" y="-21134"/>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P spid="8" grpId="0" build="p"/>
      <p:bldP spid="10" grpId="0" build="p"/>
      <p:bldP spid="1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2890-4AAA-44F9-8380-04E2EDD9B63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9FF5D47-DBCC-4AD5-8EA1-15EACAAB8409}"/>
              </a:ext>
            </a:extLst>
          </p:cNvPr>
          <p:cNvSpPr>
            <a:spLocks noGrp="1"/>
          </p:cNvSpPr>
          <p:nvPr>
            <p:ph idx="1"/>
          </p:nvPr>
        </p:nvSpPr>
        <p:spPr/>
        <p:txBody>
          <a:bodyPr/>
          <a:lstStyle/>
          <a:p>
            <a:r>
              <a:rPr lang="en-GB" dirty="0"/>
              <a:t>Ffion section…</a:t>
            </a:r>
          </a:p>
        </p:txBody>
      </p:sp>
    </p:spTree>
    <p:extLst>
      <p:ext uri="{BB962C8B-B14F-4D97-AF65-F5344CB8AC3E}">
        <p14:creationId xmlns:p14="http://schemas.microsoft.com/office/powerpoint/2010/main" val="2229906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B4B23-77B3-40BB-92EC-E707D8CA7F0D}"/>
              </a:ext>
            </a:extLst>
          </p:cNvPr>
          <p:cNvSpPr>
            <a:spLocks noGrp="1"/>
          </p:cNvSpPr>
          <p:nvPr>
            <p:ph type="title"/>
          </p:nvPr>
        </p:nvSpPr>
        <p:spPr/>
        <p:txBody>
          <a:bodyPr>
            <a:normAutofit/>
          </a:bodyPr>
          <a:lstStyle/>
          <a:p>
            <a:r>
              <a:rPr lang="en-GB" sz="4000" dirty="0"/>
              <a:t>References</a:t>
            </a:r>
          </a:p>
        </p:txBody>
      </p:sp>
      <p:sp>
        <p:nvSpPr>
          <p:cNvPr id="3" name="Content Placeholder 2">
            <a:extLst>
              <a:ext uri="{FF2B5EF4-FFF2-40B4-BE49-F238E27FC236}">
                <a16:creationId xmlns:a16="http://schemas.microsoft.com/office/drawing/2014/main" id="{AD891C59-413B-480C-A516-9915298291FB}"/>
              </a:ext>
            </a:extLst>
          </p:cNvPr>
          <p:cNvSpPr>
            <a:spLocks noGrp="1"/>
          </p:cNvSpPr>
          <p:nvPr>
            <p:ph idx="1"/>
          </p:nvPr>
        </p:nvSpPr>
        <p:spPr>
          <a:xfrm>
            <a:off x="838200" y="1825625"/>
            <a:ext cx="4248492" cy="4351338"/>
          </a:xfrm>
        </p:spPr>
        <p:txBody>
          <a:bodyPr>
            <a:normAutofit fontScale="92500" lnSpcReduction="10000"/>
          </a:bodyPr>
          <a:lstStyle/>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Calibri" panose="020F0502020204030204" pitchFamily="34" charset="0"/>
              </a:rPr>
              <a:t>[1] Andrews, R. (2018) </a:t>
            </a:r>
            <a:r>
              <a:rPr lang="en-GB" sz="1050" i="1" dirty="0">
                <a:effectLst/>
                <a:latin typeface="Calibri" panose="020F0502020204030204" pitchFamily="34" charset="0"/>
                <a:ea typeface="Calibri" panose="020F0502020204030204" pitchFamily="34" charset="0"/>
                <a:cs typeface="Calibri" panose="020F0502020204030204" pitchFamily="34" charset="0"/>
              </a:rPr>
              <a:t>Here’s why you’re always hungry. (Hint: It’s got absolutely nothing to do with calories). - Precision Nutrition</a:t>
            </a:r>
            <a:r>
              <a:rPr lang="en-GB" sz="1050" dirty="0">
                <a:effectLst/>
                <a:latin typeface="Calibri" panose="020F0502020204030204" pitchFamily="34" charset="0"/>
                <a:ea typeface="Calibri" panose="020F0502020204030204" pitchFamily="34" charset="0"/>
                <a:cs typeface="Calibri" panose="020F0502020204030204" pitchFamily="34" charset="0"/>
              </a:rPr>
              <a:t>. Available at: https://www.precisionnutrition.com/all-about-dietary-displacement (Accessed: 7 December 2021).</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Calibri" panose="020F0502020204030204" pitchFamily="34" charset="0"/>
              </a:rPr>
              <a:t>[2] Bajpai, A., </a:t>
            </a:r>
            <a:r>
              <a:rPr lang="en-GB" sz="1050" dirty="0" err="1">
                <a:effectLst/>
                <a:latin typeface="Calibri" panose="020F0502020204030204" pitchFamily="34" charset="0"/>
                <a:ea typeface="Calibri" panose="020F0502020204030204" pitchFamily="34" charset="0"/>
                <a:cs typeface="Calibri" panose="020F0502020204030204" pitchFamily="34" charset="0"/>
              </a:rPr>
              <a:t>Jilla</a:t>
            </a:r>
            <a:r>
              <a:rPr lang="en-GB" sz="1050" dirty="0">
                <a:effectLst/>
                <a:latin typeface="Calibri" panose="020F0502020204030204" pitchFamily="34" charset="0"/>
                <a:ea typeface="Calibri" panose="020F0502020204030204" pitchFamily="34" charset="0"/>
                <a:cs typeface="Calibri" panose="020F0502020204030204" pitchFamily="34" charset="0"/>
              </a:rPr>
              <a:t>, V., Tiwari, V. N., Venkatesan, S. M. and Narayanan, R. (2015) ‘Quantifiable fitness tracking using wearable devices’, </a:t>
            </a:r>
            <a:r>
              <a:rPr lang="en-GB" sz="1050" i="1" dirty="0">
                <a:effectLst/>
                <a:latin typeface="Calibri" panose="020F0502020204030204" pitchFamily="34" charset="0"/>
                <a:ea typeface="Calibri" panose="020F0502020204030204" pitchFamily="34" charset="0"/>
                <a:cs typeface="Calibri" panose="020F0502020204030204" pitchFamily="34" charset="0"/>
              </a:rPr>
              <a:t>Proceedings of the Annual International Conference of the IEEE Engineering in Medicine and Biology Society, EMBS</a:t>
            </a:r>
            <a:r>
              <a:rPr lang="en-GB" sz="1050" dirty="0">
                <a:effectLst/>
                <a:latin typeface="Calibri" panose="020F0502020204030204" pitchFamily="34" charset="0"/>
                <a:ea typeface="Calibri" panose="020F0502020204030204" pitchFamily="34" charset="0"/>
                <a:cs typeface="Calibri" panose="020F0502020204030204" pitchFamily="34" charset="0"/>
              </a:rPr>
              <a:t>, 2015-Novem, pp. 1633–1637.</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Calibri" panose="020F0502020204030204" pitchFamily="34" charset="0"/>
              </a:rPr>
              <a:t>[3] </a:t>
            </a:r>
            <a:r>
              <a:rPr lang="en-GB" sz="1050" dirty="0" err="1">
                <a:effectLst/>
                <a:latin typeface="Calibri" panose="020F0502020204030204" pitchFamily="34" charset="0"/>
                <a:ea typeface="Calibri" panose="020F0502020204030204" pitchFamily="34" charset="0"/>
                <a:cs typeface="Calibri" panose="020F0502020204030204" pitchFamily="34" charset="0"/>
              </a:rPr>
              <a:t>Didziokaite</a:t>
            </a:r>
            <a:r>
              <a:rPr lang="en-GB" sz="1050" dirty="0">
                <a:effectLst/>
                <a:latin typeface="Calibri" panose="020F0502020204030204" pitchFamily="34" charset="0"/>
                <a:ea typeface="Calibri" panose="020F0502020204030204" pitchFamily="34" charset="0"/>
                <a:cs typeface="Calibri" panose="020F0502020204030204" pitchFamily="34" charset="0"/>
              </a:rPr>
              <a:t>, G., </a:t>
            </a:r>
            <a:r>
              <a:rPr lang="en-GB" sz="1050" dirty="0" err="1">
                <a:effectLst/>
                <a:latin typeface="Calibri" panose="020F0502020204030204" pitchFamily="34" charset="0"/>
                <a:ea typeface="Calibri" panose="020F0502020204030204" pitchFamily="34" charset="0"/>
                <a:cs typeface="Calibri" panose="020F0502020204030204" pitchFamily="34" charset="0"/>
              </a:rPr>
              <a:t>Saukko</a:t>
            </a:r>
            <a:r>
              <a:rPr lang="en-GB" sz="1050" dirty="0">
                <a:effectLst/>
                <a:latin typeface="Calibri" panose="020F0502020204030204" pitchFamily="34" charset="0"/>
                <a:ea typeface="Calibri" panose="020F0502020204030204" pitchFamily="34" charset="0"/>
                <a:cs typeface="Calibri" panose="020F0502020204030204" pitchFamily="34" charset="0"/>
              </a:rPr>
              <a:t>, P. and </a:t>
            </a:r>
            <a:r>
              <a:rPr lang="en-GB" sz="1050" dirty="0" err="1">
                <a:effectLst/>
                <a:latin typeface="Calibri" panose="020F0502020204030204" pitchFamily="34" charset="0"/>
                <a:ea typeface="Calibri" panose="020F0502020204030204" pitchFamily="34" charset="0"/>
                <a:cs typeface="Calibri" panose="020F0502020204030204" pitchFamily="34" charset="0"/>
              </a:rPr>
              <a:t>Greiffenhagen</a:t>
            </a:r>
            <a:r>
              <a:rPr lang="en-GB" sz="1050" dirty="0">
                <a:effectLst/>
                <a:latin typeface="Calibri" panose="020F0502020204030204" pitchFamily="34" charset="0"/>
                <a:ea typeface="Calibri" panose="020F0502020204030204" pitchFamily="34" charset="0"/>
                <a:cs typeface="Calibri" panose="020F0502020204030204" pitchFamily="34" charset="0"/>
              </a:rPr>
              <a:t>, C. (2018) ‘Doing calories: The practices of dieting using calorie counting app </a:t>
            </a:r>
            <a:r>
              <a:rPr lang="en-GB" sz="1050" dirty="0" err="1">
                <a:effectLst/>
                <a:latin typeface="Calibri" panose="020F0502020204030204" pitchFamily="34" charset="0"/>
                <a:ea typeface="Calibri" panose="020F0502020204030204" pitchFamily="34" charset="0"/>
                <a:cs typeface="Calibri" panose="020F0502020204030204" pitchFamily="34" charset="0"/>
              </a:rPr>
              <a:t>myfitnesspal</a:t>
            </a:r>
            <a:r>
              <a:rPr lang="en-GB" sz="1050" dirty="0">
                <a:effectLst/>
                <a:latin typeface="Calibri" panose="020F0502020204030204" pitchFamily="34" charset="0"/>
                <a:ea typeface="Calibri" panose="020F0502020204030204" pitchFamily="34" charset="0"/>
                <a:cs typeface="Calibri" panose="020F0502020204030204" pitchFamily="34" charset="0"/>
              </a:rPr>
              <a:t>’, </a:t>
            </a:r>
            <a:r>
              <a:rPr lang="en-GB" sz="1050" i="1" dirty="0">
                <a:effectLst/>
                <a:latin typeface="Calibri" panose="020F0502020204030204" pitchFamily="34" charset="0"/>
                <a:ea typeface="Calibri" panose="020F0502020204030204" pitchFamily="34" charset="0"/>
                <a:cs typeface="Calibri" panose="020F0502020204030204" pitchFamily="34" charset="0"/>
              </a:rPr>
              <a:t>Metric Culture: Ontologies of Self-Tracking Practices</a:t>
            </a:r>
            <a:r>
              <a:rPr lang="en-GB" sz="1050" dirty="0">
                <a:effectLst/>
                <a:latin typeface="Calibri" panose="020F0502020204030204" pitchFamily="34" charset="0"/>
                <a:ea typeface="Calibri" panose="020F0502020204030204" pitchFamily="34" charset="0"/>
                <a:cs typeface="Calibri" panose="020F0502020204030204" pitchFamily="34" charset="0"/>
              </a:rPr>
              <a:t>, pp. 137–155.</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Calibri" panose="020F0502020204030204" pitchFamily="34" charset="0"/>
              </a:rPr>
              <a:t>[4] Dunn, C. G., Turner-</a:t>
            </a:r>
            <a:r>
              <a:rPr lang="en-GB" sz="1050" dirty="0" err="1">
                <a:effectLst/>
                <a:latin typeface="Calibri" panose="020F0502020204030204" pitchFamily="34" charset="0"/>
                <a:ea typeface="Calibri" panose="020F0502020204030204" pitchFamily="34" charset="0"/>
                <a:cs typeface="Calibri" panose="020F0502020204030204" pitchFamily="34" charset="0"/>
              </a:rPr>
              <a:t>McGrievy</a:t>
            </a:r>
            <a:r>
              <a:rPr lang="en-GB" sz="1050" dirty="0">
                <a:effectLst/>
                <a:latin typeface="Calibri" panose="020F0502020204030204" pitchFamily="34" charset="0"/>
                <a:ea typeface="Calibri" panose="020F0502020204030204" pitchFamily="34" charset="0"/>
                <a:cs typeface="Calibri" panose="020F0502020204030204" pitchFamily="34" charset="0"/>
              </a:rPr>
              <a:t>, G. M., Wilcox, S. and Hutto, B. (2019) ‘Dietary Self-Monitoring Through Calorie Tracking but Not Through a Digital Photography App Is Associated with Significant Weight Loss: The 2SMART Pilot Study—A 6-Month Randomized Trial’, </a:t>
            </a:r>
            <a:r>
              <a:rPr lang="en-GB" sz="1050" i="1" dirty="0">
                <a:effectLst/>
                <a:latin typeface="Calibri" panose="020F0502020204030204" pitchFamily="34" charset="0"/>
                <a:ea typeface="Calibri" panose="020F0502020204030204" pitchFamily="34" charset="0"/>
                <a:cs typeface="Calibri" panose="020F0502020204030204" pitchFamily="34" charset="0"/>
              </a:rPr>
              <a:t>Journal of the Academy of Nutrition and Dietetics</a:t>
            </a:r>
            <a:r>
              <a:rPr lang="en-GB" sz="1050" dirty="0">
                <a:effectLst/>
                <a:latin typeface="Calibri" panose="020F0502020204030204" pitchFamily="34" charset="0"/>
                <a:ea typeface="Calibri" panose="020F0502020204030204" pitchFamily="34" charset="0"/>
                <a:cs typeface="Calibri" panose="020F0502020204030204" pitchFamily="34" charset="0"/>
              </a:rPr>
              <a:t>, 119(9), pp. 1525–1532.</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050" dirty="0">
                <a:effectLst/>
                <a:latin typeface="Calibri" panose="020F0502020204030204" pitchFamily="34" charset="0"/>
                <a:ea typeface="Calibri" panose="020F0502020204030204" pitchFamily="34" charset="0"/>
                <a:cs typeface="Calibri" panose="020F0502020204030204" pitchFamily="34" charset="0"/>
              </a:rPr>
              <a:t>[5] Martin, C. K., Anton, S. D., York-Crowe, E., Heilbronn, L. K., Van Skiver, C., Redman, L. M., Greenway, F. L., </a:t>
            </a:r>
            <a:r>
              <a:rPr lang="en-GB" sz="1050" dirty="0" err="1">
                <a:effectLst/>
                <a:latin typeface="Calibri" panose="020F0502020204030204" pitchFamily="34" charset="0"/>
                <a:ea typeface="Calibri" panose="020F0502020204030204" pitchFamily="34" charset="0"/>
                <a:cs typeface="Calibri" panose="020F0502020204030204" pitchFamily="34" charset="0"/>
              </a:rPr>
              <a:t>Ravussin</a:t>
            </a:r>
            <a:r>
              <a:rPr lang="en-GB" sz="1050" dirty="0">
                <a:effectLst/>
                <a:latin typeface="Calibri" panose="020F0502020204030204" pitchFamily="34" charset="0"/>
                <a:ea typeface="Calibri" panose="020F0502020204030204" pitchFamily="34" charset="0"/>
                <a:cs typeface="Calibri" panose="020F0502020204030204" pitchFamily="34" charset="0"/>
              </a:rPr>
              <a:t>, E. and Williamson, D. A. (2007) ‘Empirical evaluation of the ability to learn a calorie counting system and estimate portion size and food intake’, </a:t>
            </a:r>
            <a:r>
              <a:rPr lang="en-GB" sz="1050" i="1" dirty="0">
                <a:effectLst/>
                <a:latin typeface="Calibri" panose="020F0502020204030204" pitchFamily="34" charset="0"/>
                <a:ea typeface="Calibri" panose="020F0502020204030204" pitchFamily="34" charset="0"/>
                <a:cs typeface="Calibri" panose="020F0502020204030204" pitchFamily="34" charset="0"/>
              </a:rPr>
              <a:t>British Journal of Nutrition</a:t>
            </a:r>
            <a:r>
              <a:rPr lang="en-GB" sz="1050" dirty="0">
                <a:effectLst/>
                <a:latin typeface="Calibri" panose="020F0502020204030204" pitchFamily="34" charset="0"/>
                <a:ea typeface="Calibri" panose="020F0502020204030204" pitchFamily="34" charset="0"/>
                <a:cs typeface="Calibri" panose="020F0502020204030204" pitchFamily="34" charset="0"/>
              </a:rPr>
              <a:t>, 98(2), pp. 439–444.</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p:txBody>
      </p:sp>
      <p:sp>
        <p:nvSpPr>
          <p:cNvPr id="4" name="Content Placeholder 2">
            <a:extLst>
              <a:ext uri="{FF2B5EF4-FFF2-40B4-BE49-F238E27FC236}">
                <a16:creationId xmlns:a16="http://schemas.microsoft.com/office/drawing/2014/main" id="{BA1D6088-25E1-44F4-BE6C-D997843C51B8}"/>
              </a:ext>
            </a:extLst>
          </p:cNvPr>
          <p:cNvSpPr txBox="1">
            <a:spLocks/>
          </p:cNvSpPr>
          <p:nvPr/>
        </p:nvSpPr>
        <p:spPr>
          <a:xfrm>
            <a:off x="5863750" y="1821537"/>
            <a:ext cx="424849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7000"/>
              </a:lnSpc>
              <a:spcAft>
                <a:spcPts val="800"/>
              </a:spcAft>
              <a:buNone/>
            </a:pPr>
            <a:r>
              <a:rPr lang="en-GB" sz="500" dirty="0">
                <a:latin typeface="Calibri" panose="020F0502020204030204" pitchFamily="34" charset="0"/>
                <a:ea typeface="Calibri" panose="020F0502020204030204" pitchFamily="34" charset="0"/>
                <a:cs typeface="Times New Roman" panose="02020603050405020304" pitchFamily="18" charset="0"/>
              </a:rPr>
              <a:t> </a:t>
            </a:r>
          </a:p>
          <a:p>
            <a:endParaRPr lang="en-GB" sz="400" dirty="0"/>
          </a:p>
        </p:txBody>
      </p:sp>
      <p:sp>
        <p:nvSpPr>
          <p:cNvPr id="6" name="TextBox 5">
            <a:extLst>
              <a:ext uri="{FF2B5EF4-FFF2-40B4-BE49-F238E27FC236}">
                <a16:creationId xmlns:a16="http://schemas.microsoft.com/office/drawing/2014/main" id="{A67A1934-B459-4818-AA58-B69CB5593953}"/>
              </a:ext>
            </a:extLst>
          </p:cNvPr>
          <p:cNvSpPr txBox="1"/>
          <p:nvPr/>
        </p:nvSpPr>
        <p:spPr>
          <a:xfrm>
            <a:off x="5256888" y="1821537"/>
            <a:ext cx="6096912" cy="3931717"/>
          </a:xfrm>
          <a:prstGeom prst="rect">
            <a:avLst/>
          </a:prstGeom>
          <a:noFill/>
        </p:spPr>
        <p:txBody>
          <a:bodyPr wrap="square">
            <a:spAutoFit/>
          </a:bodyPr>
          <a:lstStyle/>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[6] NHS (2018) </a:t>
            </a:r>
            <a:r>
              <a:rPr lang="en-GB" sz="1000" i="1" dirty="0">
                <a:effectLst/>
                <a:latin typeface="Calibri" panose="020F0502020204030204" pitchFamily="34" charset="0"/>
                <a:ea typeface="Calibri" panose="020F0502020204030204" pitchFamily="34" charset="0"/>
                <a:cs typeface="Calibri" panose="020F0502020204030204" pitchFamily="34" charset="0"/>
              </a:rPr>
              <a:t>Food labels - NHS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https://www.nhs.uk/live-well/eat-well/how-to-read-food-labels/ (Accessed: 7 December 2021).</a:t>
            </a: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[7] </a:t>
            </a:r>
            <a:r>
              <a:rPr lang="en-GB" sz="1000" dirty="0" err="1">
                <a:effectLst/>
                <a:latin typeface="Calibri" panose="020F0502020204030204" pitchFamily="34" charset="0"/>
                <a:ea typeface="Calibri" panose="020F0502020204030204" pitchFamily="34" charset="0"/>
                <a:cs typeface="Calibri" panose="020F0502020204030204" pitchFamily="34" charset="0"/>
              </a:rPr>
              <a:t>Petre</a:t>
            </a:r>
            <a:r>
              <a:rPr lang="en-GB" sz="1000" dirty="0">
                <a:effectLst/>
                <a:latin typeface="Calibri" panose="020F0502020204030204" pitchFamily="34" charset="0"/>
                <a:ea typeface="Calibri" panose="020F0502020204030204" pitchFamily="34" charset="0"/>
                <a:cs typeface="Calibri" panose="020F0502020204030204" pitchFamily="34" charset="0"/>
              </a:rPr>
              <a:t>, A. and Link, R. (2021) </a:t>
            </a:r>
            <a:r>
              <a:rPr lang="en-GB" sz="1000" i="1" dirty="0">
                <a:effectLst/>
                <a:latin typeface="Calibri" panose="020F0502020204030204" pitchFamily="34" charset="0"/>
                <a:ea typeface="Calibri" panose="020F0502020204030204" pitchFamily="34" charset="0"/>
                <a:cs typeface="Calibri" panose="020F0502020204030204" pitchFamily="34" charset="0"/>
              </a:rPr>
              <a:t>Does Calorie Counting Work? A Critical Look</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https://www.healthline.com/nutrition/does-calorie-counting-work (Accessed: 6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[8] Picard, C. (2020) </a:t>
            </a:r>
            <a:r>
              <a:rPr lang="en-GB" sz="1000" i="1" dirty="0">
                <a:effectLst/>
                <a:latin typeface="Calibri" panose="020F0502020204030204" pitchFamily="34" charset="0"/>
                <a:ea typeface="Calibri" panose="020F0502020204030204" pitchFamily="34" charset="0"/>
                <a:cs typeface="Calibri" panose="020F0502020204030204" pitchFamily="34" charset="0"/>
              </a:rPr>
              <a:t>6 Best Calorie Counter Apps - Tracking Apps for Weight Loss</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https://www.goodhousekeeping.com/health-products/g28246667/best-calorie-counting-apps/ (Accessed: 7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[9] Rogers, P. J. and </a:t>
            </a:r>
            <a:r>
              <a:rPr lang="en-GB" sz="1000" dirty="0" err="1">
                <a:effectLst/>
                <a:latin typeface="Calibri" panose="020F0502020204030204" pitchFamily="34" charset="0"/>
                <a:ea typeface="Calibri" panose="020F0502020204030204" pitchFamily="34" charset="0"/>
                <a:cs typeface="Calibri" panose="020F0502020204030204" pitchFamily="34" charset="0"/>
              </a:rPr>
              <a:t>Brunstrom</a:t>
            </a:r>
            <a:r>
              <a:rPr lang="en-GB" sz="1000" dirty="0">
                <a:effectLst/>
                <a:latin typeface="Calibri" panose="020F0502020204030204" pitchFamily="34" charset="0"/>
                <a:ea typeface="Calibri" panose="020F0502020204030204" pitchFamily="34" charset="0"/>
                <a:cs typeface="Calibri" panose="020F0502020204030204" pitchFamily="34" charset="0"/>
              </a:rPr>
              <a:t>, J. M. (2016) ‘Appetite and energy balancing’, </a:t>
            </a:r>
            <a:r>
              <a:rPr lang="en-GB" sz="1000" i="1" dirty="0">
                <a:effectLst/>
                <a:latin typeface="Calibri" panose="020F0502020204030204" pitchFamily="34" charset="0"/>
                <a:ea typeface="Calibri" panose="020F0502020204030204" pitchFamily="34" charset="0"/>
                <a:cs typeface="Calibri" panose="020F0502020204030204" pitchFamily="34" charset="0"/>
              </a:rPr>
              <a:t>Physiology &amp; </a:t>
            </a:r>
            <a:r>
              <a:rPr lang="en-GB" sz="1000" i="1" dirty="0" err="1">
                <a:effectLst/>
                <a:latin typeface="Calibri" panose="020F0502020204030204" pitchFamily="34" charset="0"/>
                <a:ea typeface="Calibri" panose="020F0502020204030204" pitchFamily="34" charset="0"/>
                <a:cs typeface="Calibri" panose="020F0502020204030204" pitchFamily="34" charset="0"/>
              </a:rPr>
              <a:t>Behavior</a:t>
            </a:r>
            <a:r>
              <a:rPr lang="en-GB" sz="1000" dirty="0">
                <a:effectLst/>
                <a:latin typeface="Calibri" panose="020F0502020204030204" pitchFamily="34" charset="0"/>
                <a:ea typeface="Calibri" panose="020F0502020204030204" pitchFamily="34" charset="0"/>
                <a:cs typeface="Calibri" panose="020F0502020204030204" pitchFamily="34" charset="0"/>
              </a:rPr>
              <a:t>, 164, pp. 465–471.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[10] </a:t>
            </a:r>
            <a:r>
              <a:rPr lang="en-GB" sz="1000" dirty="0" err="1">
                <a:effectLst/>
                <a:latin typeface="Calibri" panose="020F0502020204030204" pitchFamily="34" charset="0"/>
                <a:ea typeface="Calibri" panose="020F0502020204030204" pitchFamily="34" charset="0"/>
                <a:cs typeface="Calibri" panose="020F0502020204030204" pitchFamily="34" charset="0"/>
              </a:rPr>
              <a:t>Tappy</a:t>
            </a:r>
            <a:r>
              <a:rPr lang="en-GB" sz="1000" dirty="0">
                <a:effectLst/>
                <a:latin typeface="Calibri" panose="020F0502020204030204" pitchFamily="34" charset="0"/>
                <a:ea typeface="Calibri" panose="020F0502020204030204" pitchFamily="34" charset="0"/>
                <a:cs typeface="Calibri" panose="020F0502020204030204" pitchFamily="34" charset="0"/>
              </a:rPr>
              <a:t>, L. (2004) ‘Metabolic consequences of overfeeding in humans’, </a:t>
            </a:r>
            <a:r>
              <a:rPr lang="en-GB" sz="1000" i="1" dirty="0">
                <a:effectLst/>
                <a:latin typeface="Calibri" panose="020F0502020204030204" pitchFamily="34" charset="0"/>
                <a:ea typeface="Calibri" panose="020F0502020204030204" pitchFamily="34" charset="0"/>
                <a:cs typeface="Calibri" panose="020F0502020204030204" pitchFamily="34" charset="0"/>
              </a:rPr>
              <a:t>Current opinion in clinical nutrition and metabolic care</a:t>
            </a:r>
            <a:r>
              <a:rPr lang="en-GB" sz="1000" dirty="0">
                <a:effectLst/>
                <a:latin typeface="Calibri" panose="020F0502020204030204" pitchFamily="34" charset="0"/>
                <a:ea typeface="Calibri" panose="020F0502020204030204" pitchFamily="34" charset="0"/>
                <a:cs typeface="Calibri" panose="020F0502020204030204" pitchFamily="34" charset="0"/>
              </a:rPr>
              <a:t>, 7(6), pp. 623–628.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[11] West, H. (2016) </a:t>
            </a:r>
            <a:r>
              <a:rPr lang="en-GB" sz="1000" i="1" dirty="0">
                <a:effectLst/>
                <a:latin typeface="Calibri" panose="020F0502020204030204" pitchFamily="34" charset="0"/>
                <a:ea typeface="Calibri" panose="020F0502020204030204" pitchFamily="34" charset="0"/>
                <a:cs typeface="Calibri" panose="020F0502020204030204" pitchFamily="34" charset="0"/>
              </a:rPr>
              <a:t>Counting Calories 101: How to Count Calories to Lose Weight</a:t>
            </a:r>
            <a:r>
              <a:rPr lang="en-GB" sz="1000" dirty="0">
                <a:effectLst/>
                <a:latin typeface="Calibri" panose="020F0502020204030204" pitchFamily="34" charset="0"/>
                <a:ea typeface="Calibri" panose="020F0502020204030204" pitchFamily="34" charset="0"/>
                <a:cs typeface="Calibri" panose="020F0502020204030204" pitchFamily="34" charset="0"/>
              </a:rPr>
              <a:t>. Available at: https://www.healthline.com/nutrition/counting-calories-101 (Accessed: 6 December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[12] Wolfson, J. A., Graham, D. J. and Bleich, S. N. (2017) ‘Attention to Physical Activity–Equivalent Calorie Information on Nutrition Facts Labels: An Eye-Tracking Investigation’, </a:t>
            </a:r>
            <a:r>
              <a:rPr lang="en-GB" sz="1000" i="1" dirty="0">
                <a:effectLst/>
                <a:latin typeface="Calibri" panose="020F0502020204030204" pitchFamily="34" charset="0"/>
                <a:ea typeface="Calibri" panose="020F0502020204030204" pitchFamily="34" charset="0"/>
                <a:cs typeface="Calibri" panose="020F0502020204030204" pitchFamily="34" charset="0"/>
              </a:rPr>
              <a:t>Journal of Nutrition Education and </a:t>
            </a:r>
            <a:r>
              <a:rPr lang="en-GB" sz="1000" i="1" dirty="0" err="1">
                <a:effectLst/>
                <a:latin typeface="Calibri" panose="020F0502020204030204" pitchFamily="34" charset="0"/>
                <a:ea typeface="Calibri" panose="020F0502020204030204" pitchFamily="34" charset="0"/>
                <a:cs typeface="Calibri" panose="020F0502020204030204" pitchFamily="34" charset="0"/>
              </a:rPr>
              <a:t>Behavior</a:t>
            </a:r>
            <a:r>
              <a:rPr lang="en-GB" sz="1000" dirty="0">
                <a:effectLst/>
                <a:latin typeface="Calibri" panose="020F0502020204030204" pitchFamily="34" charset="0"/>
                <a:ea typeface="Calibri" panose="020F0502020204030204" pitchFamily="34" charset="0"/>
                <a:cs typeface="Calibri" panose="020F0502020204030204" pitchFamily="34" charset="0"/>
              </a:rPr>
              <a:t>, 49(1), pp. 35-42.e1.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[13] </a:t>
            </a:r>
            <a:r>
              <a:rPr lang="en-GB" sz="1000" dirty="0">
                <a:effectLst/>
                <a:latin typeface="Calibri" panose="020F0502020204030204" pitchFamily="34" charset="0"/>
                <a:ea typeface="Calibri" panose="020F0502020204030204" pitchFamily="34" charset="0"/>
                <a:cs typeface="Times New Roman" panose="02020603050405020304" pitchFamily="18" charset="0"/>
              </a:rPr>
              <a:t>(Dunn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000" dirty="0">
                <a:effectLst/>
                <a:latin typeface="Calibri" panose="020F0502020204030204" pitchFamily="34" charset="0"/>
                <a:ea typeface="Calibri" panose="020F0502020204030204" pitchFamily="34" charset="0"/>
                <a:cs typeface="Times New Roman" panose="02020603050405020304" pitchFamily="18" charset="0"/>
              </a:rPr>
              <a:t>, 2019) (Wolfson, Graham and Bleich, 2017) (Bajpai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000" dirty="0">
                <a:effectLst/>
                <a:latin typeface="Calibri" panose="020F0502020204030204" pitchFamily="34" charset="0"/>
                <a:ea typeface="Calibri" panose="020F0502020204030204" pitchFamily="34" charset="0"/>
                <a:cs typeface="Times New Roman" panose="02020603050405020304" pitchFamily="18" charset="0"/>
              </a:rPr>
              <a:t>, 2015)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Didziokaite</a:t>
            </a: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Saukko</a:t>
            </a:r>
            <a:r>
              <a:rPr lang="en-GB" sz="10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Greiffenhagen</a:t>
            </a:r>
            <a:r>
              <a:rPr lang="en-GB" sz="1000" dirty="0">
                <a:effectLst/>
                <a:latin typeface="Calibri" panose="020F0502020204030204" pitchFamily="34" charset="0"/>
                <a:ea typeface="Calibri" panose="020F0502020204030204" pitchFamily="34" charset="0"/>
                <a:cs typeface="Times New Roman" panose="02020603050405020304" pitchFamily="18" charset="0"/>
              </a:rPr>
              <a:t>, 2018) (Martin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000" dirty="0">
                <a:effectLst/>
                <a:latin typeface="Calibri" panose="020F0502020204030204" pitchFamily="34" charset="0"/>
                <a:ea typeface="Calibri" panose="020F0502020204030204" pitchFamily="34" charset="0"/>
                <a:cs typeface="Times New Roman" panose="02020603050405020304" pitchFamily="18" charset="0"/>
              </a:rPr>
              <a:t>, 2007) (West, 2016)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Tappy</a:t>
            </a:r>
            <a:r>
              <a:rPr lang="en-GB" sz="1000" dirty="0">
                <a:effectLst/>
                <a:latin typeface="Calibri" panose="020F0502020204030204" pitchFamily="34" charset="0"/>
                <a:ea typeface="Calibri" panose="020F0502020204030204" pitchFamily="34" charset="0"/>
                <a:cs typeface="Times New Roman" panose="02020603050405020304" pitchFamily="18" charset="0"/>
              </a:rPr>
              <a:t>, 2004)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Petre</a:t>
            </a:r>
            <a:r>
              <a:rPr lang="en-GB" sz="1000" dirty="0">
                <a:effectLst/>
                <a:latin typeface="Calibri" panose="020F0502020204030204" pitchFamily="34" charset="0"/>
                <a:ea typeface="Calibri" panose="020F0502020204030204" pitchFamily="34" charset="0"/>
                <a:cs typeface="Times New Roman" panose="02020603050405020304" pitchFamily="18" charset="0"/>
              </a:rPr>
              <a:t> and Link, 2021) (Picard, 2020) (NHS, 2018) (Rogers and </a:t>
            </a:r>
            <a:r>
              <a:rPr lang="en-GB" sz="1000" dirty="0" err="1">
                <a:effectLst/>
                <a:latin typeface="Calibri" panose="020F0502020204030204" pitchFamily="34" charset="0"/>
                <a:ea typeface="Calibri" panose="020F0502020204030204" pitchFamily="34" charset="0"/>
                <a:cs typeface="Times New Roman" panose="02020603050405020304" pitchFamily="18" charset="0"/>
              </a:rPr>
              <a:t>Brunstrom</a:t>
            </a:r>
            <a:r>
              <a:rPr lang="en-GB" sz="1000" dirty="0">
                <a:effectLst/>
                <a:latin typeface="Calibri" panose="020F0502020204030204" pitchFamily="34" charset="0"/>
                <a:ea typeface="Calibri" panose="020F0502020204030204" pitchFamily="34" charset="0"/>
                <a:cs typeface="Times New Roman" panose="02020603050405020304" pitchFamily="18" charset="0"/>
              </a:rPr>
              <a:t>, 2016) (Andrews, 2018)</a:t>
            </a:r>
          </a:p>
        </p:txBody>
      </p:sp>
    </p:spTree>
    <p:extLst>
      <p:ext uri="{BB962C8B-B14F-4D97-AF65-F5344CB8AC3E}">
        <p14:creationId xmlns:p14="http://schemas.microsoft.com/office/powerpoint/2010/main" val="411630063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44.3|2.1|45.7|1.5|37.5|1.7|36.4|2"/>
</p:tagLst>
</file>

<file path=ppt/tags/tag2.xml><?xml version="1.0" encoding="utf-8"?>
<p:tagLst xmlns:a="http://schemas.openxmlformats.org/drawingml/2006/main" xmlns:r="http://schemas.openxmlformats.org/officeDocument/2006/relationships" xmlns:p="http://schemas.openxmlformats.org/presentationml/2006/main">
  <p:tag name="TIMING" val="|37.4|30.1|27|28.6|13.9"/>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515</TotalTime>
  <Words>1469</Words>
  <Application>Microsoft Office PowerPoint</Application>
  <PresentationFormat>Widescreen</PresentationFormat>
  <Paragraphs>75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Counting Calories: Good or Bad?</vt:lpstr>
      <vt:lpstr>What Will we Discuss?</vt:lpstr>
      <vt:lpstr>Which of These Foods are Higher in Calories?</vt:lpstr>
      <vt:lpstr>Calorie Counting's Positive Effects on Weight loss</vt:lpstr>
      <vt:lpstr>Ffion Slide 1</vt:lpstr>
      <vt:lpstr>The Benefits of Calorie Counting Apps</vt:lpstr>
      <vt:lpstr>Ffion Slide 2</vt:lpstr>
      <vt:lpstr>Food Labels and Calorie Counting</vt:lpstr>
      <vt:lpstr>Ffion Slide 3</vt:lpstr>
      <vt:lpstr>Calorie Counting vs Appetite</vt:lpstr>
      <vt:lpstr>Ffion Slide 4</vt:lpstr>
      <vt:lpstr>Guess the calories! (Within 50kcal)</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 Tiramani</dc:creator>
  <cp:lastModifiedBy>Steve Tiramani</cp:lastModifiedBy>
  <cp:revision>85</cp:revision>
  <dcterms:created xsi:type="dcterms:W3CDTF">2021-12-02T12:56:52Z</dcterms:created>
  <dcterms:modified xsi:type="dcterms:W3CDTF">2022-01-14T11:25:28Z</dcterms:modified>
</cp:coreProperties>
</file>