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8" r:id="rId2"/>
    <p:sldId id="259" r:id="rId3"/>
    <p:sldId id="269" r:id="rId4"/>
    <p:sldId id="268" r:id="rId5"/>
    <p:sldId id="270" r:id="rId6"/>
    <p:sldId id="271" r:id="rId7"/>
    <p:sldId id="272" r:id="rId8"/>
    <p:sldId id="273" r:id="rId9"/>
    <p:sldId id="274" r:id="rId10"/>
    <p:sldId id="275" r:id="rId11"/>
    <p:sldId id="276" r:id="rId12"/>
    <p:sldId id="277" r:id="rId13"/>
    <p:sldId id="278" r:id="rId14"/>
    <p:sldId id="279" r:id="rId15"/>
    <p:sldId id="280" r:id="rId16"/>
    <p:sldId id="281" r:id="rId17"/>
    <p:sldId id="282" r:id="rId18"/>
    <p:sldId id="283" r:id="rId19"/>
    <p:sldId id="284" r:id="rId20"/>
    <p:sldId id="2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1391" autoAdjust="0"/>
  </p:normalViewPr>
  <p:slideViewPr>
    <p:cSldViewPr snapToGrid="0">
      <p:cViewPr varScale="1">
        <p:scale>
          <a:sx n="37" d="100"/>
          <a:sy n="37" d="100"/>
        </p:scale>
        <p:origin x="201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98CAC7-1D80-4BFC-B822-A75E76B1D3A7}" type="doc">
      <dgm:prSet loTypeId="urn:microsoft.com/office/officeart/2005/8/layout/hProcess9" loCatId="process" qsTypeId="urn:microsoft.com/office/officeart/2005/8/quickstyle/simple1" qsCatId="simple" csTypeId="urn:microsoft.com/office/officeart/2005/8/colors/colorful3" csCatId="colorful" phldr="1"/>
      <dgm:spPr/>
    </dgm:pt>
    <dgm:pt modelId="{3DA71BAD-5B99-47D5-B439-EC2419B35A5A}">
      <dgm:prSet phldrT="[Text]"/>
      <dgm:spPr/>
      <dgm:t>
        <a:bodyPr/>
        <a:lstStyle/>
        <a:p>
          <a:r>
            <a:rPr lang="en-GB" dirty="0"/>
            <a:t>Promotes tolerance and understanding between different cultures/communities</a:t>
          </a:r>
        </a:p>
      </dgm:t>
    </dgm:pt>
    <dgm:pt modelId="{36F174A9-E0D5-40B0-B1B7-3CBC49FA554C}" type="parTrans" cxnId="{92D0A4EE-53FB-4E00-AC8B-F4226825ABAC}">
      <dgm:prSet/>
      <dgm:spPr/>
      <dgm:t>
        <a:bodyPr/>
        <a:lstStyle/>
        <a:p>
          <a:endParaRPr lang="en-GB"/>
        </a:p>
      </dgm:t>
    </dgm:pt>
    <dgm:pt modelId="{0504BDFE-8796-4A13-855E-7A8F91DC0157}" type="sibTrans" cxnId="{92D0A4EE-53FB-4E00-AC8B-F4226825ABAC}">
      <dgm:prSet/>
      <dgm:spPr/>
      <dgm:t>
        <a:bodyPr/>
        <a:lstStyle/>
        <a:p>
          <a:endParaRPr lang="en-GB"/>
        </a:p>
      </dgm:t>
    </dgm:pt>
    <dgm:pt modelId="{02084D33-CE13-49A3-8A30-B339B8325CF4}">
      <dgm:prSet phldrT="[Text]"/>
      <dgm:spPr/>
      <dgm:t>
        <a:bodyPr/>
        <a:lstStyle/>
        <a:p>
          <a:r>
            <a:rPr lang="en-GB" dirty="0"/>
            <a:t>Enrichment through shared community experiences with different people</a:t>
          </a:r>
        </a:p>
      </dgm:t>
    </dgm:pt>
    <dgm:pt modelId="{7C692419-9421-4B79-8E0F-BAD1D1468FE2}" type="parTrans" cxnId="{E1956859-0118-4986-8A93-B06CE14C3706}">
      <dgm:prSet/>
      <dgm:spPr/>
      <dgm:t>
        <a:bodyPr/>
        <a:lstStyle/>
        <a:p>
          <a:endParaRPr lang="en-GB"/>
        </a:p>
      </dgm:t>
    </dgm:pt>
    <dgm:pt modelId="{11FD1C71-AB72-4948-899F-F77E097F45A7}" type="sibTrans" cxnId="{E1956859-0118-4986-8A93-B06CE14C3706}">
      <dgm:prSet/>
      <dgm:spPr/>
      <dgm:t>
        <a:bodyPr/>
        <a:lstStyle/>
        <a:p>
          <a:endParaRPr lang="en-GB"/>
        </a:p>
      </dgm:t>
    </dgm:pt>
    <dgm:pt modelId="{A2377D30-A748-4761-AA0F-D65C75738216}">
      <dgm:prSet phldrT="[Text]"/>
      <dgm:spPr/>
      <dgm:t>
        <a:bodyPr/>
        <a:lstStyle/>
        <a:p>
          <a:r>
            <a:rPr lang="en-GB" dirty="0"/>
            <a:t>Attracts money to economy through different businesses</a:t>
          </a:r>
        </a:p>
      </dgm:t>
    </dgm:pt>
    <dgm:pt modelId="{136AD2C9-952A-45CD-B03C-4F58C25B6D21}" type="parTrans" cxnId="{098E2C7F-B3DF-4BB7-AC0A-D79DA5A56ADA}">
      <dgm:prSet/>
      <dgm:spPr/>
      <dgm:t>
        <a:bodyPr/>
        <a:lstStyle/>
        <a:p>
          <a:endParaRPr lang="en-GB"/>
        </a:p>
      </dgm:t>
    </dgm:pt>
    <dgm:pt modelId="{2B6C433E-09D8-4DA8-B2A1-F35A3AEE594E}" type="sibTrans" cxnId="{098E2C7F-B3DF-4BB7-AC0A-D79DA5A56ADA}">
      <dgm:prSet/>
      <dgm:spPr/>
      <dgm:t>
        <a:bodyPr/>
        <a:lstStyle/>
        <a:p>
          <a:endParaRPr lang="en-GB"/>
        </a:p>
      </dgm:t>
    </dgm:pt>
    <dgm:pt modelId="{3404B486-87F2-4F08-9198-CEAC63D9999E}">
      <dgm:prSet phldrT="[Text]"/>
      <dgm:spPr/>
      <dgm:t>
        <a:bodyPr/>
        <a:lstStyle/>
        <a:p>
          <a:r>
            <a:rPr lang="en-GB" dirty="0"/>
            <a:t>Relives skills shortages</a:t>
          </a:r>
        </a:p>
      </dgm:t>
    </dgm:pt>
    <dgm:pt modelId="{5222BF94-44F7-4932-94E8-487F32C4FD24}" type="parTrans" cxnId="{BD4664D6-F282-42FE-A1D5-364F269B0D8B}">
      <dgm:prSet/>
      <dgm:spPr/>
      <dgm:t>
        <a:bodyPr/>
        <a:lstStyle/>
        <a:p>
          <a:endParaRPr lang="en-GB"/>
        </a:p>
      </dgm:t>
    </dgm:pt>
    <dgm:pt modelId="{D7C7A7BD-027E-4BC2-9049-3DFC16563766}" type="sibTrans" cxnId="{BD4664D6-F282-42FE-A1D5-364F269B0D8B}">
      <dgm:prSet/>
      <dgm:spPr/>
      <dgm:t>
        <a:bodyPr/>
        <a:lstStyle/>
        <a:p>
          <a:endParaRPr lang="en-GB"/>
        </a:p>
      </dgm:t>
    </dgm:pt>
    <dgm:pt modelId="{44BFC9C8-F44C-4994-82E6-47BED1932520}" type="pres">
      <dgm:prSet presAssocID="{B198CAC7-1D80-4BFC-B822-A75E76B1D3A7}" presName="CompostProcess" presStyleCnt="0">
        <dgm:presLayoutVars>
          <dgm:dir/>
          <dgm:resizeHandles val="exact"/>
        </dgm:presLayoutVars>
      </dgm:prSet>
      <dgm:spPr/>
    </dgm:pt>
    <dgm:pt modelId="{E4C10EBD-AD4E-44F2-9F2B-5BC2D2D53360}" type="pres">
      <dgm:prSet presAssocID="{B198CAC7-1D80-4BFC-B822-A75E76B1D3A7}" presName="arrow" presStyleLbl="bgShp" presStyleIdx="0" presStyleCnt="1"/>
      <dgm:spPr/>
    </dgm:pt>
    <dgm:pt modelId="{6B059272-33A7-4B14-BEA4-DD75643A785A}" type="pres">
      <dgm:prSet presAssocID="{B198CAC7-1D80-4BFC-B822-A75E76B1D3A7}" presName="linearProcess" presStyleCnt="0"/>
      <dgm:spPr/>
    </dgm:pt>
    <dgm:pt modelId="{F069C3D1-F041-45AE-B5DD-4E76704DA193}" type="pres">
      <dgm:prSet presAssocID="{3DA71BAD-5B99-47D5-B439-EC2419B35A5A}" presName="textNode" presStyleLbl="node1" presStyleIdx="0" presStyleCnt="4">
        <dgm:presLayoutVars>
          <dgm:bulletEnabled val="1"/>
        </dgm:presLayoutVars>
      </dgm:prSet>
      <dgm:spPr/>
    </dgm:pt>
    <dgm:pt modelId="{1683A2F5-A0C7-4B1F-AA7D-331F6B8E5294}" type="pres">
      <dgm:prSet presAssocID="{0504BDFE-8796-4A13-855E-7A8F91DC0157}" presName="sibTrans" presStyleCnt="0"/>
      <dgm:spPr/>
    </dgm:pt>
    <dgm:pt modelId="{0F65A2B2-9F4F-42CA-83B0-ACD1FD3ECB6A}" type="pres">
      <dgm:prSet presAssocID="{02084D33-CE13-49A3-8A30-B339B8325CF4}" presName="textNode" presStyleLbl="node1" presStyleIdx="1" presStyleCnt="4">
        <dgm:presLayoutVars>
          <dgm:bulletEnabled val="1"/>
        </dgm:presLayoutVars>
      </dgm:prSet>
      <dgm:spPr/>
    </dgm:pt>
    <dgm:pt modelId="{B1E9DF9C-3449-4C36-812D-FFB216EB7488}" type="pres">
      <dgm:prSet presAssocID="{11FD1C71-AB72-4948-899F-F77E097F45A7}" presName="sibTrans" presStyleCnt="0"/>
      <dgm:spPr/>
    </dgm:pt>
    <dgm:pt modelId="{798E6CA0-B10B-4C78-911F-58FE2102BFE9}" type="pres">
      <dgm:prSet presAssocID="{A2377D30-A748-4761-AA0F-D65C75738216}" presName="textNode" presStyleLbl="node1" presStyleIdx="2" presStyleCnt="4">
        <dgm:presLayoutVars>
          <dgm:bulletEnabled val="1"/>
        </dgm:presLayoutVars>
      </dgm:prSet>
      <dgm:spPr/>
    </dgm:pt>
    <dgm:pt modelId="{FDBFE41B-3639-427B-B89E-46571A757C8A}" type="pres">
      <dgm:prSet presAssocID="{2B6C433E-09D8-4DA8-B2A1-F35A3AEE594E}" presName="sibTrans" presStyleCnt="0"/>
      <dgm:spPr/>
    </dgm:pt>
    <dgm:pt modelId="{84AD4EE5-A2C5-4191-8FFF-68354B1C825E}" type="pres">
      <dgm:prSet presAssocID="{3404B486-87F2-4F08-9198-CEAC63D9999E}" presName="textNode" presStyleLbl="node1" presStyleIdx="3" presStyleCnt="4">
        <dgm:presLayoutVars>
          <dgm:bulletEnabled val="1"/>
        </dgm:presLayoutVars>
      </dgm:prSet>
      <dgm:spPr/>
    </dgm:pt>
  </dgm:ptLst>
  <dgm:cxnLst>
    <dgm:cxn modelId="{D4B90C06-7924-4D19-B0DB-F015E5B56764}" type="presOf" srcId="{3404B486-87F2-4F08-9198-CEAC63D9999E}" destId="{84AD4EE5-A2C5-4191-8FFF-68354B1C825E}" srcOrd="0" destOrd="0" presId="urn:microsoft.com/office/officeart/2005/8/layout/hProcess9"/>
    <dgm:cxn modelId="{03CD5D32-630B-428B-A6C5-5A002ACDAF9A}" type="presOf" srcId="{3DA71BAD-5B99-47D5-B439-EC2419B35A5A}" destId="{F069C3D1-F041-45AE-B5DD-4E76704DA193}" srcOrd="0" destOrd="0" presId="urn:microsoft.com/office/officeart/2005/8/layout/hProcess9"/>
    <dgm:cxn modelId="{FC7BF063-B8A8-41D8-976C-43BCC8AF2E6C}" type="presOf" srcId="{02084D33-CE13-49A3-8A30-B339B8325CF4}" destId="{0F65A2B2-9F4F-42CA-83B0-ACD1FD3ECB6A}" srcOrd="0" destOrd="0" presId="urn:microsoft.com/office/officeart/2005/8/layout/hProcess9"/>
    <dgm:cxn modelId="{1D0A7D73-9460-47B9-B21A-08ACA5C94A9A}" type="presOf" srcId="{B198CAC7-1D80-4BFC-B822-A75E76B1D3A7}" destId="{44BFC9C8-F44C-4994-82E6-47BED1932520}" srcOrd="0" destOrd="0" presId="urn:microsoft.com/office/officeart/2005/8/layout/hProcess9"/>
    <dgm:cxn modelId="{E1956859-0118-4986-8A93-B06CE14C3706}" srcId="{B198CAC7-1D80-4BFC-B822-A75E76B1D3A7}" destId="{02084D33-CE13-49A3-8A30-B339B8325CF4}" srcOrd="1" destOrd="0" parTransId="{7C692419-9421-4B79-8E0F-BAD1D1468FE2}" sibTransId="{11FD1C71-AB72-4948-899F-F77E097F45A7}"/>
    <dgm:cxn modelId="{098E2C7F-B3DF-4BB7-AC0A-D79DA5A56ADA}" srcId="{B198CAC7-1D80-4BFC-B822-A75E76B1D3A7}" destId="{A2377D30-A748-4761-AA0F-D65C75738216}" srcOrd="2" destOrd="0" parTransId="{136AD2C9-952A-45CD-B03C-4F58C25B6D21}" sibTransId="{2B6C433E-09D8-4DA8-B2A1-F35A3AEE594E}"/>
    <dgm:cxn modelId="{F1C14C86-825C-42B8-8680-26E928EF90C8}" type="presOf" srcId="{A2377D30-A748-4761-AA0F-D65C75738216}" destId="{798E6CA0-B10B-4C78-911F-58FE2102BFE9}" srcOrd="0" destOrd="0" presId="urn:microsoft.com/office/officeart/2005/8/layout/hProcess9"/>
    <dgm:cxn modelId="{BD4664D6-F282-42FE-A1D5-364F269B0D8B}" srcId="{B198CAC7-1D80-4BFC-B822-A75E76B1D3A7}" destId="{3404B486-87F2-4F08-9198-CEAC63D9999E}" srcOrd="3" destOrd="0" parTransId="{5222BF94-44F7-4932-94E8-487F32C4FD24}" sibTransId="{D7C7A7BD-027E-4BC2-9049-3DFC16563766}"/>
    <dgm:cxn modelId="{92D0A4EE-53FB-4E00-AC8B-F4226825ABAC}" srcId="{B198CAC7-1D80-4BFC-B822-A75E76B1D3A7}" destId="{3DA71BAD-5B99-47D5-B439-EC2419B35A5A}" srcOrd="0" destOrd="0" parTransId="{36F174A9-E0D5-40B0-B1B7-3CBC49FA554C}" sibTransId="{0504BDFE-8796-4A13-855E-7A8F91DC0157}"/>
    <dgm:cxn modelId="{DC693485-76A7-453D-83E4-998E162BDB8B}" type="presParOf" srcId="{44BFC9C8-F44C-4994-82E6-47BED1932520}" destId="{E4C10EBD-AD4E-44F2-9F2B-5BC2D2D53360}" srcOrd="0" destOrd="0" presId="urn:microsoft.com/office/officeart/2005/8/layout/hProcess9"/>
    <dgm:cxn modelId="{5CE72697-3636-4CF5-B295-1E0293DAF0F7}" type="presParOf" srcId="{44BFC9C8-F44C-4994-82E6-47BED1932520}" destId="{6B059272-33A7-4B14-BEA4-DD75643A785A}" srcOrd="1" destOrd="0" presId="urn:microsoft.com/office/officeart/2005/8/layout/hProcess9"/>
    <dgm:cxn modelId="{C4563D2D-C6D9-410F-B41F-57BC81BD39EF}" type="presParOf" srcId="{6B059272-33A7-4B14-BEA4-DD75643A785A}" destId="{F069C3D1-F041-45AE-B5DD-4E76704DA193}" srcOrd="0" destOrd="0" presId="urn:microsoft.com/office/officeart/2005/8/layout/hProcess9"/>
    <dgm:cxn modelId="{8EDC4043-4977-4A37-9C35-7F5CE3328CFC}" type="presParOf" srcId="{6B059272-33A7-4B14-BEA4-DD75643A785A}" destId="{1683A2F5-A0C7-4B1F-AA7D-331F6B8E5294}" srcOrd="1" destOrd="0" presId="urn:microsoft.com/office/officeart/2005/8/layout/hProcess9"/>
    <dgm:cxn modelId="{5439BE95-AAF1-4E17-87F6-5938B1AE186B}" type="presParOf" srcId="{6B059272-33A7-4B14-BEA4-DD75643A785A}" destId="{0F65A2B2-9F4F-42CA-83B0-ACD1FD3ECB6A}" srcOrd="2" destOrd="0" presId="urn:microsoft.com/office/officeart/2005/8/layout/hProcess9"/>
    <dgm:cxn modelId="{5A49ABBE-AD5D-47D8-8FA5-F1EDD63D8985}" type="presParOf" srcId="{6B059272-33A7-4B14-BEA4-DD75643A785A}" destId="{B1E9DF9C-3449-4C36-812D-FFB216EB7488}" srcOrd="3" destOrd="0" presId="urn:microsoft.com/office/officeart/2005/8/layout/hProcess9"/>
    <dgm:cxn modelId="{9A9EF09F-38FF-4F40-B59C-D86496266B7C}" type="presParOf" srcId="{6B059272-33A7-4B14-BEA4-DD75643A785A}" destId="{798E6CA0-B10B-4C78-911F-58FE2102BFE9}" srcOrd="4" destOrd="0" presId="urn:microsoft.com/office/officeart/2005/8/layout/hProcess9"/>
    <dgm:cxn modelId="{C054D39C-9E00-40D4-B2D9-45A3F634D724}" type="presParOf" srcId="{6B059272-33A7-4B14-BEA4-DD75643A785A}" destId="{FDBFE41B-3639-427B-B89E-46571A757C8A}" srcOrd="5" destOrd="0" presId="urn:microsoft.com/office/officeart/2005/8/layout/hProcess9"/>
    <dgm:cxn modelId="{A19F62F8-C496-4FB2-998F-64281CC608E1}" type="presParOf" srcId="{6B059272-33A7-4B14-BEA4-DD75643A785A}" destId="{84AD4EE5-A2C5-4191-8FFF-68354B1C825E}"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9EC513-3385-42BB-922C-2909CEF1458D}"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BD1C0FFD-8651-4E39-B494-387F73B722BE}">
      <dgm:prSet phldrT="[Text]"/>
      <dgm:spPr/>
      <dgm:t>
        <a:bodyPr/>
        <a:lstStyle/>
        <a:p>
          <a:r>
            <a:rPr lang="en-GB" dirty="0"/>
            <a:t>Zero tolerance of racism in policing</a:t>
          </a:r>
        </a:p>
      </dgm:t>
    </dgm:pt>
    <dgm:pt modelId="{DBDBBAE7-2117-443B-864B-D2C41CD61880}" type="parTrans" cxnId="{867F44D1-73DF-45D5-A051-7B8D6EEAC305}">
      <dgm:prSet/>
      <dgm:spPr/>
      <dgm:t>
        <a:bodyPr/>
        <a:lstStyle/>
        <a:p>
          <a:endParaRPr lang="en-GB"/>
        </a:p>
      </dgm:t>
    </dgm:pt>
    <dgm:pt modelId="{BE1E8CD9-BC81-43B4-9F17-A534A53AB63D}" type="sibTrans" cxnId="{867F44D1-73DF-45D5-A051-7B8D6EEAC305}">
      <dgm:prSet/>
      <dgm:spPr/>
      <dgm:t>
        <a:bodyPr/>
        <a:lstStyle/>
        <a:p>
          <a:endParaRPr lang="en-GB"/>
        </a:p>
      </dgm:t>
    </dgm:pt>
    <dgm:pt modelId="{3B17019F-903B-452C-B7A7-B64C84913A1F}">
      <dgm:prSet phldrT="[Text]"/>
      <dgm:spPr/>
      <dgm:t>
        <a:bodyPr/>
        <a:lstStyle/>
        <a:p>
          <a:r>
            <a:rPr lang="en-GB" dirty="0"/>
            <a:t>Policing will adopt an ‘explain or reform’ approach to address the negative impact and outcomes experienced by black people</a:t>
          </a:r>
        </a:p>
      </dgm:t>
    </dgm:pt>
    <dgm:pt modelId="{2029CC9D-6F38-4859-B723-194F26B6D83E}" type="parTrans" cxnId="{64B957E5-DA19-4EFF-B31F-4160FE7B3AC7}">
      <dgm:prSet/>
      <dgm:spPr/>
      <dgm:t>
        <a:bodyPr/>
        <a:lstStyle/>
        <a:p>
          <a:endParaRPr lang="en-GB"/>
        </a:p>
      </dgm:t>
    </dgm:pt>
    <dgm:pt modelId="{E533F939-9BD8-400D-9AA5-0BBDB3CAE4A8}" type="sibTrans" cxnId="{64B957E5-DA19-4EFF-B31F-4160FE7B3AC7}">
      <dgm:prSet/>
      <dgm:spPr/>
      <dgm:t>
        <a:bodyPr/>
        <a:lstStyle/>
        <a:p>
          <a:endParaRPr lang="en-GB"/>
        </a:p>
      </dgm:t>
    </dgm:pt>
    <dgm:pt modelId="{98404FE1-3A14-4DA5-B3A9-E7746F542C7D}">
      <dgm:prSet phldrT="[Text]"/>
      <dgm:spPr/>
      <dgm:t>
        <a:bodyPr/>
        <a:lstStyle/>
        <a:p>
          <a:r>
            <a:rPr lang="en-GB" dirty="0"/>
            <a:t>Policing will ensure that officers and staff understand the history of policing black people and the ongoing impact and trauma of disproportionality</a:t>
          </a:r>
        </a:p>
      </dgm:t>
    </dgm:pt>
    <dgm:pt modelId="{C1694076-2F14-4A65-BAF8-0C7CC50AE657}" type="parTrans" cxnId="{BE9D82E4-0584-4BFD-99B1-A162EB0160A3}">
      <dgm:prSet/>
      <dgm:spPr/>
      <dgm:t>
        <a:bodyPr/>
        <a:lstStyle/>
        <a:p>
          <a:endParaRPr lang="en-GB"/>
        </a:p>
      </dgm:t>
    </dgm:pt>
    <dgm:pt modelId="{F3B6E8B4-14B8-49AC-8C94-5B5DB96896E5}" type="sibTrans" cxnId="{BE9D82E4-0584-4BFD-99B1-A162EB0160A3}">
      <dgm:prSet/>
      <dgm:spPr/>
      <dgm:t>
        <a:bodyPr/>
        <a:lstStyle/>
        <a:p>
          <a:endParaRPr lang="en-GB"/>
        </a:p>
      </dgm:t>
    </dgm:pt>
    <dgm:pt modelId="{880D1BD2-16C7-4A5E-9314-83D71A9134DA}">
      <dgm:prSet phldrT="[Text]"/>
      <dgm:spPr/>
      <dgm:t>
        <a:bodyPr/>
        <a:lstStyle/>
        <a:p>
          <a:r>
            <a:rPr lang="en-GB" dirty="0"/>
            <a:t>The development of a representative workforce</a:t>
          </a:r>
        </a:p>
      </dgm:t>
    </dgm:pt>
    <dgm:pt modelId="{E5B5D140-31F0-4BF0-8088-A7F6EC85E0AA}" type="parTrans" cxnId="{067183DF-ED0E-43C3-8FE6-10999BAE3D6A}">
      <dgm:prSet/>
      <dgm:spPr/>
      <dgm:t>
        <a:bodyPr/>
        <a:lstStyle/>
        <a:p>
          <a:endParaRPr lang="en-GB"/>
        </a:p>
      </dgm:t>
    </dgm:pt>
    <dgm:pt modelId="{7550FE5E-9FB3-4FBF-ACE0-6EC8CCB48D0C}" type="sibTrans" cxnId="{067183DF-ED0E-43C3-8FE6-10999BAE3D6A}">
      <dgm:prSet/>
      <dgm:spPr/>
      <dgm:t>
        <a:bodyPr/>
        <a:lstStyle/>
        <a:p>
          <a:endParaRPr lang="en-GB"/>
        </a:p>
      </dgm:t>
    </dgm:pt>
    <dgm:pt modelId="{6BDDF058-189E-4D8B-B6D3-6F143DFB3CA3}">
      <dgm:prSet phldrT="[Text]"/>
      <dgm:spPr/>
      <dgm:t>
        <a:bodyPr/>
        <a:lstStyle/>
        <a:p>
          <a:r>
            <a:rPr lang="en-GB" dirty="0"/>
            <a:t>Policing will increase the involvement of Black communities in its work and improve support to Black victims of crime</a:t>
          </a:r>
        </a:p>
      </dgm:t>
    </dgm:pt>
    <dgm:pt modelId="{A5D8EC10-A108-4BD5-918C-AE4C5AB762AF}" type="parTrans" cxnId="{CB9ECF09-1E55-4ACD-8813-A6242836D53C}">
      <dgm:prSet/>
      <dgm:spPr/>
      <dgm:t>
        <a:bodyPr/>
        <a:lstStyle/>
        <a:p>
          <a:endParaRPr lang="en-GB"/>
        </a:p>
      </dgm:t>
    </dgm:pt>
    <dgm:pt modelId="{BA6A0D55-CF8C-4F97-80FA-4B9B17DEBA2F}" type="sibTrans" cxnId="{CB9ECF09-1E55-4ACD-8813-A6242836D53C}">
      <dgm:prSet/>
      <dgm:spPr/>
      <dgm:t>
        <a:bodyPr/>
        <a:lstStyle/>
        <a:p>
          <a:endParaRPr lang="en-GB"/>
        </a:p>
      </dgm:t>
    </dgm:pt>
    <dgm:pt modelId="{68BC0A5C-09EB-450C-9F5E-39B14AD19315}" type="pres">
      <dgm:prSet presAssocID="{209EC513-3385-42BB-922C-2909CEF1458D}" presName="diagram" presStyleCnt="0">
        <dgm:presLayoutVars>
          <dgm:dir/>
          <dgm:resizeHandles val="exact"/>
        </dgm:presLayoutVars>
      </dgm:prSet>
      <dgm:spPr/>
    </dgm:pt>
    <dgm:pt modelId="{DDBD565A-B69F-4BF4-BB79-2FC91AD01BD1}" type="pres">
      <dgm:prSet presAssocID="{BD1C0FFD-8651-4E39-B494-387F73B722BE}" presName="node" presStyleLbl="node1" presStyleIdx="0" presStyleCnt="5">
        <dgm:presLayoutVars>
          <dgm:bulletEnabled val="1"/>
        </dgm:presLayoutVars>
      </dgm:prSet>
      <dgm:spPr/>
    </dgm:pt>
    <dgm:pt modelId="{EF249D1F-02DF-417D-AEFE-03955A83D37E}" type="pres">
      <dgm:prSet presAssocID="{BE1E8CD9-BC81-43B4-9F17-A534A53AB63D}" presName="sibTrans" presStyleCnt="0"/>
      <dgm:spPr/>
    </dgm:pt>
    <dgm:pt modelId="{F287FB9F-FDA4-4F64-B234-7E7EB13FBF08}" type="pres">
      <dgm:prSet presAssocID="{3B17019F-903B-452C-B7A7-B64C84913A1F}" presName="node" presStyleLbl="node1" presStyleIdx="1" presStyleCnt="5">
        <dgm:presLayoutVars>
          <dgm:bulletEnabled val="1"/>
        </dgm:presLayoutVars>
      </dgm:prSet>
      <dgm:spPr/>
    </dgm:pt>
    <dgm:pt modelId="{4E18BE2F-FCD3-49FF-9860-04F8F8AA2170}" type="pres">
      <dgm:prSet presAssocID="{E533F939-9BD8-400D-9AA5-0BBDB3CAE4A8}" presName="sibTrans" presStyleCnt="0"/>
      <dgm:spPr/>
    </dgm:pt>
    <dgm:pt modelId="{3A6C4C27-3262-4100-B429-DBC0CE6B702A}" type="pres">
      <dgm:prSet presAssocID="{98404FE1-3A14-4DA5-B3A9-E7746F542C7D}" presName="node" presStyleLbl="node1" presStyleIdx="2" presStyleCnt="5">
        <dgm:presLayoutVars>
          <dgm:bulletEnabled val="1"/>
        </dgm:presLayoutVars>
      </dgm:prSet>
      <dgm:spPr/>
    </dgm:pt>
    <dgm:pt modelId="{25561306-8A11-42BE-A4D4-FA1ADB65C1FA}" type="pres">
      <dgm:prSet presAssocID="{F3B6E8B4-14B8-49AC-8C94-5B5DB96896E5}" presName="sibTrans" presStyleCnt="0"/>
      <dgm:spPr/>
    </dgm:pt>
    <dgm:pt modelId="{5880E75F-A81E-4ACD-826B-73F0CA5EFFA5}" type="pres">
      <dgm:prSet presAssocID="{880D1BD2-16C7-4A5E-9314-83D71A9134DA}" presName="node" presStyleLbl="node1" presStyleIdx="3" presStyleCnt="5">
        <dgm:presLayoutVars>
          <dgm:bulletEnabled val="1"/>
        </dgm:presLayoutVars>
      </dgm:prSet>
      <dgm:spPr/>
    </dgm:pt>
    <dgm:pt modelId="{E3D6DE94-7407-4EFA-AE38-B7EC8196FDA1}" type="pres">
      <dgm:prSet presAssocID="{7550FE5E-9FB3-4FBF-ACE0-6EC8CCB48D0C}" presName="sibTrans" presStyleCnt="0"/>
      <dgm:spPr/>
    </dgm:pt>
    <dgm:pt modelId="{F57C75F2-E153-4B60-B5C6-D8FE031DA2F0}" type="pres">
      <dgm:prSet presAssocID="{6BDDF058-189E-4D8B-B6D3-6F143DFB3CA3}" presName="node" presStyleLbl="node1" presStyleIdx="4" presStyleCnt="5">
        <dgm:presLayoutVars>
          <dgm:bulletEnabled val="1"/>
        </dgm:presLayoutVars>
      </dgm:prSet>
      <dgm:spPr/>
    </dgm:pt>
  </dgm:ptLst>
  <dgm:cxnLst>
    <dgm:cxn modelId="{BFD83704-0607-4E2A-97CE-E251D85D3154}" type="presOf" srcId="{98404FE1-3A14-4DA5-B3A9-E7746F542C7D}" destId="{3A6C4C27-3262-4100-B429-DBC0CE6B702A}" srcOrd="0" destOrd="0" presId="urn:microsoft.com/office/officeart/2005/8/layout/default"/>
    <dgm:cxn modelId="{CB9ECF09-1E55-4ACD-8813-A6242836D53C}" srcId="{209EC513-3385-42BB-922C-2909CEF1458D}" destId="{6BDDF058-189E-4D8B-B6D3-6F143DFB3CA3}" srcOrd="4" destOrd="0" parTransId="{A5D8EC10-A108-4BD5-918C-AE4C5AB762AF}" sibTransId="{BA6A0D55-CF8C-4F97-80FA-4B9B17DEBA2F}"/>
    <dgm:cxn modelId="{DAE34E18-B5B4-48AF-B67B-93D36E5725DA}" type="presOf" srcId="{880D1BD2-16C7-4A5E-9314-83D71A9134DA}" destId="{5880E75F-A81E-4ACD-826B-73F0CA5EFFA5}" srcOrd="0" destOrd="0" presId="urn:microsoft.com/office/officeart/2005/8/layout/default"/>
    <dgm:cxn modelId="{24D21325-1254-4CF0-A660-A907B1F70F86}" type="presOf" srcId="{BD1C0FFD-8651-4E39-B494-387F73B722BE}" destId="{DDBD565A-B69F-4BF4-BB79-2FC91AD01BD1}" srcOrd="0" destOrd="0" presId="urn:microsoft.com/office/officeart/2005/8/layout/default"/>
    <dgm:cxn modelId="{62353A46-63F9-4BCE-934B-436D656647F4}" type="presOf" srcId="{6BDDF058-189E-4D8B-B6D3-6F143DFB3CA3}" destId="{F57C75F2-E153-4B60-B5C6-D8FE031DA2F0}" srcOrd="0" destOrd="0" presId="urn:microsoft.com/office/officeart/2005/8/layout/default"/>
    <dgm:cxn modelId="{D3C1079F-CD72-4E6C-9B8C-9E2295CDA329}" type="presOf" srcId="{209EC513-3385-42BB-922C-2909CEF1458D}" destId="{68BC0A5C-09EB-450C-9F5E-39B14AD19315}" srcOrd="0" destOrd="0" presId="urn:microsoft.com/office/officeart/2005/8/layout/default"/>
    <dgm:cxn modelId="{98B618C3-067F-4070-9088-77CD8DAAB2CC}" type="presOf" srcId="{3B17019F-903B-452C-B7A7-B64C84913A1F}" destId="{F287FB9F-FDA4-4F64-B234-7E7EB13FBF08}" srcOrd="0" destOrd="0" presId="urn:microsoft.com/office/officeart/2005/8/layout/default"/>
    <dgm:cxn modelId="{867F44D1-73DF-45D5-A051-7B8D6EEAC305}" srcId="{209EC513-3385-42BB-922C-2909CEF1458D}" destId="{BD1C0FFD-8651-4E39-B494-387F73B722BE}" srcOrd="0" destOrd="0" parTransId="{DBDBBAE7-2117-443B-864B-D2C41CD61880}" sibTransId="{BE1E8CD9-BC81-43B4-9F17-A534A53AB63D}"/>
    <dgm:cxn modelId="{067183DF-ED0E-43C3-8FE6-10999BAE3D6A}" srcId="{209EC513-3385-42BB-922C-2909CEF1458D}" destId="{880D1BD2-16C7-4A5E-9314-83D71A9134DA}" srcOrd="3" destOrd="0" parTransId="{E5B5D140-31F0-4BF0-8088-A7F6EC85E0AA}" sibTransId="{7550FE5E-9FB3-4FBF-ACE0-6EC8CCB48D0C}"/>
    <dgm:cxn modelId="{BE9D82E4-0584-4BFD-99B1-A162EB0160A3}" srcId="{209EC513-3385-42BB-922C-2909CEF1458D}" destId="{98404FE1-3A14-4DA5-B3A9-E7746F542C7D}" srcOrd="2" destOrd="0" parTransId="{C1694076-2F14-4A65-BAF8-0C7CC50AE657}" sibTransId="{F3B6E8B4-14B8-49AC-8C94-5B5DB96896E5}"/>
    <dgm:cxn modelId="{64B957E5-DA19-4EFF-B31F-4160FE7B3AC7}" srcId="{209EC513-3385-42BB-922C-2909CEF1458D}" destId="{3B17019F-903B-452C-B7A7-B64C84913A1F}" srcOrd="1" destOrd="0" parTransId="{2029CC9D-6F38-4859-B723-194F26B6D83E}" sibTransId="{E533F939-9BD8-400D-9AA5-0BBDB3CAE4A8}"/>
    <dgm:cxn modelId="{2E304CE0-692B-49C4-9B19-B9445EC7F059}" type="presParOf" srcId="{68BC0A5C-09EB-450C-9F5E-39B14AD19315}" destId="{DDBD565A-B69F-4BF4-BB79-2FC91AD01BD1}" srcOrd="0" destOrd="0" presId="urn:microsoft.com/office/officeart/2005/8/layout/default"/>
    <dgm:cxn modelId="{917D2B2A-0172-4532-AD23-95DEC5E458FD}" type="presParOf" srcId="{68BC0A5C-09EB-450C-9F5E-39B14AD19315}" destId="{EF249D1F-02DF-417D-AEFE-03955A83D37E}" srcOrd="1" destOrd="0" presId="urn:microsoft.com/office/officeart/2005/8/layout/default"/>
    <dgm:cxn modelId="{3AB9813E-C34E-46B5-BB53-82EAD551F8A9}" type="presParOf" srcId="{68BC0A5C-09EB-450C-9F5E-39B14AD19315}" destId="{F287FB9F-FDA4-4F64-B234-7E7EB13FBF08}" srcOrd="2" destOrd="0" presId="urn:microsoft.com/office/officeart/2005/8/layout/default"/>
    <dgm:cxn modelId="{8CE38352-6339-4B23-BBA1-18C5B9401CA4}" type="presParOf" srcId="{68BC0A5C-09EB-450C-9F5E-39B14AD19315}" destId="{4E18BE2F-FCD3-49FF-9860-04F8F8AA2170}" srcOrd="3" destOrd="0" presId="urn:microsoft.com/office/officeart/2005/8/layout/default"/>
    <dgm:cxn modelId="{1C017C9F-AA72-464C-B070-5455EB47FD83}" type="presParOf" srcId="{68BC0A5C-09EB-450C-9F5E-39B14AD19315}" destId="{3A6C4C27-3262-4100-B429-DBC0CE6B702A}" srcOrd="4" destOrd="0" presId="urn:microsoft.com/office/officeart/2005/8/layout/default"/>
    <dgm:cxn modelId="{82EF04D7-9961-4DF7-B777-5A5F1013F45C}" type="presParOf" srcId="{68BC0A5C-09EB-450C-9F5E-39B14AD19315}" destId="{25561306-8A11-42BE-A4D4-FA1ADB65C1FA}" srcOrd="5" destOrd="0" presId="urn:microsoft.com/office/officeart/2005/8/layout/default"/>
    <dgm:cxn modelId="{2D9F6D3B-BC66-476B-945A-7F418DA4EC2A}" type="presParOf" srcId="{68BC0A5C-09EB-450C-9F5E-39B14AD19315}" destId="{5880E75F-A81E-4ACD-826B-73F0CA5EFFA5}" srcOrd="6" destOrd="0" presId="urn:microsoft.com/office/officeart/2005/8/layout/default"/>
    <dgm:cxn modelId="{3E142FF1-CB9A-46A3-B002-2BE9AC318D98}" type="presParOf" srcId="{68BC0A5C-09EB-450C-9F5E-39B14AD19315}" destId="{E3D6DE94-7407-4EFA-AE38-B7EC8196FDA1}" srcOrd="7" destOrd="0" presId="urn:microsoft.com/office/officeart/2005/8/layout/default"/>
    <dgm:cxn modelId="{B5F39E5B-BF61-4888-99D0-EEDEEE354D66}" type="presParOf" srcId="{68BC0A5C-09EB-450C-9F5E-39B14AD19315}" destId="{F57C75F2-E153-4B60-B5C6-D8FE031DA2F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10EBD-AD4E-44F2-9F2B-5BC2D2D53360}">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69C3D1-F041-45AE-B5DD-4E76704DA193}">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Promotes tolerance and understanding between different cultures/communities</a:t>
          </a:r>
        </a:p>
      </dsp:txBody>
      <dsp:txXfrm>
        <a:off x="81963" y="1251380"/>
        <a:ext cx="2488457" cy="1413601"/>
      </dsp:txXfrm>
    </dsp:sp>
    <dsp:sp modelId="{0F65A2B2-9F4F-42CA-83B0-ACD1FD3ECB6A}">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Enrichment through shared community experiences with different people</a:t>
          </a:r>
        </a:p>
      </dsp:txBody>
      <dsp:txXfrm>
        <a:off x="2855435" y="1251380"/>
        <a:ext cx="2488457" cy="1413601"/>
      </dsp:txXfrm>
    </dsp:sp>
    <dsp:sp modelId="{798E6CA0-B10B-4C78-911F-58FE2102BFE9}">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Attracts money to economy through different businesses</a:t>
          </a:r>
        </a:p>
      </dsp:txBody>
      <dsp:txXfrm>
        <a:off x="5628907" y="1251380"/>
        <a:ext cx="2488457" cy="1413601"/>
      </dsp:txXfrm>
    </dsp:sp>
    <dsp:sp modelId="{84AD4EE5-A2C5-4191-8FFF-68354B1C825E}">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Relives skills shortages</a:t>
          </a:r>
        </a:p>
      </dsp:txBody>
      <dsp:txXfrm>
        <a:off x="8402378" y="1251380"/>
        <a:ext cx="2488457"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BD565A-B69F-4BF4-BB79-2FC91AD01BD1}">
      <dsp:nvSpPr>
        <dsp:cNvPr id="0" name=""/>
        <dsp:cNvSpPr/>
      </dsp:nvSpPr>
      <dsp:spPr>
        <a:xfrm>
          <a:off x="0" y="320993"/>
          <a:ext cx="2774372" cy="166462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Zero tolerance of racism in policing</a:t>
          </a:r>
        </a:p>
      </dsp:txBody>
      <dsp:txXfrm>
        <a:off x="0" y="320993"/>
        <a:ext cx="2774372" cy="1664623"/>
      </dsp:txXfrm>
    </dsp:sp>
    <dsp:sp modelId="{F287FB9F-FDA4-4F64-B234-7E7EB13FBF08}">
      <dsp:nvSpPr>
        <dsp:cNvPr id="0" name=""/>
        <dsp:cNvSpPr/>
      </dsp:nvSpPr>
      <dsp:spPr>
        <a:xfrm>
          <a:off x="3051809" y="320993"/>
          <a:ext cx="2774372" cy="1664623"/>
        </a:xfrm>
        <a:prstGeom prst="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Policing will adopt an ‘explain or reform’ approach to address the negative impact and outcomes experienced by black people</a:t>
          </a:r>
        </a:p>
      </dsp:txBody>
      <dsp:txXfrm>
        <a:off x="3051809" y="320993"/>
        <a:ext cx="2774372" cy="1664623"/>
      </dsp:txXfrm>
    </dsp:sp>
    <dsp:sp modelId="{3A6C4C27-3262-4100-B429-DBC0CE6B702A}">
      <dsp:nvSpPr>
        <dsp:cNvPr id="0" name=""/>
        <dsp:cNvSpPr/>
      </dsp:nvSpPr>
      <dsp:spPr>
        <a:xfrm>
          <a:off x="6103619" y="320993"/>
          <a:ext cx="2774372" cy="1664623"/>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Policing will ensure that officers and staff understand the history of policing black people and the ongoing impact and trauma of disproportionality</a:t>
          </a:r>
        </a:p>
      </dsp:txBody>
      <dsp:txXfrm>
        <a:off x="6103619" y="320993"/>
        <a:ext cx="2774372" cy="1664623"/>
      </dsp:txXfrm>
    </dsp:sp>
    <dsp:sp modelId="{5880E75F-A81E-4ACD-826B-73F0CA5EFFA5}">
      <dsp:nvSpPr>
        <dsp:cNvPr id="0" name=""/>
        <dsp:cNvSpPr/>
      </dsp:nvSpPr>
      <dsp:spPr>
        <a:xfrm>
          <a:off x="1525904" y="2263054"/>
          <a:ext cx="2774372" cy="1664623"/>
        </a:xfrm>
        <a:prstGeom prst="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development of a representative workforce</a:t>
          </a:r>
        </a:p>
      </dsp:txBody>
      <dsp:txXfrm>
        <a:off x="1525904" y="2263054"/>
        <a:ext cx="2774372" cy="1664623"/>
      </dsp:txXfrm>
    </dsp:sp>
    <dsp:sp modelId="{F57C75F2-E153-4B60-B5C6-D8FE031DA2F0}">
      <dsp:nvSpPr>
        <dsp:cNvPr id="0" name=""/>
        <dsp:cNvSpPr/>
      </dsp:nvSpPr>
      <dsp:spPr>
        <a:xfrm>
          <a:off x="4577714" y="2263054"/>
          <a:ext cx="2774372" cy="1664623"/>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Policing will increase the involvement of Black communities in its work and improve support to Black victims of crime</a:t>
          </a:r>
        </a:p>
      </dsp:txBody>
      <dsp:txXfrm>
        <a:off x="4577714" y="2263054"/>
        <a:ext cx="2774372" cy="166462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‘Diversity’?</a:t>
            </a:r>
          </a:p>
          <a:p>
            <a:r>
              <a:rPr lang="en-GB" dirty="0"/>
              <a:t>Diversity in the social context &amp; the benefits of living in a diverse community</a:t>
            </a:r>
          </a:p>
          <a:p>
            <a:r>
              <a:rPr lang="en-GB" dirty="0"/>
              <a:t>Policing Diverse communities</a:t>
            </a:r>
          </a:p>
          <a:p>
            <a:r>
              <a:rPr lang="en-GB" dirty="0"/>
              <a:t>Policing &amp; Race Action Plan – challenges to you as operational leaders</a:t>
            </a:r>
          </a:p>
          <a:p>
            <a:r>
              <a:rPr lang="en-GB" dirty="0"/>
              <a:t>Hate Crime  - what </a:t>
            </a:r>
            <a:r>
              <a:rPr lang="en-GB" dirty="0" err="1"/>
              <a:t>si</a:t>
            </a:r>
            <a:r>
              <a:rPr lang="en-GB" dirty="0"/>
              <a:t> meant by the term, how do we define hostility &amp; perception</a:t>
            </a:r>
          </a:p>
          <a:p>
            <a:r>
              <a:rPr lang="en-GB" dirty="0"/>
              <a:t>And finally look at the challenges of identifying &amp; investigating hat </a:t>
            </a:r>
            <a:r>
              <a:rPr lang="en-GB" dirty="0" err="1"/>
              <a:t>ecrime</a:t>
            </a:r>
            <a:r>
              <a:rPr lang="en-GB" dirty="0"/>
              <a:t>.</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96201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Diversity, policing diverse communities and hate crime is a vast area of study , so the next 2 hours will touch upon various aspects of the topic area.</a:t>
            </a:r>
          </a:p>
          <a:p>
            <a:endParaRPr lang="en-GB" dirty="0"/>
          </a:p>
          <a:p>
            <a:r>
              <a:rPr lang="en-GB" dirty="0"/>
              <a:t>Diversity is a term that is now engrained within our vocabulary, we come across it almost daily in conversations , in the media and within what we read.</a:t>
            </a:r>
          </a:p>
          <a:p>
            <a:endParaRPr lang="en-GB" dirty="0"/>
          </a:p>
          <a:p>
            <a:r>
              <a:rPr lang="en-GB" dirty="0"/>
              <a:t>Yet each of us will be able to explain it differently depending on our experiences and the influence that our professions, culture and life experiences have upon us .</a:t>
            </a:r>
          </a:p>
          <a:p>
            <a:endParaRPr lang="en-GB" dirty="0"/>
          </a:p>
          <a:p>
            <a:r>
              <a:rPr lang="en-GB" dirty="0"/>
              <a:t>So lets begin with a simple exercise:</a:t>
            </a:r>
          </a:p>
          <a:p>
            <a:r>
              <a:rPr lang="en-GB" dirty="0"/>
              <a:t> How do you define ‘diversity’?</a:t>
            </a:r>
          </a:p>
          <a:p>
            <a:endParaRPr lang="en-GB" dirty="0"/>
          </a:p>
          <a:p>
            <a:r>
              <a:rPr lang="en-GB" dirty="0"/>
              <a:t>( chat box)</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969922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world of academia and other various  sources will put forward their own explanations which may or may not be influenced by organisational definitions, experiences and </a:t>
            </a:r>
          </a:p>
          <a:p>
            <a:endParaRPr lang="en-GB" dirty="0"/>
          </a:p>
          <a:p>
            <a:pPr marL="228600" indent="-228600">
              <a:buAutoNum type="arabicPeriod"/>
            </a:pPr>
            <a:r>
              <a:rPr lang="en-GB" dirty="0"/>
              <a:t>The oxford dictionary defines it as:</a:t>
            </a:r>
            <a:endParaRPr lang="en-GB" sz="1200" dirty="0"/>
          </a:p>
          <a:p>
            <a:pPr algn="ctr"/>
            <a:r>
              <a:rPr lang="en-GB" sz="1200" dirty="0"/>
              <a:t>‘variety’ or the practice or quality of including or involving people from a range of different social and ethnic backgrounds and different genders, sexual orientation etc’</a:t>
            </a:r>
          </a:p>
          <a:p>
            <a:pPr algn="ctr"/>
            <a:endParaRPr lang="en-GB" sz="1200" dirty="0"/>
          </a:p>
          <a:p>
            <a:pPr algn="l"/>
            <a:r>
              <a:rPr lang="en-GB" sz="1200" dirty="0"/>
              <a:t>2. </a:t>
            </a:r>
            <a:r>
              <a:rPr lang="en-GB" dirty="0">
                <a:solidFill>
                  <a:sysClr val="windowText" lastClr="000000"/>
                </a:solidFill>
              </a:rPr>
              <a:t>‘Diversity is any dimension that can be used to differentiate groups and people from one another’ )Global Diversity Practice.com, 2023)</a:t>
            </a:r>
          </a:p>
          <a:p>
            <a:pPr algn="l"/>
            <a:endParaRPr lang="en-GB" dirty="0">
              <a:solidFill>
                <a:sysClr val="windowText" lastClr="000000"/>
              </a:solidFill>
            </a:endParaRPr>
          </a:p>
          <a:p>
            <a:pPr algn="l"/>
            <a:r>
              <a:rPr lang="en-GB" dirty="0">
                <a:solidFill>
                  <a:sysClr val="windowText" lastClr="000000"/>
                </a:solidFill>
              </a:rPr>
              <a:t>3. The college of policing in its Diversity, equality &amp; inclusion strategy refers to it as ‘the characteristics that differentiate groups and people from one another’</a:t>
            </a:r>
          </a:p>
          <a:p>
            <a:pPr algn="l"/>
            <a:endParaRPr lang="en-GB" dirty="0">
              <a:solidFill>
                <a:sysClr val="windowText" lastClr="000000"/>
              </a:solidFill>
            </a:endParaRPr>
          </a:p>
          <a:p>
            <a:pPr marL="0" indent="0">
              <a:buNone/>
            </a:pPr>
            <a:r>
              <a:rPr lang="en-GB" dirty="0"/>
              <a:t>One characteristic of all three of these definitions is the use of the word different</a:t>
            </a:r>
          </a:p>
        </p:txBody>
      </p:sp>
      <p:sp>
        <p:nvSpPr>
          <p:cNvPr id="4" name="Slide Number Placeholder 3"/>
          <p:cNvSpPr>
            <a:spLocks noGrp="1"/>
          </p:cNvSpPr>
          <p:nvPr>
            <p:ph type="sldNum" sz="quarter" idx="5"/>
          </p:nvPr>
        </p:nvSpPr>
        <p:spPr/>
        <p:txBody>
          <a:bodyPr/>
          <a:lstStyle/>
          <a:p>
            <a:fld id="{AE9A0E93-3C3A-4EFD-8771-40EFB653E409}" type="slidenum">
              <a:rPr lang="en-GB" smtClean="0"/>
              <a:t>4</a:t>
            </a:fld>
            <a:endParaRPr lang="en-GB"/>
          </a:p>
        </p:txBody>
      </p:sp>
    </p:spTree>
    <p:extLst>
      <p:ext uri="{BB962C8B-B14F-4D97-AF65-F5344CB8AC3E}">
        <p14:creationId xmlns:p14="http://schemas.microsoft.com/office/powerpoint/2010/main" val="2223651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We’ve looked at ‘diversity’ from our own perspective and from reliable sources such as dictionaries – to answer the question of what diversity is with regards to social terms we have to go a little further and describe diversity through a social lens that shows what a fair and inclusive diverse society may look like </a:t>
            </a:r>
          </a:p>
          <a:p>
            <a:endParaRPr lang="en-GB" dirty="0"/>
          </a:p>
          <a:p>
            <a:r>
              <a:rPr lang="en-GB" dirty="0"/>
              <a:t>So with regards to ‘diversity’ in a social context.</a:t>
            </a:r>
          </a:p>
          <a:p>
            <a:endParaRPr lang="en-GB" dirty="0"/>
          </a:p>
          <a:p>
            <a:r>
              <a:rPr lang="en-GB" dirty="0"/>
              <a:t>How would you define it?</a:t>
            </a:r>
          </a:p>
          <a:p>
            <a:endParaRPr lang="en-GB" dirty="0"/>
          </a:p>
          <a:p>
            <a:r>
              <a:rPr lang="en-GB" dirty="0"/>
              <a:t>(chat box)</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344976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Diversity in the social context can be described as </a:t>
            </a:r>
          </a:p>
          <a:p>
            <a:r>
              <a:rPr lang="en-GB" dirty="0"/>
              <a:t>A successful community in which individuals of different race, ethnicity, religious beliefs, socioeconomic status, language, geographical origin, gender or sexual orientation bring their different knowledge , background, experience and interest for the benefit of the whole community</a:t>
            </a:r>
          </a:p>
          <a:p>
            <a:r>
              <a:rPr lang="en-GB" dirty="0"/>
              <a:t>( embracing diversity.us , 2023)</a:t>
            </a:r>
          </a:p>
          <a:p>
            <a:endParaRPr lang="en-GB" dirty="0"/>
          </a:p>
          <a:p>
            <a:r>
              <a:rPr lang="en-GB" dirty="0"/>
              <a:t>As they all contribute to the success of the community is it the case that individuals that  practice understanding and respect of different ideas, viewpoints and perspectives of those that are different to themselves are the ones that actively work towards achieving many common goals for the benefit of the community as a whole?</a:t>
            </a:r>
          </a:p>
          <a:p>
            <a:endParaRPr lang="en-GB" dirty="0"/>
          </a:p>
          <a:p>
            <a:r>
              <a:rPr lang="en-GB" dirty="0"/>
              <a:t>What about those that don’t work towards those community goals??</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539490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see as  the benefits of living in a diverse society?</a:t>
            </a:r>
          </a:p>
          <a:p>
            <a:endParaRPr lang="en-GB" dirty="0"/>
          </a:p>
          <a:p>
            <a:r>
              <a:rPr lang="en-GB" dirty="0"/>
              <a:t>Use Chat box</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3683404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BBC bitesize ( 2023)</a:t>
            </a:r>
          </a:p>
          <a:p>
            <a:endParaRPr lang="en-GB" dirty="0"/>
          </a:p>
          <a:p>
            <a:pPr marL="228600" indent="-228600">
              <a:buAutoNum type="arabicPeriod"/>
            </a:pPr>
            <a:r>
              <a:rPr lang="en-GB" dirty="0"/>
              <a:t>Promotes tolerance and understanding between different cultures/communities</a:t>
            </a:r>
          </a:p>
          <a:p>
            <a:pPr marL="228600" indent="-228600">
              <a:buAutoNum type="arabicPeriod"/>
            </a:pPr>
            <a:r>
              <a:rPr lang="en-GB" dirty="0"/>
              <a:t>Enrichment through shared community experiences with different people</a:t>
            </a:r>
          </a:p>
          <a:p>
            <a:pPr marL="228600" indent="-228600">
              <a:buAutoNum type="arabicPeriod"/>
            </a:pPr>
            <a:r>
              <a:rPr lang="en-GB" dirty="0"/>
              <a:t>Attracts money to the economy through different </a:t>
            </a:r>
            <a:r>
              <a:rPr lang="en-GB" dirty="0" err="1"/>
              <a:t>businesess</a:t>
            </a:r>
            <a:endParaRPr lang="en-GB" dirty="0"/>
          </a:p>
          <a:p>
            <a:pPr marL="228600" indent="-228600">
              <a:buAutoNum type="arabicPeriod"/>
            </a:pPr>
            <a:r>
              <a:rPr lang="en-GB" dirty="0"/>
              <a:t>Relives skills shortages</a:t>
            </a:r>
          </a:p>
          <a:p>
            <a:pPr marL="228600" indent="-228600">
              <a:buAutoNum type="arabicPeriod"/>
            </a:pPr>
            <a:endParaRPr lang="en-GB" dirty="0"/>
          </a:p>
          <a:p>
            <a:pPr marL="0" indent="0">
              <a:buNone/>
            </a:pPr>
            <a:r>
              <a:rPr lang="en-GB" dirty="0"/>
              <a:t>Also </a:t>
            </a:r>
          </a:p>
          <a:p>
            <a:pPr marL="228600" indent="-228600">
              <a:buAutoNum type="arabicPeriod"/>
            </a:pPr>
            <a:r>
              <a:rPr lang="en-GB" dirty="0"/>
              <a:t>More lifestyle options – exchange of ideas, values and habits can help people increase their quality of life</a:t>
            </a:r>
          </a:p>
          <a:p>
            <a:pPr marL="228600" indent="-228600">
              <a:buAutoNum type="arabicPeriod"/>
            </a:pPr>
            <a:r>
              <a:rPr lang="en-GB" dirty="0"/>
              <a:t>Increased awareness of cultural identities – when you live in a diverse society you become more aware of your cultural </a:t>
            </a:r>
            <a:r>
              <a:rPr lang="en-GB" dirty="0" err="1"/>
              <a:t>identirty</a:t>
            </a:r>
            <a:r>
              <a:rPr lang="en-GB" dirty="0"/>
              <a:t> and that of </a:t>
            </a:r>
            <a:r>
              <a:rPr lang="en-GB" dirty="0" err="1"/>
              <a:t>othes</a:t>
            </a:r>
            <a:r>
              <a:rPr lang="en-GB" dirty="0"/>
              <a:t> – some become proud of their heritage , feel generous in sharing /celebrating their traditions, sharing music, </a:t>
            </a:r>
            <a:r>
              <a:rPr lang="en-GB" dirty="0" err="1"/>
              <a:t>cusine</a:t>
            </a:r>
            <a:r>
              <a:rPr lang="en-GB" dirty="0"/>
              <a:t> etc with others –  which makes for an interesting and complex society</a:t>
            </a:r>
          </a:p>
          <a:p>
            <a:pPr marL="228600" indent="-228600">
              <a:buAutoNum type="arabicPeriod"/>
            </a:pPr>
            <a:r>
              <a:rPr lang="en-GB" dirty="0"/>
              <a:t>Encourages tolerance and open minded ness – </a:t>
            </a:r>
          </a:p>
          <a:p>
            <a:pPr marL="228600" indent="-228600">
              <a:buAutoNum type="arabicPeriod"/>
            </a:pPr>
            <a:r>
              <a:rPr lang="en-GB" dirty="0" err="1"/>
              <a:t>Creativiyt</a:t>
            </a:r>
            <a:r>
              <a:rPr lang="en-GB" dirty="0"/>
              <a:t> &amp; innovation – new ways of doing things and fresh ways of looking at things</a:t>
            </a:r>
          </a:p>
          <a:p>
            <a:pPr marL="228600" indent="-228600">
              <a:buAutoNum type="arabicPeriod"/>
            </a:pPr>
            <a:r>
              <a:rPr lang="en-GB" dirty="0"/>
              <a:t>Differences in values, opinions and </a:t>
            </a:r>
            <a:r>
              <a:rPr lang="en-GB" dirty="0" err="1"/>
              <a:t>lifestyes</a:t>
            </a:r>
            <a:r>
              <a:rPr lang="en-GB" dirty="0"/>
              <a:t> should serve as inspiration for growth rather than conflict.</a:t>
            </a:r>
          </a:p>
          <a:p>
            <a:pPr marL="0" indent="0">
              <a:buNone/>
            </a:pPr>
            <a:r>
              <a:rPr lang="en-GB" dirty="0"/>
              <a:t>(</a:t>
            </a:r>
            <a:r>
              <a:rPr lang="en-GB" dirty="0" err="1"/>
              <a:t>Chrlotte</a:t>
            </a:r>
            <a:r>
              <a:rPr lang="en-GB" dirty="0"/>
              <a:t> </a:t>
            </a:r>
            <a:r>
              <a:rPr lang="en-GB" dirty="0" err="1"/>
              <a:t>Stries</a:t>
            </a:r>
            <a:r>
              <a:rPr lang="en-GB" dirty="0"/>
              <a:t> .com)</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0557628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move on to policing diverse communities</a:t>
            </a:r>
          </a:p>
          <a:p>
            <a:endParaRPr lang="en-GB" dirty="0"/>
          </a:p>
          <a:p>
            <a:r>
              <a:rPr lang="en-GB" dirty="0"/>
              <a:t>In its 2022 Police Race Action Plan the college of Policing highlights that  policing has a difficult history in its relationship’ within its diverse communities/ethnic group</a:t>
            </a:r>
          </a:p>
          <a:p>
            <a:endParaRPr lang="en-GB" dirty="0"/>
          </a:p>
          <a:p>
            <a:r>
              <a:rPr lang="en-GB" dirty="0"/>
              <a:t>In making this statement It calls upon experiences from the overt racism many of the Windrush generation experienced, including policing</a:t>
            </a:r>
          </a:p>
          <a:p>
            <a:r>
              <a:rPr lang="en-GB" dirty="0"/>
              <a:t>The Scarman report following the 1981 riots across England’s cities which identified the harmful impact of policing on black Britain</a:t>
            </a:r>
          </a:p>
          <a:p>
            <a:r>
              <a:rPr lang="en-GB" dirty="0"/>
              <a:t>To the McPherson report (1998) following the death of Stephen Lawrence , which according to the college of policing  were watershed moments in policing.</a:t>
            </a:r>
          </a:p>
          <a:p>
            <a:endParaRPr lang="en-GB" dirty="0"/>
          </a:p>
          <a:p>
            <a:r>
              <a:rPr lang="en-GB" b="1" dirty="0"/>
              <a:t>What are your views? Do you agree with this or not?</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850408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Fortunately much has been done in the </a:t>
            </a:r>
            <a:r>
              <a:rPr lang="en-GB" dirty="0" err="1"/>
              <a:t>interviening</a:t>
            </a:r>
            <a:r>
              <a:rPr lang="en-GB" dirty="0"/>
              <a:t> years by policing to address racism in the police and society</a:t>
            </a:r>
          </a:p>
          <a:p>
            <a:endParaRPr lang="en-GB" dirty="0"/>
          </a:p>
          <a:p>
            <a:pPr marL="228600" indent="-228600">
              <a:buAutoNum type="arabicPeriod"/>
            </a:pPr>
            <a:r>
              <a:rPr lang="en-GB" dirty="0"/>
              <a:t>Stronger focus on neighbourhood policing to bring policing closer to the issues affecting communities and their involvement and oversight in such matters as protests</a:t>
            </a:r>
          </a:p>
          <a:p>
            <a:pPr marL="228600" indent="-228600">
              <a:buAutoNum type="arabicPeriod"/>
            </a:pPr>
            <a:r>
              <a:rPr lang="en-GB" dirty="0"/>
              <a:t>A more robust independent inspection and complaints process has been introduced to scrutinise the police</a:t>
            </a:r>
          </a:p>
          <a:p>
            <a:pPr marL="228600" indent="-228600">
              <a:buAutoNum type="arabicPeriod"/>
            </a:pPr>
            <a:r>
              <a:rPr lang="en-GB" dirty="0"/>
              <a:t>And a much greater focus on policing being a diverse and inclusive organisation</a:t>
            </a:r>
          </a:p>
          <a:p>
            <a:pPr marL="228600" indent="-228600">
              <a:buAutoNum type="arabicPeriod"/>
            </a:pPr>
            <a:r>
              <a:rPr lang="en-GB" dirty="0"/>
              <a:t>And now a drive and focus on building a more representative police service</a:t>
            </a:r>
          </a:p>
          <a:p>
            <a:pPr marL="228600" indent="-228600">
              <a:buAutoNum type="arabicPeriod"/>
            </a:pPr>
            <a:endParaRPr lang="en-GB" dirty="0"/>
          </a:p>
          <a:p>
            <a:pPr marL="0" indent="0">
              <a:buNone/>
            </a:pPr>
            <a:r>
              <a:rPr lang="en-GB" dirty="0"/>
              <a:t>It has been agreed that change has not been fast nor arguable significant enough as we only have to look at the information around the Casey report following the investigation into the Metropolitan police.</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8568398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action plan sets out 5 core commitments for the service</a:t>
            </a:r>
          </a:p>
          <a:p>
            <a:endParaRPr lang="en-GB" dirty="0"/>
          </a:p>
          <a:p>
            <a:r>
              <a:rPr lang="en-GB" dirty="0"/>
              <a:t>How many of you are aware o the action plan?</a:t>
            </a:r>
          </a:p>
          <a:p>
            <a:endParaRPr lang="en-GB" dirty="0"/>
          </a:p>
          <a:p>
            <a:r>
              <a:rPr lang="en-GB" dirty="0"/>
              <a:t>Does your force have its own based on the national CoP one?</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4634679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Put you into groups – 10 mins to discuss and feedback</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6627933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Hate crimes are far more prevalent than official statistics suggest and proportionately more likely to be directed against the person than non-hate crimes,  and they tend to be experienced repeatedly.</a:t>
            </a:r>
          </a:p>
          <a:p>
            <a:r>
              <a:rPr lang="en-GB" baseline="0" dirty="0"/>
              <a:t>The College of Policing (2014)  suggests that hate crimes have a greater emotional impact on the victim compared to non-hate crimes and can cause increased levels of fear and anxiety which can also spread through the wider community</a:t>
            </a:r>
          </a:p>
          <a:p>
            <a:endParaRPr lang="en-GB" baseline="0" dirty="0"/>
          </a:p>
          <a:p>
            <a:r>
              <a:rPr lang="en-GB" b="1" baseline="0" dirty="0"/>
              <a:t>But What is meant by  a hate crime?</a:t>
            </a:r>
          </a:p>
          <a:p>
            <a:endParaRPr lang="en-GB" baseline="0" dirty="0"/>
          </a:p>
          <a:p>
            <a:r>
              <a:rPr lang="en-GB" baseline="0" dirty="0"/>
              <a:t>( chat box answers) </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Ans: </a:t>
            </a:r>
            <a:r>
              <a:rPr lang="en-GB" dirty="0">
                <a:solidFill>
                  <a:schemeClr val="bg1"/>
                </a:solidFill>
              </a:rPr>
              <a:t>“</a:t>
            </a:r>
            <a:r>
              <a:rPr lang="en-GB" dirty="0"/>
              <a:t> </a:t>
            </a:r>
            <a:r>
              <a:rPr lang="en-GB" i="1" dirty="0">
                <a:solidFill>
                  <a:schemeClr val="bg1"/>
                </a:solidFill>
              </a:rPr>
              <a:t>any criminal offence which is perceived by the victim or any other person, to be motivated by hostility or prejudice based on a person’s race or perceived race; religion or perceived religion; sexual orientation or perceived sexual orientation; disability or perceived disability and any crime motivated by hostility or prejudice against a person who is transgender or perceived to be transgender</a:t>
            </a:r>
            <a:r>
              <a:rPr lang="en-GB" dirty="0">
                <a:solidFill>
                  <a:schemeClr val="bg1"/>
                </a:solidFill>
              </a:rPr>
              <a:t>”</a:t>
            </a:r>
          </a:p>
          <a:p>
            <a:endParaRPr lang="en-GB" dirty="0"/>
          </a:p>
          <a:p>
            <a:r>
              <a:rPr lang="en-GB" dirty="0"/>
              <a:t>In summary it is any incident or crime which the victim or anyone else thinks is based on someone’s </a:t>
            </a:r>
            <a:r>
              <a:rPr lang="en-GB" dirty="0" err="1"/>
              <a:t>prejusice</a:t>
            </a:r>
            <a:r>
              <a:rPr lang="en-GB" dirty="0"/>
              <a:t> towards them because o </a:t>
            </a:r>
            <a:r>
              <a:rPr lang="en-GB" dirty="0" err="1"/>
              <a:t>ftheir</a:t>
            </a:r>
            <a:r>
              <a:rPr lang="en-GB" dirty="0"/>
              <a:t> race, religion, sexual orientation, disability or because </a:t>
            </a:r>
            <a:r>
              <a:rPr lang="en-GB" dirty="0" err="1"/>
              <a:t>tey</a:t>
            </a:r>
            <a:r>
              <a:rPr lang="en-GB" dirty="0"/>
              <a:t> are transgender. </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6607431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latin typeface="Arial" panose="020B0604020202020204" pitchFamily="34" charset="0"/>
              </a:rPr>
              <a:t>National guidance states that the police service must provide an appropriate level of service to victims of hate crime and this service is subject to HMICFRS review/ inspection</a:t>
            </a:r>
          </a:p>
          <a:p>
            <a:pPr eaLnBrk="1" hangingPunct="1"/>
            <a:r>
              <a:rPr lang="en-GB" altLang="en-US" dirty="0">
                <a:latin typeface="Arial" panose="020B0604020202020204" pitchFamily="34" charset="0"/>
              </a:rPr>
              <a:t>Can you remember the 5 monitored strands of hat </a:t>
            </a:r>
            <a:r>
              <a:rPr lang="en-GB" altLang="en-US" dirty="0" err="1">
                <a:latin typeface="Arial" panose="020B0604020202020204" pitchFamily="34" charset="0"/>
              </a:rPr>
              <a:t>ecrime</a:t>
            </a:r>
            <a:r>
              <a:rPr lang="en-GB" altLang="en-US" dirty="0">
                <a:latin typeface="Arial" panose="020B0604020202020204" pitchFamily="34" charset="0"/>
              </a:rPr>
              <a:t> that were highlighted in the previous slide?</a:t>
            </a:r>
          </a:p>
          <a:p>
            <a:pPr eaLnBrk="1" hangingPunct="1"/>
            <a:r>
              <a:rPr lang="en-GB" altLang="en-US" dirty="0">
                <a:latin typeface="Arial" panose="020B0604020202020204" pitchFamily="34" charset="0"/>
              </a:rPr>
              <a:t>Although these 5 strands are monitored areas there are victims who are targeted as a result of other hate related hostilities.</a:t>
            </a:r>
          </a:p>
          <a:p>
            <a:pPr eaLnBrk="1" hangingPunct="1"/>
            <a:r>
              <a:rPr lang="en-GB" altLang="en-US" dirty="0">
                <a:latin typeface="Arial" panose="020B0604020202020204" pitchFamily="34" charset="0"/>
              </a:rPr>
              <a:t>The college of policing have identified another 21 groups which are not monitored/highlighted – which we are not going to look at here but include football violence for example.</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Agencies and partnerships are free to include the hostilities that they believe are prevalent in their areas and causing the greatest concern to their communities to add to that definition.</a:t>
            </a:r>
          </a:p>
          <a:p>
            <a:pPr eaLnBrk="1" hangingPunct="1"/>
            <a:endParaRPr lang="en-GB" altLang="en-US" dirty="0">
              <a:latin typeface="Arial" panose="020B0604020202020204" pitchFamily="34" charset="0"/>
            </a:endParaRP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These strands are covered by legislation – s28-32 Crime &amp; Disorder Act 1998</a:t>
            </a:r>
          </a:p>
          <a:p>
            <a:pPr eaLnBrk="1" hangingPunct="1"/>
            <a:r>
              <a:rPr lang="en-GB" altLang="en-US" dirty="0">
                <a:latin typeface="Arial" panose="020B0604020202020204" pitchFamily="34" charset="0"/>
              </a:rPr>
              <a:t>S145-146 Criminal Justice Act 2003</a:t>
            </a:r>
          </a:p>
          <a:p>
            <a:pPr eaLnBrk="1" hangingPunct="1"/>
            <a:r>
              <a:rPr lang="en-GB" altLang="en-US" dirty="0">
                <a:latin typeface="Arial" panose="020B0604020202020204" pitchFamily="34" charset="0"/>
              </a:rPr>
              <a:t>These allow the CPS to apply for an uplift in sentence for those convicted of hate crime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7905194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CPS</a:t>
            </a:r>
            <a:r>
              <a:rPr lang="en-GB" baseline="0" dirty="0"/>
              <a:t> describe ‘hate crime ‘ as :</a:t>
            </a:r>
          </a:p>
          <a:p>
            <a:endParaRPr lang="en-GB" baseline="0" dirty="0"/>
          </a:p>
          <a:p>
            <a:r>
              <a:rPr lang="en-GB" baseline="0" dirty="0"/>
              <a:t>When someone is hostile to another person because of their</a:t>
            </a:r>
          </a:p>
          <a:p>
            <a:r>
              <a:rPr lang="en-GB" baseline="0" dirty="0"/>
              <a:t>Disability, Nationality, Race, Religion, Sexual orientation or Transgender identity, and </a:t>
            </a:r>
          </a:p>
          <a:p>
            <a:r>
              <a:rPr lang="en-GB" baseline="0" dirty="0"/>
              <a:t>They show their hostility by</a:t>
            </a:r>
          </a:p>
          <a:p>
            <a:r>
              <a:rPr lang="en-GB" baseline="0" dirty="0"/>
              <a:t>Intimidation, Harassment, </a:t>
            </a:r>
            <a:r>
              <a:rPr lang="en-GB" b="1" baseline="0" dirty="0"/>
              <a:t>Damage to property </a:t>
            </a:r>
            <a:r>
              <a:rPr lang="en-GB" baseline="0" dirty="0"/>
              <a:t>or violence.</a:t>
            </a:r>
          </a:p>
          <a:p>
            <a:endParaRPr lang="en-GB" dirty="0"/>
          </a:p>
          <a:p>
            <a:r>
              <a:rPr lang="en-GB" dirty="0"/>
              <a:t>Additional – damage to property</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5902995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the concept of ‘hostility’ is important to understanding the extent of hate crime. </a:t>
            </a:r>
          </a:p>
          <a:p>
            <a:r>
              <a:rPr lang="en-GB" dirty="0"/>
              <a:t>The term ‘hate’ implies a high degree of animosity whereas the definition and the legislation it reflects , requires that the crime committed must be demonstrated or motivated by</a:t>
            </a:r>
            <a:r>
              <a:rPr lang="en-GB" b="1" dirty="0"/>
              <a:t> hostility </a:t>
            </a:r>
            <a:r>
              <a:rPr lang="en-GB" dirty="0"/>
              <a:t>or prejudice.</a:t>
            </a:r>
          </a:p>
          <a:p>
            <a:endParaRPr lang="en-GB" dirty="0"/>
          </a:p>
          <a:p>
            <a:r>
              <a:rPr lang="en-GB" b="1" dirty="0"/>
              <a:t>So how do we define ‘hostility’?</a:t>
            </a:r>
          </a:p>
          <a:p>
            <a:endParaRPr lang="en-GB" b="1" dirty="0"/>
          </a:p>
          <a:p>
            <a:r>
              <a:rPr lang="en-GB" b="1" dirty="0"/>
              <a:t>Chat box answers</a:t>
            </a:r>
          </a:p>
          <a:p>
            <a:endParaRPr lang="en-GB" dirty="0"/>
          </a:p>
          <a:p>
            <a:r>
              <a:rPr lang="en-GB" dirty="0"/>
              <a:t>The CPS gives the following guidance:</a:t>
            </a:r>
          </a:p>
          <a:p>
            <a:r>
              <a:rPr lang="en-GB" dirty="0"/>
              <a:t>In the absence of a precise definition of hostility, consideration should be given to ordinary dictionary definitions which include ill-will, ill-feeling, spite, contempt, prejudice, unfriendliness, antagonism, resentment and dislike.</a:t>
            </a:r>
          </a:p>
          <a:p>
            <a:endParaRPr lang="en-GB" dirty="0"/>
          </a:p>
          <a:p>
            <a:r>
              <a:rPr lang="en-GB" dirty="0"/>
              <a:t>As the CPS definition outlines</a:t>
            </a:r>
            <a:r>
              <a:rPr lang="en-GB" baseline="0" dirty="0"/>
              <a:t> – ‘</a:t>
            </a:r>
            <a:r>
              <a:rPr lang="en-GB" dirty="0"/>
              <a:t>Hostility’ can be face to face, on line , through social media and can include damage to property.</a:t>
            </a:r>
          </a:p>
          <a:p>
            <a:endParaRPr lang="en-GB" dirty="0"/>
          </a:p>
          <a:p>
            <a:r>
              <a:rPr lang="en-GB" dirty="0"/>
              <a:t>Hostility can be about behaving badly towards another person. It can mean being aggressive, it can mean saying or doing things that are unfriendly and that hurts others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745150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b="1" dirty="0">
                <a:latin typeface="Arial" panose="020B0604020202020204" pitchFamily="34" charset="0"/>
              </a:rPr>
              <a:t>What do we mean by ‘perception’?</a:t>
            </a:r>
          </a:p>
          <a:p>
            <a:pPr eaLnBrk="1" hangingPunct="1"/>
            <a:endParaRPr lang="en-GB" altLang="en-US" b="1" dirty="0">
              <a:latin typeface="Arial" panose="020B0604020202020204" pitchFamily="34" charset="0"/>
            </a:endParaRPr>
          </a:p>
          <a:p>
            <a:pPr eaLnBrk="1" hangingPunct="1"/>
            <a:r>
              <a:rPr lang="en-GB" altLang="en-US" b="1" dirty="0" err="1">
                <a:latin typeface="Arial" panose="020B0604020202020204" pitchFamily="34" charset="0"/>
              </a:rPr>
              <a:t>Chatbox</a:t>
            </a:r>
            <a:r>
              <a:rPr lang="en-GB" altLang="en-US" b="1" dirty="0">
                <a:latin typeface="Arial" panose="020B0604020202020204" pitchFamily="34" charset="0"/>
              </a:rPr>
              <a:t> answers</a:t>
            </a:r>
          </a:p>
          <a:p>
            <a:pPr eaLnBrk="1" hangingPunct="1"/>
            <a:endParaRPr lang="en-GB" altLang="en-US" b="1" dirty="0">
              <a:latin typeface="Arial" panose="020B0604020202020204" pitchFamily="34" charset="0"/>
            </a:endParaRPr>
          </a:p>
          <a:p>
            <a:pPr eaLnBrk="1" hangingPunct="1"/>
            <a:r>
              <a:rPr lang="en-GB" altLang="en-US" dirty="0">
                <a:latin typeface="Arial" panose="020B0604020202020204" pitchFamily="34" charset="0"/>
              </a:rPr>
              <a:t>The way in which something is regarded, understood or interpreted</a:t>
            </a:r>
          </a:p>
          <a:p>
            <a:pPr eaLnBrk="1" hangingPunct="1"/>
            <a:r>
              <a:rPr lang="en-GB" altLang="en-US" dirty="0">
                <a:latin typeface="Arial" panose="020B0604020202020204" pitchFamily="34" charset="0"/>
              </a:rPr>
              <a:t>Or</a:t>
            </a:r>
          </a:p>
          <a:p>
            <a:pPr eaLnBrk="1" hangingPunct="1"/>
            <a:r>
              <a:rPr lang="en-GB" altLang="en-US" dirty="0">
                <a:latin typeface="Arial" panose="020B0604020202020204" pitchFamily="34" charset="0"/>
              </a:rPr>
              <a:t>The ability to see, hear, or become aware of something through the </a:t>
            </a:r>
            <a:r>
              <a:rPr lang="en-GB" altLang="en-US" dirty="0" err="1">
                <a:latin typeface="Arial" panose="020B0604020202020204" pitchFamily="34" charset="0"/>
              </a:rPr>
              <a:t>sensess</a:t>
            </a:r>
            <a:endParaRPr lang="en-GB" altLang="en-US" dirty="0">
              <a:latin typeface="Arial" panose="020B0604020202020204" pitchFamily="34" charset="0"/>
            </a:endParaRP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The perception of the victim or any other person is the defining factor in determining whether an incident is a hate crime or in recognising the hostility element of a hate crime.</a:t>
            </a:r>
          </a:p>
          <a:p>
            <a:pPr eaLnBrk="1" hangingPunct="1"/>
            <a:r>
              <a:rPr lang="en-GB" altLang="en-US" dirty="0">
                <a:latin typeface="Arial" panose="020B0604020202020204" pitchFamily="34" charset="0"/>
              </a:rPr>
              <a:t>The victim does not have to justify or provide evidence of their belief and police officers or staff should not directly challenge this perception.</a:t>
            </a:r>
          </a:p>
          <a:p>
            <a:pPr eaLnBrk="1" hangingPunct="1"/>
            <a:r>
              <a:rPr lang="en-GB" altLang="en-US" dirty="0">
                <a:latin typeface="Arial" panose="020B0604020202020204" pitchFamily="34" charset="0"/>
              </a:rPr>
              <a:t>The alleged actions of the perpetrator must amount to a crime  - if so the perception of the victim or any other person will decide whether the crime is a hate crime.</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dirty="0">
                <a:latin typeface="Arial" panose="020B0604020202020204" pitchFamily="34" charset="0"/>
              </a:rPr>
              <a:t>If the facts do not identify a recordable crime but the victim perceived it to  be a hate crime the circumstances should be recorded as a non-crime hate incident.</a:t>
            </a:r>
            <a:r>
              <a:rPr lang="en-GB" sz="1200" dirty="0"/>
              <a:t> </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dirty="0"/>
              <a:t>It would not be appropriate to record a crime or incident as a hate crime or hate incident if it was based on the </a:t>
            </a:r>
            <a:r>
              <a:rPr lang="en-GB" sz="1200" b="1" dirty="0"/>
              <a:t>perception</a:t>
            </a:r>
            <a:r>
              <a:rPr lang="en-GB" sz="1200" dirty="0"/>
              <a:t> of a person or group who had no knowledge of the victim, crime or the area, and who may be responding to media or internet stories or who are reporting for a political or similar motive.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5860533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latin typeface="Arial" panose="020B0604020202020204" pitchFamily="34" charset="0"/>
              </a:rPr>
              <a:t>The other person could however be one of a number of persons including:</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Police officer</a:t>
            </a:r>
          </a:p>
          <a:p>
            <a:pPr eaLnBrk="1" hangingPunct="1"/>
            <a:r>
              <a:rPr lang="en-GB" altLang="en-US" dirty="0">
                <a:latin typeface="Arial" panose="020B0604020202020204" pitchFamily="34" charset="0"/>
              </a:rPr>
              <a:t>Police staff</a:t>
            </a:r>
          </a:p>
          <a:p>
            <a:pPr eaLnBrk="1" hangingPunct="1"/>
            <a:r>
              <a:rPr lang="en-GB" altLang="en-US" dirty="0">
                <a:latin typeface="Arial" panose="020B0604020202020204" pitchFamily="34" charset="0"/>
              </a:rPr>
              <a:t>Witnesses</a:t>
            </a:r>
          </a:p>
          <a:p>
            <a:pPr eaLnBrk="1" hangingPunct="1"/>
            <a:r>
              <a:rPr lang="en-GB" altLang="en-US" dirty="0">
                <a:latin typeface="Arial" panose="020B0604020202020204" pitchFamily="34" charset="0"/>
              </a:rPr>
              <a:t>Family members</a:t>
            </a:r>
          </a:p>
          <a:p>
            <a:pPr eaLnBrk="1" hangingPunct="1"/>
            <a:r>
              <a:rPr lang="en-GB" altLang="en-US" dirty="0">
                <a:latin typeface="Arial" panose="020B0604020202020204" pitchFamily="34" charset="0"/>
              </a:rPr>
              <a:t>Etc.</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A victim of hate crime /incident does not have to be a member of a minority group or someone who is generally considered to be vulnerable.</a:t>
            </a:r>
          </a:p>
          <a:p>
            <a:pPr eaLnBrk="1" hangingPunct="1"/>
            <a:r>
              <a:rPr lang="en-GB" altLang="en-US" dirty="0">
                <a:latin typeface="Arial" panose="020B0604020202020204" pitchFamily="34" charset="0"/>
              </a:rPr>
              <a:t>Anyone can be a victim of a hate incident/crime including people within the police</a:t>
            </a:r>
          </a:p>
          <a:p>
            <a:endParaRPr lang="en-GB" dirty="0"/>
          </a:p>
          <a:p>
            <a:r>
              <a:rPr lang="en-GB" dirty="0"/>
              <a:t>W</a:t>
            </a:r>
            <a:r>
              <a:rPr lang="en-GB" b="1" dirty="0"/>
              <a:t>hat challenges does ’perception’ highlight for you and you staff??</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0234246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What challenges do the police face in relation to IDENTIFYING hate crime?</a:t>
            </a:r>
          </a:p>
          <a:p>
            <a:pPr marL="0" indent="0">
              <a:buNone/>
            </a:pPr>
            <a:r>
              <a:rPr lang="en-GB" dirty="0"/>
              <a:t>Lack of reporting</a:t>
            </a:r>
          </a:p>
          <a:p>
            <a:pPr marL="0" indent="0">
              <a:buNone/>
            </a:pPr>
            <a:r>
              <a:rPr lang="en-GB" dirty="0"/>
              <a:t>No witnesses</a:t>
            </a:r>
          </a:p>
          <a:p>
            <a:pPr marL="0" indent="0">
              <a:buNone/>
            </a:pPr>
            <a:r>
              <a:rPr lang="en-GB" dirty="0"/>
              <a:t>No complaints</a:t>
            </a:r>
          </a:p>
          <a:p>
            <a:pPr marL="0" indent="0">
              <a:buNone/>
            </a:pPr>
            <a:r>
              <a:rPr lang="en-GB" dirty="0"/>
              <a:t>Fear, social exclusion</a:t>
            </a:r>
          </a:p>
          <a:p>
            <a:pPr marL="0" indent="0">
              <a:buNone/>
            </a:pPr>
            <a:r>
              <a:rPr lang="en-GB" dirty="0"/>
              <a:t>Identifying hostility</a:t>
            </a:r>
          </a:p>
          <a:p>
            <a:endParaRPr lang="en-GB" dirty="0"/>
          </a:p>
          <a:p>
            <a:r>
              <a:rPr lang="en-GB" dirty="0"/>
              <a:t>2.What challenges do the police face in the INVESTIGATION of hate crimes?</a:t>
            </a:r>
          </a:p>
          <a:p>
            <a:r>
              <a:rPr lang="en-GB" dirty="0"/>
              <a:t>Lack of evidence</a:t>
            </a:r>
          </a:p>
          <a:p>
            <a:r>
              <a:rPr lang="en-GB" dirty="0"/>
              <a:t>Not seen as a crime</a:t>
            </a:r>
          </a:p>
          <a:p>
            <a:r>
              <a:rPr lang="en-GB" dirty="0"/>
              <a:t>No witnesses</a:t>
            </a:r>
          </a:p>
          <a:p>
            <a:r>
              <a:rPr lang="en-GB" dirty="0"/>
              <a:t>Fear/intimidation</a:t>
            </a:r>
          </a:p>
          <a:p>
            <a:r>
              <a:rPr lang="en-GB" dirty="0"/>
              <a:t>Officer bias or prejudice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6661014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28/03/2023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28/03/2023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688183" y="1416130"/>
            <a:ext cx="4907848" cy="2954219"/>
          </a:xfrm>
        </p:spPr>
        <p:txBody>
          <a:bodyPr>
            <a:normAutofit fontScale="90000"/>
          </a:bodyPr>
          <a:lstStyle/>
          <a:p>
            <a:br>
              <a:rPr lang="en-GB" b="1" dirty="0">
                <a:solidFill>
                  <a:schemeClr val="bg1"/>
                </a:solidFill>
              </a:rPr>
            </a:br>
            <a:r>
              <a:rPr lang="en-GB" sz="4000" b="1" dirty="0">
                <a:solidFill>
                  <a:srgbClr val="002060"/>
                </a:solidFill>
              </a:rPr>
              <a:t>MSc </a:t>
            </a:r>
            <a:br>
              <a:rPr lang="en-GB" sz="4000" b="1" dirty="0">
                <a:solidFill>
                  <a:srgbClr val="002060"/>
                </a:solidFill>
              </a:rPr>
            </a:br>
            <a:r>
              <a:rPr lang="en-GB" sz="4000" b="1" dirty="0">
                <a:solidFill>
                  <a:srgbClr val="002060"/>
                </a:solidFill>
              </a:rPr>
              <a:t>Policing (Operational &amp; Strategic Leadership)</a:t>
            </a:r>
            <a:br>
              <a:rPr lang="en-GB" sz="4000" b="1" dirty="0">
                <a:solidFill>
                  <a:srgbClr val="002060"/>
                </a:solidFill>
              </a:rPr>
            </a:br>
            <a:r>
              <a:rPr lang="en-GB" sz="4000" b="1" dirty="0">
                <a:solidFill>
                  <a:srgbClr val="002060"/>
                </a:solidFill>
              </a:rPr>
              <a:t>Lesson: Policing Diverse Communities &amp; Hate Crime</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1061162" y="2164438"/>
            <a:ext cx="5263438" cy="3693319"/>
          </a:xfrm>
          <a:prstGeom prst="rect">
            <a:avLst/>
          </a:prstGeom>
          <a:noFill/>
        </p:spPr>
        <p:txBody>
          <a:bodyPr wrap="square" rtlCol="0">
            <a:spAutoFit/>
          </a:bodyPr>
          <a:lstStyle/>
          <a:p>
            <a:pPr algn="ctr"/>
            <a:r>
              <a:rPr lang="en-GB" sz="3600" b="1" dirty="0">
                <a:solidFill>
                  <a:schemeClr val="bg1"/>
                </a:solidFill>
              </a:rPr>
              <a:t>MSc </a:t>
            </a:r>
            <a:r>
              <a:rPr lang="en-GB" sz="3600" b="1" dirty="0" err="1">
                <a:solidFill>
                  <a:schemeClr val="bg1"/>
                </a:solidFill>
              </a:rPr>
              <a:t>Plismona</a:t>
            </a:r>
            <a:r>
              <a:rPr lang="en-GB" sz="3600" b="1" dirty="0">
                <a:solidFill>
                  <a:schemeClr val="bg1"/>
                </a:solidFill>
              </a:rPr>
              <a:t> (</a:t>
            </a:r>
            <a:r>
              <a:rPr lang="en-GB" sz="3600" b="1" dirty="0" err="1">
                <a:solidFill>
                  <a:schemeClr val="bg1"/>
                </a:solidFill>
              </a:rPr>
              <a:t>Arweinydd</a:t>
            </a:r>
            <a:r>
              <a:rPr lang="en-GB" sz="3600" b="1" dirty="0">
                <a:solidFill>
                  <a:schemeClr val="bg1"/>
                </a:solidFill>
              </a:rPr>
              <a:t> </a:t>
            </a:r>
            <a:r>
              <a:rPr lang="en-GB" sz="3600" b="1" dirty="0" err="1">
                <a:solidFill>
                  <a:schemeClr val="bg1"/>
                </a:solidFill>
              </a:rPr>
              <a:t>Weithredol</a:t>
            </a:r>
            <a:r>
              <a:rPr lang="en-GB" sz="3600" b="1" dirty="0">
                <a:solidFill>
                  <a:schemeClr val="bg1"/>
                </a:solidFill>
              </a:rPr>
              <a:t> a </a:t>
            </a:r>
            <a:r>
              <a:rPr lang="en-GB" sz="3600" b="1" dirty="0" err="1">
                <a:solidFill>
                  <a:schemeClr val="bg1"/>
                </a:solidFill>
              </a:rPr>
              <a:t>Strategol</a:t>
            </a:r>
            <a:r>
              <a:rPr lang="en-GB" sz="3600" b="1" dirty="0">
                <a:solidFill>
                  <a:schemeClr val="bg1"/>
                </a:solidFill>
              </a:rPr>
              <a:t>)</a:t>
            </a:r>
          </a:p>
          <a:p>
            <a:pPr algn="ctr"/>
            <a:r>
              <a:rPr lang="en-GB" sz="3600" b="1" dirty="0" err="1">
                <a:solidFill>
                  <a:schemeClr val="bg1"/>
                </a:solidFill>
              </a:rPr>
              <a:t>Gwers</a:t>
            </a:r>
            <a:r>
              <a:rPr lang="en-GB" sz="3600" b="1" dirty="0">
                <a:solidFill>
                  <a:schemeClr val="bg1"/>
                </a:solidFill>
              </a:rPr>
              <a:t>: </a:t>
            </a:r>
            <a:r>
              <a:rPr lang="en-GB" sz="3600" b="1" dirty="0" err="1">
                <a:solidFill>
                  <a:schemeClr val="bg1"/>
                </a:solidFill>
              </a:rPr>
              <a:t>Plismona</a:t>
            </a:r>
            <a:r>
              <a:rPr lang="en-GB" sz="3600" b="1" dirty="0">
                <a:solidFill>
                  <a:schemeClr val="bg1"/>
                </a:solidFill>
              </a:rPr>
              <a:t> </a:t>
            </a:r>
            <a:r>
              <a:rPr lang="en-GB" sz="3600" b="1" dirty="0" err="1">
                <a:solidFill>
                  <a:schemeClr val="bg1"/>
                </a:solidFill>
              </a:rPr>
              <a:t>Cymunedau</a:t>
            </a:r>
            <a:r>
              <a:rPr lang="en-GB" sz="3600" b="1" dirty="0">
                <a:solidFill>
                  <a:schemeClr val="bg1"/>
                </a:solidFill>
              </a:rPr>
              <a:t> </a:t>
            </a:r>
            <a:r>
              <a:rPr lang="en-GB" sz="3600" b="1" dirty="0" err="1">
                <a:solidFill>
                  <a:schemeClr val="bg1"/>
                </a:solidFill>
              </a:rPr>
              <a:t>Amrywiol</a:t>
            </a:r>
            <a:r>
              <a:rPr lang="en-GB" sz="3600" b="1" dirty="0">
                <a:solidFill>
                  <a:schemeClr val="bg1"/>
                </a:solidFill>
              </a:rPr>
              <a:t> &amp; </a:t>
            </a:r>
            <a:r>
              <a:rPr lang="en-GB" sz="3600" b="1" dirty="0" err="1">
                <a:solidFill>
                  <a:schemeClr val="bg1"/>
                </a:solidFill>
              </a:rPr>
              <a:t>Trosedd</a:t>
            </a:r>
            <a:r>
              <a:rPr lang="en-GB" sz="3600" b="1" dirty="0">
                <a:solidFill>
                  <a:schemeClr val="bg1"/>
                </a:solidFill>
              </a:rPr>
              <a:t> </a:t>
            </a:r>
            <a:r>
              <a:rPr lang="en-GB" sz="3600" b="1" dirty="0" err="1">
                <a:solidFill>
                  <a:schemeClr val="bg1"/>
                </a:solidFill>
              </a:rPr>
              <a:t>Casineb</a:t>
            </a:r>
            <a:endParaRPr lang="en-GB" sz="3600" b="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r>
              <a:rPr lang="en-GB" dirty="0"/>
              <a:t>What is ‘Diversity’?</a:t>
            </a:r>
          </a:p>
          <a:p>
            <a:r>
              <a:rPr lang="en-GB" dirty="0"/>
              <a:t>Diversity in the social context &amp; the benefits of living in a diverse community</a:t>
            </a:r>
          </a:p>
          <a:p>
            <a:r>
              <a:rPr lang="en-GB" dirty="0"/>
              <a:t>Policing Diverse communities</a:t>
            </a:r>
          </a:p>
          <a:p>
            <a:r>
              <a:rPr lang="en-GB" dirty="0"/>
              <a:t>Policing &amp; Race Action Plan – challenges</a:t>
            </a:r>
          </a:p>
          <a:p>
            <a:r>
              <a:rPr lang="en-GB" dirty="0"/>
              <a:t>Hate Crime </a:t>
            </a:r>
          </a:p>
          <a:p>
            <a:endParaRPr lang="en-GB" dirty="0"/>
          </a:p>
          <a:p>
            <a:endParaRPr lang="en-GB" dirty="0"/>
          </a:p>
          <a:p>
            <a:endParaRPr lang="en-GB" dirty="0"/>
          </a:p>
          <a:p>
            <a:endParaRPr lang="en-GB" dirty="0"/>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3"/>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0E2C3-F31D-9749-5E1D-86A924E8E95B}"/>
              </a:ext>
            </a:extLst>
          </p:cNvPr>
          <p:cNvSpPr>
            <a:spLocks noGrp="1"/>
          </p:cNvSpPr>
          <p:nvPr>
            <p:ph type="title"/>
          </p:nvPr>
        </p:nvSpPr>
        <p:spPr>
          <a:solidFill>
            <a:srgbClr val="002060"/>
          </a:solidFill>
        </p:spPr>
        <p:txBody>
          <a:bodyPr/>
          <a:lstStyle/>
          <a:p>
            <a:r>
              <a:rPr lang="en-GB" dirty="0">
                <a:solidFill>
                  <a:schemeClr val="bg1"/>
                </a:solidFill>
              </a:rPr>
              <a:t>What is diversity?</a:t>
            </a:r>
          </a:p>
        </p:txBody>
      </p:sp>
      <p:sp>
        <p:nvSpPr>
          <p:cNvPr id="4" name="Content Placeholder 3">
            <a:extLst>
              <a:ext uri="{FF2B5EF4-FFF2-40B4-BE49-F238E27FC236}">
                <a16:creationId xmlns:a16="http://schemas.microsoft.com/office/drawing/2014/main" id="{73B9D15F-1B7B-95B3-3FC8-F4D3B2BC5D10}"/>
              </a:ext>
            </a:extLst>
          </p:cNvPr>
          <p:cNvSpPr>
            <a:spLocks noGrp="1"/>
          </p:cNvSpPr>
          <p:nvPr>
            <p:ph sz="half" idx="1"/>
          </p:nvPr>
        </p:nvSpPr>
        <p:spPr/>
        <p:txBody>
          <a:bodyPr/>
          <a:lstStyle/>
          <a:p>
            <a:endParaRPr lang="en-GB" dirty="0"/>
          </a:p>
          <a:p>
            <a:pPr marL="0" indent="0">
              <a:buNone/>
            </a:pPr>
            <a:endParaRPr lang="en-GB" dirty="0"/>
          </a:p>
          <a:p>
            <a:pPr marL="0" indent="0">
              <a:buNone/>
            </a:pPr>
            <a:r>
              <a:rPr lang="en-GB" dirty="0"/>
              <a:t> How do YOU define diversity?</a:t>
            </a:r>
          </a:p>
        </p:txBody>
      </p:sp>
      <p:pic>
        <p:nvPicPr>
          <p:cNvPr id="6" name="Content Placeholder 5">
            <a:extLst>
              <a:ext uri="{FF2B5EF4-FFF2-40B4-BE49-F238E27FC236}">
                <a16:creationId xmlns:a16="http://schemas.microsoft.com/office/drawing/2014/main" id="{6EC96127-0C39-6B28-02EC-818B0C15FF8F}"/>
              </a:ext>
            </a:extLst>
          </p:cNvPr>
          <p:cNvPicPr>
            <a:picLocks noGrp="1" noChangeAspect="1"/>
          </p:cNvPicPr>
          <p:nvPr>
            <p:ph sz="half" idx="2"/>
          </p:nvPr>
        </p:nvPicPr>
        <p:blipFill>
          <a:blip r:embed="rId3"/>
          <a:stretch>
            <a:fillRect/>
          </a:stretch>
        </p:blipFill>
        <p:spPr>
          <a:xfrm>
            <a:off x="6875130" y="1916733"/>
            <a:ext cx="3835400" cy="3355975"/>
          </a:xfrm>
          <a:prstGeom prst="rect">
            <a:avLst/>
          </a:prstGeom>
        </p:spPr>
      </p:pic>
    </p:spTree>
    <p:extLst>
      <p:ext uri="{BB962C8B-B14F-4D97-AF65-F5344CB8AC3E}">
        <p14:creationId xmlns:p14="http://schemas.microsoft.com/office/powerpoint/2010/main" val="2929550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b="1" dirty="0">
                <a:solidFill>
                  <a:schemeClr val="bg1"/>
                </a:solidFill>
              </a:rPr>
              <a:t>What is diversity - sources</a:t>
            </a:r>
          </a:p>
        </p:txBody>
      </p:sp>
      <p:sp>
        <p:nvSpPr>
          <p:cNvPr id="5" name="Content Placeholder 4">
            <a:extLst>
              <a:ext uri="{FF2B5EF4-FFF2-40B4-BE49-F238E27FC236}">
                <a16:creationId xmlns:a16="http://schemas.microsoft.com/office/drawing/2014/main" id="{E98195FD-5CBB-8F14-E7E0-8C1E98E2228B}"/>
              </a:ext>
            </a:extLst>
          </p:cNvPr>
          <p:cNvSpPr>
            <a:spLocks noGrp="1"/>
          </p:cNvSpPr>
          <p:nvPr>
            <p:ph idx="1"/>
          </p:nvPr>
        </p:nvSpPr>
        <p:spPr/>
        <p:txBody>
          <a:bodyPr/>
          <a:lstStyle/>
          <a:p>
            <a:endParaRPr lang="en-GB" dirty="0"/>
          </a:p>
        </p:txBody>
      </p:sp>
      <p:sp>
        <p:nvSpPr>
          <p:cNvPr id="3" name="Rectangle 2">
            <a:extLst>
              <a:ext uri="{FF2B5EF4-FFF2-40B4-BE49-F238E27FC236}">
                <a16:creationId xmlns:a16="http://schemas.microsoft.com/office/drawing/2014/main" id="{D21B7711-76DE-0902-2825-AFF20A41A84D}"/>
              </a:ext>
            </a:extLst>
          </p:cNvPr>
          <p:cNvSpPr/>
          <p:nvPr/>
        </p:nvSpPr>
        <p:spPr>
          <a:xfrm>
            <a:off x="893134" y="1855381"/>
            <a:ext cx="2998381" cy="3184452"/>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1" dirty="0"/>
              <a:t>Oxford dictionary (2023):</a:t>
            </a:r>
          </a:p>
          <a:p>
            <a:pPr algn="ctr"/>
            <a:endParaRPr lang="en-GB" sz="2000" i="1" dirty="0"/>
          </a:p>
          <a:p>
            <a:pPr algn="ctr"/>
            <a:r>
              <a:rPr lang="en-GB" sz="2000" dirty="0"/>
              <a:t>‘variety’ or the practice or quality of including or involving people from a range of different social and ethnic backgrounds and different genders, sexual orientation etc</a:t>
            </a:r>
          </a:p>
        </p:txBody>
      </p:sp>
      <p:sp>
        <p:nvSpPr>
          <p:cNvPr id="6" name="Rectangle 5">
            <a:extLst>
              <a:ext uri="{FF2B5EF4-FFF2-40B4-BE49-F238E27FC236}">
                <a16:creationId xmlns:a16="http://schemas.microsoft.com/office/drawing/2014/main" id="{8FDEA2E9-11A3-D86F-B564-D18C4C9F9FBD}"/>
              </a:ext>
            </a:extLst>
          </p:cNvPr>
          <p:cNvSpPr/>
          <p:nvPr/>
        </p:nvSpPr>
        <p:spPr>
          <a:xfrm>
            <a:off x="4437320" y="1855380"/>
            <a:ext cx="2998381" cy="3184452"/>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solidFill>
                  <a:sysClr val="windowText" lastClr="000000"/>
                </a:solidFill>
              </a:rPr>
              <a:t>Global Diversity Practice .com (2023)</a:t>
            </a:r>
          </a:p>
          <a:p>
            <a:pPr algn="ctr"/>
            <a:endParaRPr lang="en-GB" i="1" dirty="0">
              <a:solidFill>
                <a:sysClr val="windowText" lastClr="000000"/>
              </a:solidFill>
            </a:endParaRPr>
          </a:p>
          <a:p>
            <a:pPr algn="ctr"/>
            <a:r>
              <a:rPr lang="en-GB" dirty="0">
                <a:solidFill>
                  <a:sysClr val="windowText" lastClr="000000"/>
                </a:solidFill>
              </a:rPr>
              <a:t>‘Diversity is any dimension that can be used to differentiate groups and people from one another’</a:t>
            </a:r>
          </a:p>
        </p:txBody>
      </p:sp>
      <p:sp>
        <p:nvSpPr>
          <p:cNvPr id="9" name="Rectangle 8">
            <a:extLst>
              <a:ext uri="{FF2B5EF4-FFF2-40B4-BE49-F238E27FC236}">
                <a16:creationId xmlns:a16="http://schemas.microsoft.com/office/drawing/2014/main" id="{87DB75A6-81DA-7F37-8ACD-ECB4F05415EB}"/>
              </a:ext>
            </a:extLst>
          </p:cNvPr>
          <p:cNvSpPr/>
          <p:nvPr/>
        </p:nvSpPr>
        <p:spPr>
          <a:xfrm>
            <a:off x="7981505" y="1855379"/>
            <a:ext cx="2998381" cy="3184452"/>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College of Policing (2021)</a:t>
            </a:r>
          </a:p>
          <a:p>
            <a:pPr algn="ctr"/>
            <a:endParaRPr lang="en-GB" i="1" dirty="0"/>
          </a:p>
          <a:p>
            <a:pPr algn="ctr"/>
            <a:r>
              <a:rPr lang="en-GB" dirty="0"/>
              <a:t>‘the characteristics that differentiate groups and people from one another’</a:t>
            </a:r>
          </a:p>
        </p:txBody>
      </p:sp>
    </p:spTree>
    <p:extLst>
      <p:ext uri="{BB962C8B-B14F-4D97-AF65-F5344CB8AC3E}">
        <p14:creationId xmlns:p14="http://schemas.microsoft.com/office/powerpoint/2010/main" val="2612822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ACA77-5559-B7C2-214A-62801FE2811F}"/>
              </a:ext>
            </a:extLst>
          </p:cNvPr>
          <p:cNvSpPr>
            <a:spLocks noGrp="1"/>
          </p:cNvSpPr>
          <p:nvPr>
            <p:ph type="title"/>
          </p:nvPr>
        </p:nvSpPr>
        <p:spPr>
          <a:solidFill>
            <a:srgbClr val="002060"/>
          </a:solidFill>
        </p:spPr>
        <p:txBody>
          <a:bodyPr/>
          <a:lstStyle/>
          <a:p>
            <a:r>
              <a:rPr lang="en-GB" dirty="0">
                <a:solidFill>
                  <a:schemeClr val="bg1"/>
                </a:solidFill>
              </a:rPr>
              <a:t>Diversity in the social context</a:t>
            </a:r>
          </a:p>
        </p:txBody>
      </p:sp>
      <p:pic>
        <p:nvPicPr>
          <p:cNvPr id="5" name="Content Placeholder 4">
            <a:extLst>
              <a:ext uri="{FF2B5EF4-FFF2-40B4-BE49-F238E27FC236}">
                <a16:creationId xmlns:a16="http://schemas.microsoft.com/office/drawing/2014/main" id="{5DC2158F-9EDB-ECEC-7F78-A8790E451EE2}"/>
              </a:ext>
            </a:extLst>
          </p:cNvPr>
          <p:cNvPicPr>
            <a:picLocks noGrp="1" noChangeAspect="1"/>
          </p:cNvPicPr>
          <p:nvPr>
            <p:ph sz="half" idx="1"/>
          </p:nvPr>
        </p:nvPicPr>
        <p:blipFill>
          <a:blip r:embed="rId3"/>
          <a:stretch>
            <a:fillRect/>
          </a:stretch>
        </p:blipFill>
        <p:spPr>
          <a:xfrm>
            <a:off x="1148315" y="1962648"/>
            <a:ext cx="4019107" cy="3516719"/>
          </a:xfrm>
          <a:prstGeom prst="rect">
            <a:avLst/>
          </a:prstGeom>
        </p:spPr>
      </p:pic>
      <p:sp>
        <p:nvSpPr>
          <p:cNvPr id="4" name="Content Placeholder 3">
            <a:extLst>
              <a:ext uri="{FF2B5EF4-FFF2-40B4-BE49-F238E27FC236}">
                <a16:creationId xmlns:a16="http://schemas.microsoft.com/office/drawing/2014/main" id="{35A84D4F-2A59-4E30-C85C-E6CD83B628BB}"/>
              </a:ext>
            </a:extLst>
          </p:cNvPr>
          <p:cNvSpPr>
            <a:spLocks noGrp="1"/>
          </p:cNvSpPr>
          <p:nvPr>
            <p:ph sz="half" idx="2"/>
          </p:nvPr>
        </p:nvSpPr>
        <p:spPr/>
        <p:txBody>
          <a:bodyPr/>
          <a:lstStyle/>
          <a:p>
            <a:pPr marL="0" indent="0">
              <a:buNone/>
            </a:pPr>
            <a:endParaRPr lang="en-GB" dirty="0"/>
          </a:p>
          <a:p>
            <a:pPr marL="0" indent="0">
              <a:buNone/>
            </a:pPr>
            <a:endParaRPr lang="en-GB" dirty="0"/>
          </a:p>
          <a:p>
            <a:pPr marL="0" indent="0" algn="ctr">
              <a:buNone/>
            </a:pPr>
            <a:r>
              <a:rPr lang="en-GB" b="1" dirty="0"/>
              <a:t>How would YOU define diversity in a social context?</a:t>
            </a:r>
          </a:p>
        </p:txBody>
      </p:sp>
    </p:spTree>
    <p:extLst>
      <p:ext uri="{BB962C8B-B14F-4D97-AF65-F5344CB8AC3E}">
        <p14:creationId xmlns:p14="http://schemas.microsoft.com/office/powerpoint/2010/main" val="545707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73EFD-E8B8-04F1-B4E6-CBEB627E717F}"/>
              </a:ext>
            </a:extLst>
          </p:cNvPr>
          <p:cNvSpPr>
            <a:spLocks noGrp="1"/>
          </p:cNvSpPr>
          <p:nvPr>
            <p:ph type="title"/>
          </p:nvPr>
        </p:nvSpPr>
        <p:spPr>
          <a:solidFill>
            <a:srgbClr val="002060"/>
          </a:solidFill>
        </p:spPr>
        <p:txBody>
          <a:bodyPr/>
          <a:lstStyle/>
          <a:p>
            <a:r>
              <a:rPr lang="en-GB" dirty="0">
                <a:solidFill>
                  <a:schemeClr val="bg1"/>
                </a:solidFill>
              </a:rPr>
              <a:t>Diversity in the social context</a:t>
            </a:r>
          </a:p>
        </p:txBody>
      </p:sp>
      <p:pic>
        <p:nvPicPr>
          <p:cNvPr id="5" name="Content Placeholder 4" descr="Text&#10;&#10;Description automatically generated">
            <a:extLst>
              <a:ext uri="{FF2B5EF4-FFF2-40B4-BE49-F238E27FC236}">
                <a16:creationId xmlns:a16="http://schemas.microsoft.com/office/drawing/2014/main" id="{9F217B4C-904A-D260-525C-9B354748613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88269" y="1600200"/>
            <a:ext cx="5815461" cy="3916363"/>
          </a:xfrm>
        </p:spPr>
      </p:pic>
    </p:spTree>
    <p:extLst>
      <p:ext uri="{BB962C8B-B14F-4D97-AF65-F5344CB8AC3E}">
        <p14:creationId xmlns:p14="http://schemas.microsoft.com/office/powerpoint/2010/main" val="1122333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F113B-B241-D329-C9A2-2234A8FF029C}"/>
              </a:ext>
            </a:extLst>
          </p:cNvPr>
          <p:cNvSpPr>
            <a:spLocks noGrp="1"/>
          </p:cNvSpPr>
          <p:nvPr>
            <p:ph type="title"/>
          </p:nvPr>
        </p:nvSpPr>
        <p:spPr>
          <a:xfrm>
            <a:off x="1091610" y="827531"/>
            <a:ext cx="4026195" cy="2957660"/>
          </a:xfrm>
          <a:solidFill>
            <a:srgbClr val="002060"/>
          </a:solidFill>
        </p:spPr>
        <p:txBody>
          <a:bodyPr>
            <a:normAutofit/>
          </a:bodyPr>
          <a:lstStyle/>
          <a:p>
            <a:r>
              <a:rPr lang="en-GB" dirty="0">
                <a:solidFill>
                  <a:schemeClr val="bg1"/>
                </a:solidFill>
              </a:rPr>
              <a:t>What are the benefits of living in a diverse society?</a:t>
            </a:r>
          </a:p>
        </p:txBody>
      </p:sp>
      <p:pic>
        <p:nvPicPr>
          <p:cNvPr id="4" name="Content Placeholder 3">
            <a:extLst>
              <a:ext uri="{FF2B5EF4-FFF2-40B4-BE49-F238E27FC236}">
                <a16:creationId xmlns:a16="http://schemas.microsoft.com/office/drawing/2014/main" id="{BDFD284E-FD6B-CE32-1AD5-8763BA24F065}"/>
              </a:ext>
            </a:extLst>
          </p:cNvPr>
          <p:cNvPicPr>
            <a:picLocks noGrp="1" noChangeAspect="1"/>
          </p:cNvPicPr>
          <p:nvPr>
            <p:ph idx="1"/>
          </p:nvPr>
        </p:nvPicPr>
        <p:blipFill>
          <a:blip r:embed="rId3"/>
          <a:stretch>
            <a:fillRect/>
          </a:stretch>
        </p:blipFill>
        <p:spPr>
          <a:xfrm>
            <a:off x="6381195" y="2007651"/>
            <a:ext cx="4719195" cy="3140410"/>
          </a:xfrm>
          <a:prstGeom prst="rect">
            <a:avLst/>
          </a:prstGeom>
        </p:spPr>
      </p:pic>
    </p:spTree>
    <p:extLst>
      <p:ext uri="{BB962C8B-B14F-4D97-AF65-F5344CB8AC3E}">
        <p14:creationId xmlns:p14="http://schemas.microsoft.com/office/powerpoint/2010/main" val="1881821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31883-9A8C-2167-E420-32BF08300F74}"/>
              </a:ext>
            </a:extLst>
          </p:cNvPr>
          <p:cNvSpPr>
            <a:spLocks noGrp="1"/>
          </p:cNvSpPr>
          <p:nvPr>
            <p:ph type="title"/>
          </p:nvPr>
        </p:nvSpPr>
        <p:spPr>
          <a:solidFill>
            <a:srgbClr val="002060"/>
          </a:solidFill>
        </p:spPr>
        <p:txBody>
          <a:bodyPr/>
          <a:lstStyle/>
          <a:p>
            <a:r>
              <a:rPr lang="en-GB" dirty="0">
                <a:solidFill>
                  <a:schemeClr val="bg1"/>
                </a:solidFill>
              </a:rPr>
              <a:t>Benefits of diverse society</a:t>
            </a:r>
          </a:p>
        </p:txBody>
      </p:sp>
      <p:graphicFrame>
        <p:nvGraphicFramePr>
          <p:cNvPr id="4" name="Content Placeholder 3">
            <a:extLst>
              <a:ext uri="{FF2B5EF4-FFF2-40B4-BE49-F238E27FC236}">
                <a16:creationId xmlns:a16="http://schemas.microsoft.com/office/drawing/2014/main" id="{277B1352-FCAD-BF6B-67E9-2B6C833C0C1B}"/>
              </a:ext>
            </a:extLst>
          </p:cNvPr>
          <p:cNvGraphicFramePr>
            <a:graphicFrameLocks noGrp="1"/>
          </p:cNvGraphicFramePr>
          <p:nvPr>
            <p:ph idx="1"/>
            <p:extLst>
              <p:ext uri="{D42A27DB-BD31-4B8C-83A1-F6EECF244321}">
                <p14:modId xmlns:p14="http://schemas.microsoft.com/office/powerpoint/2010/main" val="3417807496"/>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6534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01879-CF60-87E8-0AD0-259C8C9ACB90}"/>
              </a:ext>
            </a:extLst>
          </p:cNvPr>
          <p:cNvSpPr>
            <a:spLocks noGrp="1"/>
          </p:cNvSpPr>
          <p:nvPr>
            <p:ph type="title"/>
          </p:nvPr>
        </p:nvSpPr>
        <p:spPr>
          <a:solidFill>
            <a:srgbClr val="002060"/>
          </a:solidFill>
        </p:spPr>
        <p:txBody>
          <a:bodyPr/>
          <a:lstStyle/>
          <a:p>
            <a:r>
              <a:rPr lang="en-GB" dirty="0">
                <a:solidFill>
                  <a:schemeClr val="bg1"/>
                </a:solidFill>
              </a:rPr>
              <a:t>Policing Diverse communities</a:t>
            </a:r>
          </a:p>
        </p:txBody>
      </p:sp>
      <p:sp>
        <p:nvSpPr>
          <p:cNvPr id="3" name="Content Placeholder 2">
            <a:extLst>
              <a:ext uri="{FF2B5EF4-FFF2-40B4-BE49-F238E27FC236}">
                <a16:creationId xmlns:a16="http://schemas.microsoft.com/office/drawing/2014/main" id="{A4B47EB2-0775-C442-A954-390AA5890031}"/>
              </a:ext>
            </a:extLst>
          </p:cNvPr>
          <p:cNvSpPr>
            <a:spLocks noGrp="1"/>
          </p:cNvSpPr>
          <p:nvPr>
            <p:ph sz="half" idx="1"/>
          </p:nvPr>
        </p:nvSpPr>
        <p:spPr/>
        <p:txBody>
          <a:bodyPr/>
          <a:lstStyle/>
          <a:p>
            <a:pPr marL="0" indent="0">
              <a:buNone/>
            </a:pPr>
            <a:endParaRPr lang="en-GB" dirty="0"/>
          </a:p>
          <a:p>
            <a:pPr marL="0" indent="0">
              <a:buNone/>
            </a:pPr>
            <a:r>
              <a:rPr lang="en-GB" dirty="0"/>
              <a:t>College of Policing 2022 :</a:t>
            </a:r>
          </a:p>
          <a:p>
            <a:pPr marL="0" indent="0">
              <a:buNone/>
            </a:pPr>
            <a:endParaRPr lang="en-GB" dirty="0"/>
          </a:p>
          <a:p>
            <a:pPr marL="0" indent="0">
              <a:buNone/>
            </a:pPr>
            <a:r>
              <a:rPr lang="en-GB" i="1" dirty="0">
                <a:solidFill>
                  <a:srgbClr val="0070C0"/>
                </a:solidFill>
              </a:rPr>
              <a:t>policing has a difficult history in its relationship with ethnic minorities</a:t>
            </a:r>
            <a:endParaRPr lang="en-GB" dirty="0">
              <a:solidFill>
                <a:srgbClr val="0070C0"/>
              </a:solidFill>
            </a:endParaRPr>
          </a:p>
        </p:txBody>
      </p:sp>
      <p:sp>
        <p:nvSpPr>
          <p:cNvPr id="4" name="Content Placeholder 3">
            <a:extLst>
              <a:ext uri="{FF2B5EF4-FFF2-40B4-BE49-F238E27FC236}">
                <a16:creationId xmlns:a16="http://schemas.microsoft.com/office/drawing/2014/main" id="{A2140D2B-D093-29C1-94B1-28637997767B}"/>
              </a:ext>
            </a:extLst>
          </p:cNvPr>
          <p:cNvSpPr>
            <a:spLocks noGrp="1"/>
          </p:cNvSpPr>
          <p:nvPr>
            <p:ph sz="half" idx="2"/>
          </p:nvPr>
        </p:nvSpPr>
        <p:spPr/>
        <p:txBody>
          <a:bodyPr/>
          <a:lstStyle/>
          <a:p>
            <a:r>
              <a:rPr lang="en-GB" dirty="0"/>
              <a:t>Windrush generation</a:t>
            </a:r>
          </a:p>
          <a:p>
            <a:r>
              <a:rPr lang="en-GB" dirty="0"/>
              <a:t>Scarman Report 1981</a:t>
            </a:r>
          </a:p>
          <a:p>
            <a:r>
              <a:rPr lang="en-GB" dirty="0"/>
              <a:t>McPherson Report 1998</a:t>
            </a:r>
          </a:p>
        </p:txBody>
      </p:sp>
      <p:pic>
        <p:nvPicPr>
          <p:cNvPr id="5" name="Picture 4">
            <a:extLst>
              <a:ext uri="{FF2B5EF4-FFF2-40B4-BE49-F238E27FC236}">
                <a16:creationId xmlns:a16="http://schemas.microsoft.com/office/drawing/2014/main" id="{0B3C0DFB-F15A-16DB-FA7D-2E2EDE97C41C}"/>
              </a:ext>
            </a:extLst>
          </p:cNvPr>
          <p:cNvPicPr>
            <a:picLocks noChangeAspect="1"/>
          </p:cNvPicPr>
          <p:nvPr/>
        </p:nvPicPr>
        <p:blipFill>
          <a:blip r:embed="rId3"/>
          <a:stretch>
            <a:fillRect/>
          </a:stretch>
        </p:blipFill>
        <p:spPr>
          <a:xfrm>
            <a:off x="7930923" y="3505199"/>
            <a:ext cx="2600325" cy="1752600"/>
          </a:xfrm>
          <a:prstGeom prst="rect">
            <a:avLst/>
          </a:prstGeom>
        </p:spPr>
      </p:pic>
    </p:spTree>
    <p:extLst>
      <p:ext uri="{BB962C8B-B14F-4D97-AF65-F5344CB8AC3E}">
        <p14:creationId xmlns:p14="http://schemas.microsoft.com/office/powerpoint/2010/main" val="106385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1000"/>
                                        <p:tgtEl>
                                          <p:spTgt spid="4">
                                            <p:txEl>
                                              <p:pRg st="2" end="2"/>
                                            </p:txEl>
                                          </p:spTgt>
                                        </p:tgtEl>
                                      </p:cBhvr>
                                    </p:animEffect>
                                    <p:anim calcmode="lin" valueType="num">
                                      <p:cBhvr>
                                        <p:cTn id="36"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509CE-719B-3009-BCA3-E7DC07BBC308}"/>
              </a:ext>
            </a:extLst>
          </p:cNvPr>
          <p:cNvSpPr>
            <a:spLocks noGrp="1"/>
          </p:cNvSpPr>
          <p:nvPr>
            <p:ph type="title"/>
          </p:nvPr>
        </p:nvSpPr>
        <p:spPr>
          <a:solidFill>
            <a:srgbClr val="002060"/>
          </a:solidFill>
        </p:spPr>
        <p:txBody>
          <a:bodyPr/>
          <a:lstStyle/>
          <a:p>
            <a:r>
              <a:rPr lang="en-GB" dirty="0">
                <a:solidFill>
                  <a:schemeClr val="bg1"/>
                </a:solidFill>
              </a:rPr>
              <a:t>Developments</a:t>
            </a:r>
          </a:p>
        </p:txBody>
      </p:sp>
      <p:sp>
        <p:nvSpPr>
          <p:cNvPr id="3" name="Content Placeholder 2">
            <a:extLst>
              <a:ext uri="{FF2B5EF4-FFF2-40B4-BE49-F238E27FC236}">
                <a16:creationId xmlns:a16="http://schemas.microsoft.com/office/drawing/2014/main" id="{512A306A-EB8C-AC5A-44FD-D962E0376B62}"/>
              </a:ext>
            </a:extLst>
          </p:cNvPr>
          <p:cNvSpPr>
            <a:spLocks noGrp="1"/>
          </p:cNvSpPr>
          <p:nvPr>
            <p:ph idx="1"/>
          </p:nvPr>
        </p:nvSpPr>
        <p:spPr/>
        <p:txBody>
          <a:bodyPr/>
          <a:lstStyle/>
          <a:p>
            <a:r>
              <a:rPr lang="en-GB" dirty="0"/>
              <a:t>Stronger focus on neighbourhood policing to bring policing closer to the issues affecting communities</a:t>
            </a:r>
          </a:p>
          <a:p>
            <a:r>
              <a:rPr lang="en-GB" dirty="0"/>
              <a:t>Independent inspection and complaints process</a:t>
            </a:r>
          </a:p>
          <a:p>
            <a:r>
              <a:rPr lang="en-GB" dirty="0"/>
              <a:t>Greater focus on policing being a diverse and inclusive organisation</a:t>
            </a:r>
          </a:p>
          <a:p>
            <a:r>
              <a:rPr lang="en-GB" dirty="0"/>
              <a:t>A more representative police service</a:t>
            </a:r>
          </a:p>
          <a:p>
            <a:pPr marL="0" indent="0">
              <a:buNone/>
            </a:pPr>
            <a:r>
              <a:rPr lang="en-GB" sz="2000" i="1" dirty="0"/>
              <a:t>(College of Policing, 2022, p.3)</a:t>
            </a:r>
          </a:p>
        </p:txBody>
      </p:sp>
      <p:pic>
        <p:nvPicPr>
          <p:cNvPr id="4" name="Picture 3">
            <a:extLst>
              <a:ext uri="{FF2B5EF4-FFF2-40B4-BE49-F238E27FC236}">
                <a16:creationId xmlns:a16="http://schemas.microsoft.com/office/drawing/2014/main" id="{65DCD966-634D-BB09-64F2-E903392E6C77}"/>
              </a:ext>
            </a:extLst>
          </p:cNvPr>
          <p:cNvPicPr>
            <a:picLocks noChangeAspect="1"/>
          </p:cNvPicPr>
          <p:nvPr/>
        </p:nvPicPr>
        <p:blipFill>
          <a:blip r:embed="rId3"/>
          <a:stretch>
            <a:fillRect/>
          </a:stretch>
        </p:blipFill>
        <p:spPr>
          <a:xfrm>
            <a:off x="9191625" y="3870180"/>
            <a:ext cx="2390775" cy="1914525"/>
          </a:xfrm>
          <a:prstGeom prst="rect">
            <a:avLst/>
          </a:prstGeom>
        </p:spPr>
      </p:pic>
    </p:spTree>
    <p:extLst>
      <p:ext uri="{BB962C8B-B14F-4D97-AF65-F5344CB8AC3E}">
        <p14:creationId xmlns:p14="http://schemas.microsoft.com/office/powerpoint/2010/main" val="2439438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9A800-D0FB-3AF5-E0B7-81E0D54A9FE8}"/>
              </a:ext>
            </a:extLst>
          </p:cNvPr>
          <p:cNvSpPr>
            <a:spLocks noGrp="1"/>
          </p:cNvSpPr>
          <p:nvPr>
            <p:ph type="title"/>
          </p:nvPr>
        </p:nvSpPr>
        <p:spPr>
          <a:solidFill>
            <a:srgbClr val="002060"/>
          </a:solidFill>
        </p:spPr>
        <p:txBody>
          <a:bodyPr/>
          <a:lstStyle/>
          <a:p>
            <a:r>
              <a:rPr lang="en-GB" dirty="0">
                <a:solidFill>
                  <a:schemeClr val="bg1"/>
                </a:solidFill>
              </a:rPr>
              <a:t>Police &amp; Race Action Plan</a:t>
            </a:r>
          </a:p>
        </p:txBody>
      </p:sp>
      <p:sp>
        <p:nvSpPr>
          <p:cNvPr id="3" name="Content Placeholder 2">
            <a:extLst>
              <a:ext uri="{FF2B5EF4-FFF2-40B4-BE49-F238E27FC236}">
                <a16:creationId xmlns:a16="http://schemas.microsoft.com/office/drawing/2014/main" id="{53BD85B3-8E6F-AB2A-D870-F4AF570E6191}"/>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p:txBody>
      </p:sp>
      <p:graphicFrame>
        <p:nvGraphicFramePr>
          <p:cNvPr id="5" name="Diagram 4">
            <a:extLst>
              <a:ext uri="{FF2B5EF4-FFF2-40B4-BE49-F238E27FC236}">
                <a16:creationId xmlns:a16="http://schemas.microsoft.com/office/drawing/2014/main" id="{2596576D-8824-BE8C-3F98-810D921E0572}"/>
              </a:ext>
            </a:extLst>
          </p:cNvPr>
          <p:cNvGraphicFramePr/>
          <p:nvPr>
            <p:extLst>
              <p:ext uri="{D42A27DB-BD31-4B8C-83A1-F6EECF244321}">
                <p14:modId xmlns:p14="http://schemas.microsoft.com/office/powerpoint/2010/main" val="1370312732"/>
              </p:ext>
            </p:extLst>
          </p:nvPr>
        </p:nvGraphicFramePr>
        <p:xfrm>
          <a:off x="1862052" y="1470484"/>
          <a:ext cx="8877992" cy="4248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3810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E687B-D9DB-D9A4-7429-620E1F740226}"/>
              </a:ext>
            </a:extLst>
          </p:cNvPr>
          <p:cNvSpPr>
            <a:spLocks noGrp="1"/>
          </p:cNvSpPr>
          <p:nvPr>
            <p:ph type="title"/>
          </p:nvPr>
        </p:nvSpPr>
        <p:spPr>
          <a:solidFill>
            <a:srgbClr val="002060"/>
          </a:solidFill>
        </p:spPr>
        <p:txBody>
          <a:bodyPr/>
          <a:lstStyle/>
          <a:p>
            <a:r>
              <a:rPr lang="en-GB" dirty="0">
                <a:solidFill>
                  <a:schemeClr val="bg1"/>
                </a:solidFill>
              </a:rPr>
              <a:t>Leadership Challenges</a:t>
            </a:r>
          </a:p>
        </p:txBody>
      </p:sp>
      <p:sp>
        <p:nvSpPr>
          <p:cNvPr id="3" name="Content Placeholder 2">
            <a:extLst>
              <a:ext uri="{FF2B5EF4-FFF2-40B4-BE49-F238E27FC236}">
                <a16:creationId xmlns:a16="http://schemas.microsoft.com/office/drawing/2014/main" id="{74B9D464-3286-BD75-D056-51247988445D}"/>
              </a:ext>
            </a:extLst>
          </p:cNvPr>
          <p:cNvSpPr>
            <a:spLocks noGrp="1"/>
          </p:cNvSpPr>
          <p:nvPr>
            <p:ph sz="half" idx="1"/>
          </p:nvPr>
        </p:nvSpPr>
        <p:spPr/>
        <p:txBody>
          <a:bodyPr/>
          <a:lstStyle/>
          <a:p>
            <a:pPr marL="0" indent="0">
              <a:buNone/>
            </a:pPr>
            <a:endParaRPr lang="en-GB" dirty="0"/>
          </a:p>
          <a:p>
            <a:pPr marL="0" indent="0">
              <a:buNone/>
            </a:pPr>
            <a:r>
              <a:rPr lang="en-GB" dirty="0"/>
              <a:t>What leadership challenges does the Police &amp; Race Action Plan raise for you as operational leaders?</a:t>
            </a:r>
          </a:p>
        </p:txBody>
      </p:sp>
      <p:pic>
        <p:nvPicPr>
          <p:cNvPr id="5" name="Content Placeholder 4">
            <a:extLst>
              <a:ext uri="{FF2B5EF4-FFF2-40B4-BE49-F238E27FC236}">
                <a16:creationId xmlns:a16="http://schemas.microsoft.com/office/drawing/2014/main" id="{B51C5E87-5E3F-BEDE-EB25-99A39E4CE291}"/>
              </a:ext>
            </a:extLst>
          </p:cNvPr>
          <p:cNvPicPr>
            <a:picLocks noGrp="1" noChangeAspect="1"/>
          </p:cNvPicPr>
          <p:nvPr>
            <p:ph sz="half" idx="2"/>
          </p:nvPr>
        </p:nvPicPr>
        <p:blipFill>
          <a:blip r:embed="rId3"/>
          <a:stretch>
            <a:fillRect/>
          </a:stretch>
        </p:blipFill>
        <p:spPr>
          <a:xfrm>
            <a:off x="6991927" y="1600201"/>
            <a:ext cx="4038600" cy="3533775"/>
          </a:xfrm>
          <a:prstGeom prst="rect">
            <a:avLst/>
          </a:prstGeom>
        </p:spPr>
      </p:pic>
    </p:spTree>
    <p:extLst>
      <p:ext uri="{BB962C8B-B14F-4D97-AF65-F5344CB8AC3E}">
        <p14:creationId xmlns:p14="http://schemas.microsoft.com/office/powerpoint/2010/main" val="4247098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58E80-2C05-0786-8245-C6F092A577E7}"/>
              </a:ext>
            </a:extLst>
          </p:cNvPr>
          <p:cNvSpPr>
            <a:spLocks noGrp="1"/>
          </p:cNvSpPr>
          <p:nvPr>
            <p:ph type="title"/>
          </p:nvPr>
        </p:nvSpPr>
        <p:spPr>
          <a:solidFill>
            <a:srgbClr val="002060"/>
          </a:solidFill>
        </p:spPr>
        <p:txBody>
          <a:bodyPr/>
          <a:lstStyle/>
          <a:p>
            <a:r>
              <a:rPr lang="en-GB" dirty="0">
                <a:solidFill>
                  <a:schemeClr val="bg1"/>
                </a:solidFill>
              </a:rPr>
              <a:t>Hate crime</a:t>
            </a:r>
          </a:p>
        </p:txBody>
      </p:sp>
      <p:sp>
        <p:nvSpPr>
          <p:cNvPr id="3" name="Content Placeholder 2">
            <a:extLst>
              <a:ext uri="{FF2B5EF4-FFF2-40B4-BE49-F238E27FC236}">
                <a16:creationId xmlns:a16="http://schemas.microsoft.com/office/drawing/2014/main" id="{D4D767B5-3387-0D24-D977-AC8B4731966A}"/>
              </a:ext>
            </a:extLst>
          </p:cNvPr>
          <p:cNvSpPr>
            <a:spLocks noGrp="1"/>
          </p:cNvSpPr>
          <p:nvPr>
            <p:ph sz="half" idx="1"/>
          </p:nvPr>
        </p:nvSpPr>
        <p:spPr>
          <a:solidFill>
            <a:schemeClr val="accent4">
              <a:lumMod val="40000"/>
              <a:lumOff val="60000"/>
            </a:schemeClr>
          </a:solidFill>
        </p:spPr>
        <p:txBody>
          <a:bodyPr>
            <a:normAutofit fontScale="92500" lnSpcReduction="20000"/>
          </a:bodyPr>
          <a:lstStyle/>
          <a:p>
            <a:pPr marL="0" indent="0">
              <a:buNone/>
            </a:pPr>
            <a:endParaRPr lang="en-GB" dirty="0"/>
          </a:p>
          <a:p>
            <a:pPr marL="0" indent="0" algn="ctr">
              <a:buNone/>
            </a:pPr>
            <a:endParaRPr lang="en-GB" b="1" dirty="0"/>
          </a:p>
          <a:p>
            <a:pPr marL="0" indent="0" algn="ctr">
              <a:buNone/>
            </a:pPr>
            <a:endParaRPr lang="en-GB" b="1" dirty="0"/>
          </a:p>
          <a:p>
            <a:pPr marL="0" indent="0" algn="ctr">
              <a:buNone/>
            </a:pPr>
            <a:endParaRPr lang="en-GB" b="1" dirty="0"/>
          </a:p>
          <a:p>
            <a:pPr marL="0" indent="0" algn="ctr">
              <a:buNone/>
            </a:pPr>
            <a:endParaRPr lang="en-GB" b="1" dirty="0"/>
          </a:p>
          <a:p>
            <a:pPr marL="0" indent="0" algn="ctr">
              <a:buNone/>
            </a:pPr>
            <a:r>
              <a:rPr lang="en-GB" b="1" dirty="0"/>
              <a:t>What is meant by ‘hate crime’?</a:t>
            </a:r>
          </a:p>
          <a:p>
            <a:pPr marL="0" indent="0">
              <a:buNone/>
            </a:pPr>
            <a:endParaRPr lang="en-GB" dirty="0"/>
          </a:p>
        </p:txBody>
      </p:sp>
      <p:sp>
        <p:nvSpPr>
          <p:cNvPr id="4" name="Content Placeholder 3">
            <a:extLst>
              <a:ext uri="{FF2B5EF4-FFF2-40B4-BE49-F238E27FC236}">
                <a16:creationId xmlns:a16="http://schemas.microsoft.com/office/drawing/2014/main" id="{BC405AB5-9930-7F34-CA56-99CB2142EA4B}"/>
              </a:ext>
            </a:extLst>
          </p:cNvPr>
          <p:cNvSpPr>
            <a:spLocks noGrp="1"/>
          </p:cNvSpPr>
          <p:nvPr>
            <p:ph sz="half" idx="2"/>
          </p:nvPr>
        </p:nvSpPr>
        <p:spPr>
          <a:solidFill>
            <a:schemeClr val="accent4">
              <a:lumMod val="50000"/>
            </a:schemeClr>
          </a:solidFill>
        </p:spPr>
        <p:txBody>
          <a:bodyPr>
            <a:normAutofit fontScale="92500" lnSpcReduction="20000"/>
          </a:bodyPr>
          <a:lstStyle/>
          <a:p>
            <a:pPr marL="0" indent="0">
              <a:buNone/>
            </a:pPr>
            <a:r>
              <a:rPr lang="en-GB" dirty="0">
                <a:solidFill>
                  <a:schemeClr val="bg1"/>
                </a:solidFill>
              </a:rPr>
              <a:t>“</a:t>
            </a:r>
            <a:r>
              <a:rPr lang="en-GB" dirty="0"/>
              <a:t> </a:t>
            </a:r>
            <a:r>
              <a:rPr lang="en-GB" i="1" dirty="0">
                <a:solidFill>
                  <a:schemeClr val="bg1"/>
                </a:solidFill>
              </a:rPr>
              <a:t>any criminal offence which is perceived by the victim or any other person, to be motivated by hostility or prejudice based on a person’s race or perceived race; religion or perceived religion; sexual orientation or perceived sexual orientation; disability or perceived disability and any crime motivated by hostility or prejudice against a person who is transgender or perceived to be transgender</a:t>
            </a:r>
            <a:r>
              <a:rPr lang="en-GB" dirty="0">
                <a:solidFill>
                  <a:schemeClr val="bg1"/>
                </a:solidFill>
              </a:rPr>
              <a:t>”</a:t>
            </a:r>
          </a:p>
        </p:txBody>
      </p:sp>
    </p:spTree>
    <p:extLst>
      <p:ext uri="{BB962C8B-B14F-4D97-AF65-F5344CB8AC3E}">
        <p14:creationId xmlns:p14="http://schemas.microsoft.com/office/powerpoint/2010/main" val="567089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bg/>
                                          </p:spTgt>
                                        </p:tgtEl>
                                        <p:attrNameLst>
                                          <p:attrName>style.visibility</p:attrName>
                                        </p:attrNameLst>
                                      </p:cBhvr>
                                      <p:to>
                                        <p:strVal val="visible"/>
                                      </p:to>
                                    </p:set>
                                    <p:animEffect transition="in" filter="fade">
                                      <p:cBhvr>
                                        <p:cTn id="21" dur="1000"/>
                                        <p:tgtEl>
                                          <p:spTgt spid="4">
                                            <p:bg/>
                                          </p:spTgt>
                                        </p:tgtEl>
                                      </p:cBhvr>
                                    </p:animEffect>
                                    <p:anim calcmode="lin" valueType="num">
                                      <p:cBhvr>
                                        <p:cTn id="22" dur="1000" fill="hold"/>
                                        <p:tgtEl>
                                          <p:spTgt spid="4">
                                            <p:bg/>
                                          </p:spTgt>
                                        </p:tgtEl>
                                        <p:attrNameLst>
                                          <p:attrName>ppt_x</p:attrName>
                                        </p:attrNameLst>
                                      </p:cBhvr>
                                      <p:tavLst>
                                        <p:tav tm="0">
                                          <p:val>
                                            <p:strVal val="#ppt_x"/>
                                          </p:val>
                                        </p:tav>
                                        <p:tav tm="100000">
                                          <p:val>
                                            <p:strVal val="#ppt_x"/>
                                          </p:val>
                                        </p:tav>
                                      </p:tavLst>
                                    </p:anim>
                                    <p:anim calcmode="lin" valueType="num">
                                      <p:cBhvr>
                                        <p:cTn id="23"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1D324-A547-D8F5-4809-2366C1C718F5}"/>
              </a:ext>
            </a:extLst>
          </p:cNvPr>
          <p:cNvSpPr>
            <a:spLocks noGrp="1"/>
          </p:cNvSpPr>
          <p:nvPr>
            <p:ph type="title"/>
          </p:nvPr>
        </p:nvSpPr>
        <p:spPr>
          <a:solidFill>
            <a:srgbClr val="002060"/>
          </a:solidFill>
        </p:spPr>
        <p:txBody>
          <a:bodyPr/>
          <a:lstStyle/>
          <a:p>
            <a:r>
              <a:rPr lang="en-GB" dirty="0">
                <a:solidFill>
                  <a:schemeClr val="bg1"/>
                </a:solidFill>
              </a:rPr>
              <a:t>Defining hate crime</a:t>
            </a:r>
          </a:p>
        </p:txBody>
      </p:sp>
      <p:sp>
        <p:nvSpPr>
          <p:cNvPr id="3" name="Content Placeholder 2">
            <a:extLst>
              <a:ext uri="{FF2B5EF4-FFF2-40B4-BE49-F238E27FC236}">
                <a16:creationId xmlns:a16="http://schemas.microsoft.com/office/drawing/2014/main" id="{91298F68-AAFB-F3B0-D558-24743AB89C66}"/>
              </a:ext>
            </a:extLst>
          </p:cNvPr>
          <p:cNvSpPr>
            <a:spLocks noGrp="1"/>
          </p:cNvSpPr>
          <p:nvPr>
            <p:ph idx="1"/>
          </p:nvPr>
        </p:nvSpPr>
        <p:spPr/>
        <p:txBody>
          <a:bodyPr>
            <a:normAutofit fontScale="85000" lnSpcReduction="20000"/>
          </a:bodyPr>
          <a:lstStyle/>
          <a:p>
            <a:r>
              <a:rPr lang="en-GB" sz="2800" dirty="0"/>
              <a:t>The police service must provide an appropriate level of service to victims of hate crime. All officers and staff must have a clear understanding of what constitutes a hate incident and a hate crime. They must understand motivation and which strands of hate crime are monitored and which are not. </a:t>
            </a:r>
          </a:p>
          <a:p>
            <a:r>
              <a:rPr lang="en-GB" sz="2800" dirty="0"/>
              <a:t>There are </a:t>
            </a:r>
            <a:r>
              <a:rPr lang="en-GB" sz="2800" b="1" dirty="0">
                <a:solidFill>
                  <a:srgbClr val="0070C0"/>
                </a:solidFill>
              </a:rPr>
              <a:t>five</a:t>
            </a:r>
            <a:r>
              <a:rPr lang="en-GB" sz="2800" dirty="0"/>
              <a:t> ‘monitored’ strands of hate crime: </a:t>
            </a:r>
          </a:p>
          <a:p>
            <a:endParaRPr lang="en-GB" sz="2800" dirty="0"/>
          </a:p>
          <a:p>
            <a:pPr marL="342900" indent="-342900">
              <a:buFont typeface="+mj-lt"/>
              <a:buAutoNum type="arabicPeriod"/>
            </a:pPr>
            <a:r>
              <a:rPr lang="en-GB" sz="2800" dirty="0">
                <a:solidFill>
                  <a:srgbClr val="0070C0"/>
                </a:solidFill>
              </a:rPr>
              <a:t>disability </a:t>
            </a:r>
          </a:p>
          <a:p>
            <a:pPr marL="342900" indent="-342900">
              <a:buFont typeface="+mj-lt"/>
              <a:buAutoNum type="arabicPeriod"/>
            </a:pPr>
            <a:r>
              <a:rPr lang="en-GB" sz="2800" dirty="0">
                <a:solidFill>
                  <a:srgbClr val="0070C0"/>
                </a:solidFill>
              </a:rPr>
              <a:t>race </a:t>
            </a:r>
          </a:p>
          <a:p>
            <a:pPr marL="342900" indent="-342900">
              <a:buFont typeface="+mj-lt"/>
              <a:buAutoNum type="arabicPeriod"/>
            </a:pPr>
            <a:r>
              <a:rPr lang="en-GB" sz="2800" dirty="0">
                <a:solidFill>
                  <a:srgbClr val="0070C0"/>
                </a:solidFill>
              </a:rPr>
              <a:t>religion </a:t>
            </a:r>
          </a:p>
          <a:p>
            <a:pPr marL="342900" indent="-342900">
              <a:buFont typeface="+mj-lt"/>
              <a:buAutoNum type="arabicPeriod"/>
            </a:pPr>
            <a:r>
              <a:rPr lang="en-GB" sz="2800" dirty="0">
                <a:solidFill>
                  <a:srgbClr val="0070C0"/>
                </a:solidFill>
              </a:rPr>
              <a:t>sexual orientation </a:t>
            </a:r>
          </a:p>
          <a:p>
            <a:pPr marL="342900" indent="-342900">
              <a:buFont typeface="+mj-lt"/>
              <a:buAutoNum type="arabicPeriod"/>
            </a:pPr>
            <a:r>
              <a:rPr lang="en-GB" sz="2800" dirty="0">
                <a:solidFill>
                  <a:srgbClr val="0070C0"/>
                </a:solidFill>
              </a:rPr>
              <a:t>transgender. </a:t>
            </a:r>
          </a:p>
          <a:p>
            <a:endParaRPr lang="en-GB" sz="2800" dirty="0"/>
          </a:p>
          <a:p>
            <a:endParaRPr lang="en-GB" dirty="0"/>
          </a:p>
        </p:txBody>
      </p:sp>
      <p:pic>
        <p:nvPicPr>
          <p:cNvPr id="5" name="Picture 4">
            <a:extLst>
              <a:ext uri="{FF2B5EF4-FFF2-40B4-BE49-F238E27FC236}">
                <a16:creationId xmlns:a16="http://schemas.microsoft.com/office/drawing/2014/main" id="{B3085397-CBDA-00CD-71B9-378F40A2968E}"/>
              </a:ext>
            </a:extLst>
          </p:cNvPr>
          <p:cNvPicPr>
            <a:picLocks noChangeAspect="1"/>
          </p:cNvPicPr>
          <p:nvPr/>
        </p:nvPicPr>
        <p:blipFill>
          <a:blip r:embed="rId3"/>
          <a:stretch>
            <a:fillRect/>
          </a:stretch>
        </p:blipFill>
        <p:spPr>
          <a:xfrm>
            <a:off x="8048758" y="3825115"/>
            <a:ext cx="3200677" cy="1432684"/>
          </a:xfrm>
          <a:prstGeom prst="rect">
            <a:avLst/>
          </a:prstGeom>
        </p:spPr>
      </p:pic>
    </p:spTree>
    <p:extLst>
      <p:ext uri="{BB962C8B-B14F-4D97-AF65-F5344CB8AC3E}">
        <p14:creationId xmlns:p14="http://schemas.microsoft.com/office/powerpoint/2010/main" val="2453554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F01A1-2329-5CBC-52AA-5C18EE4A4093}"/>
              </a:ext>
            </a:extLst>
          </p:cNvPr>
          <p:cNvSpPr>
            <a:spLocks noGrp="1"/>
          </p:cNvSpPr>
          <p:nvPr>
            <p:ph type="title"/>
          </p:nvPr>
        </p:nvSpPr>
        <p:spPr>
          <a:solidFill>
            <a:srgbClr val="002060"/>
          </a:solidFill>
        </p:spPr>
        <p:txBody>
          <a:bodyPr/>
          <a:lstStyle/>
          <a:p>
            <a:r>
              <a:rPr lang="en-GB" dirty="0">
                <a:solidFill>
                  <a:schemeClr val="bg1"/>
                </a:solidFill>
              </a:rPr>
              <a:t>Crown Prosecution Service - definition</a:t>
            </a:r>
          </a:p>
        </p:txBody>
      </p:sp>
      <p:pic>
        <p:nvPicPr>
          <p:cNvPr id="4" name="Content Placeholder 3">
            <a:extLst>
              <a:ext uri="{FF2B5EF4-FFF2-40B4-BE49-F238E27FC236}">
                <a16:creationId xmlns:a16="http://schemas.microsoft.com/office/drawing/2014/main" id="{E4EDE219-A25B-2AD0-7E14-5E42C4444F02}"/>
              </a:ext>
            </a:extLst>
          </p:cNvPr>
          <p:cNvPicPr>
            <a:picLocks noGrp="1" noChangeAspect="1"/>
          </p:cNvPicPr>
          <p:nvPr>
            <p:ph idx="1"/>
          </p:nvPr>
        </p:nvPicPr>
        <p:blipFill>
          <a:blip r:embed="rId3"/>
          <a:stretch>
            <a:fillRect/>
          </a:stretch>
        </p:blipFill>
        <p:spPr>
          <a:xfrm>
            <a:off x="2176706" y="1600200"/>
            <a:ext cx="7838588" cy="3916363"/>
          </a:xfrm>
          <a:prstGeom prst="rect">
            <a:avLst/>
          </a:prstGeom>
        </p:spPr>
      </p:pic>
    </p:spTree>
    <p:extLst>
      <p:ext uri="{BB962C8B-B14F-4D97-AF65-F5344CB8AC3E}">
        <p14:creationId xmlns:p14="http://schemas.microsoft.com/office/powerpoint/2010/main" val="5459007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444E4-4DB9-53BA-FA35-0F4E15643752}"/>
              </a:ext>
            </a:extLst>
          </p:cNvPr>
          <p:cNvSpPr>
            <a:spLocks noGrp="1"/>
          </p:cNvSpPr>
          <p:nvPr>
            <p:ph type="title"/>
          </p:nvPr>
        </p:nvSpPr>
        <p:spPr>
          <a:solidFill>
            <a:srgbClr val="002060"/>
          </a:solidFill>
        </p:spPr>
        <p:txBody>
          <a:bodyPr/>
          <a:lstStyle/>
          <a:p>
            <a:r>
              <a:rPr lang="en-GB" dirty="0">
                <a:solidFill>
                  <a:schemeClr val="bg1"/>
                </a:solidFill>
              </a:rPr>
              <a:t>‘Hostility’</a:t>
            </a:r>
          </a:p>
        </p:txBody>
      </p:sp>
      <p:sp>
        <p:nvSpPr>
          <p:cNvPr id="3" name="Content Placeholder 2">
            <a:extLst>
              <a:ext uri="{FF2B5EF4-FFF2-40B4-BE49-F238E27FC236}">
                <a16:creationId xmlns:a16="http://schemas.microsoft.com/office/drawing/2014/main" id="{E7ED7126-3F78-7277-D11B-69E7CF462F87}"/>
              </a:ext>
            </a:extLst>
          </p:cNvPr>
          <p:cNvSpPr>
            <a:spLocks noGrp="1"/>
          </p:cNvSpPr>
          <p:nvPr>
            <p:ph sz="half" idx="1"/>
          </p:nvPr>
        </p:nvSpPr>
        <p:spPr/>
        <p:txBody>
          <a:bodyPr/>
          <a:lstStyle/>
          <a:p>
            <a:r>
              <a:rPr lang="en-GB" dirty="0"/>
              <a:t>CPS: ‘</a:t>
            </a:r>
            <a:r>
              <a:rPr lang="en-GB" sz="2800" i="1" dirty="0"/>
              <a:t>There is no legal definition so we use everyday understanding of the word which includes ill-will, spite, contempt, prejudice, unfriendliness, antagonism, resentment and dislike’ </a:t>
            </a:r>
          </a:p>
          <a:p>
            <a:pPr marL="0" indent="0">
              <a:buNone/>
            </a:pPr>
            <a:endParaRPr lang="en-GB" dirty="0"/>
          </a:p>
        </p:txBody>
      </p:sp>
      <p:pic>
        <p:nvPicPr>
          <p:cNvPr id="8" name="Content Placeholder 7">
            <a:extLst>
              <a:ext uri="{FF2B5EF4-FFF2-40B4-BE49-F238E27FC236}">
                <a16:creationId xmlns:a16="http://schemas.microsoft.com/office/drawing/2014/main" id="{C4EE8306-EEAA-C8D6-D1CF-B73D23557BC1}"/>
              </a:ext>
            </a:extLst>
          </p:cNvPr>
          <p:cNvPicPr>
            <a:picLocks noGrp="1" noChangeAspect="1"/>
          </p:cNvPicPr>
          <p:nvPr>
            <p:ph sz="half" idx="2"/>
          </p:nvPr>
        </p:nvPicPr>
        <p:blipFill>
          <a:blip r:embed="rId3"/>
          <a:stretch>
            <a:fillRect/>
          </a:stretch>
        </p:blipFill>
        <p:spPr>
          <a:xfrm>
            <a:off x="7119710" y="1977752"/>
            <a:ext cx="3940175" cy="2902495"/>
          </a:xfrm>
          <a:prstGeom prst="rect">
            <a:avLst/>
          </a:prstGeom>
        </p:spPr>
      </p:pic>
    </p:spTree>
    <p:extLst>
      <p:ext uri="{BB962C8B-B14F-4D97-AF65-F5344CB8AC3E}">
        <p14:creationId xmlns:p14="http://schemas.microsoft.com/office/powerpoint/2010/main" val="2041210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F0FEF-3D77-0F96-FB56-7014867D669F}"/>
              </a:ext>
            </a:extLst>
          </p:cNvPr>
          <p:cNvSpPr>
            <a:spLocks noGrp="1"/>
          </p:cNvSpPr>
          <p:nvPr>
            <p:ph type="title"/>
          </p:nvPr>
        </p:nvSpPr>
        <p:spPr>
          <a:solidFill>
            <a:srgbClr val="002060"/>
          </a:solidFill>
        </p:spPr>
        <p:txBody>
          <a:bodyPr/>
          <a:lstStyle/>
          <a:p>
            <a:r>
              <a:rPr lang="en-GB" dirty="0">
                <a:solidFill>
                  <a:schemeClr val="bg1"/>
                </a:solidFill>
              </a:rPr>
              <a:t>‘Perception’ - definition</a:t>
            </a:r>
          </a:p>
        </p:txBody>
      </p:sp>
      <p:sp>
        <p:nvSpPr>
          <p:cNvPr id="3" name="Content Placeholder 2">
            <a:extLst>
              <a:ext uri="{FF2B5EF4-FFF2-40B4-BE49-F238E27FC236}">
                <a16:creationId xmlns:a16="http://schemas.microsoft.com/office/drawing/2014/main" id="{95CC13D6-21B7-D4B5-D170-614195AC524B}"/>
              </a:ext>
            </a:extLst>
          </p:cNvPr>
          <p:cNvSpPr>
            <a:spLocks noGrp="1"/>
          </p:cNvSpPr>
          <p:nvPr>
            <p:ph sz="half" idx="1"/>
          </p:nvPr>
        </p:nvSpPr>
        <p:spPr/>
        <p:txBody>
          <a:bodyPr>
            <a:normAutofit fontScale="77500" lnSpcReduction="20000"/>
          </a:bodyPr>
          <a:lstStyle/>
          <a:p>
            <a:r>
              <a:rPr lang="en-GB" sz="3200" b="1" dirty="0"/>
              <a:t>Perception</a:t>
            </a:r>
            <a:r>
              <a:rPr lang="en-GB" sz="3200" dirty="0"/>
              <a:t>-based recording refers to the perception of the victim, or any other person. </a:t>
            </a:r>
          </a:p>
          <a:p>
            <a:endParaRPr lang="en-GB" sz="3200" dirty="0"/>
          </a:p>
          <a:p>
            <a:r>
              <a:rPr lang="en-GB" sz="2800" dirty="0"/>
              <a:t>It would not be appropriate to record a crime or incident as a hate crime or hate incident if it was based on the </a:t>
            </a:r>
            <a:r>
              <a:rPr lang="en-GB" sz="2800" b="1" dirty="0"/>
              <a:t>perception</a:t>
            </a:r>
            <a:r>
              <a:rPr lang="en-GB" sz="2800" dirty="0"/>
              <a:t> of a person or group who had no knowledge of the victim, crime or the area, and who may be responding to media or internet stories or who are reporting for a political or similar motive. </a:t>
            </a:r>
          </a:p>
          <a:p>
            <a:endParaRPr lang="en-GB" dirty="0"/>
          </a:p>
        </p:txBody>
      </p:sp>
      <p:pic>
        <p:nvPicPr>
          <p:cNvPr id="5" name="Content Placeholder 4">
            <a:extLst>
              <a:ext uri="{FF2B5EF4-FFF2-40B4-BE49-F238E27FC236}">
                <a16:creationId xmlns:a16="http://schemas.microsoft.com/office/drawing/2014/main" id="{FC349AB7-C5A7-4034-573F-F5D74CF5498E}"/>
              </a:ext>
            </a:extLst>
          </p:cNvPr>
          <p:cNvPicPr>
            <a:picLocks noGrp="1" noChangeAspect="1"/>
          </p:cNvPicPr>
          <p:nvPr>
            <p:ph sz="half" idx="2"/>
          </p:nvPr>
        </p:nvPicPr>
        <p:blipFill>
          <a:blip r:embed="rId3"/>
          <a:stretch>
            <a:fillRect/>
          </a:stretch>
        </p:blipFill>
        <p:spPr>
          <a:xfrm>
            <a:off x="7782187" y="1695608"/>
            <a:ext cx="3007733" cy="3798226"/>
          </a:xfrm>
          <a:prstGeom prst="rect">
            <a:avLst/>
          </a:prstGeom>
        </p:spPr>
      </p:pic>
    </p:spTree>
    <p:extLst>
      <p:ext uri="{BB962C8B-B14F-4D97-AF65-F5344CB8AC3E}">
        <p14:creationId xmlns:p14="http://schemas.microsoft.com/office/powerpoint/2010/main" val="12848833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CB154-1B97-F351-F326-5C9DCC40EA9D}"/>
              </a:ext>
            </a:extLst>
          </p:cNvPr>
          <p:cNvSpPr>
            <a:spLocks noGrp="1"/>
          </p:cNvSpPr>
          <p:nvPr>
            <p:ph type="title"/>
          </p:nvPr>
        </p:nvSpPr>
        <p:spPr>
          <a:solidFill>
            <a:srgbClr val="002060"/>
          </a:solidFill>
        </p:spPr>
        <p:txBody>
          <a:bodyPr/>
          <a:lstStyle/>
          <a:p>
            <a:r>
              <a:rPr lang="en-GB" dirty="0">
                <a:solidFill>
                  <a:schemeClr val="bg1"/>
                </a:solidFill>
              </a:rPr>
              <a:t>‘Perception’ – the other person</a:t>
            </a:r>
          </a:p>
        </p:txBody>
      </p:sp>
      <p:sp>
        <p:nvSpPr>
          <p:cNvPr id="3" name="Content Placeholder 2">
            <a:extLst>
              <a:ext uri="{FF2B5EF4-FFF2-40B4-BE49-F238E27FC236}">
                <a16:creationId xmlns:a16="http://schemas.microsoft.com/office/drawing/2014/main" id="{F6790948-3AA3-E786-BF21-14E9E2CB6C4A}"/>
              </a:ext>
            </a:extLst>
          </p:cNvPr>
          <p:cNvSpPr>
            <a:spLocks noGrp="1"/>
          </p:cNvSpPr>
          <p:nvPr>
            <p:ph sz="half" idx="1"/>
          </p:nvPr>
        </p:nvSpPr>
        <p:spPr/>
        <p:txBody>
          <a:bodyPr>
            <a:normAutofit fontScale="70000" lnSpcReduction="20000"/>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other person could be: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police officers or staff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witnesses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family members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civil society organisations e.g. third-party reporting charity</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 carer or other professional who supports the victim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someone who has knowledge of hate crime in the area – e.g. manager of an education centre used by people with learning disabilities who regularly receives reports of abuse from students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 person from within the group targeted with the hostility, </a:t>
            </a:r>
            <a:r>
              <a:rPr kumimoji="0" lang="en-GB" sz="2800" b="0" i="0" u="none" strike="noStrike" kern="1200" cap="none" spc="0" normalizeH="0" baseline="0" noProof="0" dirty="0" err="1">
                <a:ln>
                  <a:noFill/>
                </a:ln>
                <a:solidFill>
                  <a:srgbClr val="000000"/>
                </a:solidFill>
                <a:effectLst/>
                <a:uLnTx/>
                <a:uFillTx/>
                <a:latin typeface="Arial" panose="020B0604020202020204" pitchFamily="34" charset="0"/>
                <a:ea typeface="+mn-ea"/>
                <a:cs typeface="Arial" panose="020B0604020202020204" pitchFamily="34" charset="0"/>
              </a:rPr>
              <a:t>e.g</a:t>
            </a: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 Traveller. </a:t>
            </a:r>
          </a:p>
          <a:p>
            <a:endParaRPr lang="en-GB" dirty="0"/>
          </a:p>
        </p:txBody>
      </p:sp>
      <p:pic>
        <p:nvPicPr>
          <p:cNvPr id="5" name="Content Placeholder 4">
            <a:extLst>
              <a:ext uri="{FF2B5EF4-FFF2-40B4-BE49-F238E27FC236}">
                <a16:creationId xmlns:a16="http://schemas.microsoft.com/office/drawing/2014/main" id="{7A2EA410-A3FB-CBB4-0957-AD7D7C196AF8}"/>
              </a:ext>
            </a:extLst>
          </p:cNvPr>
          <p:cNvPicPr>
            <a:picLocks noGrp="1" noChangeAspect="1"/>
          </p:cNvPicPr>
          <p:nvPr>
            <p:ph sz="half" idx="2"/>
          </p:nvPr>
        </p:nvPicPr>
        <p:blipFill>
          <a:blip r:embed="rId3"/>
          <a:stretch>
            <a:fillRect/>
          </a:stretch>
        </p:blipFill>
        <p:spPr>
          <a:xfrm>
            <a:off x="6374603" y="2177536"/>
            <a:ext cx="4856872" cy="2502928"/>
          </a:xfrm>
          <a:prstGeom prst="rect">
            <a:avLst/>
          </a:prstGeom>
        </p:spPr>
      </p:pic>
    </p:spTree>
    <p:extLst>
      <p:ext uri="{BB962C8B-B14F-4D97-AF65-F5344CB8AC3E}">
        <p14:creationId xmlns:p14="http://schemas.microsoft.com/office/powerpoint/2010/main" val="3964313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DEE2D-0F0F-BFC6-1B13-83B33D3D4B5A}"/>
              </a:ext>
            </a:extLst>
          </p:cNvPr>
          <p:cNvSpPr>
            <a:spLocks noGrp="1"/>
          </p:cNvSpPr>
          <p:nvPr>
            <p:ph type="title"/>
          </p:nvPr>
        </p:nvSpPr>
        <p:spPr>
          <a:xfrm>
            <a:off x="508000" y="125759"/>
            <a:ext cx="10972800" cy="1143000"/>
          </a:xfrm>
          <a:solidFill>
            <a:srgbClr val="002060"/>
          </a:solidFill>
        </p:spPr>
        <p:txBody>
          <a:bodyPr/>
          <a:lstStyle/>
          <a:p>
            <a:r>
              <a:rPr lang="en-GB" dirty="0">
                <a:solidFill>
                  <a:schemeClr val="bg1"/>
                </a:solidFill>
              </a:rPr>
              <a:t>Challenges for Policing</a:t>
            </a:r>
          </a:p>
        </p:txBody>
      </p:sp>
      <p:sp>
        <p:nvSpPr>
          <p:cNvPr id="3" name="Content Placeholder 2">
            <a:extLst>
              <a:ext uri="{FF2B5EF4-FFF2-40B4-BE49-F238E27FC236}">
                <a16:creationId xmlns:a16="http://schemas.microsoft.com/office/drawing/2014/main" id="{F32FD913-C140-63CC-3EED-848BD7ECB04C}"/>
              </a:ext>
            </a:extLst>
          </p:cNvPr>
          <p:cNvSpPr>
            <a:spLocks noGrp="1"/>
          </p:cNvSpPr>
          <p:nvPr>
            <p:ph sz="half" idx="1"/>
          </p:nvPr>
        </p:nvSpPr>
        <p:spPr>
          <a:solidFill>
            <a:schemeClr val="accent3">
              <a:lumMod val="75000"/>
            </a:schemeClr>
          </a:solidFill>
        </p:spPr>
        <p:txBody>
          <a:bodyPr/>
          <a:lstStyle/>
          <a:p>
            <a:pPr marL="0" indent="0">
              <a:buNone/>
            </a:pPr>
            <a:endParaRPr lang="en-GB" dirty="0"/>
          </a:p>
          <a:p>
            <a:pPr marL="0" indent="0">
              <a:buNone/>
            </a:pPr>
            <a:r>
              <a:rPr lang="en-GB" dirty="0"/>
              <a:t>1. What challenges do the police face in relation to IDENTIFYING  ‘Hate crime’?</a:t>
            </a:r>
          </a:p>
        </p:txBody>
      </p:sp>
      <p:sp>
        <p:nvSpPr>
          <p:cNvPr id="4" name="Content Placeholder 3">
            <a:extLst>
              <a:ext uri="{FF2B5EF4-FFF2-40B4-BE49-F238E27FC236}">
                <a16:creationId xmlns:a16="http://schemas.microsoft.com/office/drawing/2014/main" id="{FDD47D6F-EAF3-EF21-A2C4-578A4C2A152A}"/>
              </a:ext>
            </a:extLst>
          </p:cNvPr>
          <p:cNvSpPr>
            <a:spLocks noGrp="1"/>
          </p:cNvSpPr>
          <p:nvPr>
            <p:ph sz="half" idx="2"/>
          </p:nvPr>
        </p:nvSpPr>
        <p:spPr>
          <a:solidFill>
            <a:schemeClr val="accent4">
              <a:lumMod val="60000"/>
              <a:lumOff val="40000"/>
            </a:schemeClr>
          </a:solidFill>
        </p:spPr>
        <p:txBody>
          <a:bodyPr/>
          <a:lstStyle/>
          <a:p>
            <a:pPr marL="0" indent="0">
              <a:buNone/>
            </a:pPr>
            <a:endParaRPr lang="en-GB" dirty="0"/>
          </a:p>
          <a:p>
            <a:pPr marL="0" indent="0">
              <a:buNone/>
            </a:pPr>
            <a:r>
              <a:rPr lang="en-GB" dirty="0"/>
              <a:t>2. What challenges do the police face in INVESTIGATING ‘hate crimes?</a:t>
            </a:r>
          </a:p>
        </p:txBody>
      </p:sp>
    </p:spTree>
    <p:extLst>
      <p:ext uri="{BB962C8B-B14F-4D97-AF65-F5344CB8AC3E}">
        <p14:creationId xmlns:p14="http://schemas.microsoft.com/office/powerpoint/2010/main" val="131263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bg/>
                                          </p:spTgt>
                                        </p:tgtEl>
                                        <p:attrNameLst>
                                          <p:attrName>style.visibility</p:attrName>
                                        </p:attrNameLst>
                                      </p:cBhvr>
                                      <p:to>
                                        <p:strVal val="visible"/>
                                      </p:to>
                                    </p:set>
                                    <p:animEffect transition="in" filter="fade">
                                      <p:cBhvr>
                                        <p:cTn id="21" dur="1000"/>
                                        <p:tgtEl>
                                          <p:spTgt spid="4">
                                            <p:bg/>
                                          </p:spTgt>
                                        </p:tgtEl>
                                      </p:cBhvr>
                                    </p:animEffect>
                                    <p:anim calcmode="lin" valueType="num">
                                      <p:cBhvr>
                                        <p:cTn id="22" dur="1000" fill="hold"/>
                                        <p:tgtEl>
                                          <p:spTgt spid="4">
                                            <p:bg/>
                                          </p:spTgt>
                                        </p:tgtEl>
                                        <p:attrNameLst>
                                          <p:attrName>ppt_x</p:attrName>
                                        </p:attrNameLst>
                                      </p:cBhvr>
                                      <p:tavLst>
                                        <p:tav tm="0">
                                          <p:val>
                                            <p:strVal val="#ppt_x"/>
                                          </p:val>
                                        </p:tav>
                                        <p:tav tm="100000">
                                          <p:val>
                                            <p:strVal val="#ppt_x"/>
                                          </p:val>
                                        </p:tav>
                                      </p:tavLst>
                                    </p:anim>
                                    <p:anim calcmode="lin" valueType="num">
                                      <p:cBhvr>
                                        <p:cTn id="23"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Questions/concerns?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609</TotalTime>
  <Words>2736</Words>
  <Application>Microsoft Office PowerPoint</Application>
  <PresentationFormat>Widescreen</PresentationFormat>
  <Paragraphs>280</Paragraphs>
  <Slides>20</Slides>
  <Notes>19</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Theme1.thmx first page pp</vt:lpstr>
      <vt:lpstr> MSc  Policing (Operational &amp; Strategic Leadership) Lesson: Policing Diverse Communities &amp; Hate Crime  </vt:lpstr>
      <vt:lpstr>Lesson Outcomes</vt:lpstr>
      <vt:lpstr>What is diversity?</vt:lpstr>
      <vt:lpstr>What is diversity - sources</vt:lpstr>
      <vt:lpstr>Diversity in the social context</vt:lpstr>
      <vt:lpstr>Diversity in the social context</vt:lpstr>
      <vt:lpstr>What are the benefits of living in a diverse society?</vt:lpstr>
      <vt:lpstr>Benefits of diverse society</vt:lpstr>
      <vt:lpstr>Policing Diverse communities</vt:lpstr>
      <vt:lpstr>Developments</vt:lpstr>
      <vt:lpstr>Police &amp; Race Action Plan</vt:lpstr>
      <vt:lpstr>Leadership Challenges</vt:lpstr>
      <vt:lpstr>Hate crime</vt:lpstr>
      <vt:lpstr>Defining hate crime</vt:lpstr>
      <vt:lpstr>Crown Prosecution Service - definition</vt:lpstr>
      <vt:lpstr>‘Hostility’</vt:lpstr>
      <vt:lpstr>‘Perception’ - definition</vt:lpstr>
      <vt:lpstr>‘Perception’ – the other person</vt:lpstr>
      <vt:lpstr>Challenges for Policing</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lastModifiedBy>Ali COOKE</cp:lastModifiedBy>
  <cp:revision>23</cp:revision>
  <dcterms:created xsi:type="dcterms:W3CDTF">2021-10-13T07:56:41Z</dcterms:created>
  <dcterms:modified xsi:type="dcterms:W3CDTF">2023-03-28T17:17:00Z</dcterms:modified>
</cp:coreProperties>
</file>