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8" r:id="rId8"/>
    <p:sldId id="269" r:id="rId9"/>
    <p:sldId id="270" r:id="rId10"/>
    <p:sldId id="262" r:id="rId11"/>
    <p:sldId id="263" r:id="rId12"/>
    <p:sldId id="265" r:id="rId13"/>
    <p:sldId id="266" r:id="rId14"/>
    <p:sldId id="264" r:id="rId15"/>
    <p:sldId id="267"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F73FC3-3833-413C-9974-8053B064125C}" type="datetimeFigureOut">
              <a:rPr lang="en-GB" smtClean="0"/>
              <a:t>22/05/2018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CC5981-AAE6-4C89-8E8B-781C4FD1CCA1}" type="slidenum">
              <a:rPr lang="en-GB" smtClean="0"/>
              <a:t>‹#›</a:t>
            </a:fld>
            <a:endParaRPr lang="en-GB"/>
          </a:p>
        </p:txBody>
      </p:sp>
    </p:spTree>
    <p:extLst>
      <p:ext uri="{BB962C8B-B14F-4D97-AF65-F5344CB8AC3E}">
        <p14:creationId xmlns:p14="http://schemas.microsoft.com/office/powerpoint/2010/main" val="3187944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my presentation, I have decided to use the work of John Law in ‘Aircraft Stories’; examining the key themes brought up through an anthropological perspective.</a:t>
            </a:r>
          </a:p>
        </p:txBody>
      </p:sp>
      <p:sp>
        <p:nvSpPr>
          <p:cNvPr id="4" name="Slide Number Placeholder 3"/>
          <p:cNvSpPr>
            <a:spLocks noGrp="1"/>
          </p:cNvSpPr>
          <p:nvPr>
            <p:ph type="sldNum" sz="quarter" idx="10"/>
          </p:nvPr>
        </p:nvSpPr>
        <p:spPr/>
        <p:txBody>
          <a:bodyPr/>
          <a:lstStyle/>
          <a:p>
            <a:fld id="{AACC5981-AAE6-4C89-8E8B-781C4FD1CCA1}" type="slidenum">
              <a:rPr lang="en-GB" smtClean="0"/>
              <a:t>1</a:t>
            </a:fld>
            <a:endParaRPr lang="en-GB"/>
          </a:p>
        </p:txBody>
      </p:sp>
    </p:spTree>
    <p:extLst>
      <p:ext uri="{BB962C8B-B14F-4D97-AF65-F5344CB8AC3E}">
        <p14:creationId xmlns:p14="http://schemas.microsoft.com/office/powerpoint/2010/main" val="34333343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Law is a sociologist who advocates the ‘Actor-Network Theory’, which is a way of explaining social, scientific, technological and organisational structures. As well as social and cultural processes and events. It also teaches that all components of structures and objects of varying sizes and significance, all form networks and co-operate/form relations in humans, plants, and machines in a manner which can be observed and compared in similar contexts. </a:t>
            </a:r>
          </a:p>
          <a:p>
            <a:r>
              <a:rPr lang="en-GB" dirty="0"/>
              <a:t>Law is also one of the director’s of the Centre for Research on Socio-Cultural Change, which further highlights his interest and passion in the subject.</a:t>
            </a:r>
          </a:p>
        </p:txBody>
      </p:sp>
      <p:sp>
        <p:nvSpPr>
          <p:cNvPr id="4" name="Slide Number Placeholder 3"/>
          <p:cNvSpPr>
            <a:spLocks noGrp="1"/>
          </p:cNvSpPr>
          <p:nvPr>
            <p:ph type="sldNum" sz="quarter" idx="10"/>
          </p:nvPr>
        </p:nvSpPr>
        <p:spPr/>
        <p:txBody>
          <a:bodyPr/>
          <a:lstStyle/>
          <a:p>
            <a:fld id="{AACC5981-AAE6-4C89-8E8B-781C4FD1CCA1}" type="slidenum">
              <a:rPr lang="en-GB" smtClean="0"/>
              <a:t>2</a:t>
            </a:fld>
            <a:endParaRPr lang="en-GB"/>
          </a:p>
        </p:txBody>
      </p:sp>
    </p:spTree>
    <p:extLst>
      <p:ext uri="{BB962C8B-B14F-4D97-AF65-F5344CB8AC3E}">
        <p14:creationId xmlns:p14="http://schemas.microsoft.com/office/powerpoint/2010/main" val="2575882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book, Law utilises the TSR-2 fighter jet as a metaphoric point of discussion for his semantic and semiotic theories regarding human cultures and societies. He describes how the plane, similarly to humanity, is built up of various individual components and separate parts which, through some form of agency are combined and given purpose to fulfil an array of specific tasks and to all in all create a functional, singular object. This object and its value could in turn be dependent upon the perceptions and judgements of other individuals, and is subject to fluctuate and change.</a:t>
            </a:r>
          </a:p>
        </p:txBody>
      </p:sp>
      <p:sp>
        <p:nvSpPr>
          <p:cNvPr id="4" name="Slide Number Placeholder 3"/>
          <p:cNvSpPr>
            <a:spLocks noGrp="1"/>
          </p:cNvSpPr>
          <p:nvPr>
            <p:ph type="sldNum" sz="quarter" idx="10"/>
          </p:nvPr>
        </p:nvSpPr>
        <p:spPr/>
        <p:txBody>
          <a:bodyPr/>
          <a:lstStyle/>
          <a:p>
            <a:fld id="{AACC5981-AAE6-4C89-8E8B-781C4FD1CCA1}" type="slidenum">
              <a:rPr lang="en-GB" smtClean="0"/>
              <a:t>3</a:t>
            </a:fld>
            <a:endParaRPr lang="en-GB"/>
          </a:p>
        </p:txBody>
      </p:sp>
    </p:spTree>
    <p:extLst>
      <p:ext uri="{BB962C8B-B14F-4D97-AF65-F5344CB8AC3E}">
        <p14:creationId xmlns:p14="http://schemas.microsoft.com/office/powerpoint/2010/main" val="15286597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section I will look into some key themes of the book and how they can be utilised within the field of anthropology, and draw up my own conclusion based upon my interpretations and existing knowledge.</a:t>
            </a:r>
          </a:p>
        </p:txBody>
      </p:sp>
      <p:sp>
        <p:nvSpPr>
          <p:cNvPr id="4" name="Slide Number Placeholder 3"/>
          <p:cNvSpPr>
            <a:spLocks noGrp="1"/>
          </p:cNvSpPr>
          <p:nvPr>
            <p:ph type="sldNum" sz="quarter" idx="10"/>
          </p:nvPr>
        </p:nvSpPr>
        <p:spPr/>
        <p:txBody>
          <a:bodyPr/>
          <a:lstStyle/>
          <a:p>
            <a:fld id="{AACC5981-AAE6-4C89-8E8B-781C4FD1CCA1}" type="slidenum">
              <a:rPr lang="en-GB" smtClean="0"/>
              <a:t>4</a:t>
            </a:fld>
            <a:endParaRPr lang="en-GB"/>
          </a:p>
        </p:txBody>
      </p:sp>
    </p:spTree>
    <p:extLst>
      <p:ext uri="{BB962C8B-B14F-4D97-AF65-F5344CB8AC3E}">
        <p14:creationId xmlns:p14="http://schemas.microsoft.com/office/powerpoint/2010/main" val="3643828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analysed and observed in their most basic forms, there appears to be many similarities shared between humans and machines. They are both made up of many smaller components which are expected to function and work together so as to keep the whole object they reside in at peak performance. Humans are made from cells, organs, and tissues; machines are made from nuts, bolts, and rubber, etc. Both humans and machines have the same basic requirements for energy and nourishment: machines rely on oil, electricity, or coolant; humans require food and fluids. They both also produce waste by-products – though human waste is arguable more beneficial to the environment (fertiliser) compared with the often pollutive properties of mechanical waste (pollution).</a:t>
            </a:r>
          </a:p>
        </p:txBody>
      </p:sp>
      <p:sp>
        <p:nvSpPr>
          <p:cNvPr id="4" name="Slide Number Placeholder 3"/>
          <p:cNvSpPr>
            <a:spLocks noGrp="1"/>
          </p:cNvSpPr>
          <p:nvPr>
            <p:ph type="sldNum" sz="quarter" idx="10"/>
          </p:nvPr>
        </p:nvSpPr>
        <p:spPr/>
        <p:txBody>
          <a:bodyPr/>
          <a:lstStyle/>
          <a:p>
            <a:fld id="{AACC5981-AAE6-4C89-8E8B-781C4FD1CCA1}" type="slidenum">
              <a:rPr lang="en-GB" smtClean="0"/>
              <a:t>5</a:t>
            </a:fld>
            <a:endParaRPr lang="en-GB"/>
          </a:p>
        </p:txBody>
      </p:sp>
    </p:spTree>
    <p:extLst>
      <p:ext uri="{BB962C8B-B14F-4D97-AF65-F5344CB8AC3E}">
        <p14:creationId xmlns:p14="http://schemas.microsoft.com/office/powerpoint/2010/main" val="3143075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waves of light collide, they can either co-operate and exhibit a positive interference, or cancel each other out with negative interference. With magnets, analogous ends repel each other (negative versus negative and such), though opposite ends attract. Differently to what can be seen in chemical reactions or computer programming, humans are sentient beings who are capable of diplomacy and independent thought. If two groups collide, then they can, through negotiations and social interactions, form alliances and forge relations in what could have escalated into conflict. If humans do oppose one another, then they will impede and diminish each other’s cultural potential and significance, as well as miss out on the opportunity to co-operate and link together to form a larger, stronger, and supportive group; which can significantly improve the overall life conditions and benefits of the people on all sides, as well as granting the opportunity to negate and remedy any problems and shortcomings that each community may have; whilst simultaneously boosting and enhancing their respective strengths.</a:t>
            </a:r>
          </a:p>
        </p:txBody>
      </p:sp>
      <p:sp>
        <p:nvSpPr>
          <p:cNvPr id="4" name="Slide Number Placeholder 3"/>
          <p:cNvSpPr>
            <a:spLocks noGrp="1"/>
          </p:cNvSpPr>
          <p:nvPr>
            <p:ph type="sldNum" sz="quarter" idx="10"/>
          </p:nvPr>
        </p:nvSpPr>
        <p:spPr/>
        <p:txBody>
          <a:bodyPr/>
          <a:lstStyle/>
          <a:p>
            <a:fld id="{AACC5981-AAE6-4C89-8E8B-781C4FD1CCA1}" type="slidenum">
              <a:rPr lang="en-GB" smtClean="0"/>
              <a:t>6</a:t>
            </a:fld>
            <a:endParaRPr lang="en-GB"/>
          </a:p>
        </p:txBody>
      </p:sp>
    </p:spTree>
    <p:extLst>
      <p:ext uri="{BB962C8B-B14F-4D97-AF65-F5344CB8AC3E}">
        <p14:creationId xmlns:p14="http://schemas.microsoft.com/office/powerpoint/2010/main" val="161493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graph demonstrates the negative interference that occurs when two opposing or different communities clash. For example, Colonial Europeans and the indigenous people of the African continent. We can see that both groups have pros and cons, but upon colliding and working against each other, the net total and resulting society has diminished benefits and is worse off due to the conflict. It is also possibly to see that one group benefits more than the other.</a:t>
            </a:r>
          </a:p>
        </p:txBody>
      </p:sp>
      <p:sp>
        <p:nvSpPr>
          <p:cNvPr id="4" name="Slide Number Placeholder 3"/>
          <p:cNvSpPr>
            <a:spLocks noGrp="1"/>
          </p:cNvSpPr>
          <p:nvPr>
            <p:ph type="sldNum" sz="quarter" idx="10"/>
          </p:nvPr>
        </p:nvSpPr>
        <p:spPr/>
        <p:txBody>
          <a:bodyPr/>
          <a:lstStyle/>
          <a:p>
            <a:fld id="{AACC5981-AAE6-4C89-8E8B-781C4FD1CCA1}" type="slidenum">
              <a:rPr lang="en-GB" smtClean="0"/>
              <a:t>7</a:t>
            </a:fld>
            <a:endParaRPr lang="en-GB"/>
          </a:p>
        </p:txBody>
      </p:sp>
    </p:spTree>
    <p:extLst>
      <p:ext uri="{BB962C8B-B14F-4D97-AF65-F5344CB8AC3E}">
        <p14:creationId xmlns:p14="http://schemas.microsoft.com/office/powerpoint/2010/main" val="536321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chart, we see that two similar groups can combine together which can boost their existing positive aspects, but the negative aspects remain relatively the same too, as neither group differentiate enough to greatly improve in those areas. For example, both societies could have brilliant healthcare, and when combined this will boost it even further. But both societies also have poor education quality, and neither of them have any leverage to improve the situation.</a:t>
            </a:r>
          </a:p>
        </p:txBody>
      </p:sp>
      <p:sp>
        <p:nvSpPr>
          <p:cNvPr id="4" name="Slide Number Placeholder 3"/>
          <p:cNvSpPr>
            <a:spLocks noGrp="1"/>
          </p:cNvSpPr>
          <p:nvPr>
            <p:ph type="sldNum" sz="quarter" idx="10"/>
          </p:nvPr>
        </p:nvSpPr>
        <p:spPr/>
        <p:txBody>
          <a:bodyPr/>
          <a:lstStyle/>
          <a:p>
            <a:fld id="{AACC5981-AAE6-4C89-8E8B-781C4FD1CCA1}" type="slidenum">
              <a:rPr lang="en-GB" smtClean="0"/>
              <a:t>8</a:t>
            </a:fld>
            <a:endParaRPr lang="en-GB"/>
          </a:p>
        </p:txBody>
      </p:sp>
    </p:spTree>
    <p:extLst>
      <p:ext uri="{BB962C8B-B14F-4D97-AF65-F5344CB8AC3E}">
        <p14:creationId xmlns:p14="http://schemas.microsoft.com/office/powerpoint/2010/main" val="23118578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opposing societies can co-operate and work together, however, they have the potential to aid each other – focusing on the positive aspects and working together to remove any obstacles or burdens within their respective groups.</a:t>
            </a:r>
          </a:p>
        </p:txBody>
      </p:sp>
      <p:sp>
        <p:nvSpPr>
          <p:cNvPr id="4" name="Slide Number Placeholder 3"/>
          <p:cNvSpPr>
            <a:spLocks noGrp="1"/>
          </p:cNvSpPr>
          <p:nvPr>
            <p:ph type="sldNum" sz="quarter" idx="10"/>
          </p:nvPr>
        </p:nvSpPr>
        <p:spPr/>
        <p:txBody>
          <a:bodyPr/>
          <a:lstStyle/>
          <a:p>
            <a:fld id="{AACC5981-AAE6-4C89-8E8B-781C4FD1CCA1}" type="slidenum">
              <a:rPr lang="en-GB" smtClean="0"/>
              <a:t>9</a:t>
            </a:fld>
            <a:endParaRPr lang="en-GB"/>
          </a:p>
        </p:txBody>
      </p:sp>
    </p:spTree>
    <p:extLst>
      <p:ext uri="{BB962C8B-B14F-4D97-AF65-F5344CB8AC3E}">
        <p14:creationId xmlns:p14="http://schemas.microsoft.com/office/powerpoint/2010/main" val="3348061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philosophy of Rhizomatic Networks, as put across by theorists such as Deleuze and </a:t>
            </a:r>
            <a:r>
              <a:rPr lang="en-GB" dirty="0" err="1"/>
              <a:t>Guattari</a:t>
            </a:r>
            <a:r>
              <a:rPr lang="en-GB" dirty="0"/>
              <a:t>, are particularly interesting. It describes theory and research which can be implemented and interpreted in multiple ways that can each be acceptable as probably explanations – similar to how fan theories are implemented in popular culture, where a topic can be understood and analysed within a variety of perceptions and a variety of answers and theories can be easily created and debated. Anyhow, the rhizomatic approach as seen in Law’s book is based upon the botanical rhizomes, which are hardy roots that can be segmented; each segment can form a new plant. This is relatable to human society, wherein each individual human can be regarded as a root segment which can either form its own plant (society, culture) or link with other roots to form a stronger and healthier collective. The roots and plants could also be symbolic of globalisation, where the roots could represent the long and winding links between different countries. Or perhaps even a web of global connections?</a:t>
            </a:r>
          </a:p>
        </p:txBody>
      </p:sp>
      <p:sp>
        <p:nvSpPr>
          <p:cNvPr id="4" name="Slide Number Placeholder 3"/>
          <p:cNvSpPr>
            <a:spLocks noGrp="1"/>
          </p:cNvSpPr>
          <p:nvPr>
            <p:ph type="sldNum" sz="quarter" idx="10"/>
          </p:nvPr>
        </p:nvSpPr>
        <p:spPr/>
        <p:txBody>
          <a:bodyPr/>
          <a:lstStyle/>
          <a:p>
            <a:fld id="{AACC5981-AAE6-4C89-8E8B-781C4FD1CCA1}" type="slidenum">
              <a:rPr lang="en-GB" smtClean="0"/>
              <a:t>10</a:t>
            </a:fld>
            <a:endParaRPr lang="en-GB"/>
          </a:p>
        </p:txBody>
      </p:sp>
    </p:spTree>
    <p:extLst>
      <p:ext uri="{BB962C8B-B14F-4D97-AF65-F5344CB8AC3E}">
        <p14:creationId xmlns:p14="http://schemas.microsoft.com/office/powerpoint/2010/main" val="1809896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similarity between humans and machines is that we are both capable of ‘updating’ and evolving as time progresses. With machines, we can see this as software updates and hardware upgrades – which are always developed and performed by qualified/knowledgeable humans. With humans, this can be present in natural evolution and adaptations affected by environmental and situational factors, or in the way our society and cultures appear to be constantly changing with the times; such as with pop-culture fads, social trends, and societal norms. </a:t>
            </a:r>
          </a:p>
          <a:p>
            <a:r>
              <a:rPr lang="en-GB" dirty="0"/>
              <a:t>The main difference is that humans can evolve and change independently, whilst machines are entirely dependent upon a human; unless designed and programmed specifically to self-improve and adapt to change. A mobile phone app cannot design and programme an update for itself – it must be done by the human in control; though an advanced artificial intelligence can be capable of self-awareness.</a:t>
            </a:r>
          </a:p>
        </p:txBody>
      </p:sp>
      <p:sp>
        <p:nvSpPr>
          <p:cNvPr id="4" name="Slide Number Placeholder 3"/>
          <p:cNvSpPr>
            <a:spLocks noGrp="1"/>
          </p:cNvSpPr>
          <p:nvPr>
            <p:ph type="sldNum" sz="quarter" idx="10"/>
          </p:nvPr>
        </p:nvSpPr>
        <p:spPr/>
        <p:txBody>
          <a:bodyPr/>
          <a:lstStyle/>
          <a:p>
            <a:fld id="{AACC5981-AAE6-4C89-8E8B-781C4FD1CCA1}" type="slidenum">
              <a:rPr lang="en-GB" smtClean="0"/>
              <a:t>11</a:t>
            </a:fld>
            <a:endParaRPr lang="en-GB"/>
          </a:p>
        </p:txBody>
      </p:sp>
    </p:spTree>
    <p:extLst>
      <p:ext uri="{BB962C8B-B14F-4D97-AF65-F5344CB8AC3E}">
        <p14:creationId xmlns:p14="http://schemas.microsoft.com/office/powerpoint/2010/main" val="12335536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Humans, plants, and machines can be described in fairly similar ways; i.e. nerves, roots and wires effectively having similar functions to their respective beings. But these three groups are also capable of establishing bonds and developing peculiar relations with one another. These relations can be mutualistic, where they are both useful to each other; emotional, where one bestows sentimental significance upon another for companionship or some other social requirement; or dependant, where one is essential to aid the other. For example, humans may have a mutualistic relationship with domestic animals and provide them with food and shelter, whilst they repay us with companionship and affection.</a:t>
            </a:r>
          </a:p>
          <a:p>
            <a:r>
              <a:rPr lang="en-GB" dirty="0"/>
              <a:t>In Archambault’s ethnography, we can see that gardeners in southern Mozambique establish deep and intimate relations with their plants, sometimes describing them as “lovers” (quote from gardener Kenneth).</a:t>
            </a:r>
          </a:p>
          <a:p>
            <a:r>
              <a:rPr lang="en-GB" dirty="0"/>
              <a:t>We can also note that humans seem to create bonds with non-organic, mechanical things too. This is evident in our growing attachment and dependence upon technology, which dates back many years. We like to imbue inanimate or non-sentient beings with human qualities and attributes in a process known as ‘anthropomorphism’. It is believed that this occurs due to an intrinsic human desire to combat loneliness, by forming a compatible personality within another object or species; or a survival mechanism which allows us to better judge our environment.</a:t>
            </a:r>
          </a:p>
          <a:p>
            <a:r>
              <a:rPr lang="en-GB" dirty="0"/>
              <a:t>We see examples of this today with how cars and other pieces of personal technology being personified and carefully guarded; or such as the case with ships being engendered and regarded as women. It appears to be a means of creating interpersonal relationships to encourage ourselves to better protect our possessions, and to form a bond which keeps us feeling content during times of isolation.</a:t>
            </a:r>
          </a:p>
        </p:txBody>
      </p:sp>
      <p:sp>
        <p:nvSpPr>
          <p:cNvPr id="4" name="Slide Number Placeholder 3"/>
          <p:cNvSpPr>
            <a:spLocks noGrp="1"/>
          </p:cNvSpPr>
          <p:nvPr>
            <p:ph type="sldNum" sz="quarter" idx="10"/>
          </p:nvPr>
        </p:nvSpPr>
        <p:spPr/>
        <p:txBody>
          <a:bodyPr/>
          <a:lstStyle/>
          <a:p>
            <a:fld id="{AACC5981-AAE6-4C89-8E8B-781C4FD1CCA1}" type="slidenum">
              <a:rPr lang="en-GB" smtClean="0"/>
              <a:t>12</a:t>
            </a:fld>
            <a:endParaRPr lang="en-GB"/>
          </a:p>
        </p:txBody>
      </p:sp>
    </p:spTree>
    <p:extLst>
      <p:ext uri="{BB962C8B-B14F-4D97-AF65-F5344CB8AC3E}">
        <p14:creationId xmlns:p14="http://schemas.microsoft.com/office/powerpoint/2010/main" val="2079838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reading the book, particularly in regards to the plane (how it is a singular object built up of many objects, and its value and role varies among people) reminded me of ontological theory – which is the metaphysical study of reality and being. When thinking back on the plane; we identify and recognise it as a plane since that is what our society understands it to be. All the components that form this object lose their singularity to the one creation that is formed (all nuts and bolts etc. are ignored because the plane – to most people – can be considered a whole, single object in its own right; only engineers and such have the true awareness and understanding of all the little fragments and their relationships and links which form the plane). Anyhow, what we call a plane in our culture, could be called a bird, or a ship in others. Every group has its own way of identifying and labelling a single object. Additional examples could be how Americans say ‘truck’ when we say ‘lorry’.</a:t>
            </a:r>
          </a:p>
          <a:p>
            <a:r>
              <a:rPr lang="en-GB" dirty="0"/>
              <a:t>But if we are to think of everything in its broken down, simplistic terms and see humans, plants, etc. as conglomerations of smaller building blocks, which may boast similar functions and requirements, then we can see that there are strong similarities between us. But this complicates how to define what ‘human’ is; particularly regarding topics such as artificial intelligence and human-like machines such as robots. </a:t>
            </a:r>
          </a:p>
          <a:p>
            <a:r>
              <a:rPr lang="en-GB" dirty="0"/>
              <a:t>In the image displayed, I have noticed two separate images which both form each other. I see an old couple holding each other, as well as a group of Mexican people. But which image can be considered the true one? Or do both exist simultaneously? What are the motives behind the subjects? Are the old couple amorous are aggressive? Is the woman in the doorway stepping out to dance to the guitar being played, or is she coming out to converse or quarrel? This image can be a metaphor for reality; referring how ambiguous it is and how it can differ between people and cultures. This can also be applied to the embellishments on the slides; which can either look like wires, nerves, or roots.</a:t>
            </a:r>
          </a:p>
        </p:txBody>
      </p:sp>
      <p:sp>
        <p:nvSpPr>
          <p:cNvPr id="4" name="Slide Number Placeholder 3"/>
          <p:cNvSpPr>
            <a:spLocks noGrp="1"/>
          </p:cNvSpPr>
          <p:nvPr>
            <p:ph type="sldNum" sz="quarter" idx="10"/>
          </p:nvPr>
        </p:nvSpPr>
        <p:spPr/>
        <p:txBody>
          <a:bodyPr/>
          <a:lstStyle/>
          <a:p>
            <a:fld id="{AACC5981-AAE6-4C89-8E8B-781C4FD1CCA1}" type="slidenum">
              <a:rPr lang="en-GB" smtClean="0"/>
              <a:t>13</a:t>
            </a:fld>
            <a:endParaRPr lang="en-GB"/>
          </a:p>
        </p:txBody>
      </p:sp>
    </p:spTree>
    <p:extLst>
      <p:ext uri="{BB962C8B-B14F-4D97-AF65-F5344CB8AC3E}">
        <p14:creationId xmlns:p14="http://schemas.microsoft.com/office/powerpoint/2010/main" val="6517645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summarise; humans, society, and machines in particular can be interchangeably described and interpreted. We can refer to organs and bones as we do for nuts &amp; bolts and hardware components (e.g. brain and hard drive, nerves and cables). Like the plane is made up of numerous connecting parts to form the whole object, humans too are built up of interconnected materials – as are our societies, which are built up of many individual humans and objects. By taking this way of thinking into perspective; to understand that everything is built up of smaller and interconnected building blocks, further adds to the brilliance and significance of everything in existence; whilst simultaneously making reality more complex yet comprehendible. The most basic building block we recognise is the atom. But that too consists of its own building blocks (electrons, protons, neutrons). Within our reality, how everything is differentiated ultimately seems dependent upon aesthetics; how something looks, feels, functions or acts is a means to be labelled and differentiated. The main differences between humans and machines is that we assume to be naturally self-aware and capable of making independent decisions, whereas machines are always designed and programmed by humans – unless they are AI, which is the closest a machine can get to being human. Donna Haraway says that with increasing technological advances and philosophical theories, the bridges between humans, animals, and machines becomes increasingly blurred. When a machine, such as the internet, has a technical error or a damaged component, human intervention is essential. However, in humans, when an aspect of society is broken, or if a human is unwell, we can self-heal and adapt. Human societies can be regarded as living organisms, formed by many cells, which can all communicate with one another. </a:t>
            </a:r>
          </a:p>
          <a:p>
            <a:r>
              <a:rPr lang="en-GB" dirty="0"/>
              <a:t>Scientists and engineers strive to create lifelike robots that can pass as humans in their own right. This may be due to the human desire to express personalities and to relate to inhuman objects; particularly those we create (almost like a stamp of ownership). But at what point will it occur when machines become aware to the point that they claim their own rights and intentions, and break away from, or integrate with, the human race as equal members of society? This philosophical question is a theme which occurs in the Blade Runner movies and the recent Fallout games; where robots/synthetic lifeforms become so human that we must redefine humanity to accommodate them, as it appears that ‘being’ is more than what our components are, and that perceptions and interpretations are vital aspects in giving something meaning.</a:t>
            </a:r>
          </a:p>
        </p:txBody>
      </p:sp>
      <p:sp>
        <p:nvSpPr>
          <p:cNvPr id="4" name="Slide Number Placeholder 3"/>
          <p:cNvSpPr>
            <a:spLocks noGrp="1"/>
          </p:cNvSpPr>
          <p:nvPr>
            <p:ph type="sldNum" sz="quarter" idx="10"/>
          </p:nvPr>
        </p:nvSpPr>
        <p:spPr/>
        <p:txBody>
          <a:bodyPr/>
          <a:lstStyle/>
          <a:p>
            <a:fld id="{AACC5981-AAE6-4C89-8E8B-781C4FD1CCA1}" type="slidenum">
              <a:rPr lang="en-GB" smtClean="0"/>
              <a:t>14</a:t>
            </a:fld>
            <a:endParaRPr lang="en-GB"/>
          </a:p>
        </p:txBody>
      </p:sp>
    </p:spTree>
    <p:extLst>
      <p:ext uri="{BB962C8B-B14F-4D97-AF65-F5344CB8AC3E}">
        <p14:creationId xmlns:p14="http://schemas.microsoft.com/office/powerpoint/2010/main" val="22954282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Sophia was unveiled in 2017, she was hailed as the most human-like robot built. She was granted citizenship in Saudi Arabia (mockingly referred to as being easier for a robot than for the actual women living there), and became an Innovation Champion of the United Nation’s Development Programme. When seeing her being interviewed, or conversing with her, it is easy to be convinced that she could be human. However, she is still a machine due to the fact that every conversation and action she has </a:t>
            </a:r>
            <a:r>
              <a:rPr lang="en-GB" dirty="0" err="1"/>
              <a:t>has</a:t>
            </a:r>
            <a:r>
              <a:rPr lang="en-GB" dirty="0"/>
              <a:t> been pre-determined and is automatically chosen via an intelligently designed feature which allows her to quickly select an appropriate, pre-destined response to the social situation she is in. She is not an AI, and can not be truly distinguished as a human. She simply mimics humans exceptionally well, which is apparently enough for some people to welcome her into the human community. </a:t>
            </a:r>
          </a:p>
        </p:txBody>
      </p:sp>
      <p:sp>
        <p:nvSpPr>
          <p:cNvPr id="4" name="Slide Number Placeholder 3"/>
          <p:cNvSpPr>
            <a:spLocks noGrp="1"/>
          </p:cNvSpPr>
          <p:nvPr>
            <p:ph type="sldNum" sz="quarter" idx="10"/>
          </p:nvPr>
        </p:nvSpPr>
        <p:spPr/>
        <p:txBody>
          <a:bodyPr/>
          <a:lstStyle/>
          <a:p>
            <a:fld id="{AACC5981-AAE6-4C89-8E8B-781C4FD1CCA1}" type="slidenum">
              <a:rPr lang="en-GB" smtClean="0"/>
              <a:t>15</a:t>
            </a:fld>
            <a:endParaRPr lang="en-GB"/>
          </a:p>
        </p:txBody>
      </p:sp>
    </p:spTree>
    <p:extLst>
      <p:ext uri="{BB962C8B-B14F-4D97-AF65-F5344CB8AC3E}">
        <p14:creationId xmlns:p14="http://schemas.microsoft.com/office/powerpoint/2010/main" val="6602698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5/22/2018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hyperlink" Target="https://www.cnbc.com/2017/12/05/hanson-robotics-ceo-sophia-the-robot-an-advocate-for-womens-rights.html" TargetMode="External"/><Relationship Id="rId2" Type="http://schemas.openxmlformats.org/officeDocument/2006/relationships/hyperlink" Target="https://moodle.uwtsd.ac.uk/course/view.php?id=1641" TargetMode="External"/><Relationship Id="rId1" Type="http://schemas.openxmlformats.org/officeDocument/2006/relationships/slideLayout" Target="../slideLayouts/slideLayout2.xml"/><Relationship Id="rId6" Type="http://schemas.openxmlformats.org/officeDocument/2006/relationships/hyperlink" Target="https://www.theverge.com/2017/11/10/16617092/sophia-the-robot-citizen-ai-hanson-robotics-ben-goertzel" TargetMode="External"/><Relationship Id="rId5" Type="http://schemas.openxmlformats.org/officeDocument/2006/relationships/hyperlink" Target="https://www.cnbc.com/2016/03/16/could-you-fall-in-love-with-this-robot.html" TargetMode="External"/><Relationship Id="rId4" Type="http://schemas.openxmlformats.org/officeDocument/2006/relationships/hyperlink" Target="https://qz.com/1121547/how-smart-is-the-first-robot-citiz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9EF3596-DF97-4605-88C4-E1D6634C1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85" name="Group 10">
            <a:extLst>
              <a:ext uri="{FF2B5EF4-FFF2-40B4-BE49-F238E27FC236}">
                <a16:creationId xmlns:a16="http://schemas.microsoft.com/office/drawing/2014/main" id="{A04CF5AE-1525-458C-805A-277612287C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12" name="Rectangle 5">
              <a:extLst>
                <a:ext uri="{FF2B5EF4-FFF2-40B4-BE49-F238E27FC236}">
                  <a16:creationId xmlns:a16="http://schemas.microsoft.com/office/drawing/2014/main" id="{75184BC4-A6A5-41B7-9463-51287F8C988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sp>
          <p:nvSpPr>
            <p:cNvPr id="13" name="Freeform 6">
              <a:extLst>
                <a:ext uri="{FF2B5EF4-FFF2-40B4-BE49-F238E27FC236}">
                  <a16:creationId xmlns:a16="http://schemas.microsoft.com/office/drawing/2014/main" id="{847CE477-1D61-4F65-A819-156F30645C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4" name="Freeform 7">
              <a:extLst>
                <a:ext uri="{FF2B5EF4-FFF2-40B4-BE49-F238E27FC236}">
                  <a16:creationId xmlns:a16="http://schemas.microsoft.com/office/drawing/2014/main" id="{0168D70C-C0A3-4080-935A-4C7D34D1FD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5" name="Rectangle 8">
              <a:extLst>
                <a:ext uri="{FF2B5EF4-FFF2-40B4-BE49-F238E27FC236}">
                  <a16:creationId xmlns:a16="http://schemas.microsoft.com/office/drawing/2014/main" id="{4BFE52DB-6074-4322-91A0-BA19AC6534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sp>
          <p:nvSpPr>
            <p:cNvPr id="16" name="Freeform 9">
              <a:extLst>
                <a:ext uri="{FF2B5EF4-FFF2-40B4-BE49-F238E27FC236}">
                  <a16:creationId xmlns:a16="http://schemas.microsoft.com/office/drawing/2014/main" id="{15482A31-6AFE-4781-B3EC-26CF5A34CC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7" name="Freeform 10">
              <a:extLst>
                <a:ext uri="{FF2B5EF4-FFF2-40B4-BE49-F238E27FC236}">
                  <a16:creationId xmlns:a16="http://schemas.microsoft.com/office/drawing/2014/main" id="{A2F5607A-50CD-401B-AA0D-375828CC2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8" name="Freeform 11">
              <a:extLst>
                <a:ext uri="{FF2B5EF4-FFF2-40B4-BE49-F238E27FC236}">
                  <a16:creationId xmlns:a16="http://schemas.microsoft.com/office/drawing/2014/main" id="{E2065C15-E60F-4857-877B-1F8235F9A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9" name="Freeform 12">
              <a:extLst>
                <a:ext uri="{FF2B5EF4-FFF2-40B4-BE49-F238E27FC236}">
                  <a16:creationId xmlns:a16="http://schemas.microsoft.com/office/drawing/2014/main" id="{10515003-9E36-4383-852B-C467122CD4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0" name="Freeform 13">
              <a:extLst>
                <a:ext uri="{FF2B5EF4-FFF2-40B4-BE49-F238E27FC236}">
                  <a16:creationId xmlns:a16="http://schemas.microsoft.com/office/drawing/2014/main" id="{F6809E31-CFB3-4460-A5B9-9B5D20C4D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1" name="Freeform 14">
              <a:extLst>
                <a:ext uri="{FF2B5EF4-FFF2-40B4-BE49-F238E27FC236}">
                  <a16:creationId xmlns:a16="http://schemas.microsoft.com/office/drawing/2014/main" id="{A4181E6F-BF0F-40DF-B995-3E6E1D016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2" name="Freeform 15">
              <a:extLst>
                <a:ext uri="{FF2B5EF4-FFF2-40B4-BE49-F238E27FC236}">
                  <a16:creationId xmlns:a16="http://schemas.microsoft.com/office/drawing/2014/main" id="{21ECCFEF-1B38-4DA5-BE12-61FC280572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3" name="Freeform 16">
              <a:extLst>
                <a:ext uri="{FF2B5EF4-FFF2-40B4-BE49-F238E27FC236}">
                  <a16:creationId xmlns:a16="http://schemas.microsoft.com/office/drawing/2014/main" id="{EF7B7547-12E7-424A-B8A2-836C862B0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4" name="Freeform 17">
              <a:extLst>
                <a:ext uri="{FF2B5EF4-FFF2-40B4-BE49-F238E27FC236}">
                  <a16:creationId xmlns:a16="http://schemas.microsoft.com/office/drawing/2014/main" id="{ED73F691-9932-4DF3-9C00-5FB99E59B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5" name="Freeform 18">
              <a:extLst>
                <a:ext uri="{FF2B5EF4-FFF2-40B4-BE49-F238E27FC236}">
                  <a16:creationId xmlns:a16="http://schemas.microsoft.com/office/drawing/2014/main" id="{FC1D4D7C-DDA0-4901-B134-3A4F498A45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6" name="Freeform 19">
              <a:extLst>
                <a:ext uri="{FF2B5EF4-FFF2-40B4-BE49-F238E27FC236}">
                  <a16:creationId xmlns:a16="http://schemas.microsoft.com/office/drawing/2014/main" id="{1D667447-7CCB-4723-98DC-3B6243BB5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7" name="Freeform 20">
              <a:extLst>
                <a:ext uri="{FF2B5EF4-FFF2-40B4-BE49-F238E27FC236}">
                  <a16:creationId xmlns:a16="http://schemas.microsoft.com/office/drawing/2014/main" id="{3205CA6A-75CC-441A-A983-276CC7243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8" name="Freeform 21">
              <a:extLst>
                <a:ext uri="{FF2B5EF4-FFF2-40B4-BE49-F238E27FC236}">
                  <a16:creationId xmlns:a16="http://schemas.microsoft.com/office/drawing/2014/main" id="{97C5F7AB-65D8-48CC-ABE1-4E6FCC596D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9" name="Freeform 22">
              <a:extLst>
                <a:ext uri="{FF2B5EF4-FFF2-40B4-BE49-F238E27FC236}">
                  <a16:creationId xmlns:a16="http://schemas.microsoft.com/office/drawing/2014/main" id="{9D2DE9CF-1915-4458-8504-23EE23C703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0" name="Freeform 23">
              <a:extLst>
                <a:ext uri="{FF2B5EF4-FFF2-40B4-BE49-F238E27FC236}">
                  <a16:creationId xmlns:a16="http://schemas.microsoft.com/office/drawing/2014/main" id="{875539DD-1581-4269-9977-2AD4EC61A06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1" name="Freeform 24">
              <a:extLst>
                <a:ext uri="{FF2B5EF4-FFF2-40B4-BE49-F238E27FC236}">
                  <a16:creationId xmlns:a16="http://schemas.microsoft.com/office/drawing/2014/main" id="{4F35F98A-A81D-4A28-B3EF-AA4CF85525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2" name="Freeform 25">
              <a:extLst>
                <a:ext uri="{FF2B5EF4-FFF2-40B4-BE49-F238E27FC236}">
                  <a16:creationId xmlns:a16="http://schemas.microsoft.com/office/drawing/2014/main" id="{2F4C3514-1560-4004-BACC-31CAF69A9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3" name="Freeform 26">
              <a:extLst>
                <a:ext uri="{FF2B5EF4-FFF2-40B4-BE49-F238E27FC236}">
                  <a16:creationId xmlns:a16="http://schemas.microsoft.com/office/drawing/2014/main" id="{759492B1-819E-4D36-8684-DE6269CD9F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4" name="Freeform 27">
              <a:extLst>
                <a:ext uri="{FF2B5EF4-FFF2-40B4-BE49-F238E27FC236}">
                  <a16:creationId xmlns:a16="http://schemas.microsoft.com/office/drawing/2014/main" id="{6D37E5FF-AC11-4600-A1A7-5A79E8987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5" name="Freeform 28">
              <a:extLst>
                <a:ext uri="{FF2B5EF4-FFF2-40B4-BE49-F238E27FC236}">
                  <a16:creationId xmlns:a16="http://schemas.microsoft.com/office/drawing/2014/main" id="{71BEA79E-EC3A-49E3-BF83-FD38146C20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6" name="Freeform 29">
              <a:extLst>
                <a:ext uri="{FF2B5EF4-FFF2-40B4-BE49-F238E27FC236}">
                  <a16:creationId xmlns:a16="http://schemas.microsoft.com/office/drawing/2014/main" id="{628003CD-17C2-4EF6-9422-BCC831E6E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7" name="Freeform 30">
              <a:extLst>
                <a:ext uri="{FF2B5EF4-FFF2-40B4-BE49-F238E27FC236}">
                  <a16:creationId xmlns:a16="http://schemas.microsoft.com/office/drawing/2014/main" id="{1116C327-1D14-460A-A6E2-78987B1492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8" name="Freeform 31">
              <a:extLst>
                <a:ext uri="{FF2B5EF4-FFF2-40B4-BE49-F238E27FC236}">
                  <a16:creationId xmlns:a16="http://schemas.microsoft.com/office/drawing/2014/main" id="{BE5E6917-BBB5-46D6-A9EF-108A2A621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9" name="Freeform 32">
              <a:extLst>
                <a:ext uri="{FF2B5EF4-FFF2-40B4-BE49-F238E27FC236}">
                  <a16:creationId xmlns:a16="http://schemas.microsoft.com/office/drawing/2014/main" id="{15AE5B56-D24B-45D6-B264-EFD2BCFDE4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0" name="Rectangle 33">
              <a:extLst>
                <a:ext uri="{FF2B5EF4-FFF2-40B4-BE49-F238E27FC236}">
                  <a16:creationId xmlns:a16="http://schemas.microsoft.com/office/drawing/2014/main" id="{3F5649DF-34D2-42EB-AEA0-DB38895E791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sp>
          <p:nvSpPr>
            <p:cNvPr id="41" name="Freeform 34">
              <a:extLst>
                <a:ext uri="{FF2B5EF4-FFF2-40B4-BE49-F238E27FC236}">
                  <a16:creationId xmlns:a16="http://schemas.microsoft.com/office/drawing/2014/main" id="{908BA6A2-58E6-4EF1-B21C-C129AD44AF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2" name="Freeform 35">
              <a:extLst>
                <a:ext uri="{FF2B5EF4-FFF2-40B4-BE49-F238E27FC236}">
                  <a16:creationId xmlns:a16="http://schemas.microsoft.com/office/drawing/2014/main" id="{FF764234-DCC8-409D-9589-60BA5BEBD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3" name="Freeform 36">
              <a:extLst>
                <a:ext uri="{FF2B5EF4-FFF2-40B4-BE49-F238E27FC236}">
                  <a16:creationId xmlns:a16="http://schemas.microsoft.com/office/drawing/2014/main" id="{672EDBF1-5836-45EE-ACAA-026F06E612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4" name="Freeform 37">
              <a:extLst>
                <a:ext uri="{FF2B5EF4-FFF2-40B4-BE49-F238E27FC236}">
                  <a16:creationId xmlns:a16="http://schemas.microsoft.com/office/drawing/2014/main" id="{32EDE749-EE15-49ED-A703-EB5B8296FC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5" name="Freeform 38">
              <a:extLst>
                <a:ext uri="{FF2B5EF4-FFF2-40B4-BE49-F238E27FC236}">
                  <a16:creationId xmlns:a16="http://schemas.microsoft.com/office/drawing/2014/main" id="{ECAFA4A1-3EFA-41E8-8124-5BD1A7FD33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6" name="Freeform 39">
              <a:extLst>
                <a:ext uri="{FF2B5EF4-FFF2-40B4-BE49-F238E27FC236}">
                  <a16:creationId xmlns:a16="http://schemas.microsoft.com/office/drawing/2014/main" id="{5FC977BF-3314-4C13-949F-F7005E49A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7" name="Freeform 40">
              <a:extLst>
                <a:ext uri="{FF2B5EF4-FFF2-40B4-BE49-F238E27FC236}">
                  <a16:creationId xmlns:a16="http://schemas.microsoft.com/office/drawing/2014/main" id="{FFE293AA-EA29-496D-B73C-DD63AA5CED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8" name="Freeform 41">
              <a:extLst>
                <a:ext uri="{FF2B5EF4-FFF2-40B4-BE49-F238E27FC236}">
                  <a16:creationId xmlns:a16="http://schemas.microsoft.com/office/drawing/2014/main" id="{555B5CF2-EB1C-4BAF-831C-F7563748F4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9" name="Freeform 42">
              <a:extLst>
                <a:ext uri="{FF2B5EF4-FFF2-40B4-BE49-F238E27FC236}">
                  <a16:creationId xmlns:a16="http://schemas.microsoft.com/office/drawing/2014/main" id="{6C35CEC0-2B0B-4B96-A85B-170DFCE739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0" name="Freeform 43">
              <a:extLst>
                <a:ext uri="{FF2B5EF4-FFF2-40B4-BE49-F238E27FC236}">
                  <a16:creationId xmlns:a16="http://schemas.microsoft.com/office/drawing/2014/main" id="{4479BA0E-1F0F-44CC-B967-41E59E556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1" name="Freeform 44">
              <a:extLst>
                <a:ext uri="{FF2B5EF4-FFF2-40B4-BE49-F238E27FC236}">
                  <a16:creationId xmlns:a16="http://schemas.microsoft.com/office/drawing/2014/main" id="{0EA2BA01-0538-42E6-94BA-FC5ADB2DE1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2" name="Rectangle 45">
              <a:extLst>
                <a:ext uri="{FF2B5EF4-FFF2-40B4-BE49-F238E27FC236}">
                  <a16:creationId xmlns:a16="http://schemas.microsoft.com/office/drawing/2014/main" id="{03F7E47C-F027-4901-A6C8-390843EE323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sp>
          <p:nvSpPr>
            <p:cNvPr id="53" name="Freeform 46">
              <a:extLst>
                <a:ext uri="{FF2B5EF4-FFF2-40B4-BE49-F238E27FC236}">
                  <a16:creationId xmlns:a16="http://schemas.microsoft.com/office/drawing/2014/main" id="{28E1E440-AFF9-4333-83FE-EE96FF139F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4" name="Freeform 47">
              <a:extLst>
                <a:ext uri="{FF2B5EF4-FFF2-40B4-BE49-F238E27FC236}">
                  <a16:creationId xmlns:a16="http://schemas.microsoft.com/office/drawing/2014/main" id="{303A70BD-0FF2-440D-BE34-940EEC170D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5" name="Freeform 48">
              <a:extLst>
                <a:ext uri="{FF2B5EF4-FFF2-40B4-BE49-F238E27FC236}">
                  <a16:creationId xmlns:a16="http://schemas.microsoft.com/office/drawing/2014/main" id="{E9E7E43D-CEBC-4F5A-9849-06150C6F5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6" name="Freeform 49">
              <a:extLst>
                <a:ext uri="{FF2B5EF4-FFF2-40B4-BE49-F238E27FC236}">
                  <a16:creationId xmlns:a16="http://schemas.microsoft.com/office/drawing/2014/main" id="{DB41515B-EB52-4FB6-9ED6-AFDF7598F2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7" name="Freeform 50">
              <a:extLst>
                <a:ext uri="{FF2B5EF4-FFF2-40B4-BE49-F238E27FC236}">
                  <a16:creationId xmlns:a16="http://schemas.microsoft.com/office/drawing/2014/main" id="{325F3C87-07A2-4F10-AFAB-254EC057F9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8" name="Freeform 51">
              <a:extLst>
                <a:ext uri="{FF2B5EF4-FFF2-40B4-BE49-F238E27FC236}">
                  <a16:creationId xmlns:a16="http://schemas.microsoft.com/office/drawing/2014/main" id="{8A65FB10-C150-41C0-AE33-92EA10D2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9" name="Freeform 52">
              <a:extLst>
                <a:ext uri="{FF2B5EF4-FFF2-40B4-BE49-F238E27FC236}">
                  <a16:creationId xmlns:a16="http://schemas.microsoft.com/office/drawing/2014/main" id="{87206993-1AA8-4179-B1AE-7486E1FA08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60" name="Freeform 53">
              <a:extLst>
                <a:ext uri="{FF2B5EF4-FFF2-40B4-BE49-F238E27FC236}">
                  <a16:creationId xmlns:a16="http://schemas.microsoft.com/office/drawing/2014/main" id="{85A838BB-56EF-47B9-B613-2EC774731E7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61" name="Freeform 54">
              <a:extLst>
                <a:ext uri="{FF2B5EF4-FFF2-40B4-BE49-F238E27FC236}">
                  <a16:creationId xmlns:a16="http://schemas.microsoft.com/office/drawing/2014/main" id="{E7A25950-F58D-4098-9824-C8518F323E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62" name="Freeform 55">
              <a:extLst>
                <a:ext uri="{FF2B5EF4-FFF2-40B4-BE49-F238E27FC236}">
                  <a16:creationId xmlns:a16="http://schemas.microsoft.com/office/drawing/2014/main" id="{3CD280DC-A611-4DAC-BC0C-070097BBE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63" name="Freeform 56">
              <a:extLst>
                <a:ext uri="{FF2B5EF4-FFF2-40B4-BE49-F238E27FC236}">
                  <a16:creationId xmlns:a16="http://schemas.microsoft.com/office/drawing/2014/main" id="{88921E44-6C5B-4CD9-8347-604B039BAC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64" name="Freeform 57">
              <a:extLst>
                <a:ext uri="{FF2B5EF4-FFF2-40B4-BE49-F238E27FC236}">
                  <a16:creationId xmlns:a16="http://schemas.microsoft.com/office/drawing/2014/main" id="{311649F5-0FA2-4ED1-9C27-5EFF64007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65" name="Freeform 58">
              <a:extLst>
                <a:ext uri="{FF2B5EF4-FFF2-40B4-BE49-F238E27FC236}">
                  <a16:creationId xmlns:a16="http://schemas.microsoft.com/office/drawing/2014/main" id="{F94683F6-FEDA-4D28-9E9F-557699D6A3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grpSp>
      <p:pic>
        <p:nvPicPr>
          <p:cNvPr id="86" name="Picture 2">
            <a:extLst>
              <a:ext uri="{FF2B5EF4-FFF2-40B4-BE49-F238E27FC236}">
                <a16:creationId xmlns:a16="http://schemas.microsoft.com/office/drawing/2014/main" id="{EE045C80-5D28-4F64-9892-322DA1D237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p14="http://schemas.microsoft.com/office/powerpoint/2010/main" xmlns:a14="http://schemas.microsoft.com/office/drawing/2010/main">
                <a:solidFill>
                  <a:srgbClr val="FFFFFF"/>
                </a:solidFill>
              </a14:hiddenFill>
            </a:ext>
          </a:extLst>
        </p:spPr>
      </p:pic>
      <p:sp useBgFill="1">
        <p:nvSpPr>
          <p:cNvPr id="69" name="Round Diagonal Corner Rectangle 6">
            <a:extLst>
              <a:ext uri="{FF2B5EF4-FFF2-40B4-BE49-F238E27FC236}">
                <a16:creationId xmlns:a16="http://schemas.microsoft.com/office/drawing/2014/main" id="{0F4BA0F2-1035-4F3D-B3FE-C551450E4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0945" y="808057"/>
            <a:ext cx="3821429" cy="5234394"/>
          </a:xfrm>
          <a:prstGeom prst="round2DiagRect">
            <a:avLst>
              <a:gd name="adj1" fmla="val 11323"/>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52C6AB0-E578-431B-A0B4-EC5BE1329095}"/>
              </a:ext>
            </a:extLst>
          </p:cNvPr>
          <p:cNvPicPr>
            <a:picLocks noChangeAspect="1"/>
          </p:cNvPicPr>
          <p:nvPr/>
        </p:nvPicPr>
        <p:blipFill>
          <a:blip r:embed="rId4"/>
          <a:stretch>
            <a:fillRect/>
          </a:stretch>
        </p:blipFill>
        <p:spPr>
          <a:xfrm>
            <a:off x="7989759" y="1136606"/>
            <a:ext cx="2963799" cy="4577297"/>
          </a:xfrm>
          <a:prstGeom prst="rect">
            <a:avLst/>
          </a:prstGeom>
        </p:spPr>
      </p:pic>
      <p:sp>
        <p:nvSpPr>
          <p:cNvPr id="2" name="Title 1">
            <a:extLst>
              <a:ext uri="{FF2B5EF4-FFF2-40B4-BE49-F238E27FC236}">
                <a16:creationId xmlns:a16="http://schemas.microsoft.com/office/drawing/2014/main" id="{F0A06008-F8E3-43EC-9D1B-66213086CDE5}"/>
              </a:ext>
            </a:extLst>
          </p:cNvPr>
          <p:cNvSpPr>
            <a:spLocks noGrp="1"/>
          </p:cNvSpPr>
          <p:nvPr>
            <p:ph type="ctrTitle"/>
          </p:nvPr>
        </p:nvSpPr>
        <p:spPr>
          <a:xfrm>
            <a:off x="1876425" y="1113282"/>
            <a:ext cx="5201086" cy="2396681"/>
          </a:xfrm>
        </p:spPr>
        <p:txBody>
          <a:bodyPr>
            <a:normAutofit/>
          </a:bodyPr>
          <a:lstStyle/>
          <a:p>
            <a:r>
              <a:rPr lang="en-GB" dirty="0">
                <a:solidFill>
                  <a:srgbClr val="FFFFFF"/>
                </a:solidFill>
              </a:rPr>
              <a:t>John Law: Aircraft Stories</a:t>
            </a:r>
          </a:p>
        </p:txBody>
      </p:sp>
      <p:sp>
        <p:nvSpPr>
          <p:cNvPr id="3" name="Subtitle 2">
            <a:extLst>
              <a:ext uri="{FF2B5EF4-FFF2-40B4-BE49-F238E27FC236}">
                <a16:creationId xmlns:a16="http://schemas.microsoft.com/office/drawing/2014/main" id="{DED3FD21-61A1-4FDA-9864-6019CE9BE24D}"/>
              </a:ext>
            </a:extLst>
          </p:cNvPr>
          <p:cNvSpPr>
            <a:spLocks noGrp="1"/>
          </p:cNvSpPr>
          <p:nvPr>
            <p:ph type="subTitle" idx="1"/>
          </p:nvPr>
        </p:nvSpPr>
        <p:spPr>
          <a:xfrm>
            <a:off x="1876424" y="3602038"/>
            <a:ext cx="5231513" cy="2052720"/>
          </a:xfrm>
        </p:spPr>
        <p:txBody>
          <a:bodyPr>
            <a:normAutofit fontScale="92500" lnSpcReduction="10000"/>
          </a:bodyPr>
          <a:lstStyle/>
          <a:p>
            <a:r>
              <a:rPr lang="en-GB" dirty="0">
                <a:solidFill>
                  <a:schemeClr val="bg2"/>
                </a:solidFill>
              </a:rPr>
              <a:t>Key Principles and Usefulness to Anthropology</a:t>
            </a:r>
          </a:p>
          <a:p>
            <a:endParaRPr lang="en-GB" dirty="0">
              <a:solidFill>
                <a:schemeClr val="bg2"/>
              </a:solidFill>
            </a:endParaRPr>
          </a:p>
          <a:p>
            <a:endParaRPr lang="en-GB" dirty="0">
              <a:solidFill>
                <a:schemeClr val="bg2"/>
              </a:solidFill>
            </a:endParaRPr>
          </a:p>
          <a:p>
            <a:r>
              <a:rPr lang="en-GB" dirty="0">
                <a:solidFill>
                  <a:schemeClr val="bg2"/>
                </a:solidFill>
              </a:rPr>
              <a:t>William Jenkins</a:t>
            </a:r>
          </a:p>
        </p:txBody>
      </p:sp>
    </p:spTree>
    <p:extLst>
      <p:ext uri="{BB962C8B-B14F-4D97-AF65-F5344CB8AC3E}">
        <p14:creationId xmlns:p14="http://schemas.microsoft.com/office/powerpoint/2010/main" val="34232207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childTnLst>
                                </p:cTn>
                              </p:par>
                            </p:childTnLst>
                          </p:cTn>
                        </p:par>
                        <p:par>
                          <p:cTn id="16" fill="hold">
                            <p:stCondLst>
                              <p:cond delay="3000"/>
                            </p:stCondLst>
                            <p:childTnLst>
                              <p:par>
                                <p:cTn id="17" presetID="2" presetClass="entr" presetSubtype="4" fill="hold" nodeType="after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1000" fill="hold"/>
                                        <p:tgtEl>
                                          <p:spTgt spid="4"/>
                                        </p:tgtEl>
                                        <p:attrNameLst>
                                          <p:attrName>ppt_x</p:attrName>
                                        </p:attrNameLst>
                                      </p:cBhvr>
                                      <p:tavLst>
                                        <p:tav tm="0">
                                          <p:val>
                                            <p:strVal val="#ppt_x"/>
                                          </p:val>
                                        </p:tav>
                                        <p:tav tm="100000">
                                          <p:val>
                                            <p:strVal val="#ppt_x"/>
                                          </p:val>
                                        </p:tav>
                                      </p:tavLst>
                                    </p:anim>
                                    <p:anim calcmode="lin" valueType="num">
                                      <p:cBhvr additive="base">
                                        <p:cTn id="20" dur="10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04A16-4283-4325-9330-A6F6F2565D98}"/>
              </a:ext>
            </a:extLst>
          </p:cNvPr>
          <p:cNvSpPr>
            <a:spLocks noGrp="1"/>
          </p:cNvSpPr>
          <p:nvPr>
            <p:ph type="title"/>
          </p:nvPr>
        </p:nvSpPr>
        <p:spPr/>
        <p:txBody>
          <a:bodyPr/>
          <a:lstStyle/>
          <a:p>
            <a:r>
              <a:rPr lang="en-GB" dirty="0"/>
              <a:t>About John Law…</a:t>
            </a:r>
          </a:p>
        </p:txBody>
      </p:sp>
      <p:sp>
        <p:nvSpPr>
          <p:cNvPr id="3" name="Content Placeholder 2">
            <a:extLst>
              <a:ext uri="{FF2B5EF4-FFF2-40B4-BE49-F238E27FC236}">
                <a16:creationId xmlns:a16="http://schemas.microsoft.com/office/drawing/2014/main" id="{8D5E56DD-CB2D-4991-ABA7-DBAE4E4676BF}"/>
              </a:ext>
            </a:extLst>
          </p:cNvPr>
          <p:cNvSpPr>
            <a:spLocks noGrp="1"/>
          </p:cNvSpPr>
          <p:nvPr>
            <p:ph idx="1"/>
          </p:nvPr>
        </p:nvSpPr>
        <p:spPr/>
        <p:txBody>
          <a:bodyPr/>
          <a:lstStyle/>
          <a:p>
            <a:r>
              <a:rPr lang="en-GB" dirty="0"/>
              <a:t>Sociologist at the Open University.</a:t>
            </a:r>
          </a:p>
          <a:p>
            <a:r>
              <a:rPr lang="en-GB" dirty="0"/>
              <a:t>Advocate for the ‘Actor-Network Theory’.</a:t>
            </a:r>
          </a:p>
          <a:p>
            <a:pPr lvl="1"/>
            <a:r>
              <a:rPr lang="en-GB" dirty="0"/>
              <a:t>ANT: explaining social, scientific, technological and organisational structures; processes and events.</a:t>
            </a:r>
          </a:p>
          <a:p>
            <a:pPr lvl="1"/>
            <a:r>
              <a:rPr lang="en-GB" dirty="0"/>
              <a:t>Teaches that all components of structures and objects (human or otherwise) form networks of relations that can be interpreted and outlined in the same way.</a:t>
            </a:r>
          </a:p>
          <a:p>
            <a:r>
              <a:rPr lang="en-GB" dirty="0"/>
              <a:t>A director of the Centre for Research on Socio-Cultural Change.</a:t>
            </a:r>
          </a:p>
        </p:txBody>
      </p:sp>
    </p:spTree>
    <p:extLst>
      <p:ext uri="{BB962C8B-B14F-4D97-AF65-F5344CB8AC3E}">
        <p14:creationId xmlns:p14="http://schemas.microsoft.com/office/powerpoint/2010/main" val="15559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D1E8B-18D6-42E9-8D0A-FA721E86E0B5}"/>
              </a:ext>
            </a:extLst>
          </p:cNvPr>
          <p:cNvSpPr>
            <a:spLocks noGrp="1"/>
          </p:cNvSpPr>
          <p:nvPr>
            <p:ph type="title"/>
          </p:nvPr>
        </p:nvSpPr>
        <p:spPr/>
        <p:txBody>
          <a:bodyPr/>
          <a:lstStyle/>
          <a:p>
            <a:r>
              <a:rPr lang="en-GB" dirty="0"/>
              <a:t>Law’s Theories (Law, 2002)</a:t>
            </a:r>
          </a:p>
        </p:txBody>
      </p:sp>
      <p:sp>
        <p:nvSpPr>
          <p:cNvPr id="3" name="Content Placeholder 2">
            <a:extLst>
              <a:ext uri="{FF2B5EF4-FFF2-40B4-BE49-F238E27FC236}">
                <a16:creationId xmlns:a16="http://schemas.microsoft.com/office/drawing/2014/main" id="{D4F48AA0-7C71-406F-BC78-062E6371629E}"/>
              </a:ext>
            </a:extLst>
          </p:cNvPr>
          <p:cNvSpPr>
            <a:spLocks noGrp="1"/>
          </p:cNvSpPr>
          <p:nvPr>
            <p:ph idx="1"/>
          </p:nvPr>
        </p:nvSpPr>
        <p:spPr/>
        <p:txBody>
          <a:bodyPr/>
          <a:lstStyle/>
          <a:p>
            <a:r>
              <a:rPr lang="en-GB" dirty="0"/>
              <a:t>The TSR-2 fighter plane is formed from many separate pieces and components which are combined through agency to form a whole, singular object (the plane).</a:t>
            </a:r>
          </a:p>
          <a:p>
            <a:pPr lvl="1"/>
            <a:r>
              <a:rPr lang="en-GB" dirty="0"/>
              <a:t>Nuts, bolts, etc. all separate small parts which are utilised in the construction and combined in a variety of ways – also used in a large assortment of machines and technology.</a:t>
            </a:r>
          </a:p>
          <a:p>
            <a:r>
              <a:rPr lang="en-GB" dirty="0"/>
              <a:t>Metaphoric for human systems and societies.</a:t>
            </a:r>
          </a:p>
          <a:p>
            <a:endParaRPr lang="en-GB" dirty="0"/>
          </a:p>
        </p:txBody>
      </p:sp>
    </p:spTree>
    <p:extLst>
      <p:ext uri="{BB962C8B-B14F-4D97-AF65-F5344CB8AC3E}">
        <p14:creationId xmlns:p14="http://schemas.microsoft.com/office/powerpoint/2010/main" val="2229582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01A6F-5399-4322-B702-55A79CAA96CD}"/>
              </a:ext>
            </a:extLst>
          </p:cNvPr>
          <p:cNvSpPr>
            <a:spLocks noGrp="1"/>
          </p:cNvSpPr>
          <p:nvPr>
            <p:ph type="title"/>
          </p:nvPr>
        </p:nvSpPr>
        <p:spPr/>
        <p:txBody>
          <a:bodyPr/>
          <a:lstStyle/>
          <a:p>
            <a:r>
              <a:rPr lang="en-GB" dirty="0"/>
              <a:t>Relevance of Law’s Theories in ‘Aircraft Stories’ to Anthropology</a:t>
            </a:r>
          </a:p>
        </p:txBody>
      </p:sp>
    </p:spTree>
    <p:extLst>
      <p:ext uri="{BB962C8B-B14F-4D97-AF65-F5344CB8AC3E}">
        <p14:creationId xmlns:p14="http://schemas.microsoft.com/office/powerpoint/2010/main" val="839087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72758-7988-4011-A453-7A5A98B4F44D}"/>
              </a:ext>
            </a:extLst>
          </p:cNvPr>
          <p:cNvSpPr>
            <a:spLocks noGrp="1"/>
          </p:cNvSpPr>
          <p:nvPr>
            <p:ph type="title"/>
          </p:nvPr>
        </p:nvSpPr>
        <p:spPr/>
        <p:txBody>
          <a:bodyPr/>
          <a:lstStyle/>
          <a:p>
            <a:r>
              <a:rPr lang="en-GB" dirty="0"/>
              <a:t>Fractionality: Humans &amp; Machines are Similar</a:t>
            </a:r>
          </a:p>
        </p:txBody>
      </p:sp>
      <p:sp>
        <p:nvSpPr>
          <p:cNvPr id="3" name="Content Placeholder 2">
            <a:extLst>
              <a:ext uri="{FF2B5EF4-FFF2-40B4-BE49-F238E27FC236}">
                <a16:creationId xmlns:a16="http://schemas.microsoft.com/office/drawing/2014/main" id="{4407A17E-A248-4FBE-B785-7BF330303AAD}"/>
              </a:ext>
            </a:extLst>
          </p:cNvPr>
          <p:cNvSpPr>
            <a:spLocks noGrp="1"/>
          </p:cNvSpPr>
          <p:nvPr>
            <p:ph idx="1"/>
          </p:nvPr>
        </p:nvSpPr>
        <p:spPr/>
        <p:txBody>
          <a:bodyPr/>
          <a:lstStyle/>
          <a:p>
            <a:r>
              <a:rPr lang="en-GB" dirty="0"/>
              <a:t>Both humans and machines are built up and consist of thousands of small components that must co-operate and work in co-ordinated, balanced systems.</a:t>
            </a:r>
          </a:p>
          <a:p>
            <a:r>
              <a:rPr lang="en-GB" dirty="0"/>
              <a:t>They both have the basic requirement for energy and nutrients for fuel and sustenance (machines may use oil or coolant; humans require food and water).</a:t>
            </a:r>
          </a:p>
        </p:txBody>
      </p:sp>
    </p:spTree>
    <p:extLst>
      <p:ext uri="{BB962C8B-B14F-4D97-AF65-F5344CB8AC3E}">
        <p14:creationId xmlns:p14="http://schemas.microsoft.com/office/powerpoint/2010/main" val="369415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6B922C-5BA7-4973-B12F-71A509E4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6D34D8D-9EE9-4659-8C22-7551A95F9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2" name="Group 11">
              <a:extLst>
                <a:ext uri="{FF2B5EF4-FFF2-40B4-BE49-F238E27FC236}">
                  <a16:creationId xmlns:a16="http://schemas.microsoft.com/office/drawing/2014/main" id="{3CA93C16-1147-4EB3-B4E7-3C43102494D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4" name="Rectangle 5">
                <a:extLst>
                  <a:ext uri="{FF2B5EF4-FFF2-40B4-BE49-F238E27FC236}">
                    <a16:creationId xmlns:a16="http://schemas.microsoft.com/office/drawing/2014/main" id="{C4779968-92AF-4B85-8C27-EBBFE1D699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sp>
            <p:nvSpPr>
              <p:cNvPr id="25" name="Freeform 6">
                <a:extLst>
                  <a:ext uri="{FF2B5EF4-FFF2-40B4-BE49-F238E27FC236}">
                    <a16:creationId xmlns:a16="http://schemas.microsoft.com/office/drawing/2014/main" id="{2C43E18D-7024-4F17-A664-E23BFBC12B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6" name="Freeform 7">
                <a:extLst>
                  <a:ext uri="{FF2B5EF4-FFF2-40B4-BE49-F238E27FC236}">
                    <a16:creationId xmlns:a16="http://schemas.microsoft.com/office/drawing/2014/main" id="{CA2ACEBA-081B-4B0B-AFB1-C596B834FD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7" name="Freeform 8">
                <a:extLst>
                  <a:ext uri="{FF2B5EF4-FFF2-40B4-BE49-F238E27FC236}">
                    <a16:creationId xmlns:a16="http://schemas.microsoft.com/office/drawing/2014/main" id="{2AFBB163-514B-493A-983F-8BE96848F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8" name="Freeform 9">
                <a:extLst>
                  <a:ext uri="{FF2B5EF4-FFF2-40B4-BE49-F238E27FC236}">
                    <a16:creationId xmlns:a16="http://schemas.microsoft.com/office/drawing/2014/main" id="{7720326C-7DB1-4745-9015-3FA6990855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9" name="Freeform 10">
                <a:extLst>
                  <a:ext uri="{FF2B5EF4-FFF2-40B4-BE49-F238E27FC236}">
                    <a16:creationId xmlns:a16="http://schemas.microsoft.com/office/drawing/2014/main" id="{01D5FBDC-A284-440B-8D5F-84287B0A2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0" name="Freeform 11">
                <a:extLst>
                  <a:ext uri="{FF2B5EF4-FFF2-40B4-BE49-F238E27FC236}">
                    <a16:creationId xmlns:a16="http://schemas.microsoft.com/office/drawing/2014/main" id="{517CE611-1CB0-442B-8998-98487209B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1" name="Freeform 12">
                <a:extLst>
                  <a:ext uri="{FF2B5EF4-FFF2-40B4-BE49-F238E27FC236}">
                    <a16:creationId xmlns:a16="http://schemas.microsoft.com/office/drawing/2014/main" id="{EF0F0E46-9222-4FCF-A79E-9B4953C6F0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2" name="Freeform 13">
                <a:extLst>
                  <a:ext uri="{FF2B5EF4-FFF2-40B4-BE49-F238E27FC236}">
                    <a16:creationId xmlns:a16="http://schemas.microsoft.com/office/drawing/2014/main" id="{371A87C3-0804-4AB9-8EAD-FBFF597ED8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3" name="Freeform 14">
                <a:extLst>
                  <a:ext uri="{FF2B5EF4-FFF2-40B4-BE49-F238E27FC236}">
                    <a16:creationId xmlns:a16="http://schemas.microsoft.com/office/drawing/2014/main" id="{89F39433-8BC3-48D6-B705-F951DBD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4" name="Freeform 15">
                <a:extLst>
                  <a:ext uri="{FF2B5EF4-FFF2-40B4-BE49-F238E27FC236}">
                    <a16:creationId xmlns:a16="http://schemas.microsoft.com/office/drawing/2014/main" id="{AE671C9D-E91C-4143-A422-273B2F53F6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5" name="Line 16">
                <a:extLst>
                  <a:ext uri="{FF2B5EF4-FFF2-40B4-BE49-F238E27FC236}">
                    <a16:creationId xmlns:a16="http://schemas.microsoft.com/office/drawing/2014/main" id="{83A72EA3-8833-41C6-9333-6A04C1C08DF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6" name="Freeform 17">
                <a:extLst>
                  <a:ext uri="{FF2B5EF4-FFF2-40B4-BE49-F238E27FC236}">
                    <a16:creationId xmlns:a16="http://schemas.microsoft.com/office/drawing/2014/main" id="{2C0D7AAB-DC9C-4B37-A50E-A7185DE92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7" name="Freeform 18">
                <a:extLst>
                  <a:ext uri="{FF2B5EF4-FFF2-40B4-BE49-F238E27FC236}">
                    <a16:creationId xmlns:a16="http://schemas.microsoft.com/office/drawing/2014/main" id="{6E7D9D6B-3455-4363-934B-FA2D6829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8" name="Freeform 19">
                <a:extLst>
                  <a:ext uri="{FF2B5EF4-FFF2-40B4-BE49-F238E27FC236}">
                    <a16:creationId xmlns:a16="http://schemas.microsoft.com/office/drawing/2014/main" id="{FFFFCA54-2217-4DAE-B791-4A6CA7DE0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9" name="Freeform 20">
                <a:extLst>
                  <a:ext uri="{FF2B5EF4-FFF2-40B4-BE49-F238E27FC236}">
                    <a16:creationId xmlns:a16="http://schemas.microsoft.com/office/drawing/2014/main" id="{BAE43BA5-C104-4FBB-B1C6-C210D3CC53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0" name="Rectangle 21">
                <a:extLst>
                  <a:ext uri="{FF2B5EF4-FFF2-40B4-BE49-F238E27FC236}">
                    <a16:creationId xmlns:a16="http://schemas.microsoft.com/office/drawing/2014/main" id="{3BDB2330-DF01-460D-83FB-00C37965CD5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sp>
            <p:nvSpPr>
              <p:cNvPr id="41" name="Freeform 22">
                <a:extLst>
                  <a:ext uri="{FF2B5EF4-FFF2-40B4-BE49-F238E27FC236}">
                    <a16:creationId xmlns:a16="http://schemas.microsoft.com/office/drawing/2014/main" id="{51261093-9B7F-4406-B2F8-0F5BE7676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2" name="Freeform 23">
                <a:extLst>
                  <a:ext uri="{FF2B5EF4-FFF2-40B4-BE49-F238E27FC236}">
                    <a16:creationId xmlns:a16="http://schemas.microsoft.com/office/drawing/2014/main" id="{9971E195-2AB6-4CB6-9BD7-A8407B5C80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3" name="Freeform 24">
                <a:extLst>
                  <a:ext uri="{FF2B5EF4-FFF2-40B4-BE49-F238E27FC236}">
                    <a16:creationId xmlns:a16="http://schemas.microsoft.com/office/drawing/2014/main" id="{A3D843E7-8A86-4676-9C98-DECE0DFF67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4" name="Freeform 25">
                <a:extLst>
                  <a:ext uri="{FF2B5EF4-FFF2-40B4-BE49-F238E27FC236}">
                    <a16:creationId xmlns:a16="http://schemas.microsoft.com/office/drawing/2014/main" id="{FAF42817-AB3E-40FA-997F-EAC1411F46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5" name="Freeform 26">
                <a:extLst>
                  <a:ext uri="{FF2B5EF4-FFF2-40B4-BE49-F238E27FC236}">
                    <a16:creationId xmlns:a16="http://schemas.microsoft.com/office/drawing/2014/main" id="{50ED3298-A6DC-4825-93B1-68DB8CB62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6" name="Freeform 27">
                <a:extLst>
                  <a:ext uri="{FF2B5EF4-FFF2-40B4-BE49-F238E27FC236}">
                    <a16:creationId xmlns:a16="http://schemas.microsoft.com/office/drawing/2014/main" id="{2B951778-3B6B-4BB9-9D89-2ED650C820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7" name="Freeform 28">
                <a:extLst>
                  <a:ext uri="{FF2B5EF4-FFF2-40B4-BE49-F238E27FC236}">
                    <a16:creationId xmlns:a16="http://schemas.microsoft.com/office/drawing/2014/main" id="{8F3ED9A8-A83F-463A-8C2E-E83977D9A9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8" name="Freeform 29">
                <a:extLst>
                  <a:ext uri="{FF2B5EF4-FFF2-40B4-BE49-F238E27FC236}">
                    <a16:creationId xmlns:a16="http://schemas.microsoft.com/office/drawing/2014/main" id="{9A0C113E-781D-4083-86C0-EC936092D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9" name="Freeform 30">
                <a:extLst>
                  <a:ext uri="{FF2B5EF4-FFF2-40B4-BE49-F238E27FC236}">
                    <a16:creationId xmlns:a16="http://schemas.microsoft.com/office/drawing/2014/main" id="{B63D60EF-1E99-4D4C-BF11-AAF8ABEB86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0" name="Freeform 31">
                <a:extLst>
                  <a:ext uri="{FF2B5EF4-FFF2-40B4-BE49-F238E27FC236}">
                    <a16:creationId xmlns:a16="http://schemas.microsoft.com/office/drawing/2014/main" id="{50403E41-7079-49EA-8D0B-4F678552D9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grpSp>
        <p:grpSp>
          <p:nvGrpSpPr>
            <p:cNvPr id="13" name="Group 12">
              <a:extLst>
                <a:ext uri="{FF2B5EF4-FFF2-40B4-BE49-F238E27FC236}">
                  <a16:creationId xmlns:a16="http://schemas.microsoft.com/office/drawing/2014/main" id="{E3B2C458-4D37-49A0-A94E-D516E05C3CC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4" name="Freeform 32">
                <a:extLst>
                  <a:ext uri="{FF2B5EF4-FFF2-40B4-BE49-F238E27FC236}">
                    <a16:creationId xmlns:a16="http://schemas.microsoft.com/office/drawing/2014/main" id="{C1B10016-E0C4-4526-A466-9911541D2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5" name="Freeform 33">
                <a:extLst>
                  <a:ext uri="{FF2B5EF4-FFF2-40B4-BE49-F238E27FC236}">
                    <a16:creationId xmlns:a16="http://schemas.microsoft.com/office/drawing/2014/main" id="{D574C3F0-FC2B-43A3-94B2-75D305FBF7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6" name="Freeform 34">
                <a:extLst>
                  <a:ext uri="{FF2B5EF4-FFF2-40B4-BE49-F238E27FC236}">
                    <a16:creationId xmlns:a16="http://schemas.microsoft.com/office/drawing/2014/main" id="{D92A5F66-F404-433B-BDBE-5E0DFF40D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7" name="Freeform 35">
                <a:extLst>
                  <a:ext uri="{FF2B5EF4-FFF2-40B4-BE49-F238E27FC236}">
                    <a16:creationId xmlns:a16="http://schemas.microsoft.com/office/drawing/2014/main" id="{0A0BDF81-64CC-431D-81B1-A21938C05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8" name="Freeform 36">
                <a:extLst>
                  <a:ext uri="{FF2B5EF4-FFF2-40B4-BE49-F238E27FC236}">
                    <a16:creationId xmlns:a16="http://schemas.microsoft.com/office/drawing/2014/main" id="{42871530-50EC-42C2-879A-AE8154DAD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9" name="Freeform 37">
                <a:extLst>
                  <a:ext uri="{FF2B5EF4-FFF2-40B4-BE49-F238E27FC236}">
                    <a16:creationId xmlns:a16="http://schemas.microsoft.com/office/drawing/2014/main" id="{53AF2F2A-B148-4906-B90D-6E2223978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0" name="Freeform 38">
                <a:extLst>
                  <a:ext uri="{FF2B5EF4-FFF2-40B4-BE49-F238E27FC236}">
                    <a16:creationId xmlns:a16="http://schemas.microsoft.com/office/drawing/2014/main" id="{9A79EAA4-6F5D-4A2C-B688-CD29C2217C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1" name="Freeform 39">
                <a:extLst>
                  <a:ext uri="{FF2B5EF4-FFF2-40B4-BE49-F238E27FC236}">
                    <a16:creationId xmlns:a16="http://schemas.microsoft.com/office/drawing/2014/main" id="{B9CE5833-22CF-4408-9338-4B7749FEA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2" name="Freeform 40">
                <a:extLst>
                  <a:ext uri="{FF2B5EF4-FFF2-40B4-BE49-F238E27FC236}">
                    <a16:creationId xmlns:a16="http://schemas.microsoft.com/office/drawing/2014/main" id="{316A985A-7ADD-4BEE-A7B6-E5B49E1839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3" name="Rectangle 41">
                <a:extLst>
                  <a:ext uri="{FF2B5EF4-FFF2-40B4-BE49-F238E27FC236}">
                    <a16:creationId xmlns:a16="http://schemas.microsoft.com/office/drawing/2014/main" id="{352CFA3F-5CFE-412E-9196-C966F34579D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grpSp>
      </p:grpSp>
      <p:pic>
        <p:nvPicPr>
          <p:cNvPr id="52" name="Picture 2">
            <a:extLst>
              <a:ext uri="{FF2B5EF4-FFF2-40B4-BE49-F238E27FC236}">
                <a16:creationId xmlns:a16="http://schemas.microsoft.com/office/drawing/2014/main" id="{2FB01CCF-839B-4126-9BF9-132C64D8A1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p14="http://schemas.microsoft.com/office/powerpoint/2010/main" xmlns:a14="http://schemas.microsoft.com/office/drawing/2010/main">
                <a:solidFill>
                  <a:srgbClr val="FFFFFF"/>
                </a:solidFill>
              </a14:hiddenFill>
            </a:ext>
          </a:extLst>
        </p:spPr>
      </p:pic>
      <p:sp useBgFill="1">
        <p:nvSpPr>
          <p:cNvPr id="54" name="Round Diagonal Corner Rectangle 6">
            <a:extLst>
              <a:ext uri="{FF2B5EF4-FFF2-40B4-BE49-F238E27FC236}">
                <a16:creationId xmlns:a16="http://schemas.microsoft.com/office/drawing/2014/main" id="{F2B1468C-8227-4785-8776-7BDBDDF08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579" y="808057"/>
            <a:ext cx="3821429" cy="5234394"/>
          </a:xfrm>
          <a:prstGeom prst="round2DiagRect">
            <a:avLst>
              <a:gd name="adj1" fmla="val 11323"/>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018D74-F7C5-4E89-95EB-0DCE6AB8DE52}"/>
              </a:ext>
            </a:extLst>
          </p:cNvPr>
          <p:cNvPicPr>
            <a:picLocks noChangeAspect="1"/>
          </p:cNvPicPr>
          <p:nvPr/>
        </p:nvPicPr>
        <p:blipFill>
          <a:blip r:embed="rId4"/>
          <a:stretch>
            <a:fillRect/>
          </a:stretch>
        </p:blipFill>
        <p:spPr>
          <a:xfrm>
            <a:off x="1126617" y="2301826"/>
            <a:ext cx="3178638" cy="2248886"/>
          </a:xfrm>
          <a:prstGeom prst="rect">
            <a:avLst/>
          </a:prstGeom>
        </p:spPr>
      </p:pic>
      <p:sp>
        <p:nvSpPr>
          <p:cNvPr id="2" name="Title 1">
            <a:extLst>
              <a:ext uri="{FF2B5EF4-FFF2-40B4-BE49-F238E27FC236}">
                <a16:creationId xmlns:a16="http://schemas.microsoft.com/office/drawing/2014/main" id="{59C1EDA5-0F96-455D-BE11-6A5B37AEFBC7}"/>
              </a:ext>
            </a:extLst>
          </p:cNvPr>
          <p:cNvSpPr>
            <a:spLocks noGrp="1"/>
          </p:cNvSpPr>
          <p:nvPr>
            <p:ph type="title"/>
          </p:nvPr>
        </p:nvSpPr>
        <p:spPr>
          <a:xfrm>
            <a:off x="5128643" y="618518"/>
            <a:ext cx="6188402" cy="1478570"/>
          </a:xfrm>
        </p:spPr>
        <p:txBody>
          <a:bodyPr>
            <a:normAutofit/>
          </a:bodyPr>
          <a:lstStyle/>
          <a:p>
            <a:r>
              <a:rPr lang="en-GB" dirty="0">
                <a:solidFill>
                  <a:srgbClr val="FFFFFF"/>
                </a:solidFill>
              </a:rPr>
              <a:t>Interference</a:t>
            </a:r>
          </a:p>
        </p:txBody>
      </p:sp>
      <p:sp>
        <p:nvSpPr>
          <p:cNvPr id="3" name="Content Placeholder 2">
            <a:extLst>
              <a:ext uri="{FF2B5EF4-FFF2-40B4-BE49-F238E27FC236}">
                <a16:creationId xmlns:a16="http://schemas.microsoft.com/office/drawing/2014/main" id="{83C77E80-F1D4-4369-B3A6-DA3F60B541BB}"/>
              </a:ext>
            </a:extLst>
          </p:cNvPr>
          <p:cNvSpPr>
            <a:spLocks noGrp="1"/>
          </p:cNvSpPr>
          <p:nvPr>
            <p:ph idx="1"/>
          </p:nvPr>
        </p:nvSpPr>
        <p:spPr>
          <a:xfrm>
            <a:off x="5128643" y="2249487"/>
            <a:ext cx="6188402" cy="3541714"/>
          </a:xfrm>
        </p:spPr>
        <p:txBody>
          <a:bodyPr>
            <a:normAutofit fontScale="92500" lnSpcReduction="20000"/>
          </a:bodyPr>
          <a:lstStyle/>
          <a:p>
            <a:pPr>
              <a:lnSpc>
                <a:spcPct val="110000"/>
              </a:lnSpc>
            </a:pPr>
            <a:r>
              <a:rPr lang="en-GB" sz="1600" dirty="0">
                <a:solidFill>
                  <a:srgbClr val="FFFFFF"/>
                </a:solidFill>
              </a:rPr>
              <a:t>Waves of light symbiotically exhibit positive interference when coinciding, or cancel each other out if met with negative interference.</a:t>
            </a:r>
          </a:p>
          <a:p>
            <a:pPr>
              <a:lnSpc>
                <a:spcPct val="110000"/>
              </a:lnSpc>
            </a:pPr>
            <a:r>
              <a:rPr lang="en-GB" sz="1600" dirty="0">
                <a:solidFill>
                  <a:srgbClr val="FFFFFF"/>
                </a:solidFill>
              </a:rPr>
              <a:t>With magnets, positive end repels positive end and vice versa – opposites attract, but analogous ends do not. </a:t>
            </a:r>
          </a:p>
          <a:p>
            <a:pPr>
              <a:lnSpc>
                <a:spcPct val="110000"/>
              </a:lnSpc>
            </a:pPr>
            <a:r>
              <a:rPr lang="en-GB" sz="1600" dirty="0">
                <a:solidFill>
                  <a:srgbClr val="FFFFFF"/>
                </a:solidFill>
              </a:rPr>
              <a:t>Unlike magnets and chemical reactions, humans are sentient, organic beings capable of diplomacy and free will – they have a choice over the outcome of interacting with another group.</a:t>
            </a:r>
          </a:p>
          <a:p>
            <a:pPr>
              <a:lnSpc>
                <a:spcPct val="110000"/>
              </a:lnSpc>
            </a:pPr>
            <a:r>
              <a:rPr lang="en-GB" sz="1600" dirty="0">
                <a:solidFill>
                  <a:srgbClr val="FFFFFF"/>
                </a:solidFill>
              </a:rPr>
              <a:t>If humans oppose one another, they diminish each others’ cultural potential and the result is a de-energised and de-motivated society. </a:t>
            </a:r>
          </a:p>
          <a:p>
            <a:pPr>
              <a:lnSpc>
                <a:spcPct val="110000"/>
              </a:lnSpc>
            </a:pPr>
            <a:r>
              <a:rPr lang="en-GB" sz="1600" dirty="0">
                <a:solidFill>
                  <a:srgbClr val="FFFFFF"/>
                </a:solidFill>
              </a:rPr>
              <a:t>If humans are co-operative and work alongside each other, the net result is that they achieve far greater results and can significantly improve the overall life conditions by sharing the benefits and discarding the shortcomings of the communities involved.</a:t>
            </a:r>
          </a:p>
        </p:txBody>
      </p:sp>
    </p:spTree>
    <p:extLst>
      <p:ext uri="{BB962C8B-B14F-4D97-AF65-F5344CB8AC3E}">
        <p14:creationId xmlns:p14="http://schemas.microsoft.com/office/powerpoint/2010/main" val="31538505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childTnLst>
                          </p:cTn>
                        </p:par>
                        <p:par>
                          <p:cTn id="24" fill="hold">
                            <p:stCondLst>
                              <p:cond delay="5000"/>
                            </p:stCondLst>
                            <p:childTnLst>
                              <p:par>
                                <p:cTn id="25" presetID="10" presetClass="entr" presetSubtype="0"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par>
                          <p:cTn id="28" fill="hold">
                            <p:stCondLst>
                              <p:cond delay="6000"/>
                            </p:stCondLst>
                            <p:childTnLst>
                              <p:par>
                                <p:cTn id="29" presetID="16" presetClass="entr" presetSubtype="21" fill="hold"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barn(inVertical)">
                                      <p:cBhvr>
                                        <p:cTn id="31"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6D651BB0-1DFD-4941-83DD-704006F6B13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sp>
        <p:nvSpPr>
          <p:cNvPr id="10" name="Round Diagonal Corner Rectangle 6">
            <a:extLst>
              <a:ext uri="{FF2B5EF4-FFF2-40B4-BE49-F238E27FC236}">
                <a16:creationId xmlns:a16="http://schemas.microsoft.com/office/drawing/2014/main" id="{3D66C6E3-EBD2-40B7-8FD8-D6D2250FC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544" y="808057"/>
            <a:ext cx="10227733" cy="5234394"/>
          </a:xfrm>
          <a:prstGeom prst="round2DiagRect">
            <a:avLst>
              <a:gd name="adj1" fmla="val 6185"/>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788702C-C637-4693-98BD-417CF6B9B3D8}"/>
              </a:ext>
            </a:extLst>
          </p:cNvPr>
          <p:cNvPicPr>
            <a:picLocks noChangeAspect="1"/>
          </p:cNvPicPr>
          <p:nvPr/>
        </p:nvPicPr>
        <p:blipFill>
          <a:blip r:embed="rId5"/>
          <a:stretch>
            <a:fillRect/>
          </a:stretch>
        </p:blipFill>
        <p:spPr>
          <a:xfrm>
            <a:off x="2279997" y="1136606"/>
            <a:ext cx="7628826" cy="4577297"/>
          </a:xfrm>
          <a:prstGeom prst="rect">
            <a:avLst/>
          </a:prstGeom>
        </p:spPr>
      </p:pic>
    </p:spTree>
    <p:extLst>
      <p:ext uri="{BB962C8B-B14F-4D97-AF65-F5344CB8AC3E}">
        <p14:creationId xmlns:p14="http://schemas.microsoft.com/office/powerpoint/2010/main" val="168356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6D651BB0-1DFD-4941-83DD-704006F6B13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sp>
        <p:nvSpPr>
          <p:cNvPr id="9" name="Round Diagonal Corner Rectangle 6">
            <a:extLst>
              <a:ext uri="{FF2B5EF4-FFF2-40B4-BE49-F238E27FC236}">
                <a16:creationId xmlns:a16="http://schemas.microsoft.com/office/drawing/2014/main" id="{3D66C6E3-EBD2-40B7-8FD8-D6D2250FC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544" y="808057"/>
            <a:ext cx="10227733" cy="5234394"/>
          </a:xfrm>
          <a:prstGeom prst="round2DiagRect">
            <a:avLst>
              <a:gd name="adj1" fmla="val 6185"/>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8951115-8DC0-4F0F-B4F9-CB91D5B44E0A}"/>
              </a:ext>
            </a:extLst>
          </p:cNvPr>
          <p:cNvPicPr>
            <a:picLocks noChangeAspect="1"/>
          </p:cNvPicPr>
          <p:nvPr/>
        </p:nvPicPr>
        <p:blipFill>
          <a:blip r:embed="rId5"/>
          <a:stretch>
            <a:fillRect/>
          </a:stretch>
        </p:blipFill>
        <p:spPr>
          <a:xfrm>
            <a:off x="2279997" y="1136606"/>
            <a:ext cx="7628826" cy="4577297"/>
          </a:xfrm>
          <a:prstGeom prst="rect">
            <a:avLst/>
          </a:prstGeom>
        </p:spPr>
      </p:pic>
    </p:spTree>
    <p:extLst>
      <p:ext uri="{BB962C8B-B14F-4D97-AF65-F5344CB8AC3E}">
        <p14:creationId xmlns:p14="http://schemas.microsoft.com/office/powerpoint/2010/main" val="229788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6D651BB0-1DFD-4941-83DD-704006F6B13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sp>
        <p:nvSpPr>
          <p:cNvPr id="10" name="Round Diagonal Corner Rectangle 6">
            <a:extLst>
              <a:ext uri="{FF2B5EF4-FFF2-40B4-BE49-F238E27FC236}">
                <a16:creationId xmlns:a16="http://schemas.microsoft.com/office/drawing/2014/main" id="{3D66C6E3-EBD2-40B7-8FD8-D6D2250FC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0544" y="808057"/>
            <a:ext cx="10227733" cy="5234394"/>
          </a:xfrm>
          <a:prstGeom prst="round2DiagRect">
            <a:avLst>
              <a:gd name="adj1" fmla="val 6185"/>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61CC6E6-E1F7-48CE-86FB-AED76904EEAB}"/>
              </a:ext>
            </a:extLst>
          </p:cNvPr>
          <p:cNvPicPr>
            <a:picLocks noChangeAspect="1"/>
          </p:cNvPicPr>
          <p:nvPr/>
        </p:nvPicPr>
        <p:blipFill>
          <a:blip r:embed="rId5"/>
          <a:stretch>
            <a:fillRect/>
          </a:stretch>
        </p:blipFill>
        <p:spPr>
          <a:xfrm>
            <a:off x="2286748" y="1136606"/>
            <a:ext cx="7615324" cy="4577297"/>
          </a:xfrm>
          <a:prstGeom prst="rect">
            <a:avLst/>
          </a:prstGeom>
        </p:spPr>
      </p:pic>
    </p:spTree>
    <p:extLst>
      <p:ext uri="{BB962C8B-B14F-4D97-AF65-F5344CB8AC3E}">
        <p14:creationId xmlns:p14="http://schemas.microsoft.com/office/powerpoint/2010/main" val="73962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74">
            <a:extLst>
              <a:ext uri="{FF2B5EF4-FFF2-40B4-BE49-F238E27FC236}">
                <a16:creationId xmlns:a16="http://schemas.microsoft.com/office/drawing/2014/main" id="{9775AF3B-5284-4B97-9BB7-55C6FB369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A0F1F7ED-DA39-478F-85DA-317DE0894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78" name="Group 77">
              <a:extLst>
                <a:ext uri="{FF2B5EF4-FFF2-40B4-BE49-F238E27FC236}">
                  <a16:creationId xmlns:a16="http://schemas.microsoft.com/office/drawing/2014/main" id="{1DAE5903-52E8-4F25-8473-93EF483776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90" name="Rectangle 5">
                <a:extLst>
                  <a:ext uri="{FF2B5EF4-FFF2-40B4-BE49-F238E27FC236}">
                    <a16:creationId xmlns:a16="http://schemas.microsoft.com/office/drawing/2014/main" id="{894835C1-32DE-4571-AD10-28D58CB8CFD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sp>
            <p:nvSpPr>
              <p:cNvPr id="91" name="Freeform 6">
                <a:extLst>
                  <a:ext uri="{FF2B5EF4-FFF2-40B4-BE49-F238E27FC236}">
                    <a16:creationId xmlns:a16="http://schemas.microsoft.com/office/drawing/2014/main" id="{097A5B92-0B48-4251-9764-D34DF8892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92" name="Freeform 7">
                <a:extLst>
                  <a:ext uri="{FF2B5EF4-FFF2-40B4-BE49-F238E27FC236}">
                    <a16:creationId xmlns:a16="http://schemas.microsoft.com/office/drawing/2014/main" id="{E222BF19-57E7-43F3-A2B9-2398BEF966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93" name="Freeform 8">
                <a:extLst>
                  <a:ext uri="{FF2B5EF4-FFF2-40B4-BE49-F238E27FC236}">
                    <a16:creationId xmlns:a16="http://schemas.microsoft.com/office/drawing/2014/main" id="{60C8836E-B7D9-48A9-8FD9-4CC52AF44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94" name="Freeform 9">
                <a:extLst>
                  <a:ext uri="{FF2B5EF4-FFF2-40B4-BE49-F238E27FC236}">
                    <a16:creationId xmlns:a16="http://schemas.microsoft.com/office/drawing/2014/main" id="{8504740E-456D-4FB9-9520-4317CCFA71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95" name="Freeform 10">
                <a:extLst>
                  <a:ext uri="{FF2B5EF4-FFF2-40B4-BE49-F238E27FC236}">
                    <a16:creationId xmlns:a16="http://schemas.microsoft.com/office/drawing/2014/main" id="{1563A7B4-B1D5-4F93-AFF9-2EB78655F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96" name="Freeform 11">
                <a:extLst>
                  <a:ext uri="{FF2B5EF4-FFF2-40B4-BE49-F238E27FC236}">
                    <a16:creationId xmlns:a16="http://schemas.microsoft.com/office/drawing/2014/main" id="{D139ED24-FA37-4470-8B42-D0D00EDE1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97" name="Freeform 12">
                <a:extLst>
                  <a:ext uri="{FF2B5EF4-FFF2-40B4-BE49-F238E27FC236}">
                    <a16:creationId xmlns:a16="http://schemas.microsoft.com/office/drawing/2014/main" id="{48825AA7-BB26-45C2-93A2-1AD8D9A232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98" name="Freeform 13">
                <a:extLst>
                  <a:ext uri="{FF2B5EF4-FFF2-40B4-BE49-F238E27FC236}">
                    <a16:creationId xmlns:a16="http://schemas.microsoft.com/office/drawing/2014/main" id="{A98D0B91-D4E4-402D-8234-E96987219E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99" name="Freeform 14">
                <a:extLst>
                  <a:ext uri="{FF2B5EF4-FFF2-40B4-BE49-F238E27FC236}">
                    <a16:creationId xmlns:a16="http://schemas.microsoft.com/office/drawing/2014/main" id="{94F1DB97-3769-4DA5-9F45-47132C312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00" name="Freeform 15">
                <a:extLst>
                  <a:ext uri="{FF2B5EF4-FFF2-40B4-BE49-F238E27FC236}">
                    <a16:creationId xmlns:a16="http://schemas.microsoft.com/office/drawing/2014/main" id="{A9BC86E2-B185-4D80-81B5-A8D387E67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01" name="Line 16">
                <a:extLst>
                  <a:ext uri="{FF2B5EF4-FFF2-40B4-BE49-F238E27FC236}">
                    <a16:creationId xmlns:a16="http://schemas.microsoft.com/office/drawing/2014/main" id="{FA773F49-8CD0-46DC-B986-F2DB57BD72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02" name="Freeform 17">
                <a:extLst>
                  <a:ext uri="{FF2B5EF4-FFF2-40B4-BE49-F238E27FC236}">
                    <a16:creationId xmlns:a16="http://schemas.microsoft.com/office/drawing/2014/main" id="{8C55A009-3401-4888-93C7-4ED51CBC6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03" name="Freeform 18">
                <a:extLst>
                  <a:ext uri="{FF2B5EF4-FFF2-40B4-BE49-F238E27FC236}">
                    <a16:creationId xmlns:a16="http://schemas.microsoft.com/office/drawing/2014/main" id="{10B44829-5BB5-48C5-8492-699971FE7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04" name="Freeform 19">
                <a:extLst>
                  <a:ext uri="{FF2B5EF4-FFF2-40B4-BE49-F238E27FC236}">
                    <a16:creationId xmlns:a16="http://schemas.microsoft.com/office/drawing/2014/main" id="{30C1F9A0-4FA6-4F6F-B2D0-A1BBA41DF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05" name="Freeform 20">
                <a:extLst>
                  <a:ext uri="{FF2B5EF4-FFF2-40B4-BE49-F238E27FC236}">
                    <a16:creationId xmlns:a16="http://schemas.microsoft.com/office/drawing/2014/main" id="{01BF274F-C7B8-44B4-A183-307D8619D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06" name="Rectangle 21">
                <a:extLst>
                  <a:ext uri="{FF2B5EF4-FFF2-40B4-BE49-F238E27FC236}">
                    <a16:creationId xmlns:a16="http://schemas.microsoft.com/office/drawing/2014/main" id="{037E8930-0F22-4558-9432-F18953E32A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sp>
            <p:nvSpPr>
              <p:cNvPr id="107" name="Freeform 22">
                <a:extLst>
                  <a:ext uri="{FF2B5EF4-FFF2-40B4-BE49-F238E27FC236}">
                    <a16:creationId xmlns:a16="http://schemas.microsoft.com/office/drawing/2014/main" id="{9AFC3429-FF29-47FF-A4A8-317A979DB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08" name="Freeform 23">
                <a:extLst>
                  <a:ext uri="{FF2B5EF4-FFF2-40B4-BE49-F238E27FC236}">
                    <a16:creationId xmlns:a16="http://schemas.microsoft.com/office/drawing/2014/main" id="{91D48543-2C05-4768-80B1-ECA6F8850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09" name="Freeform 24">
                <a:extLst>
                  <a:ext uri="{FF2B5EF4-FFF2-40B4-BE49-F238E27FC236}">
                    <a16:creationId xmlns:a16="http://schemas.microsoft.com/office/drawing/2014/main" id="{3AC527CC-154C-4370-A25B-74AC5B4A6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10" name="Freeform 25">
                <a:extLst>
                  <a:ext uri="{FF2B5EF4-FFF2-40B4-BE49-F238E27FC236}">
                    <a16:creationId xmlns:a16="http://schemas.microsoft.com/office/drawing/2014/main" id="{798B18F5-51C9-4E50-95C5-A850EF539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11" name="Freeform 26">
                <a:extLst>
                  <a:ext uri="{FF2B5EF4-FFF2-40B4-BE49-F238E27FC236}">
                    <a16:creationId xmlns:a16="http://schemas.microsoft.com/office/drawing/2014/main" id="{15B4CF27-638C-4979-B0FD-6263E130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12" name="Freeform 27">
                <a:extLst>
                  <a:ext uri="{FF2B5EF4-FFF2-40B4-BE49-F238E27FC236}">
                    <a16:creationId xmlns:a16="http://schemas.microsoft.com/office/drawing/2014/main" id="{236C6A22-48A2-4442-B82D-30DB49827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13" name="Freeform 28">
                <a:extLst>
                  <a:ext uri="{FF2B5EF4-FFF2-40B4-BE49-F238E27FC236}">
                    <a16:creationId xmlns:a16="http://schemas.microsoft.com/office/drawing/2014/main" id="{1BB7BCE1-0D99-412E-ABA6-81412638E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14" name="Freeform 29">
                <a:extLst>
                  <a:ext uri="{FF2B5EF4-FFF2-40B4-BE49-F238E27FC236}">
                    <a16:creationId xmlns:a16="http://schemas.microsoft.com/office/drawing/2014/main" id="{C20E57E0-0912-44F2-93DA-75E4D13F3B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15" name="Freeform 30">
                <a:extLst>
                  <a:ext uri="{FF2B5EF4-FFF2-40B4-BE49-F238E27FC236}">
                    <a16:creationId xmlns:a16="http://schemas.microsoft.com/office/drawing/2014/main" id="{DF059390-54ED-44F4-983F-92FF36AD9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16" name="Freeform 31">
                <a:extLst>
                  <a:ext uri="{FF2B5EF4-FFF2-40B4-BE49-F238E27FC236}">
                    <a16:creationId xmlns:a16="http://schemas.microsoft.com/office/drawing/2014/main" id="{42D5E9ED-595D-443D-8CDC-D8FCD4021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grpSp>
        <p:grpSp>
          <p:nvGrpSpPr>
            <p:cNvPr id="119" name="Group 78">
              <a:extLst>
                <a:ext uri="{FF2B5EF4-FFF2-40B4-BE49-F238E27FC236}">
                  <a16:creationId xmlns:a16="http://schemas.microsoft.com/office/drawing/2014/main" id="{DB14A457-C54A-4F1E-91FB-0FEE49877D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80" name="Freeform 32">
                <a:extLst>
                  <a:ext uri="{FF2B5EF4-FFF2-40B4-BE49-F238E27FC236}">
                    <a16:creationId xmlns:a16="http://schemas.microsoft.com/office/drawing/2014/main" id="{791F3E2E-D393-464E-84B4-9B30D071A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81" name="Freeform 33">
                <a:extLst>
                  <a:ext uri="{FF2B5EF4-FFF2-40B4-BE49-F238E27FC236}">
                    <a16:creationId xmlns:a16="http://schemas.microsoft.com/office/drawing/2014/main" id="{EBEEAD6F-6425-4F85-A8A8-4FF19A909B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82" name="Freeform 34">
                <a:extLst>
                  <a:ext uri="{FF2B5EF4-FFF2-40B4-BE49-F238E27FC236}">
                    <a16:creationId xmlns:a16="http://schemas.microsoft.com/office/drawing/2014/main" id="{8AACA44E-9D6C-4708-8D61-D767B6620B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83" name="Freeform 35">
                <a:extLst>
                  <a:ext uri="{FF2B5EF4-FFF2-40B4-BE49-F238E27FC236}">
                    <a16:creationId xmlns:a16="http://schemas.microsoft.com/office/drawing/2014/main" id="{B6E3525F-9937-463E-872C-8EB7C62D1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84" name="Freeform 36">
                <a:extLst>
                  <a:ext uri="{FF2B5EF4-FFF2-40B4-BE49-F238E27FC236}">
                    <a16:creationId xmlns:a16="http://schemas.microsoft.com/office/drawing/2014/main" id="{BE829B0B-C602-40F1-81D1-A55332343D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85" name="Freeform 37">
                <a:extLst>
                  <a:ext uri="{FF2B5EF4-FFF2-40B4-BE49-F238E27FC236}">
                    <a16:creationId xmlns:a16="http://schemas.microsoft.com/office/drawing/2014/main" id="{92660531-24B5-4B97-A4A2-64686E23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86" name="Freeform 38">
                <a:extLst>
                  <a:ext uri="{FF2B5EF4-FFF2-40B4-BE49-F238E27FC236}">
                    <a16:creationId xmlns:a16="http://schemas.microsoft.com/office/drawing/2014/main" id="{6242D0CE-6FFD-4D17-AC26-BD3E481195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87" name="Freeform 39">
                <a:extLst>
                  <a:ext uri="{FF2B5EF4-FFF2-40B4-BE49-F238E27FC236}">
                    <a16:creationId xmlns:a16="http://schemas.microsoft.com/office/drawing/2014/main" id="{61631F37-AF37-4DB9-8D98-A08586C76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88" name="Freeform 40">
                <a:extLst>
                  <a:ext uri="{FF2B5EF4-FFF2-40B4-BE49-F238E27FC236}">
                    <a16:creationId xmlns:a16="http://schemas.microsoft.com/office/drawing/2014/main" id="{2A2597FF-2F22-40BB-A7B3-19C4DFCFFA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89" name="Rectangle 41">
                <a:extLst>
                  <a:ext uri="{FF2B5EF4-FFF2-40B4-BE49-F238E27FC236}">
                    <a16:creationId xmlns:a16="http://schemas.microsoft.com/office/drawing/2014/main" id="{DCC8773C-0113-4046-B222-C8F4080AF38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grpSp>
      </p:grpSp>
      <p:pic>
        <p:nvPicPr>
          <p:cNvPr id="118" name="Picture 2">
            <a:extLst>
              <a:ext uri="{FF2B5EF4-FFF2-40B4-BE49-F238E27FC236}">
                <a16:creationId xmlns:a16="http://schemas.microsoft.com/office/drawing/2014/main" id="{1B17CCE2-CEEF-40CA-8C4D-0DC2DCA78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p14="http://schemas.microsoft.com/office/powerpoint/2010/main" xmlns:a14="http://schemas.microsoft.com/office/drawing/2010/main">
                <a:solidFill>
                  <a:srgbClr val="FFFFFF"/>
                </a:solidFill>
              </a14:hiddenFill>
            </a:ext>
          </a:extLst>
        </p:spPr>
      </p:pic>
      <p:sp useBgFill="1">
        <p:nvSpPr>
          <p:cNvPr id="120" name="Round Diagonal Corner Rectangle 9">
            <a:extLst>
              <a:ext uri="{FF2B5EF4-FFF2-40B4-BE49-F238E27FC236}">
                <a16:creationId xmlns:a16="http://schemas.microsoft.com/office/drawing/2014/main" id="{66D4F5BA-1D71-49B2-8A7F-6B4EB94D7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D991579-0280-454D-AB53-521DD687C7DE}"/>
              </a:ext>
            </a:extLst>
          </p:cNvPr>
          <p:cNvPicPr>
            <a:picLocks noChangeAspect="1"/>
          </p:cNvPicPr>
          <p:nvPr/>
        </p:nvPicPr>
        <p:blipFill>
          <a:blip r:embed="rId4"/>
          <a:stretch>
            <a:fillRect/>
          </a:stretch>
        </p:blipFill>
        <p:spPr>
          <a:xfrm>
            <a:off x="1118988" y="2718311"/>
            <a:ext cx="4635583" cy="1425441"/>
          </a:xfrm>
          <a:prstGeom prst="rect">
            <a:avLst/>
          </a:prstGeom>
        </p:spPr>
      </p:pic>
      <p:sp>
        <p:nvSpPr>
          <p:cNvPr id="2" name="Title 1">
            <a:extLst>
              <a:ext uri="{FF2B5EF4-FFF2-40B4-BE49-F238E27FC236}">
                <a16:creationId xmlns:a16="http://schemas.microsoft.com/office/drawing/2014/main" id="{C0C72211-7A6D-43AC-B6F7-DC27AC41084E}"/>
              </a:ext>
            </a:extLst>
          </p:cNvPr>
          <p:cNvSpPr>
            <a:spLocks noGrp="1"/>
          </p:cNvSpPr>
          <p:nvPr>
            <p:ph type="title"/>
          </p:nvPr>
        </p:nvSpPr>
        <p:spPr>
          <a:xfrm>
            <a:off x="6569957" y="618518"/>
            <a:ext cx="4747088" cy="1478570"/>
          </a:xfrm>
        </p:spPr>
        <p:txBody>
          <a:bodyPr>
            <a:normAutofit/>
          </a:bodyPr>
          <a:lstStyle/>
          <a:p>
            <a:r>
              <a:rPr lang="en-GB" dirty="0">
                <a:solidFill>
                  <a:srgbClr val="FFFFFF"/>
                </a:solidFill>
              </a:rPr>
              <a:t>Rhizomatic Networks</a:t>
            </a:r>
          </a:p>
        </p:txBody>
      </p:sp>
      <p:sp>
        <p:nvSpPr>
          <p:cNvPr id="3" name="Content Placeholder 2">
            <a:extLst>
              <a:ext uri="{FF2B5EF4-FFF2-40B4-BE49-F238E27FC236}">
                <a16:creationId xmlns:a16="http://schemas.microsoft.com/office/drawing/2014/main" id="{C0B99B44-CCA5-4187-9363-CB1554BE659D}"/>
              </a:ext>
            </a:extLst>
          </p:cNvPr>
          <p:cNvSpPr>
            <a:spLocks noGrp="1"/>
          </p:cNvSpPr>
          <p:nvPr>
            <p:ph idx="1"/>
          </p:nvPr>
        </p:nvSpPr>
        <p:spPr>
          <a:xfrm>
            <a:off x="6569957" y="2249487"/>
            <a:ext cx="4747087" cy="3541714"/>
          </a:xfrm>
        </p:spPr>
        <p:txBody>
          <a:bodyPr>
            <a:normAutofit/>
          </a:bodyPr>
          <a:lstStyle/>
          <a:p>
            <a:pPr>
              <a:lnSpc>
                <a:spcPct val="110000"/>
              </a:lnSpc>
            </a:pPr>
            <a:r>
              <a:rPr lang="en-GB" sz="1400" dirty="0">
                <a:solidFill>
                  <a:srgbClr val="FFFFFF"/>
                </a:solidFill>
              </a:rPr>
              <a:t>Philosophic teaching by Deleuze and </a:t>
            </a:r>
            <a:r>
              <a:rPr lang="en-GB" sz="1400" dirty="0" err="1">
                <a:solidFill>
                  <a:srgbClr val="FFFFFF"/>
                </a:solidFill>
              </a:rPr>
              <a:t>Guattari</a:t>
            </a:r>
            <a:r>
              <a:rPr lang="en-GB" sz="1400" dirty="0">
                <a:solidFill>
                  <a:srgbClr val="FFFFFF"/>
                </a:solidFill>
              </a:rPr>
              <a:t> in </a:t>
            </a:r>
            <a:r>
              <a:rPr lang="en-GB" sz="1400" i="1" dirty="0">
                <a:solidFill>
                  <a:srgbClr val="FFFFFF"/>
                </a:solidFill>
              </a:rPr>
              <a:t>Capitalism and Schizophrenia </a:t>
            </a:r>
            <a:endParaRPr lang="en-GB" sz="1400" dirty="0">
              <a:solidFill>
                <a:srgbClr val="FFFFFF"/>
              </a:solidFill>
            </a:endParaRPr>
          </a:p>
          <a:p>
            <a:pPr>
              <a:lnSpc>
                <a:spcPct val="110000"/>
              </a:lnSpc>
            </a:pPr>
            <a:r>
              <a:rPr lang="en-GB" sz="1400" dirty="0">
                <a:solidFill>
                  <a:srgbClr val="FFFFFF"/>
                </a:solidFill>
              </a:rPr>
              <a:t>Describes theory and research which allows multiple, non-hierarchal entry and exit points in data representation and presentation.</a:t>
            </a:r>
          </a:p>
          <a:p>
            <a:pPr>
              <a:lnSpc>
                <a:spcPct val="110000"/>
              </a:lnSpc>
            </a:pPr>
            <a:r>
              <a:rPr lang="en-GB" sz="1400" dirty="0">
                <a:solidFill>
                  <a:srgbClr val="FFFFFF"/>
                </a:solidFill>
              </a:rPr>
              <a:t>Based off of botanical rhizomes – roots – which can easily be related to human society</a:t>
            </a:r>
          </a:p>
          <a:p>
            <a:pPr lvl="1">
              <a:lnSpc>
                <a:spcPct val="110000"/>
              </a:lnSpc>
            </a:pPr>
            <a:r>
              <a:rPr lang="en-GB" sz="1400" dirty="0">
                <a:solidFill>
                  <a:srgbClr val="FFFFFF"/>
                </a:solidFill>
              </a:rPr>
              <a:t>Separated rhizome segments (individual humans) can each form a new plant (culture/society).</a:t>
            </a:r>
          </a:p>
          <a:p>
            <a:pPr lvl="1">
              <a:lnSpc>
                <a:spcPct val="110000"/>
              </a:lnSpc>
            </a:pPr>
            <a:r>
              <a:rPr lang="en-GB" sz="1400" dirty="0">
                <a:solidFill>
                  <a:srgbClr val="FFFFFF"/>
                </a:solidFill>
              </a:rPr>
              <a:t>The roots can be representative of individual humans, who link together and co-operate to produce society (the plant). More roots equals a more strong and stable society (plant). </a:t>
            </a:r>
            <a:endParaRPr lang="en-GB" sz="1800" dirty="0">
              <a:solidFill>
                <a:srgbClr val="FFFFFF"/>
              </a:solidFill>
            </a:endParaRPr>
          </a:p>
        </p:txBody>
      </p:sp>
    </p:spTree>
    <p:extLst>
      <p:ext uri="{BB962C8B-B14F-4D97-AF65-F5344CB8AC3E}">
        <p14:creationId xmlns:p14="http://schemas.microsoft.com/office/powerpoint/2010/main" val="40133909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22" presetClass="entr" presetSubtype="4" fill="hold" nodeType="after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wipe(down)">
                                      <p:cBhvr>
                                        <p:cTn id="4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E8580-6DBF-455C-8DCC-126FBFB38120}"/>
              </a:ext>
            </a:extLst>
          </p:cNvPr>
          <p:cNvSpPr>
            <a:spLocks noGrp="1"/>
          </p:cNvSpPr>
          <p:nvPr>
            <p:ph type="title"/>
          </p:nvPr>
        </p:nvSpPr>
        <p:spPr/>
        <p:txBody>
          <a:bodyPr/>
          <a:lstStyle/>
          <a:p>
            <a:r>
              <a:rPr lang="en-GB" dirty="0"/>
              <a:t>Oscillation</a:t>
            </a:r>
          </a:p>
        </p:txBody>
      </p:sp>
      <p:sp>
        <p:nvSpPr>
          <p:cNvPr id="3" name="Content Placeholder 2">
            <a:extLst>
              <a:ext uri="{FF2B5EF4-FFF2-40B4-BE49-F238E27FC236}">
                <a16:creationId xmlns:a16="http://schemas.microsoft.com/office/drawing/2014/main" id="{E9BC6B2F-3179-4963-AFBA-25976E428023}"/>
              </a:ext>
            </a:extLst>
          </p:cNvPr>
          <p:cNvSpPr>
            <a:spLocks noGrp="1"/>
          </p:cNvSpPr>
          <p:nvPr>
            <p:ph idx="1"/>
          </p:nvPr>
        </p:nvSpPr>
        <p:spPr/>
        <p:txBody>
          <a:bodyPr/>
          <a:lstStyle/>
          <a:p>
            <a:r>
              <a:rPr lang="en-GB" dirty="0"/>
              <a:t>Machines are constantly being updated and improved/changed.</a:t>
            </a:r>
          </a:p>
          <a:p>
            <a:r>
              <a:rPr lang="en-GB" dirty="0"/>
              <a:t>Humans are also constantly adapting and changing – as do global cultures and societies (different trends, social progressions, etc.).</a:t>
            </a:r>
          </a:p>
        </p:txBody>
      </p:sp>
    </p:spTree>
    <p:extLst>
      <p:ext uri="{BB962C8B-B14F-4D97-AF65-F5344CB8AC3E}">
        <p14:creationId xmlns:p14="http://schemas.microsoft.com/office/powerpoint/2010/main" val="2977843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par>
                          <p:cTn id="8" fill="hold">
                            <p:stCondLst>
                              <p:cond delay="2000"/>
                            </p:stCondLst>
                            <p:childTnLst>
                              <p:par>
                                <p:cTn id="9" presetID="21" presetClass="entr" presetSubtype="1"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heel(1)">
                                      <p:cBhvr>
                                        <p:cTn id="11" dur="2000"/>
                                        <p:tgtEl>
                                          <p:spTgt spid="3">
                                            <p:txEl>
                                              <p:pRg st="0" end="0"/>
                                            </p:txEl>
                                          </p:spTgt>
                                        </p:tgtEl>
                                      </p:cBhvr>
                                    </p:animEffect>
                                  </p:childTnLst>
                                </p:cTn>
                              </p:par>
                            </p:childTnLst>
                          </p:cTn>
                        </p:par>
                        <p:par>
                          <p:cTn id="12" fill="hold">
                            <p:stCondLst>
                              <p:cond delay="4000"/>
                            </p:stCondLst>
                            <p:childTnLst>
                              <p:par>
                                <p:cTn id="13" presetID="21" presetClass="entr" presetSubtype="1"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heel(1)">
                                      <p:cBhvr>
                                        <p:cTn id="15"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18E47-57A2-4E0C-AED1-8933679FA36D}"/>
              </a:ext>
            </a:extLst>
          </p:cNvPr>
          <p:cNvSpPr>
            <a:spLocks noGrp="1"/>
          </p:cNvSpPr>
          <p:nvPr>
            <p:ph type="title"/>
          </p:nvPr>
        </p:nvSpPr>
        <p:spPr/>
        <p:txBody>
          <a:bodyPr/>
          <a:lstStyle/>
          <a:p>
            <a:r>
              <a:rPr lang="en-GB" dirty="0"/>
              <a:t>Human/Plant/Animal/Machine Relations</a:t>
            </a:r>
          </a:p>
        </p:txBody>
      </p:sp>
      <p:sp>
        <p:nvSpPr>
          <p:cNvPr id="3" name="Content Placeholder 2">
            <a:extLst>
              <a:ext uri="{FF2B5EF4-FFF2-40B4-BE49-F238E27FC236}">
                <a16:creationId xmlns:a16="http://schemas.microsoft.com/office/drawing/2014/main" id="{2B5F77A5-81C1-4218-8299-7C8CC75C4391}"/>
              </a:ext>
            </a:extLst>
          </p:cNvPr>
          <p:cNvSpPr>
            <a:spLocks noGrp="1"/>
          </p:cNvSpPr>
          <p:nvPr>
            <p:ph idx="1"/>
          </p:nvPr>
        </p:nvSpPr>
        <p:spPr/>
        <p:txBody>
          <a:bodyPr>
            <a:normAutofit fontScale="85000" lnSpcReduction="20000"/>
          </a:bodyPr>
          <a:lstStyle/>
          <a:p>
            <a:r>
              <a:rPr lang="en-GB" dirty="0"/>
              <a:t>These groups are capable of forming bonds and relations to a certain degree (mutualistic, emotional, dependant, etc.).</a:t>
            </a:r>
          </a:p>
          <a:p>
            <a:r>
              <a:rPr lang="en-GB" dirty="0"/>
              <a:t>Some humans can form relations with plants and regard them as living, sentient beings. “Human-plant relations are … far more authentic.” (Archambault, J.; 2016).</a:t>
            </a:r>
          </a:p>
          <a:p>
            <a:r>
              <a:rPr lang="en-GB" dirty="0"/>
              <a:t>Humans have a unique way of creating bonds and adding human personalities to ‘inanimate’ or ‘inhuman’ objects – anthropomorphism.</a:t>
            </a:r>
          </a:p>
          <a:p>
            <a:pPr lvl="1"/>
            <a:r>
              <a:rPr lang="en-GB" dirty="0"/>
              <a:t>Humans attribute human qualities and motives to non-human entities (Oxford English Dictionary).</a:t>
            </a:r>
          </a:p>
          <a:p>
            <a:pPr lvl="1"/>
            <a:r>
              <a:rPr lang="en-GB" dirty="0"/>
              <a:t>Machines are often personified such as ships and cars; which can be gendered and treated with reverence e.g. Titanic was perceived as a woman ‘She’, and my car’s ‘personality’ is based upon Buffy the Vampire Slayer.</a:t>
            </a:r>
          </a:p>
        </p:txBody>
      </p:sp>
    </p:spTree>
    <p:extLst>
      <p:ext uri="{BB962C8B-B14F-4D97-AF65-F5344CB8AC3E}">
        <p14:creationId xmlns:p14="http://schemas.microsoft.com/office/powerpoint/2010/main" val="377742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childTnLst>
                          </p:cTn>
                        </p:par>
                        <p:par>
                          <p:cTn id="24" fill="hold">
                            <p:stCondLst>
                              <p:cond delay="5000"/>
                            </p:stCondLst>
                            <p:childTnLst>
                              <p:par>
                                <p:cTn id="25" presetID="10" presetClass="entr" presetSubtype="0"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172335-C245-49F0-A078-8D940D0BDA03}"/>
              </a:ext>
            </a:extLst>
          </p:cNvPr>
          <p:cNvPicPr>
            <a:picLocks noChangeAspect="1"/>
          </p:cNvPicPr>
          <p:nvPr/>
        </p:nvPicPr>
        <p:blipFill>
          <a:blip r:embed="rId4"/>
          <a:stretch>
            <a:fillRect/>
          </a:stretch>
        </p:blipFill>
        <p:spPr>
          <a:xfrm>
            <a:off x="1141411" y="2265849"/>
            <a:ext cx="4689234" cy="351692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2" name="Title 1">
            <a:extLst>
              <a:ext uri="{FF2B5EF4-FFF2-40B4-BE49-F238E27FC236}">
                <a16:creationId xmlns:a16="http://schemas.microsoft.com/office/drawing/2014/main" id="{EA35798E-144B-4CC5-9542-61C0CA7C0E81}"/>
              </a:ext>
            </a:extLst>
          </p:cNvPr>
          <p:cNvSpPr>
            <a:spLocks noGrp="1"/>
          </p:cNvSpPr>
          <p:nvPr>
            <p:ph type="title"/>
          </p:nvPr>
        </p:nvSpPr>
        <p:spPr>
          <a:xfrm>
            <a:off x="1141413" y="618518"/>
            <a:ext cx="9905998" cy="1478570"/>
          </a:xfrm>
        </p:spPr>
        <p:txBody>
          <a:bodyPr>
            <a:normAutofit/>
          </a:bodyPr>
          <a:lstStyle/>
          <a:p>
            <a:r>
              <a:rPr lang="en-GB" dirty="0"/>
              <a:t>Ontological Perspective</a:t>
            </a:r>
          </a:p>
        </p:txBody>
      </p:sp>
      <p:sp>
        <p:nvSpPr>
          <p:cNvPr id="3" name="Content Placeholder 2">
            <a:extLst>
              <a:ext uri="{FF2B5EF4-FFF2-40B4-BE49-F238E27FC236}">
                <a16:creationId xmlns:a16="http://schemas.microsoft.com/office/drawing/2014/main" id="{425486FA-6D5B-4D4D-B617-AEC86A532BDC}"/>
              </a:ext>
            </a:extLst>
          </p:cNvPr>
          <p:cNvSpPr>
            <a:spLocks noGrp="1"/>
          </p:cNvSpPr>
          <p:nvPr>
            <p:ph idx="1"/>
          </p:nvPr>
        </p:nvSpPr>
        <p:spPr>
          <a:xfrm>
            <a:off x="6336727" y="2249487"/>
            <a:ext cx="4710683" cy="3541714"/>
          </a:xfrm>
        </p:spPr>
        <p:txBody>
          <a:bodyPr>
            <a:normAutofit fontScale="25000" lnSpcReduction="20000"/>
          </a:bodyPr>
          <a:lstStyle/>
          <a:p>
            <a:pPr>
              <a:lnSpc>
                <a:spcPct val="110000"/>
              </a:lnSpc>
            </a:pPr>
            <a:r>
              <a:rPr lang="en-GB" sz="5600" dirty="0"/>
              <a:t>Ontology is the metaphysical study of:</a:t>
            </a:r>
          </a:p>
          <a:p>
            <a:pPr lvl="1">
              <a:lnSpc>
                <a:spcPct val="110000"/>
              </a:lnSpc>
            </a:pPr>
            <a:r>
              <a:rPr lang="en-GB" sz="5600" dirty="0"/>
              <a:t>Being</a:t>
            </a:r>
          </a:p>
          <a:p>
            <a:pPr lvl="1">
              <a:lnSpc>
                <a:spcPct val="110000"/>
              </a:lnSpc>
            </a:pPr>
            <a:r>
              <a:rPr lang="en-GB" sz="5600" dirty="0"/>
              <a:t>Becoming</a:t>
            </a:r>
          </a:p>
          <a:p>
            <a:pPr lvl="1">
              <a:lnSpc>
                <a:spcPct val="110000"/>
              </a:lnSpc>
            </a:pPr>
            <a:r>
              <a:rPr lang="en-GB" sz="5600" dirty="0"/>
              <a:t>Reality</a:t>
            </a:r>
          </a:p>
          <a:p>
            <a:pPr lvl="1">
              <a:lnSpc>
                <a:spcPct val="110000"/>
              </a:lnSpc>
            </a:pPr>
            <a:r>
              <a:rPr lang="en-GB" sz="5600" dirty="0"/>
              <a:t>Existence</a:t>
            </a:r>
          </a:p>
          <a:p>
            <a:pPr lvl="1">
              <a:lnSpc>
                <a:spcPct val="110000"/>
              </a:lnSpc>
            </a:pPr>
            <a:endParaRPr lang="en-GB" sz="5600" dirty="0"/>
          </a:p>
          <a:p>
            <a:pPr>
              <a:lnSpc>
                <a:spcPct val="110000"/>
              </a:lnSpc>
            </a:pPr>
            <a:r>
              <a:rPr lang="en-GB" sz="5600" dirty="0"/>
              <a:t>‘What can be said to exist?’</a:t>
            </a:r>
          </a:p>
          <a:p>
            <a:pPr>
              <a:lnSpc>
                <a:spcPct val="110000"/>
              </a:lnSpc>
            </a:pPr>
            <a:r>
              <a:rPr lang="en-GB" sz="5600" dirty="0"/>
              <a:t>How are we to define what an object is, or what it is made of? </a:t>
            </a:r>
          </a:p>
          <a:p>
            <a:pPr>
              <a:lnSpc>
                <a:spcPct val="110000"/>
              </a:lnSpc>
            </a:pPr>
            <a:r>
              <a:rPr lang="en-GB" sz="5600" dirty="0"/>
              <a:t>What </a:t>
            </a:r>
            <a:r>
              <a:rPr lang="en-GB" sz="5600" i="1" dirty="0"/>
              <a:t>is</a:t>
            </a:r>
            <a:r>
              <a:rPr lang="en-GB" sz="5600" dirty="0"/>
              <a:t> ‘human’, and how is it different to plant, animal, and machine?</a:t>
            </a:r>
          </a:p>
          <a:p>
            <a:pPr>
              <a:lnSpc>
                <a:spcPct val="110000"/>
              </a:lnSpc>
            </a:pPr>
            <a:r>
              <a:rPr lang="en-GB" sz="5600" dirty="0"/>
              <a:t>In the picture (April Sims, 2012), what do you see? What is the actual image? Do all exist simultaneously?</a:t>
            </a:r>
          </a:p>
          <a:p>
            <a:pPr>
              <a:lnSpc>
                <a:spcPct val="110000"/>
              </a:lnSpc>
            </a:pPr>
            <a:r>
              <a:rPr lang="en-GB" sz="5600" dirty="0"/>
              <a:t>Are the patterns on this slide plant roots, machine wires, or human nerves?</a:t>
            </a:r>
          </a:p>
          <a:p>
            <a:pPr>
              <a:lnSpc>
                <a:spcPct val="110000"/>
              </a:lnSpc>
            </a:pPr>
            <a:endParaRPr lang="en-GB" sz="1000" dirty="0"/>
          </a:p>
        </p:txBody>
      </p:sp>
    </p:spTree>
    <p:extLst>
      <p:ext uri="{BB962C8B-B14F-4D97-AF65-F5344CB8AC3E}">
        <p14:creationId xmlns:p14="http://schemas.microsoft.com/office/powerpoint/2010/main" val="4059903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1000"/>
                                        <p:tgtEl>
                                          <p:spTgt spid="2"/>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childTnLst>
                          </p:cTn>
                        </p:par>
                        <p:par>
                          <p:cTn id="24" fill="hold">
                            <p:stCondLst>
                              <p:cond delay="5000"/>
                            </p:stCondLst>
                            <p:childTnLst>
                              <p:par>
                                <p:cTn id="25" presetID="10" presetClass="entr" presetSubtype="0"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par>
                          <p:cTn id="28" fill="hold">
                            <p:stCondLst>
                              <p:cond delay="6000"/>
                            </p:stCondLst>
                            <p:childTnLst>
                              <p:par>
                                <p:cTn id="29" presetID="10" presetClass="entr" presetSubtype="0" fill="hold" grpId="0"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childTnLst>
                                </p:cTn>
                              </p:par>
                            </p:childTnLst>
                          </p:cTn>
                        </p:par>
                        <p:par>
                          <p:cTn id="32" fill="hold">
                            <p:stCondLst>
                              <p:cond delay="7000"/>
                            </p:stCondLst>
                            <p:childTnLst>
                              <p:par>
                                <p:cTn id="33" presetID="10" presetClass="entr" presetSubtype="0" fill="hold" grpId="0"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00"/>
                                        <p:tgtEl>
                                          <p:spTgt spid="3">
                                            <p:txEl>
                                              <p:pRg st="7" end="7"/>
                                            </p:txEl>
                                          </p:spTgt>
                                        </p:tgtEl>
                                      </p:cBhvr>
                                    </p:animEffect>
                                  </p:childTnLst>
                                </p:cTn>
                              </p:par>
                            </p:childTnLst>
                          </p:cTn>
                        </p:par>
                        <p:par>
                          <p:cTn id="36" fill="hold">
                            <p:stCondLst>
                              <p:cond delay="8000"/>
                            </p:stCondLst>
                            <p:childTnLst>
                              <p:par>
                                <p:cTn id="37" presetID="10" presetClass="entr" presetSubtype="0" fill="hold" grpId="0"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1000"/>
                                        <p:tgtEl>
                                          <p:spTgt spid="3">
                                            <p:txEl>
                                              <p:pRg st="8" end="8"/>
                                            </p:txEl>
                                          </p:spTgt>
                                        </p:tgtEl>
                                      </p:cBhvr>
                                    </p:animEffect>
                                  </p:childTnLst>
                                </p:cTn>
                              </p:par>
                            </p:childTnLst>
                          </p:cTn>
                        </p:par>
                        <p:par>
                          <p:cTn id="40" fill="hold">
                            <p:stCondLst>
                              <p:cond delay="9000"/>
                            </p:stCondLst>
                            <p:childTnLst>
                              <p:par>
                                <p:cTn id="41" presetID="10" presetClass="entr" presetSubtype="0" fill="hold" grpId="0"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1000"/>
                                        <p:tgtEl>
                                          <p:spTgt spid="3">
                                            <p:txEl>
                                              <p:pRg st="9" end="9"/>
                                            </p:txEl>
                                          </p:spTgt>
                                        </p:tgtEl>
                                      </p:cBhvr>
                                    </p:animEffect>
                                  </p:childTnLst>
                                </p:cTn>
                              </p:par>
                            </p:childTnLst>
                          </p:cTn>
                        </p:par>
                        <p:par>
                          <p:cTn id="44" fill="hold">
                            <p:stCondLst>
                              <p:cond delay="10000"/>
                            </p:stCondLst>
                            <p:childTnLst>
                              <p:par>
                                <p:cTn id="45" presetID="10" presetClass="entr" presetSubtype="0" fill="hold" grpId="0"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1000"/>
                                        <p:tgtEl>
                                          <p:spTgt spid="3">
                                            <p:txEl>
                                              <p:pRg st="10" end="10"/>
                                            </p:txEl>
                                          </p:spTgt>
                                        </p:tgtEl>
                                      </p:cBhvr>
                                    </p:animEffect>
                                  </p:childTnLst>
                                </p:cTn>
                              </p:par>
                            </p:childTnLst>
                          </p:cTn>
                        </p:par>
                        <p:par>
                          <p:cTn id="48" fill="hold">
                            <p:stCondLst>
                              <p:cond delay="11000"/>
                            </p:stCondLst>
                            <p:childTnLst>
                              <p:par>
                                <p:cTn id="49" presetID="45" presetClass="entr" presetSubtype="0" fill="hold" nodeType="afterEffect">
                                  <p:stCondLst>
                                    <p:cond delay="0"/>
                                  </p:stCondLst>
                                  <p:childTnLst>
                                    <p:set>
                                      <p:cBhvr>
                                        <p:cTn id="50" dur="1" fill="hold">
                                          <p:stCondLst>
                                            <p:cond delay="0"/>
                                          </p:stCondLst>
                                        </p:cTn>
                                        <p:tgtEl>
                                          <p:spTgt spid="5"/>
                                        </p:tgtEl>
                                        <p:attrNameLst>
                                          <p:attrName>style.visibility</p:attrName>
                                        </p:attrNameLst>
                                      </p:cBhvr>
                                      <p:to>
                                        <p:strVal val="visible"/>
                                      </p:to>
                                    </p:set>
                                    <p:animEffect transition="in" filter="fade">
                                      <p:cBhvr>
                                        <p:cTn id="51" dur="2000"/>
                                        <p:tgtEl>
                                          <p:spTgt spid="5"/>
                                        </p:tgtEl>
                                      </p:cBhvr>
                                    </p:animEffect>
                                    <p:anim calcmode="lin" valueType="num">
                                      <p:cBhvr>
                                        <p:cTn id="52" dur="2000" fill="hold"/>
                                        <p:tgtEl>
                                          <p:spTgt spid="5"/>
                                        </p:tgtEl>
                                        <p:attrNameLst>
                                          <p:attrName>ppt_w</p:attrName>
                                        </p:attrNameLst>
                                      </p:cBhvr>
                                      <p:tavLst>
                                        <p:tav tm="0" fmla="#ppt_w*sin(2.5*pi*$)">
                                          <p:val>
                                            <p:fltVal val="0"/>
                                          </p:val>
                                        </p:tav>
                                        <p:tav tm="100000">
                                          <p:val>
                                            <p:fltVal val="1"/>
                                          </p:val>
                                        </p:tav>
                                      </p:tavLst>
                                    </p:anim>
                                    <p:anim calcmode="lin" valueType="num">
                                      <p:cBhvr>
                                        <p:cTn id="53"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9045-339E-4231-92C9-8FB5E1D022B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CA58D295-650B-450A-A097-94187E9C2A38}"/>
              </a:ext>
            </a:extLst>
          </p:cNvPr>
          <p:cNvSpPr>
            <a:spLocks noGrp="1"/>
          </p:cNvSpPr>
          <p:nvPr>
            <p:ph idx="1"/>
          </p:nvPr>
        </p:nvSpPr>
        <p:spPr/>
        <p:txBody>
          <a:bodyPr>
            <a:normAutofit fontScale="25000" lnSpcReduction="20000"/>
          </a:bodyPr>
          <a:lstStyle/>
          <a:p>
            <a:r>
              <a:rPr lang="en-GB" sz="6400" dirty="0"/>
              <a:t>Machines can represent the singularity of the human body and vice versa – both can be described similarly to the other in basic terms.</a:t>
            </a:r>
          </a:p>
          <a:p>
            <a:r>
              <a:rPr lang="en-GB" sz="6400" dirty="0"/>
              <a:t>Multiplicity of society.</a:t>
            </a:r>
          </a:p>
          <a:p>
            <a:r>
              <a:rPr lang="en-GB" sz="6400" dirty="0"/>
              <a:t>Self-awareness.</a:t>
            </a:r>
          </a:p>
          <a:p>
            <a:r>
              <a:rPr lang="en-GB" sz="6400" dirty="0"/>
              <a:t>Self-correction versus choice.</a:t>
            </a:r>
          </a:p>
          <a:p>
            <a:r>
              <a:rPr lang="en-GB" sz="6400" dirty="0"/>
              <a:t>When machine component breaks, the entire machine may be rendered useless.</a:t>
            </a:r>
          </a:p>
          <a:p>
            <a:pPr lvl="1"/>
            <a:r>
              <a:rPr lang="en-GB" sz="4800" dirty="0"/>
              <a:t>When an aspect of society changes or ‘breaks’, it can cause an initial ‘system failure’ or disruption, but society adapts, evolves, and continues – a living system.</a:t>
            </a:r>
          </a:p>
          <a:p>
            <a:pPr lvl="1"/>
            <a:r>
              <a:rPr lang="en-GB" sz="4800" dirty="0"/>
              <a:t>A broken human is capable of ‘regenerating’ or healing/being healed. A machine can not fix itself without human involvement or programming.</a:t>
            </a:r>
          </a:p>
          <a:p>
            <a:r>
              <a:rPr lang="en-GB" sz="6400" dirty="0"/>
              <a:t>Donna Haraway: </a:t>
            </a:r>
            <a:r>
              <a:rPr lang="en-GB" sz="6400" i="1" dirty="0"/>
              <a:t>The Cyborg Manifesto </a:t>
            </a:r>
            <a:r>
              <a:rPr lang="en-GB" sz="6400" dirty="0"/>
              <a:t>(1984).</a:t>
            </a:r>
            <a:endParaRPr lang="en-GB" sz="6400" i="1" dirty="0"/>
          </a:p>
          <a:p>
            <a:pPr lvl="1"/>
            <a:r>
              <a:rPr lang="en-GB" sz="4800" dirty="0"/>
              <a:t>Boundaries between human, animal, and machine have been blurred by evolution and technological advancements.</a:t>
            </a:r>
          </a:p>
          <a:p>
            <a:r>
              <a:rPr lang="en-GB" sz="6400" dirty="0"/>
              <a:t>Synthetic humans in popular fiction – Blade Runner (1982, 2017) (Shanahan, 2016), Fallout 3+4:</a:t>
            </a:r>
          </a:p>
          <a:p>
            <a:pPr lvl="1"/>
            <a:r>
              <a:rPr lang="en-GB" sz="4800" dirty="0"/>
              <a:t>At what point does the line blur between human and machine?</a:t>
            </a:r>
          </a:p>
          <a:p>
            <a:pPr lvl="1"/>
            <a:r>
              <a:rPr lang="en-GB" sz="4800" dirty="0"/>
              <a:t>How human-like must the machine be to be considered human?</a:t>
            </a:r>
          </a:p>
          <a:p>
            <a:pPr lvl="1"/>
            <a:r>
              <a:rPr lang="en-GB" sz="4800" dirty="0"/>
              <a:t>Are humans not also a form of (organic) machine? </a:t>
            </a:r>
          </a:p>
          <a:p>
            <a:pPr lvl="1"/>
            <a:endParaRPr lang="en-GB" dirty="0"/>
          </a:p>
        </p:txBody>
      </p:sp>
    </p:spTree>
    <p:extLst>
      <p:ext uri="{BB962C8B-B14F-4D97-AF65-F5344CB8AC3E}">
        <p14:creationId xmlns:p14="http://schemas.microsoft.com/office/powerpoint/2010/main" val="243566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fade">
                                      <p:cBhvr>
                                        <p:cTn id="43" dur="1000"/>
                                        <p:tgtEl>
                                          <p:spTgt spid="3">
                                            <p:txEl>
                                              <p:pRg st="5" end="5"/>
                                            </p:txEl>
                                          </p:spTgt>
                                        </p:tgtEl>
                                      </p:cBhvr>
                                    </p:animEffect>
                                    <p:anim calcmode="lin" valueType="num">
                                      <p:cBhvr>
                                        <p:cTn id="4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fade">
                                      <p:cBhvr>
                                        <p:cTn id="55" dur="1000"/>
                                        <p:tgtEl>
                                          <p:spTgt spid="3">
                                            <p:txEl>
                                              <p:pRg st="7" end="7"/>
                                            </p:txEl>
                                          </p:spTgt>
                                        </p:tgtEl>
                                      </p:cBhvr>
                                    </p:animEffect>
                                    <p:anim calcmode="lin" valueType="num">
                                      <p:cBhvr>
                                        <p:cTn id="5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grpId="0" nodeType="after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Effect transition="in" filter="fade">
                                      <p:cBhvr>
                                        <p:cTn id="61" dur="1000"/>
                                        <p:tgtEl>
                                          <p:spTgt spid="3">
                                            <p:txEl>
                                              <p:pRg st="8" end="8"/>
                                            </p:txEl>
                                          </p:spTgt>
                                        </p:tgtEl>
                                      </p:cBhvr>
                                    </p:animEffect>
                                    <p:anim calcmode="lin" valueType="num">
                                      <p:cBhvr>
                                        <p:cTn id="6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64" fill="hold">
                            <p:stCondLst>
                              <p:cond delay="10000"/>
                            </p:stCondLst>
                            <p:childTnLst>
                              <p:par>
                                <p:cTn id="65" presetID="42" presetClass="entr" presetSubtype="0" fill="hold" grpId="0" nodeType="after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Effect transition="in" filter="fade">
                                      <p:cBhvr>
                                        <p:cTn id="67" dur="1000"/>
                                        <p:tgtEl>
                                          <p:spTgt spid="3">
                                            <p:txEl>
                                              <p:pRg st="9" end="9"/>
                                            </p:txEl>
                                          </p:spTgt>
                                        </p:tgtEl>
                                      </p:cBhvr>
                                    </p:animEffect>
                                    <p:anim calcmode="lin" valueType="num">
                                      <p:cBhvr>
                                        <p:cTn id="6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par>
                          <p:cTn id="70" fill="hold">
                            <p:stCondLst>
                              <p:cond delay="11000"/>
                            </p:stCondLst>
                            <p:childTnLst>
                              <p:par>
                                <p:cTn id="71" presetID="42" presetClass="entr" presetSubtype="0" fill="hold" grpId="0" nodeType="afterEffect">
                                  <p:stCondLst>
                                    <p:cond delay="0"/>
                                  </p:stCondLst>
                                  <p:childTnLst>
                                    <p:set>
                                      <p:cBhvr>
                                        <p:cTn id="72" dur="1" fill="hold">
                                          <p:stCondLst>
                                            <p:cond delay="0"/>
                                          </p:stCondLst>
                                        </p:cTn>
                                        <p:tgtEl>
                                          <p:spTgt spid="3">
                                            <p:txEl>
                                              <p:pRg st="10" end="10"/>
                                            </p:txEl>
                                          </p:spTgt>
                                        </p:tgtEl>
                                        <p:attrNameLst>
                                          <p:attrName>style.visibility</p:attrName>
                                        </p:attrNameLst>
                                      </p:cBhvr>
                                      <p:to>
                                        <p:strVal val="visible"/>
                                      </p:to>
                                    </p:set>
                                    <p:animEffect transition="in" filter="fade">
                                      <p:cBhvr>
                                        <p:cTn id="73" dur="1000"/>
                                        <p:tgtEl>
                                          <p:spTgt spid="3">
                                            <p:txEl>
                                              <p:pRg st="10" end="10"/>
                                            </p:txEl>
                                          </p:spTgt>
                                        </p:tgtEl>
                                      </p:cBhvr>
                                    </p:animEffect>
                                    <p:anim calcmode="lin" valueType="num">
                                      <p:cBhvr>
                                        <p:cTn id="74"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76" fill="hold">
                            <p:stCondLst>
                              <p:cond delay="12000"/>
                            </p:stCondLst>
                            <p:childTnLst>
                              <p:par>
                                <p:cTn id="77" presetID="42" presetClass="entr" presetSubtype="0" fill="hold" grpId="0" nodeType="afterEffect">
                                  <p:stCondLst>
                                    <p:cond delay="0"/>
                                  </p:stCondLst>
                                  <p:childTnLst>
                                    <p:set>
                                      <p:cBhvr>
                                        <p:cTn id="78" dur="1" fill="hold">
                                          <p:stCondLst>
                                            <p:cond delay="0"/>
                                          </p:stCondLst>
                                        </p:cTn>
                                        <p:tgtEl>
                                          <p:spTgt spid="3">
                                            <p:txEl>
                                              <p:pRg st="11" end="11"/>
                                            </p:txEl>
                                          </p:spTgt>
                                        </p:tgtEl>
                                        <p:attrNameLst>
                                          <p:attrName>style.visibility</p:attrName>
                                        </p:attrNameLst>
                                      </p:cBhvr>
                                      <p:to>
                                        <p:strVal val="visible"/>
                                      </p:to>
                                    </p:set>
                                    <p:animEffect transition="in" filter="fade">
                                      <p:cBhvr>
                                        <p:cTn id="79" dur="1000"/>
                                        <p:tgtEl>
                                          <p:spTgt spid="3">
                                            <p:txEl>
                                              <p:pRg st="11" end="11"/>
                                            </p:txEl>
                                          </p:spTgt>
                                        </p:tgtEl>
                                      </p:cBhvr>
                                    </p:animEffect>
                                    <p:anim calcmode="lin" valueType="num">
                                      <p:cBhvr>
                                        <p:cTn id="8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8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par>
                          <p:cTn id="82" fill="hold">
                            <p:stCondLst>
                              <p:cond delay="13000"/>
                            </p:stCondLst>
                            <p:childTnLst>
                              <p:par>
                                <p:cTn id="83" presetID="42" presetClass="entr" presetSubtype="0" fill="hold" grpId="0" nodeType="afterEffect">
                                  <p:stCondLst>
                                    <p:cond delay="0"/>
                                  </p:stCondLst>
                                  <p:childTnLst>
                                    <p:set>
                                      <p:cBhvr>
                                        <p:cTn id="84" dur="1" fill="hold">
                                          <p:stCondLst>
                                            <p:cond delay="0"/>
                                          </p:stCondLst>
                                        </p:cTn>
                                        <p:tgtEl>
                                          <p:spTgt spid="3">
                                            <p:txEl>
                                              <p:pRg st="12" end="12"/>
                                            </p:txEl>
                                          </p:spTgt>
                                        </p:tgtEl>
                                        <p:attrNameLst>
                                          <p:attrName>style.visibility</p:attrName>
                                        </p:attrNameLst>
                                      </p:cBhvr>
                                      <p:to>
                                        <p:strVal val="visible"/>
                                      </p:to>
                                    </p:set>
                                    <p:animEffect transition="in" filter="fade">
                                      <p:cBhvr>
                                        <p:cTn id="85" dur="1000"/>
                                        <p:tgtEl>
                                          <p:spTgt spid="3">
                                            <p:txEl>
                                              <p:pRg st="12" end="12"/>
                                            </p:txEl>
                                          </p:spTgt>
                                        </p:tgtEl>
                                      </p:cBhvr>
                                    </p:animEffect>
                                    <p:anim calcmode="lin" valueType="num">
                                      <p:cBhvr>
                                        <p:cTn id="86"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87"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8">
            <a:extLst>
              <a:ext uri="{FF2B5EF4-FFF2-40B4-BE49-F238E27FC236}">
                <a16:creationId xmlns:a16="http://schemas.microsoft.com/office/drawing/2014/main" id="{9775AF3B-5284-4B97-9BB7-55C6FB369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0F1F7ED-DA39-478F-85DA-317DE0894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2" name="Group 11">
              <a:extLst>
                <a:ext uri="{FF2B5EF4-FFF2-40B4-BE49-F238E27FC236}">
                  <a16:creationId xmlns:a16="http://schemas.microsoft.com/office/drawing/2014/main" id="{1DAE5903-52E8-4F25-8473-93EF483776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4" name="Rectangle 5">
                <a:extLst>
                  <a:ext uri="{FF2B5EF4-FFF2-40B4-BE49-F238E27FC236}">
                    <a16:creationId xmlns:a16="http://schemas.microsoft.com/office/drawing/2014/main" id="{894835C1-32DE-4571-AD10-28D58CB8CFD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sp>
            <p:nvSpPr>
              <p:cNvPr id="25" name="Freeform 6">
                <a:extLst>
                  <a:ext uri="{FF2B5EF4-FFF2-40B4-BE49-F238E27FC236}">
                    <a16:creationId xmlns:a16="http://schemas.microsoft.com/office/drawing/2014/main" id="{097A5B92-0B48-4251-9764-D34DF8892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6" name="Freeform 7">
                <a:extLst>
                  <a:ext uri="{FF2B5EF4-FFF2-40B4-BE49-F238E27FC236}">
                    <a16:creationId xmlns:a16="http://schemas.microsoft.com/office/drawing/2014/main" id="{E222BF19-57E7-43F3-A2B9-2398BEF966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7" name="Freeform 8">
                <a:extLst>
                  <a:ext uri="{FF2B5EF4-FFF2-40B4-BE49-F238E27FC236}">
                    <a16:creationId xmlns:a16="http://schemas.microsoft.com/office/drawing/2014/main" id="{60C8836E-B7D9-48A9-8FD9-4CC52AF44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8" name="Freeform 9">
                <a:extLst>
                  <a:ext uri="{FF2B5EF4-FFF2-40B4-BE49-F238E27FC236}">
                    <a16:creationId xmlns:a16="http://schemas.microsoft.com/office/drawing/2014/main" id="{8504740E-456D-4FB9-9520-4317CCFA71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9" name="Freeform 10">
                <a:extLst>
                  <a:ext uri="{FF2B5EF4-FFF2-40B4-BE49-F238E27FC236}">
                    <a16:creationId xmlns:a16="http://schemas.microsoft.com/office/drawing/2014/main" id="{1563A7B4-B1D5-4F93-AFF9-2EB78655F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0" name="Freeform 11">
                <a:extLst>
                  <a:ext uri="{FF2B5EF4-FFF2-40B4-BE49-F238E27FC236}">
                    <a16:creationId xmlns:a16="http://schemas.microsoft.com/office/drawing/2014/main" id="{D139ED24-FA37-4470-8B42-D0D00EDE1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1" name="Freeform 12">
                <a:extLst>
                  <a:ext uri="{FF2B5EF4-FFF2-40B4-BE49-F238E27FC236}">
                    <a16:creationId xmlns:a16="http://schemas.microsoft.com/office/drawing/2014/main" id="{48825AA7-BB26-45C2-93A2-1AD8D9A232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2" name="Freeform 13">
                <a:extLst>
                  <a:ext uri="{FF2B5EF4-FFF2-40B4-BE49-F238E27FC236}">
                    <a16:creationId xmlns:a16="http://schemas.microsoft.com/office/drawing/2014/main" id="{A98D0B91-D4E4-402D-8234-E96987219E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3" name="Freeform 14">
                <a:extLst>
                  <a:ext uri="{FF2B5EF4-FFF2-40B4-BE49-F238E27FC236}">
                    <a16:creationId xmlns:a16="http://schemas.microsoft.com/office/drawing/2014/main" id="{94F1DB97-3769-4DA5-9F45-47132C312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4" name="Freeform 15">
                <a:extLst>
                  <a:ext uri="{FF2B5EF4-FFF2-40B4-BE49-F238E27FC236}">
                    <a16:creationId xmlns:a16="http://schemas.microsoft.com/office/drawing/2014/main" id="{A9BC86E2-B185-4D80-81B5-A8D387E67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5" name="Line 16">
                <a:extLst>
                  <a:ext uri="{FF2B5EF4-FFF2-40B4-BE49-F238E27FC236}">
                    <a16:creationId xmlns:a16="http://schemas.microsoft.com/office/drawing/2014/main" id="{FA773F49-8CD0-46DC-B986-F2DB57BD72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6" name="Freeform 17">
                <a:extLst>
                  <a:ext uri="{FF2B5EF4-FFF2-40B4-BE49-F238E27FC236}">
                    <a16:creationId xmlns:a16="http://schemas.microsoft.com/office/drawing/2014/main" id="{8C55A009-3401-4888-93C7-4ED51CBC6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7" name="Freeform 18">
                <a:extLst>
                  <a:ext uri="{FF2B5EF4-FFF2-40B4-BE49-F238E27FC236}">
                    <a16:creationId xmlns:a16="http://schemas.microsoft.com/office/drawing/2014/main" id="{10B44829-5BB5-48C5-8492-699971FE7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8" name="Freeform 19">
                <a:extLst>
                  <a:ext uri="{FF2B5EF4-FFF2-40B4-BE49-F238E27FC236}">
                    <a16:creationId xmlns:a16="http://schemas.microsoft.com/office/drawing/2014/main" id="{30C1F9A0-4FA6-4F6F-B2D0-A1BBA41DF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39" name="Freeform 20">
                <a:extLst>
                  <a:ext uri="{FF2B5EF4-FFF2-40B4-BE49-F238E27FC236}">
                    <a16:creationId xmlns:a16="http://schemas.microsoft.com/office/drawing/2014/main" id="{01BF274F-C7B8-44B4-A183-307D8619D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0" name="Rectangle 21">
                <a:extLst>
                  <a:ext uri="{FF2B5EF4-FFF2-40B4-BE49-F238E27FC236}">
                    <a16:creationId xmlns:a16="http://schemas.microsoft.com/office/drawing/2014/main" id="{037E8930-0F22-4558-9432-F18953E32A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sp>
            <p:nvSpPr>
              <p:cNvPr id="41" name="Freeform 22">
                <a:extLst>
                  <a:ext uri="{FF2B5EF4-FFF2-40B4-BE49-F238E27FC236}">
                    <a16:creationId xmlns:a16="http://schemas.microsoft.com/office/drawing/2014/main" id="{9AFC3429-FF29-47FF-A4A8-317A979DB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2" name="Freeform 23">
                <a:extLst>
                  <a:ext uri="{FF2B5EF4-FFF2-40B4-BE49-F238E27FC236}">
                    <a16:creationId xmlns:a16="http://schemas.microsoft.com/office/drawing/2014/main" id="{91D48543-2C05-4768-80B1-ECA6F8850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3" name="Freeform 24">
                <a:extLst>
                  <a:ext uri="{FF2B5EF4-FFF2-40B4-BE49-F238E27FC236}">
                    <a16:creationId xmlns:a16="http://schemas.microsoft.com/office/drawing/2014/main" id="{3AC527CC-154C-4370-A25B-74AC5B4A6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4" name="Freeform 25">
                <a:extLst>
                  <a:ext uri="{FF2B5EF4-FFF2-40B4-BE49-F238E27FC236}">
                    <a16:creationId xmlns:a16="http://schemas.microsoft.com/office/drawing/2014/main" id="{798B18F5-51C9-4E50-95C5-A850EF539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5" name="Freeform 26">
                <a:extLst>
                  <a:ext uri="{FF2B5EF4-FFF2-40B4-BE49-F238E27FC236}">
                    <a16:creationId xmlns:a16="http://schemas.microsoft.com/office/drawing/2014/main" id="{15B4CF27-638C-4979-B0FD-6263E130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6" name="Freeform 27">
                <a:extLst>
                  <a:ext uri="{FF2B5EF4-FFF2-40B4-BE49-F238E27FC236}">
                    <a16:creationId xmlns:a16="http://schemas.microsoft.com/office/drawing/2014/main" id="{236C6A22-48A2-4442-B82D-30DB49827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7" name="Freeform 28">
                <a:extLst>
                  <a:ext uri="{FF2B5EF4-FFF2-40B4-BE49-F238E27FC236}">
                    <a16:creationId xmlns:a16="http://schemas.microsoft.com/office/drawing/2014/main" id="{1BB7BCE1-0D99-412E-ABA6-81412638E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8" name="Freeform 29">
                <a:extLst>
                  <a:ext uri="{FF2B5EF4-FFF2-40B4-BE49-F238E27FC236}">
                    <a16:creationId xmlns:a16="http://schemas.microsoft.com/office/drawing/2014/main" id="{C20E57E0-0912-44F2-93DA-75E4D13F3B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49" name="Freeform 30">
                <a:extLst>
                  <a:ext uri="{FF2B5EF4-FFF2-40B4-BE49-F238E27FC236}">
                    <a16:creationId xmlns:a16="http://schemas.microsoft.com/office/drawing/2014/main" id="{DF059390-54ED-44F4-983F-92FF36AD9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50" name="Freeform 31">
                <a:extLst>
                  <a:ext uri="{FF2B5EF4-FFF2-40B4-BE49-F238E27FC236}">
                    <a16:creationId xmlns:a16="http://schemas.microsoft.com/office/drawing/2014/main" id="{42D5E9ED-595D-443D-8CDC-D8FCD4021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grpSp>
        <p:grpSp>
          <p:nvGrpSpPr>
            <p:cNvPr id="70" name="Group 12">
              <a:extLst>
                <a:ext uri="{FF2B5EF4-FFF2-40B4-BE49-F238E27FC236}">
                  <a16:creationId xmlns:a16="http://schemas.microsoft.com/office/drawing/2014/main" id="{DB14A457-C54A-4F1E-91FB-0FEE49877D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4" name="Freeform 32">
                <a:extLst>
                  <a:ext uri="{FF2B5EF4-FFF2-40B4-BE49-F238E27FC236}">
                    <a16:creationId xmlns:a16="http://schemas.microsoft.com/office/drawing/2014/main" id="{791F3E2E-D393-464E-84B4-9B30D071A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5" name="Freeform 33">
                <a:extLst>
                  <a:ext uri="{FF2B5EF4-FFF2-40B4-BE49-F238E27FC236}">
                    <a16:creationId xmlns:a16="http://schemas.microsoft.com/office/drawing/2014/main" id="{EBEEAD6F-6425-4F85-A8A8-4FF19A909B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6" name="Freeform 34">
                <a:extLst>
                  <a:ext uri="{FF2B5EF4-FFF2-40B4-BE49-F238E27FC236}">
                    <a16:creationId xmlns:a16="http://schemas.microsoft.com/office/drawing/2014/main" id="{8AACA44E-9D6C-4708-8D61-D767B6620B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7" name="Freeform 35">
                <a:extLst>
                  <a:ext uri="{FF2B5EF4-FFF2-40B4-BE49-F238E27FC236}">
                    <a16:creationId xmlns:a16="http://schemas.microsoft.com/office/drawing/2014/main" id="{B6E3525F-9937-463E-872C-8EB7C62D1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8" name="Freeform 36">
                <a:extLst>
                  <a:ext uri="{FF2B5EF4-FFF2-40B4-BE49-F238E27FC236}">
                    <a16:creationId xmlns:a16="http://schemas.microsoft.com/office/drawing/2014/main" id="{BE829B0B-C602-40F1-81D1-A55332343D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19" name="Freeform 37">
                <a:extLst>
                  <a:ext uri="{FF2B5EF4-FFF2-40B4-BE49-F238E27FC236}">
                    <a16:creationId xmlns:a16="http://schemas.microsoft.com/office/drawing/2014/main" id="{92660531-24B5-4B97-A4A2-64686E23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0" name="Freeform 38">
                <a:extLst>
                  <a:ext uri="{FF2B5EF4-FFF2-40B4-BE49-F238E27FC236}">
                    <a16:creationId xmlns:a16="http://schemas.microsoft.com/office/drawing/2014/main" id="{6242D0CE-6FFD-4D17-AC26-BD3E481195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1" name="Freeform 39">
                <a:extLst>
                  <a:ext uri="{FF2B5EF4-FFF2-40B4-BE49-F238E27FC236}">
                    <a16:creationId xmlns:a16="http://schemas.microsoft.com/office/drawing/2014/main" id="{61631F37-AF37-4DB9-8D98-A08586C76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2" name="Freeform 40">
                <a:extLst>
                  <a:ext uri="{FF2B5EF4-FFF2-40B4-BE49-F238E27FC236}">
                    <a16:creationId xmlns:a16="http://schemas.microsoft.com/office/drawing/2014/main" id="{2A2597FF-2F22-40BB-A7B3-19C4DFCFFA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p>
          <p:sp>
            <p:nvSpPr>
              <p:cNvPr id="23" name="Rectangle 41">
                <a:extLst>
                  <a:ext uri="{FF2B5EF4-FFF2-40B4-BE49-F238E27FC236}">
                    <a16:creationId xmlns:a16="http://schemas.microsoft.com/office/drawing/2014/main" id="{DCC8773C-0113-4046-B222-C8F4080AF38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p14="http://schemas.microsoft.com/office/powerpoint/2010/main" xmlns:a14="http://schemas.microsoft.com/office/drawing/2010/main" w="9525">
                    <a:solidFill>
                      <a:srgbClr val="000000"/>
                    </a:solidFill>
                    <a:miter lim="800000"/>
                    <a:headEnd/>
                    <a:tailEnd/>
                  </a14:hiddenLine>
                </a:ext>
              </a:extLst>
            </p:spPr>
          </p:sp>
        </p:grpSp>
      </p:grpSp>
      <p:pic>
        <p:nvPicPr>
          <p:cNvPr id="52" name="Picture 2">
            <a:extLst>
              <a:ext uri="{FF2B5EF4-FFF2-40B4-BE49-F238E27FC236}">
                <a16:creationId xmlns:a16="http://schemas.microsoft.com/office/drawing/2014/main" id="{1B17CCE2-CEEF-40CA-8C4D-0DC2DCA78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p14="http://schemas.microsoft.com/office/powerpoint/2010/main" xmlns:a14="http://schemas.microsoft.com/office/drawing/2010/main">
                <a:solidFill>
                  <a:srgbClr val="FFFFFF"/>
                </a:solidFill>
              </a14:hiddenFill>
            </a:ext>
          </a:extLst>
        </p:spPr>
      </p:pic>
      <p:sp useBgFill="1">
        <p:nvSpPr>
          <p:cNvPr id="54" name="Round Diagonal Corner Rectangle 9">
            <a:extLst>
              <a:ext uri="{FF2B5EF4-FFF2-40B4-BE49-F238E27FC236}">
                <a16:creationId xmlns:a16="http://schemas.microsoft.com/office/drawing/2014/main" id="{66D4F5BA-1D71-49B2-8A7F-6B4EB94D7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96026F-A390-4A43-A40F-225F5701E359}"/>
              </a:ext>
            </a:extLst>
          </p:cNvPr>
          <p:cNvPicPr>
            <a:picLocks noChangeAspect="1"/>
          </p:cNvPicPr>
          <p:nvPr/>
        </p:nvPicPr>
        <p:blipFill>
          <a:blip r:embed="rId4"/>
          <a:stretch>
            <a:fillRect/>
          </a:stretch>
        </p:blipFill>
        <p:spPr>
          <a:xfrm>
            <a:off x="1118988" y="2127274"/>
            <a:ext cx="4635583" cy="2607515"/>
          </a:xfrm>
          <a:prstGeom prst="rect">
            <a:avLst/>
          </a:prstGeom>
        </p:spPr>
      </p:pic>
      <p:sp>
        <p:nvSpPr>
          <p:cNvPr id="2" name="Title 1">
            <a:extLst>
              <a:ext uri="{FF2B5EF4-FFF2-40B4-BE49-F238E27FC236}">
                <a16:creationId xmlns:a16="http://schemas.microsoft.com/office/drawing/2014/main" id="{906EAB77-A742-4B94-A3CC-0F644370C884}"/>
              </a:ext>
            </a:extLst>
          </p:cNvPr>
          <p:cNvSpPr>
            <a:spLocks noGrp="1"/>
          </p:cNvSpPr>
          <p:nvPr>
            <p:ph type="title"/>
          </p:nvPr>
        </p:nvSpPr>
        <p:spPr>
          <a:xfrm>
            <a:off x="6569957" y="618518"/>
            <a:ext cx="4747088" cy="1478570"/>
          </a:xfrm>
        </p:spPr>
        <p:txBody>
          <a:bodyPr>
            <a:normAutofit/>
          </a:bodyPr>
          <a:lstStyle/>
          <a:p>
            <a:r>
              <a:rPr lang="en-GB" dirty="0">
                <a:solidFill>
                  <a:srgbClr val="FFFFFF"/>
                </a:solidFill>
              </a:rPr>
              <a:t>Sophia (The Humanoid Robot) </a:t>
            </a:r>
          </a:p>
        </p:txBody>
      </p:sp>
      <p:sp>
        <p:nvSpPr>
          <p:cNvPr id="3" name="Content Placeholder 2">
            <a:extLst>
              <a:ext uri="{FF2B5EF4-FFF2-40B4-BE49-F238E27FC236}">
                <a16:creationId xmlns:a16="http://schemas.microsoft.com/office/drawing/2014/main" id="{7F376C0F-8ADC-4060-ABE2-2CCD793E7687}"/>
              </a:ext>
            </a:extLst>
          </p:cNvPr>
          <p:cNvSpPr>
            <a:spLocks noGrp="1"/>
          </p:cNvSpPr>
          <p:nvPr>
            <p:ph idx="1"/>
          </p:nvPr>
        </p:nvSpPr>
        <p:spPr>
          <a:xfrm>
            <a:off x="6569957" y="2249487"/>
            <a:ext cx="4747087" cy="3541714"/>
          </a:xfrm>
        </p:spPr>
        <p:txBody>
          <a:bodyPr>
            <a:normAutofit fontScale="70000" lnSpcReduction="20000"/>
          </a:bodyPr>
          <a:lstStyle/>
          <a:p>
            <a:pPr>
              <a:lnSpc>
                <a:spcPct val="110000"/>
              </a:lnSpc>
            </a:pPr>
            <a:r>
              <a:rPr lang="en-GB" sz="2200" dirty="0">
                <a:solidFill>
                  <a:srgbClr val="FFFFFF"/>
                </a:solidFill>
              </a:rPr>
              <a:t>Developed/Born in 2015 (Taylor, 2016).</a:t>
            </a:r>
          </a:p>
          <a:p>
            <a:pPr>
              <a:lnSpc>
                <a:spcPct val="110000"/>
              </a:lnSpc>
            </a:pPr>
            <a:r>
              <a:rPr lang="en-GB" sz="2200" dirty="0">
                <a:solidFill>
                  <a:srgbClr val="FFFFFF"/>
                </a:solidFill>
              </a:rPr>
              <a:t>Citizen of Saudi Arabia (Browne, 2017).</a:t>
            </a:r>
          </a:p>
          <a:p>
            <a:pPr>
              <a:lnSpc>
                <a:spcPct val="110000"/>
              </a:lnSpc>
            </a:pPr>
            <a:r>
              <a:rPr lang="en-GB" sz="2200" dirty="0">
                <a:solidFill>
                  <a:srgbClr val="FFFFFF"/>
                </a:solidFill>
              </a:rPr>
              <a:t>Innovation Champion of the United Nation’s Development Programme.</a:t>
            </a:r>
          </a:p>
          <a:p>
            <a:pPr>
              <a:lnSpc>
                <a:spcPct val="110000"/>
              </a:lnSpc>
            </a:pPr>
            <a:r>
              <a:rPr lang="en-GB" sz="2200" dirty="0">
                <a:solidFill>
                  <a:srgbClr val="FFFFFF"/>
                </a:solidFill>
              </a:rPr>
              <a:t>Voice recognition, can display around 50 facial expressions, and realistically communicates and gesticulates with a wide variety of programmed scripts.</a:t>
            </a:r>
          </a:p>
          <a:p>
            <a:pPr>
              <a:lnSpc>
                <a:spcPct val="110000"/>
              </a:lnSpc>
            </a:pPr>
            <a:r>
              <a:rPr lang="en-GB" sz="2200" dirty="0">
                <a:solidFill>
                  <a:srgbClr val="FFFFFF"/>
                </a:solidFill>
              </a:rPr>
              <a:t>Described by scientists as more of a ‘chat bot’ than a true AGI (Artificial General Intelligence) (</a:t>
            </a:r>
            <a:r>
              <a:rPr lang="en-GB" sz="2200" dirty="0" err="1">
                <a:solidFill>
                  <a:srgbClr val="FFFFFF"/>
                </a:solidFill>
              </a:rPr>
              <a:t>Gershgorn</a:t>
            </a:r>
            <a:r>
              <a:rPr lang="en-GB" sz="2200" dirty="0">
                <a:solidFill>
                  <a:srgbClr val="FFFFFF"/>
                </a:solidFill>
              </a:rPr>
              <a:t>, 2017).</a:t>
            </a:r>
          </a:p>
          <a:p>
            <a:pPr lvl="1">
              <a:lnSpc>
                <a:spcPct val="110000"/>
              </a:lnSpc>
            </a:pPr>
            <a:r>
              <a:rPr lang="en-GB" sz="1800" dirty="0">
                <a:solidFill>
                  <a:srgbClr val="FFFFFF"/>
                </a:solidFill>
              </a:rPr>
              <a:t>‘Not ideal’ that Sophia is regarded in equivalence to human intelligence (Vincent, 2017).</a:t>
            </a:r>
          </a:p>
          <a:p>
            <a:pPr lvl="1">
              <a:lnSpc>
                <a:spcPct val="110000"/>
              </a:lnSpc>
            </a:pPr>
            <a:r>
              <a:rPr lang="en-GB" sz="1800" dirty="0">
                <a:solidFill>
                  <a:srgbClr val="FFFFFF"/>
                </a:solidFill>
              </a:rPr>
              <a:t>Non-scientists are more inclined to see Sophia as a ‘human’ machine.</a:t>
            </a:r>
          </a:p>
        </p:txBody>
      </p:sp>
    </p:spTree>
    <p:extLst>
      <p:ext uri="{BB962C8B-B14F-4D97-AF65-F5344CB8AC3E}">
        <p14:creationId xmlns:p14="http://schemas.microsoft.com/office/powerpoint/2010/main" val="35386512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1000"/>
                                        <p:tgtEl>
                                          <p:spTgt spid="2"/>
                                        </p:tgtEl>
                                      </p:cBhvr>
                                    </p:animEffect>
                                  </p:childTnLst>
                                </p:cTn>
                              </p:par>
                            </p:childTnLst>
                          </p:cTn>
                        </p:par>
                        <p:par>
                          <p:cTn id="8" fill="hold">
                            <p:stCondLst>
                              <p:cond delay="1000"/>
                            </p:stCondLst>
                            <p:childTnLst>
                              <p:par>
                                <p:cTn id="9" presetID="42"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2000"/>
                            </p:stCondLst>
                            <p:childTnLst>
                              <p:par>
                                <p:cTn id="15" presetID="42" presetClass="entr" presetSubtype="0"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3000"/>
                            </p:stCondLst>
                            <p:childTnLst>
                              <p:par>
                                <p:cTn id="21" presetID="42" presetClass="entr" presetSubtype="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4000"/>
                            </p:stCondLst>
                            <p:childTnLst>
                              <p:par>
                                <p:cTn id="27" presetID="42" presetClass="entr" presetSubtype="0"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5000"/>
                            </p:stCondLst>
                            <p:childTnLst>
                              <p:par>
                                <p:cTn id="33" presetID="42" presetClass="entr" presetSubtype="0"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6000"/>
                            </p:stCondLst>
                            <p:childTnLst>
                              <p:par>
                                <p:cTn id="39" presetID="42" presetClass="entr" presetSubtype="0" fill="hold" grpId="0" nodeType="after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4" fill="hold">
                            <p:stCondLst>
                              <p:cond delay="7000"/>
                            </p:stCondLst>
                            <p:childTnLst>
                              <p:par>
                                <p:cTn id="45" presetID="42" presetClass="entr" presetSubtype="0" fill="hold" grpId="0" nodeType="after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1000"/>
                                        <p:tgtEl>
                                          <p:spTgt spid="3">
                                            <p:txEl>
                                              <p:pRg st="6" end="6"/>
                                            </p:txEl>
                                          </p:spTgt>
                                        </p:tgtEl>
                                      </p:cBhvr>
                                    </p:animEffect>
                                    <p:anim calcmode="lin" valueType="num">
                                      <p:cBhvr>
                                        <p:cTn id="4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50" fill="hold">
                            <p:stCondLst>
                              <p:cond delay="8000"/>
                            </p:stCondLst>
                            <p:childTnLst>
                              <p:par>
                                <p:cTn id="51" presetID="2" presetClass="entr" presetSubtype="4" fill="hold" nodeType="afterEffect">
                                  <p:stCondLst>
                                    <p:cond delay="0"/>
                                  </p:stCondLst>
                                  <p:childTnLst>
                                    <p:set>
                                      <p:cBhvr>
                                        <p:cTn id="52" dur="1" fill="hold">
                                          <p:stCondLst>
                                            <p:cond delay="0"/>
                                          </p:stCondLst>
                                        </p:cTn>
                                        <p:tgtEl>
                                          <p:spTgt spid="4"/>
                                        </p:tgtEl>
                                        <p:attrNameLst>
                                          <p:attrName>style.visibility</p:attrName>
                                        </p:attrNameLst>
                                      </p:cBhvr>
                                      <p:to>
                                        <p:strVal val="visible"/>
                                      </p:to>
                                    </p:set>
                                    <p:anim calcmode="lin" valueType="num">
                                      <p:cBhvr additive="base">
                                        <p:cTn id="53" dur="1000" fill="hold"/>
                                        <p:tgtEl>
                                          <p:spTgt spid="4"/>
                                        </p:tgtEl>
                                        <p:attrNameLst>
                                          <p:attrName>ppt_x</p:attrName>
                                        </p:attrNameLst>
                                      </p:cBhvr>
                                      <p:tavLst>
                                        <p:tav tm="0">
                                          <p:val>
                                            <p:strVal val="#ppt_x"/>
                                          </p:val>
                                        </p:tav>
                                        <p:tav tm="100000">
                                          <p:val>
                                            <p:strVal val="#ppt_x"/>
                                          </p:val>
                                        </p:tav>
                                      </p:tavLst>
                                    </p:anim>
                                    <p:anim calcmode="lin" valueType="num">
                                      <p:cBhvr additive="base">
                                        <p:cTn id="54" dur="10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9C26C0-C0E6-4117-89E1-AB8DAD3AD853}"/>
              </a:ext>
            </a:extLst>
          </p:cNvPr>
          <p:cNvSpPr>
            <a:spLocks noGrp="1"/>
          </p:cNvSpPr>
          <p:nvPr>
            <p:ph idx="1"/>
          </p:nvPr>
        </p:nvSpPr>
        <p:spPr>
          <a:xfrm>
            <a:off x="1872932" y="0"/>
            <a:ext cx="7496151" cy="295423"/>
          </a:xfrm>
        </p:spPr>
        <p:txBody>
          <a:bodyPr>
            <a:noAutofit/>
          </a:bodyPr>
          <a:lstStyle/>
          <a:p>
            <a:pPr marL="0" indent="0">
              <a:buNone/>
            </a:pPr>
            <a:r>
              <a:rPr lang="en-GB" sz="1200" u="sng" dirty="0">
                <a:latin typeface="Arial" panose="020B0604020202020204" pitchFamily="34" charset="0"/>
                <a:cs typeface="Arial" panose="020B0604020202020204" pitchFamily="34" charset="0"/>
              </a:rPr>
              <a:t>References</a:t>
            </a:r>
          </a:p>
          <a:p>
            <a:pPr marL="0" indent="0">
              <a:buNone/>
            </a:pPr>
            <a:r>
              <a:rPr lang="en-GB" sz="1200" dirty="0">
                <a:latin typeface="Arial" panose="020B0604020202020204" pitchFamily="34" charset="0"/>
                <a:cs typeface="Arial" panose="020B0604020202020204" pitchFamily="34" charset="0"/>
              </a:rPr>
              <a:t>Archambault, J., 2016. Taking Love Seriously in Human-Plant Relations in Mozambique: Toward an Anthropology of Affective Encounters. [Online] Available at: </a:t>
            </a:r>
            <a:r>
              <a:rPr lang="en-GB" sz="1200" dirty="0">
                <a:latin typeface="Arial" panose="020B0604020202020204" pitchFamily="34" charset="0"/>
                <a:cs typeface="Arial" panose="020B0604020202020204" pitchFamily="34" charset="0"/>
                <a:hlinkClick r:id="rId2"/>
              </a:rPr>
              <a:t>https://moodle.uwtsd.ac.uk/course/view.php?id=1641</a:t>
            </a:r>
            <a:r>
              <a:rPr lang="en-GB" sz="1200" dirty="0">
                <a:latin typeface="Arial" panose="020B0604020202020204" pitchFamily="34" charset="0"/>
                <a:cs typeface="Arial" panose="020B0604020202020204" pitchFamily="34" charset="0"/>
              </a:rPr>
              <a:t> [Accessed 21st May 2018].</a:t>
            </a:r>
          </a:p>
          <a:p>
            <a:pPr marL="0" indent="0">
              <a:buNone/>
            </a:pPr>
            <a:r>
              <a:rPr lang="en-GB" sz="1200" dirty="0">
                <a:latin typeface="Arial" panose="020B0604020202020204" pitchFamily="34" charset="0"/>
                <a:cs typeface="Arial" panose="020B0604020202020204" pitchFamily="34" charset="0"/>
              </a:rPr>
              <a:t>Browne, R., 2017. World’s first robot ‘citizen’ Sophia is calling for women’s rights in Saudi Arabia. [Online] Available at: </a:t>
            </a:r>
            <a:r>
              <a:rPr lang="en-GB" sz="1200" dirty="0">
                <a:latin typeface="Arial" panose="020B0604020202020204" pitchFamily="34" charset="0"/>
                <a:cs typeface="Arial" panose="020B0604020202020204" pitchFamily="34" charset="0"/>
                <a:hlinkClick r:id="rId3"/>
              </a:rPr>
              <a:t>https://www.cnbc.com/2017/12/05/hanson-robotics-ceo-sophia-the-robot-an-advocate-for-womens-rights.html</a:t>
            </a:r>
            <a:r>
              <a:rPr lang="en-GB" sz="1200" dirty="0">
                <a:latin typeface="Arial" panose="020B0604020202020204" pitchFamily="34" charset="0"/>
                <a:cs typeface="Arial" panose="020B0604020202020204" pitchFamily="34" charset="0"/>
              </a:rPr>
              <a:t> [Accessed 21st May 2018].</a:t>
            </a:r>
          </a:p>
          <a:p>
            <a:pPr marL="0" indent="0">
              <a:buNone/>
            </a:pPr>
            <a:r>
              <a:rPr lang="en-GB" sz="1200" dirty="0">
                <a:latin typeface="Arial" panose="020B0604020202020204" pitchFamily="34" charset="0"/>
                <a:cs typeface="Arial" panose="020B0604020202020204" pitchFamily="34" charset="0"/>
              </a:rPr>
              <a:t>Deleuze, G. &amp; </a:t>
            </a:r>
            <a:r>
              <a:rPr lang="en-GB" sz="1200" dirty="0" err="1">
                <a:latin typeface="Arial" panose="020B0604020202020204" pitchFamily="34" charset="0"/>
                <a:cs typeface="Arial" panose="020B0604020202020204" pitchFamily="34" charset="0"/>
              </a:rPr>
              <a:t>Guattari</a:t>
            </a:r>
            <a:r>
              <a:rPr lang="en-GB" sz="1200" dirty="0">
                <a:latin typeface="Arial" panose="020B0604020202020204" pitchFamily="34" charset="0"/>
                <a:cs typeface="Arial" panose="020B0604020202020204" pitchFamily="34" charset="0"/>
              </a:rPr>
              <a:t>, F., 1972 [1983]. Capitalism and Schizophrenia. Minnesota: University of Minnesota Press.</a:t>
            </a:r>
          </a:p>
          <a:p>
            <a:pPr marL="0" indent="0">
              <a:buNone/>
            </a:pPr>
            <a:r>
              <a:rPr lang="en-GB" sz="1200" dirty="0" err="1">
                <a:latin typeface="Arial" panose="020B0604020202020204" pitchFamily="34" charset="0"/>
                <a:cs typeface="Arial" panose="020B0604020202020204" pitchFamily="34" charset="0"/>
              </a:rPr>
              <a:t>Gershgorn</a:t>
            </a:r>
            <a:r>
              <a:rPr lang="en-GB" sz="1200" dirty="0">
                <a:latin typeface="Arial" panose="020B0604020202020204" pitchFamily="34" charset="0"/>
                <a:cs typeface="Arial" panose="020B0604020202020204" pitchFamily="34" charset="0"/>
              </a:rPr>
              <a:t>, D., 2017. Inside the mechanical brain of the world’s first robot citizen. [Online] Available at: </a:t>
            </a:r>
            <a:r>
              <a:rPr lang="en-GB" sz="1200" dirty="0">
                <a:latin typeface="Arial" panose="020B0604020202020204" pitchFamily="34" charset="0"/>
                <a:cs typeface="Arial" panose="020B0604020202020204" pitchFamily="34" charset="0"/>
                <a:hlinkClick r:id="rId4"/>
              </a:rPr>
              <a:t>https://qz.com/1121547/how-smart-is-the-first-robot-citizen/</a:t>
            </a:r>
            <a:r>
              <a:rPr lang="en-GB" sz="1200" dirty="0">
                <a:latin typeface="Arial" panose="020B0604020202020204" pitchFamily="34" charset="0"/>
                <a:cs typeface="Arial" panose="020B0604020202020204" pitchFamily="34" charset="0"/>
              </a:rPr>
              <a:t> [Accessed 21st May 2018].</a:t>
            </a:r>
          </a:p>
          <a:p>
            <a:pPr marL="0" indent="0">
              <a:buNone/>
            </a:pPr>
            <a:r>
              <a:rPr lang="en-GB" sz="1200" dirty="0">
                <a:latin typeface="Arial" panose="020B0604020202020204" pitchFamily="34" charset="0"/>
                <a:cs typeface="Arial" panose="020B0604020202020204" pitchFamily="34" charset="0"/>
              </a:rPr>
              <a:t>Haraway, D., 1984 [1991]. A Cyborg Manifesto. New York: </a:t>
            </a:r>
            <a:r>
              <a:rPr lang="en-GB" sz="1200" dirty="0" err="1">
                <a:latin typeface="Arial" panose="020B0604020202020204" pitchFamily="34" charset="0"/>
                <a:cs typeface="Arial" panose="020B0604020202020204" pitchFamily="34" charset="0"/>
              </a:rPr>
              <a:t>s.n</a:t>
            </a:r>
            <a:r>
              <a:rPr lang="en-GB" sz="1200" dirty="0">
                <a:latin typeface="Arial" panose="020B0604020202020204" pitchFamily="34" charset="0"/>
                <a:cs typeface="Arial" panose="020B0604020202020204" pitchFamily="34" charset="0"/>
              </a:rPr>
              <a:t>.</a:t>
            </a:r>
          </a:p>
          <a:p>
            <a:pPr marL="0" indent="0">
              <a:buNone/>
            </a:pPr>
            <a:r>
              <a:rPr lang="en-GB" sz="1200" dirty="0">
                <a:latin typeface="Arial" panose="020B0604020202020204" pitchFamily="34" charset="0"/>
                <a:cs typeface="Arial" panose="020B0604020202020204" pitchFamily="34" charset="0"/>
              </a:rPr>
              <a:t>Hutson, M., 2012. The 7 Laws of Magical Thinking: How Irrational Beliefs Keep Us Happy, Healthy, and Sane. New York: Hudson Street Press.</a:t>
            </a:r>
          </a:p>
          <a:p>
            <a:pPr marL="0" indent="0">
              <a:buNone/>
            </a:pPr>
            <a:r>
              <a:rPr lang="en-GB" sz="1200" dirty="0">
                <a:latin typeface="Arial" panose="020B0604020202020204" pitchFamily="34" charset="0"/>
                <a:cs typeface="Arial" panose="020B0604020202020204" pitchFamily="34" charset="0"/>
              </a:rPr>
              <a:t>Law, J., 2002. Aircraft Stories: </a:t>
            </a:r>
            <a:r>
              <a:rPr lang="en-GB" sz="1200" dirty="0" err="1">
                <a:latin typeface="Arial" panose="020B0604020202020204" pitchFamily="34" charset="0"/>
                <a:cs typeface="Arial" panose="020B0604020202020204" pitchFamily="34" charset="0"/>
              </a:rPr>
              <a:t>Decentering</a:t>
            </a:r>
            <a:r>
              <a:rPr lang="en-GB" sz="1200" dirty="0">
                <a:latin typeface="Arial" panose="020B0604020202020204" pitchFamily="34" charset="0"/>
                <a:cs typeface="Arial" panose="020B0604020202020204" pitchFamily="34" charset="0"/>
              </a:rPr>
              <a:t> the Object in Technoscience. London: Duke University Press.</a:t>
            </a:r>
          </a:p>
          <a:p>
            <a:pPr marL="0" indent="0">
              <a:buNone/>
            </a:pPr>
            <a:r>
              <a:rPr lang="en-GB" sz="1200" dirty="0">
                <a:latin typeface="Arial" panose="020B0604020202020204" pitchFamily="34" charset="0"/>
                <a:cs typeface="Arial" panose="020B0604020202020204" pitchFamily="34" charset="0"/>
              </a:rPr>
              <a:t>Shanahan, T., 2016. Philosophy and Blade Runner. New York: Springer Publishing.</a:t>
            </a:r>
          </a:p>
          <a:p>
            <a:pPr marL="0" indent="0">
              <a:buNone/>
            </a:pPr>
            <a:r>
              <a:rPr lang="en-GB" sz="1200" dirty="0">
                <a:latin typeface="Arial" panose="020B0604020202020204" pitchFamily="34" charset="0"/>
                <a:cs typeface="Arial" panose="020B0604020202020204" pitchFamily="34" charset="0"/>
              </a:rPr>
              <a:t>Taylor, H., 2016. Could you fall in love with robot Sophia?. [Online] Available at: </a:t>
            </a:r>
            <a:r>
              <a:rPr lang="en-GB" sz="1200" dirty="0">
                <a:latin typeface="Arial" panose="020B0604020202020204" pitchFamily="34" charset="0"/>
                <a:cs typeface="Arial" panose="020B0604020202020204" pitchFamily="34" charset="0"/>
                <a:hlinkClick r:id="rId5"/>
              </a:rPr>
              <a:t>https://www.cnbc.com/2016/03/16/could-you-fall-in-love-with-this-robot.html</a:t>
            </a:r>
            <a:r>
              <a:rPr lang="en-GB" sz="1200" dirty="0">
                <a:latin typeface="Arial" panose="020B0604020202020204" pitchFamily="34" charset="0"/>
                <a:cs typeface="Arial" panose="020B0604020202020204" pitchFamily="34" charset="0"/>
              </a:rPr>
              <a:t> [Accessed 21st May 2018].</a:t>
            </a:r>
          </a:p>
          <a:p>
            <a:pPr marL="0" indent="0">
              <a:buNone/>
            </a:pPr>
            <a:r>
              <a:rPr lang="en-GB" sz="1200" dirty="0">
                <a:latin typeface="Arial" panose="020B0604020202020204" pitchFamily="34" charset="0"/>
                <a:cs typeface="Arial" panose="020B0604020202020204" pitchFamily="34" charset="0"/>
              </a:rPr>
              <a:t>Vincent, J., 2017. Sophia the robot’s co-creator says the bot may not be true AI, but it is a work of art. [Online] Available at: </a:t>
            </a:r>
            <a:r>
              <a:rPr lang="en-GB" sz="1200" dirty="0">
                <a:latin typeface="Arial" panose="020B0604020202020204" pitchFamily="34" charset="0"/>
                <a:cs typeface="Arial" panose="020B0604020202020204" pitchFamily="34" charset="0"/>
                <a:hlinkClick r:id="rId6"/>
              </a:rPr>
              <a:t>https://www.theverge.com/2017/11/10/16617092/sophia-the-robot-citizen-ai-hanson-robotics-ben-goertzel</a:t>
            </a:r>
            <a:r>
              <a:rPr lang="en-GB" sz="1200" dirty="0">
                <a:latin typeface="Arial" panose="020B0604020202020204" pitchFamily="34" charset="0"/>
                <a:cs typeface="Arial" panose="020B0604020202020204" pitchFamily="34" charset="0"/>
              </a:rPr>
              <a:t> [Accessed 21st May 2018].</a:t>
            </a:r>
          </a:p>
          <a:p>
            <a:pPr marL="0" indent="0">
              <a:buNone/>
            </a:pPr>
            <a:r>
              <a:rPr lang="en-GB" sz="1200" dirty="0" err="1">
                <a:latin typeface="Arial" panose="020B0604020202020204" pitchFamily="34" charset="0"/>
                <a:cs typeface="Arial" panose="020B0604020202020204" pitchFamily="34" charset="0"/>
              </a:rPr>
              <a:t>Waytz</a:t>
            </a:r>
            <a:r>
              <a:rPr lang="en-GB" sz="1200" dirty="0">
                <a:latin typeface="Arial" panose="020B0604020202020204" pitchFamily="34" charset="0"/>
                <a:cs typeface="Arial" panose="020B0604020202020204" pitchFamily="34" charset="0"/>
              </a:rPr>
              <a:t>, A., 2013. Social Connection and Seeing Human. In: N. </a:t>
            </a:r>
            <a:r>
              <a:rPr lang="en-GB" sz="1200" dirty="0" err="1">
                <a:latin typeface="Arial" panose="020B0604020202020204" pitchFamily="34" charset="0"/>
                <a:cs typeface="Arial" panose="020B0604020202020204" pitchFamily="34" charset="0"/>
              </a:rPr>
              <a:t>DeWall</a:t>
            </a:r>
            <a:r>
              <a:rPr lang="en-GB" sz="1200" dirty="0">
                <a:latin typeface="Arial" panose="020B0604020202020204" pitchFamily="34" charset="0"/>
                <a:cs typeface="Arial" panose="020B0604020202020204" pitchFamily="34" charset="0"/>
              </a:rPr>
              <a:t>, ed. The Oxford Handbook of Social Exclusion. Oxford: Oxford University Press.</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500" dirty="0"/>
          </a:p>
        </p:txBody>
      </p:sp>
    </p:spTree>
    <p:extLst>
      <p:ext uri="{BB962C8B-B14F-4D97-AF65-F5344CB8AC3E}">
        <p14:creationId xmlns:p14="http://schemas.microsoft.com/office/powerpoint/2010/main" val="1204686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grpId="0" nodeType="after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1000"/>
                                        <p:tgtEl>
                                          <p:spTgt spid="3">
                                            <p:txEl>
                                              <p:pRg st="9" end="9"/>
                                            </p:txEl>
                                          </p:spTgt>
                                        </p:tgtEl>
                                      </p:cBhvr>
                                    </p:animEffect>
                                    <p:anim calcmode="lin" valueType="num">
                                      <p:cBhvr>
                                        <p:cTn id="6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par>
                          <p:cTn id="64" fill="hold">
                            <p:stCondLst>
                              <p:cond delay="10000"/>
                            </p:stCondLst>
                            <p:childTnLst>
                              <p:par>
                                <p:cTn id="65" presetID="42" presetClass="entr" presetSubtype="0" fill="hold" grpId="0" nodeType="after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Effect transition="in" filter="fade">
                                      <p:cBhvr>
                                        <p:cTn id="67" dur="1000"/>
                                        <p:tgtEl>
                                          <p:spTgt spid="3">
                                            <p:txEl>
                                              <p:pRg st="10" end="10"/>
                                            </p:txEl>
                                          </p:spTgt>
                                        </p:tgtEl>
                                      </p:cBhvr>
                                    </p:animEffect>
                                    <p:anim calcmode="lin" valueType="num">
                                      <p:cBhvr>
                                        <p:cTn id="6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70" fill="hold">
                            <p:stCondLst>
                              <p:cond delay="11000"/>
                            </p:stCondLst>
                            <p:childTnLst>
                              <p:par>
                                <p:cTn id="71" presetID="42" presetClass="entr" presetSubtype="0" fill="hold" grpId="0" nodeType="after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Effect transition="in" filter="fade">
                                      <p:cBhvr>
                                        <p:cTn id="73" dur="1000"/>
                                        <p:tgtEl>
                                          <p:spTgt spid="3">
                                            <p:txEl>
                                              <p:pRg st="11" end="11"/>
                                            </p:txEl>
                                          </p:spTgt>
                                        </p:tgtEl>
                                      </p:cBhvr>
                                    </p:animEffect>
                                    <p:anim calcmode="lin" valueType="num">
                                      <p:cBhvr>
                                        <p:cTn id="7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447</TotalTime>
  <Words>4013</Words>
  <Application>Microsoft Office PowerPoint</Application>
  <PresentationFormat>Widescreen</PresentationFormat>
  <Paragraphs>126</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Tw Cen MT</vt:lpstr>
      <vt:lpstr>Circuit</vt:lpstr>
      <vt:lpstr>John Law: Aircraft Stories</vt:lpstr>
      <vt:lpstr>About John Law…</vt:lpstr>
      <vt:lpstr>Law’s Theories (Law, 2002)</vt:lpstr>
      <vt:lpstr>Relevance of Law’s Theories in ‘Aircraft Stories’ to Anthropology</vt:lpstr>
      <vt:lpstr>Fractionality: Humans &amp; Machines are Similar</vt:lpstr>
      <vt:lpstr>Interference</vt:lpstr>
      <vt:lpstr>PowerPoint Presentation</vt:lpstr>
      <vt:lpstr>PowerPoint Presentation</vt:lpstr>
      <vt:lpstr>PowerPoint Presentation</vt:lpstr>
      <vt:lpstr>Rhizomatic Networks</vt:lpstr>
      <vt:lpstr>Oscillation</vt:lpstr>
      <vt:lpstr>Human/Plant/Animal/Machine Relations</vt:lpstr>
      <vt:lpstr>Ontological Perspective</vt:lpstr>
      <vt:lpstr>Summary</vt:lpstr>
      <vt:lpstr>Sophia (The Humanoid Robot)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Law: Aircraft Stories</dc:title>
  <dc:creator>William Jenkins (1400658)</dc:creator>
  <cp:lastModifiedBy>William Jenkins (1400658)</cp:lastModifiedBy>
  <cp:revision>63</cp:revision>
  <dcterms:created xsi:type="dcterms:W3CDTF">2018-05-20T14:30:53Z</dcterms:created>
  <dcterms:modified xsi:type="dcterms:W3CDTF">2018-05-22T15:29:03Z</dcterms:modified>
</cp:coreProperties>
</file>