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29"/>
  </p:notesMasterIdLst>
  <p:handoutMasterIdLst>
    <p:handoutMasterId r:id="rId30"/>
  </p:handoutMasterIdLst>
  <p:sldIdLst>
    <p:sldId id="256" r:id="rId2"/>
    <p:sldId id="257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301" r:id="rId16"/>
    <p:sldId id="293" r:id="rId17"/>
    <p:sldId id="295" r:id="rId18"/>
    <p:sldId id="300" r:id="rId19"/>
    <p:sldId id="296" r:id="rId20"/>
    <p:sldId id="297" r:id="rId21"/>
    <p:sldId id="298" r:id="rId22"/>
    <p:sldId id="278" r:id="rId23"/>
    <p:sldId id="279" r:id="rId24"/>
    <p:sldId id="302" r:id="rId25"/>
    <p:sldId id="280" r:id="rId26"/>
    <p:sldId id="299" r:id="rId27"/>
    <p:sldId id="303" r:id="rId2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85362" autoAdjust="0"/>
  </p:normalViewPr>
  <p:slideViewPr>
    <p:cSldViewPr>
      <p:cViewPr varScale="1">
        <p:scale>
          <a:sx n="62" d="100"/>
          <a:sy n="62" d="100"/>
        </p:scale>
        <p:origin x="17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27/10/2017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2109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27/10/2017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2686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 smtClean="0"/>
              <a:t>Definitions</a:t>
            </a:r>
          </a:p>
          <a:p>
            <a:r>
              <a:rPr lang="en-GB" sz="1600" dirty="0" smtClean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{Added slide}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student handout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Hand out activity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10/27/2017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10/27/2017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10/27/2017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10/27/2017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Essay &amp; Report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3645024"/>
            <a:ext cx="7772400" cy="1199704"/>
          </a:xfrm>
        </p:spPr>
        <p:txBody>
          <a:bodyPr/>
          <a:lstStyle/>
          <a:p>
            <a:pPr algn="r"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Writing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 smtClean="0"/>
              <a:t>Report</a:t>
            </a:r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714876" y="1285860"/>
            <a:ext cx="4041775" cy="762000"/>
          </a:xfrm>
        </p:spPr>
        <p:txBody>
          <a:bodyPr/>
          <a:lstStyle/>
          <a:p>
            <a:pPr algn="ctr"/>
            <a:r>
              <a:rPr lang="en-GB" sz="3600" dirty="0" smtClean="0"/>
              <a:t>Essay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500034" y="2143116"/>
            <a:ext cx="4040188" cy="3941763"/>
          </a:xfrm>
        </p:spPr>
        <p:txBody>
          <a:bodyPr/>
          <a:lstStyle/>
          <a:p>
            <a:r>
              <a:rPr lang="en-GB" sz="3600" dirty="0" smtClean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3438" y="2143116"/>
            <a:ext cx="4041775" cy="3941763"/>
          </a:xfrm>
        </p:spPr>
        <p:txBody>
          <a:bodyPr/>
          <a:lstStyle/>
          <a:p>
            <a:r>
              <a:rPr lang="en-GB" sz="3600" dirty="0" smtClean="0"/>
              <a:t>A short piece of writing on a given subject matter</a:t>
            </a:r>
            <a:endParaRPr lang="en-GB" sz="3600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357694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6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Particular structure and layout</a:t>
            </a:r>
          </a:p>
          <a:p>
            <a:endParaRPr lang="en-GB" dirty="0" smtClean="0"/>
          </a:p>
          <a:p>
            <a:r>
              <a:rPr lang="en-GB" dirty="0" smtClean="0"/>
              <a:t>Formal, academic style.</a:t>
            </a:r>
          </a:p>
          <a:p>
            <a:endParaRPr lang="en-GB" dirty="0" smtClean="0"/>
          </a:p>
          <a:p>
            <a:r>
              <a:rPr lang="en-GB" dirty="0" smtClean="0"/>
              <a:t>Question to answer</a:t>
            </a:r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/>
              <a:t>L</a:t>
            </a:r>
            <a:r>
              <a:rPr lang="en-GB" dirty="0" smtClean="0"/>
              <a:t>atin for ‘to argue’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Essay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explore a topic</a:t>
            </a:r>
          </a:p>
          <a:p>
            <a:endParaRPr lang="en-GB" dirty="0" smtClean="0"/>
          </a:p>
          <a:p>
            <a:r>
              <a:rPr lang="en-GB" dirty="0" smtClean="0"/>
              <a:t>develop and organise ideas</a:t>
            </a:r>
          </a:p>
          <a:p>
            <a:endParaRPr lang="en-GB" dirty="0" smtClean="0"/>
          </a:p>
          <a:p>
            <a:r>
              <a:rPr lang="en-GB" dirty="0" smtClean="0"/>
              <a:t>writing skills</a:t>
            </a:r>
          </a:p>
          <a:p>
            <a:endParaRPr lang="en-GB" dirty="0" smtClean="0"/>
          </a:p>
          <a:p>
            <a:r>
              <a:rPr lang="en-GB" dirty="0" smtClean="0"/>
              <a:t>own views about a topic</a:t>
            </a:r>
          </a:p>
          <a:p>
            <a:endParaRPr lang="en-GB" dirty="0" smtClean="0"/>
          </a:p>
          <a:p>
            <a:r>
              <a:rPr lang="en-GB" dirty="0" smtClean="0"/>
              <a:t>assess progress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an Essay?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Title or Question</a:t>
            </a:r>
          </a:p>
          <a:p>
            <a:endParaRPr lang="en-GB" dirty="0" smtClean="0"/>
          </a:p>
          <a:p>
            <a:r>
              <a:rPr lang="en-GB" dirty="0" smtClean="0"/>
              <a:t>Introduction (5%)</a:t>
            </a:r>
          </a:p>
          <a:p>
            <a:endParaRPr lang="en-GB" dirty="0" smtClean="0"/>
          </a:p>
          <a:p>
            <a:r>
              <a:rPr lang="en-GB" dirty="0" smtClean="0"/>
              <a:t>Main Body (80%)</a:t>
            </a:r>
          </a:p>
          <a:p>
            <a:endParaRPr lang="en-GB" dirty="0" smtClean="0"/>
          </a:p>
          <a:p>
            <a:r>
              <a:rPr lang="en-GB" dirty="0" smtClean="0"/>
              <a:t>Conclusion (15%)</a:t>
            </a:r>
          </a:p>
          <a:p>
            <a:endParaRPr lang="en-GB" dirty="0" smtClean="0"/>
          </a:p>
          <a:p>
            <a:r>
              <a:rPr lang="en-GB" dirty="0" smtClean="0"/>
              <a:t>Reference List or Bibliography not included in word count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research-based information</a:t>
            </a:r>
          </a:p>
          <a:p>
            <a:r>
              <a:rPr lang="en-GB" dirty="0" smtClean="0"/>
              <a:t>course of action</a:t>
            </a:r>
          </a:p>
          <a:p>
            <a:r>
              <a:rPr lang="en-GB" dirty="0" smtClean="0"/>
              <a:t>give information concisely and accurately</a:t>
            </a:r>
          </a:p>
          <a:p>
            <a:r>
              <a:rPr lang="en-GB" dirty="0" smtClean="0"/>
              <a:t>impersonal and objective</a:t>
            </a:r>
          </a:p>
          <a:p>
            <a:r>
              <a:rPr lang="en-GB" dirty="0" smtClean="0"/>
              <a:t>clear findings</a:t>
            </a:r>
          </a:p>
          <a:p>
            <a:r>
              <a:rPr lang="en-GB" dirty="0" smtClean="0"/>
              <a:t>using a minimum of words</a:t>
            </a:r>
          </a:p>
          <a:p>
            <a:r>
              <a:rPr lang="en-GB" dirty="0" smtClean="0"/>
              <a:t>standard structure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 Report?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you are writing the report? </a:t>
            </a:r>
          </a:p>
          <a:p>
            <a:endParaRPr lang="en-GB" dirty="0" smtClean="0"/>
          </a:p>
          <a:p>
            <a:r>
              <a:rPr lang="en-GB" dirty="0" smtClean="0"/>
              <a:t>Think of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subject matter </a:t>
            </a:r>
            <a:r>
              <a:rPr lang="en-GB" dirty="0" smtClean="0"/>
              <a:t>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purpose</a:t>
            </a:r>
            <a:r>
              <a:rPr lang="en-GB" dirty="0" smtClean="0"/>
              <a:t> 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reader</a:t>
            </a:r>
            <a:r>
              <a:rPr lang="en-GB" dirty="0" smtClean="0"/>
              <a:t> of the report.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already know about the subject matter?</a:t>
            </a:r>
          </a:p>
          <a:p>
            <a:endParaRPr lang="en-GB" dirty="0" smtClean="0"/>
          </a:p>
          <a:p>
            <a:r>
              <a:rPr lang="en-GB" dirty="0" smtClean="0"/>
              <a:t>What do you need to find out?</a:t>
            </a:r>
          </a:p>
          <a:p>
            <a:endParaRPr lang="en-GB" dirty="0" smtClean="0"/>
          </a:p>
          <a:p>
            <a:r>
              <a:rPr lang="en-GB" dirty="0" smtClean="0"/>
              <a:t>Where will you find the information you need?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Subject Matter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 dictates the type: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Factual</a:t>
            </a:r>
            <a:r>
              <a:rPr lang="en-GB" dirty="0" smtClean="0"/>
              <a:t> – to inform</a:t>
            </a:r>
          </a:p>
          <a:p>
            <a:pPr lvl="1"/>
            <a:r>
              <a:rPr lang="en-GB" b="1" dirty="0" smtClean="0"/>
              <a:t>Instructional</a:t>
            </a:r>
            <a:r>
              <a:rPr lang="en-GB" dirty="0" smtClean="0"/>
              <a:t> – to explain</a:t>
            </a:r>
          </a:p>
          <a:p>
            <a:pPr lvl="1"/>
            <a:r>
              <a:rPr lang="en-GB" b="1" dirty="0" smtClean="0"/>
              <a:t>Persuasive</a:t>
            </a:r>
            <a:r>
              <a:rPr lang="en-GB" dirty="0" smtClean="0"/>
              <a:t> – to recommend</a:t>
            </a:r>
          </a:p>
          <a:p>
            <a:endParaRPr lang="en-GB" dirty="0" smtClean="0"/>
          </a:p>
          <a:p>
            <a:r>
              <a:rPr lang="en-GB" dirty="0" smtClean="0"/>
              <a:t>Usually reports contain a combination of two or three of the above.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Purpose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reader already know about the subject area?</a:t>
            </a:r>
          </a:p>
          <a:p>
            <a:pPr lvl="1"/>
            <a:r>
              <a:rPr lang="en-GB" dirty="0" smtClean="0"/>
              <a:t>Little or no knowledge?</a:t>
            </a:r>
          </a:p>
          <a:p>
            <a:pPr lvl="1"/>
            <a:r>
              <a:rPr lang="en-GB" dirty="0" smtClean="0"/>
              <a:t>Extremely knowledgeable?</a:t>
            </a:r>
          </a:p>
          <a:p>
            <a:pPr lvl="1"/>
            <a:r>
              <a:rPr lang="en-GB" dirty="0" smtClean="0"/>
              <a:t>Somewhere in between?</a:t>
            </a:r>
          </a:p>
          <a:p>
            <a:endParaRPr lang="en-GB" dirty="0" smtClean="0"/>
          </a:p>
          <a:p>
            <a:r>
              <a:rPr lang="en-GB" dirty="0" smtClean="0"/>
              <a:t>This will affect the terminology adopted in your communication.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Reader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</a:t>
            </a:r>
            <a:r>
              <a:rPr lang="en-GB" u="sng" dirty="0" smtClean="0"/>
              <a:t>essential</a:t>
            </a:r>
            <a:r>
              <a:rPr lang="en-GB" dirty="0" smtClean="0"/>
              <a:t> that you plan your report before you start writing it!</a:t>
            </a:r>
          </a:p>
          <a:p>
            <a:pPr marL="514350" indent="-514350"/>
            <a:endParaRPr lang="en-GB" dirty="0" smtClean="0"/>
          </a:p>
          <a:p>
            <a:pPr marL="514350" indent="-514350"/>
            <a:r>
              <a:rPr lang="en-GB" dirty="0" smtClean="0"/>
              <a:t>Remember to decide on:</a:t>
            </a:r>
          </a:p>
          <a:p>
            <a:pPr marL="914400" lvl="1" indent="-514350"/>
            <a:r>
              <a:rPr lang="en-GB" dirty="0" smtClean="0"/>
              <a:t>Definition of the aim</a:t>
            </a:r>
          </a:p>
          <a:p>
            <a:pPr marL="914400" lvl="1" indent="-514350"/>
            <a:r>
              <a:rPr lang="en-GB" dirty="0" smtClean="0"/>
              <a:t>How your ideas and findings will be presented</a:t>
            </a:r>
          </a:p>
          <a:p>
            <a:pPr marL="914400" lvl="1" indent="-514350"/>
            <a:r>
              <a:rPr lang="en-GB" dirty="0" smtClean="0"/>
              <a:t>How you will structure the document.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="1" u="sng" dirty="0" smtClean="0"/>
              <a:t>Why</a:t>
            </a:r>
            <a:r>
              <a:rPr lang="en-GB" sz="2800" dirty="0" smtClean="0"/>
              <a:t> am I writing this?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 I want to achieve?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How</a:t>
            </a:r>
            <a:r>
              <a:rPr lang="en-GB" sz="2800" dirty="0" smtClean="0"/>
              <a:t> will it be used?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When</a:t>
            </a:r>
            <a:r>
              <a:rPr lang="en-GB" sz="2800" dirty="0" smtClean="0"/>
              <a:t> is it needed?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Who</a:t>
            </a:r>
            <a:r>
              <a:rPr lang="en-GB" sz="2800" dirty="0" smtClean="0"/>
              <a:t> will read this?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does my reader want to know?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Aim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Collect</a:t>
            </a:r>
          </a:p>
          <a:p>
            <a:endParaRPr lang="en-GB" sz="2800" dirty="0" smtClean="0"/>
          </a:p>
          <a:p>
            <a:r>
              <a:rPr lang="en-GB" sz="2800" dirty="0" smtClean="0"/>
              <a:t>Review</a:t>
            </a:r>
          </a:p>
          <a:p>
            <a:endParaRPr lang="en-GB" sz="2800" dirty="0" smtClean="0"/>
          </a:p>
          <a:p>
            <a:r>
              <a:rPr lang="en-GB" sz="2800" dirty="0" smtClean="0"/>
              <a:t>Decide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Collecting Information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/>
              <a:t>Title Page</a:t>
            </a:r>
          </a:p>
          <a:p>
            <a:pPr>
              <a:buNone/>
            </a:pPr>
            <a:r>
              <a:rPr lang="en-GB" sz="2400" dirty="0" smtClean="0"/>
              <a:t>Contents Page</a:t>
            </a:r>
          </a:p>
          <a:p>
            <a:pPr>
              <a:buNone/>
            </a:pPr>
            <a:r>
              <a:rPr lang="en-GB" sz="2400" dirty="0" smtClean="0"/>
              <a:t>Executive Summary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Introduction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Main Findings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Conclusions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Recommendations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References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short summary of the whole report in a few paragraphs. This should give the reader a basic understanding of the information included in the report, including its conclusions.</a:t>
            </a:r>
          </a:p>
          <a:p>
            <a:r>
              <a:rPr lang="en-GB" dirty="0" smtClean="0"/>
              <a:t>Imagine that the person reading this has just a few minutes to read the report before an important meeting.</a:t>
            </a:r>
          </a:p>
          <a:p>
            <a:r>
              <a:rPr lang="en-GB" dirty="0" smtClean="0"/>
              <a:t>This section should give them all the key information they need.</a:t>
            </a:r>
          </a:p>
          <a:p>
            <a:r>
              <a:rPr lang="en-GB" dirty="0" smtClean="0"/>
              <a:t>Although this section is placed at the beginning of the report, it is recommended that you write it </a:t>
            </a:r>
            <a:r>
              <a:rPr lang="en-GB" b="1" dirty="0" smtClean="0"/>
              <a:t>last.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Executive summary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Make ‘terms of reference’ clear</a:t>
            </a:r>
          </a:p>
          <a:p>
            <a:endParaRPr lang="en-GB" dirty="0" smtClean="0"/>
          </a:p>
          <a:p>
            <a:r>
              <a:rPr lang="en-GB" dirty="0" smtClean="0"/>
              <a:t>Detail the topic to be covered</a:t>
            </a:r>
          </a:p>
          <a:p>
            <a:endParaRPr lang="en-GB" dirty="0" smtClean="0"/>
          </a:p>
          <a:p>
            <a:r>
              <a:rPr lang="en-GB" dirty="0" smtClean="0"/>
              <a:t>Include aim and objectives</a:t>
            </a:r>
          </a:p>
          <a:p>
            <a:endParaRPr lang="en-GB" dirty="0" smtClean="0"/>
          </a:p>
          <a:p>
            <a:r>
              <a:rPr lang="en-GB" dirty="0" smtClean="0"/>
              <a:t>‘Set the Scene’</a:t>
            </a:r>
          </a:p>
          <a:p>
            <a:endParaRPr lang="en-GB" dirty="0" smtClean="0"/>
          </a:p>
          <a:p>
            <a:r>
              <a:rPr lang="en-GB" dirty="0" smtClean="0"/>
              <a:t>Keep it </a:t>
            </a:r>
            <a:br>
              <a:rPr lang="en-GB" dirty="0" smtClean="0"/>
            </a:br>
            <a:r>
              <a:rPr lang="en-GB" dirty="0" smtClean="0"/>
              <a:t>RELEVANT, FACTUAL AND BRIEF.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Findings/Analysis</a:t>
            </a:r>
          </a:p>
          <a:p>
            <a:endParaRPr lang="en-GB" dirty="0" smtClean="0"/>
          </a:p>
          <a:p>
            <a:r>
              <a:rPr lang="en-GB" dirty="0" smtClean="0"/>
              <a:t>Develop your ideas</a:t>
            </a:r>
          </a:p>
          <a:p>
            <a:endParaRPr lang="en-GB" dirty="0" smtClean="0"/>
          </a:p>
          <a:p>
            <a:r>
              <a:rPr lang="en-GB" dirty="0" smtClean="0"/>
              <a:t>Well structured and follow a logical sequence</a:t>
            </a:r>
          </a:p>
          <a:p>
            <a:endParaRPr lang="en-GB" dirty="0" smtClean="0"/>
          </a:p>
          <a:p>
            <a:r>
              <a:rPr lang="en-GB" dirty="0" smtClean="0"/>
              <a:t>Clear headings and sub-headings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graphs, etc. in this area</a:t>
            </a:r>
          </a:p>
          <a:p>
            <a:endParaRPr lang="en-GB" dirty="0" smtClean="0"/>
          </a:p>
          <a:p>
            <a:r>
              <a:rPr lang="en-GB" dirty="0" smtClean="0"/>
              <a:t>Move from </a:t>
            </a:r>
            <a:r>
              <a:rPr lang="en-GB" u="sng" dirty="0" smtClean="0"/>
              <a:t>‘descriptive’</a:t>
            </a:r>
            <a:r>
              <a:rPr lang="en-GB" dirty="0" smtClean="0"/>
              <a:t> to </a:t>
            </a:r>
            <a:r>
              <a:rPr lang="en-GB" u="sng" dirty="0" smtClean="0"/>
              <a:t>‘analytical/evaluative’</a:t>
            </a:r>
          </a:p>
          <a:p>
            <a:endParaRPr lang="en-GB" dirty="0" smtClean="0"/>
          </a:p>
          <a:p>
            <a:r>
              <a:rPr lang="en-GB" dirty="0" smtClean="0"/>
              <a:t>justify the conclusions / recommendations.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Drawn from the analysis</a:t>
            </a:r>
          </a:p>
          <a:p>
            <a:endParaRPr lang="en-GB" dirty="0" smtClean="0"/>
          </a:p>
          <a:p>
            <a:r>
              <a:rPr lang="en-GB" dirty="0" smtClean="0"/>
              <a:t>Clear and concise</a:t>
            </a:r>
          </a:p>
          <a:p>
            <a:endParaRPr lang="en-GB" dirty="0" smtClean="0"/>
          </a:p>
          <a:p>
            <a:r>
              <a:rPr lang="en-GB" dirty="0" smtClean="0"/>
              <a:t>NO NEW INFORMATION</a:t>
            </a:r>
          </a:p>
          <a:p>
            <a:endParaRPr lang="en-GB" dirty="0" smtClean="0"/>
          </a:p>
          <a:p>
            <a:r>
              <a:rPr lang="en-GB" dirty="0" smtClean="0"/>
              <a:t>What have you deduced about the situation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actions</a:t>
            </a:r>
          </a:p>
          <a:p>
            <a:endParaRPr lang="en-GB" dirty="0" smtClean="0"/>
          </a:p>
          <a:p>
            <a:r>
              <a:rPr lang="en-GB" dirty="0" smtClean="0"/>
              <a:t>Based on your findings</a:t>
            </a:r>
          </a:p>
          <a:p>
            <a:endParaRPr lang="en-GB" dirty="0" smtClean="0"/>
          </a:p>
          <a:p>
            <a:r>
              <a:rPr lang="en-GB" dirty="0" smtClean="0"/>
              <a:t>State any further investigation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References / Bibliography</a:t>
            </a:r>
          </a:p>
          <a:p>
            <a:endParaRPr lang="en-GB" dirty="0" smtClean="0"/>
          </a:p>
          <a:p>
            <a:r>
              <a:rPr lang="en-GB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Sections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a list of the differences and similarities between reports and essays.</a:t>
            </a:r>
          </a:p>
          <a:p>
            <a:endParaRPr lang="en-GB" dirty="0" smtClean="0"/>
          </a:p>
          <a:p>
            <a:r>
              <a:rPr lang="en-GB" dirty="0" smtClean="0"/>
              <a:t>Think about:</a:t>
            </a:r>
          </a:p>
          <a:p>
            <a:pPr lvl="1"/>
            <a:r>
              <a:rPr lang="en-GB" dirty="0" smtClean="0"/>
              <a:t>Purpose</a:t>
            </a:r>
          </a:p>
          <a:p>
            <a:pPr lvl="1"/>
            <a:r>
              <a:rPr lang="en-GB" dirty="0" smtClean="0"/>
              <a:t>Content</a:t>
            </a:r>
          </a:p>
          <a:p>
            <a:pPr lvl="1"/>
            <a:r>
              <a:rPr lang="en-GB" dirty="0" smtClean="0"/>
              <a:t>Structure		</a:t>
            </a:r>
            <a:endParaRPr lang="en-GB" dirty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Activity</a:t>
            </a:r>
            <a:endParaRPr lang="en-GB" dirty="0"/>
          </a:p>
        </p:txBody>
      </p:sp>
      <p:pic>
        <p:nvPicPr>
          <p:cNvPr id="18439" name="Picture 7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566224"/>
            <a:ext cx="2931392" cy="297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Have: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main topic / subject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Referencing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set structure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Correct academic writing.</a:t>
            </a:r>
            <a:endParaRPr lang="en-GB" dirty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Similarities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Students must work in pairs, complete the table in the handout which compares the differences between </a:t>
            </a:r>
            <a:r>
              <a:rPr lang="en-GB" b="1" dirty="0" smtClean="0"/>
              <a:t>Reports</a:t>
            </a:r>
            <a:r>
              <a:rPr lang="en-GB" dirty="0" smtClean="0"/>
              <a:t> and </a:t>
            </a:r>
            <a:r>
              <a:rPr lang="en-GB" b="1" dirty="0" smtClean="0"/>
              <a:t>Essays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0" y="2332037"/>
            <a:ext cx="4252914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a topic in </a:t>
            </a:r>
            <a:r>
              <a:rPr lang="en-GB" sz="2400" dirty="0" smtClean="0"/>
              <a:t>depth</a:t>
            </a:r>
          </a:p>
          <a:p>
            <a:r>
              <a:rPr lang="en-GB" sz="2400" dirty="0" smtClean="0"/>
              <a:t>Present </a:t>
            </a:r>
            <a:r>
              <a:rPr lang="en-GB" sz="2400" dirty="0"/>
              <a:t>an argument</a:t>
            </a:r>
          </a:p>
          <a:p>
            <a:r>
              <a:rPr lang="en-GB" sz="2400" dirty="0"/>
              <a:t>Arranged in paragraphs</a:t>
            </a:r>
          </a:p>
          <a:p>
            <a:r>
              <a:rPr lang="en-GB" sz="2400" dirty="0"/>
              <a:t>Draw </a:t>
            </a:r>
            <a:r>
              <a:rPr lang="en-GB" sz="2400" dirty="0" smtClean="0"/>
              <a:t>conclusions</a:t>
            </a:r>
            <a:endParaRPr lang="en-GB" sz="2400" dirty="0"/>
          </a:p>
          <a:p>
            <a:r>
              <a:rPr lang="en-GB" sz="2400" dirty="0"/>
              <a:t>Usually asked to compare or discuss</a:t>
            </a:r>
          </a:p>
          <a:p>
            <a:endParaRPr lang="en-GB" sz="2400" dirty="0"/>
          </a:p>
        </p:txBody>
      </p:sp>
      <p:sp>
        <p:nvSpPr>
          <p:cNvPr id="4403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857620" y="2332037"/>
            <a:ext cx="535785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more wide ranging issues</a:t>
            </a:r>
          </a:p>
          <a:p>
            <a:r>
              <a:rPr lang="en-GB" sz="2400" dirty="0"/>
              <a:t>Present </a:t>
            </a:r>
            <a:r>
              <a:rPr lang="en-GB" sz="2400" dirty="0" smtClean="0"/>
              <a:t>findings</a:t>
            </a:r>
            <a:endParaRPr lang="en-GB" sz="2400" dirty="0"/>
          </a:p>
          <a:p>
            <a:r>
              <a:rPr lang="en-GB" sz="2400" dirty="0"/>
              <a:t>Arranged in sections</a:t>
            </a:r>
          </a:p>
          <a:p>
            <a:r>
              <a:rPr lang="en-GB" sz="2400" dirty="0"/>
              <a:t>Make recommendations</a:t>
            </a:r>
          </a:p>
          <a:p>
            <a:r>
              <a:rPr lang="en-GB" sz="2400" dirty="0"/>
              <a:t>Usually asked to analyse or evaluate</a:t>
            </a:r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Some of the </a:t>
            </a:r>
            <a:r>
              <a:rPr lang="en-GB" i="1" u="sng" dirty="0" smtClean="0"/>
              <a:t>main</a:t>
            </a:r>
            <a:r>
              <a:rPr lang="en-GB" dirty="0" smtClean="0"/>
              <a:t> Differences</a:t>
            </a:r>
            <a:endParaRPr lang="en-GB" dirty="0"/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357686" y="1666868"/>
            <a:ext cx="4040188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anchor="ctr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Report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71406" y="1666868"/>
            <a:ext cx="4041775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anchor="ctr"/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what is expected</a:t>
            </a:r>
          </a:p>
          <a:p>
            <a:r>
              <a:rPr lang="en-GB" dirty="0" smtClean="0"/>
              <a:t>Decide on a logical and clear way in which to structure the report or essay.</a:t>
            </a:r>
          </a:p>
          <a:p>
            <a:r>
              <a:rPr lang="en-GB" dirty="0" smtClean="0"/>
              <a:t>Follow a sequence of headings and sub-headings (Report only)</a:t>
            </a:r>
          </a:p>
          <a:p>
            <a:r>
              <a:rPr lang="en-GB" dirty="0" smtClean="0"/>
              <a:t>Use headings that are clear and helpful, making it easy for the reader to find information (Report only)</a:t>
            </a:r>
          </a:p>
          <a:p>
            <a:r>
              <a:rPr lang="en-GB" dirty="0" smtClean="0"/>
              <a:t>Write in an academic manner (3</a:t>
            </a:r>
            <a:r>
              <a:rPr lang="en-GB" baseline="30000" dirty="0" smtClean="0"/>
              <a:t>rd</a:t>
            </a:r>
            <a:r>
              <a:rPr lang="en-GB" dirty="0" smtClean="0"/>
              <a:t> person)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6077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403</TotalTime>
  <Words>778</Words>
  <Application>Microsoft Office PowerPoint</Application>
  <PresentationFormat>On-screen Show (4:3)</PresentationFormat>
  <Paragraphs>226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Essay &amp; Report Writing</vt:lpstr>
      <vt:lpstr>Formal Writing</vt:lpstr>
      <vt:lpstr>An Essay</vt:lpstr>
      <vt:lpstr>Why write an Essay?</vt:lpstr>
      <vt:lpstr>Essay Structure</vt:lpstr>
      <vt:lpstr>Why write a Report?</vt:lpstr>
      <vt:lpstr>How to write a Report</vt:lpstr>
      <vt:lpstr>The Subject Matter</vt:lpstr>
      <vt:lpstr>The Purpose</vt:lpstr>
      <vt:lpstr>The Reader</vt:lpstr>
      <vt:lpstr>How to write a Report</vt:lpstr>
      <vt:lpstr>Definition of Aim</vt:lpstr>
      <vt:lpstr>Collecting Information</vt:lpstr>
      <vt:lpstr>Structure of a Report</vt:lpstr>
      <vt:lpstr>Executive summary </vt:lpstr>
      <vt:lpstr>Introduction</vt:lpstr>
      <vt:lpstr>Main Body</vt:lpstr>
      <vt:lpstr>Main Body</vt:lpstr>
      <vt:lpstr>Conclusions</vt:lpstr>
      <vt:lpstr>Recommendations</vt:lpstr>
      <vt:lpstr>Additional Sections</vt:lpstr>
      <vt:lpstr>Student Activity</vt:lpstr>
      <vt:lpstr>Similarities</vt:lpstr>
      <vt:lpstr>Activity</vt:lpstr>
      <vt:lpstr>Some of the main Differences</vt:lpstr>
      <vt:lpstr>Remember to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Tania Davies</cp:lastModifiedBy>
  <cp:revision>39</cp:revision>
  <dcterms:created xsi:type="dcterms:W3CDTF">2010-10-31T18:18:02Z</dcterms:created>
  <dcterms:modified xsi:type="dcterms:W3CDTF">2017-10-27T09:50:33Z</dcterms:modified>
</cp:coreProperties>
</file>