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notesMasterIdLst>
    <p:notesMasterId r:id="rId7"/>
  </p:notesMasterIdLst>
  <p:sldIdLst>
    <p:sldId id="257" r:id="rId2"/>
    <p:sldId id="256"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2" d="100"/>
          <a:sy n="102" d="100"/>
        </p:scale>
        <p:origin x="954" y="35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Brindusa Trasnea (2332284)" userId="a6f3578e-c9b3-4e25-9eff-0a1104036ee3" providerId="ADAL" clId="{D693D148-AC60-4B5D-B84F-B754D28969AF}"/>
    <pc:docChg chg="undo custSel addSld modSld modMainMaster">
      <pc:chgData name="Elena Brindusa Trasnea (2332284)" userId="a6f3578e-c9b3-4e25-9eff-0a1104036ee3" providerId="ADAL" clId="{D693D148-AC60-4B5D-B84F-B754D28969AF}" dt="2026-06-28T09:17:22.374" v="916" actId="14100"/>
      <pc:docMkLst>
        <pc:docMk/>
      </pc:docMkLst>
      <pc:sldChg chg="addSp delSp modSp mod">
        <pc:chgData name="Elena Brindusa Trasnea (2332284)" userId="a6f3578e-c9b3-4e25-9eff-0a1104036ee3" providerId="ADAL" clId="{D693D148-AC60-4B5D-B84F-B754D28969AF}" dt="2026-06-13T09:09:28.013" v="748" actId="20577"/>
        <pc:sldMkLst>
          <pc:docMk/>
          <pc:sldMk cId="251621724" sldId="256"/>
        </pc:sldMkLst>
        <pc:spChg chg="add mod">
          <ac:chgData name="Elena Brindusa Trasnea (2332284)" userId="a6f3578e-c9b3-4e25-9eff-0a1104036ee3" providerId="ADAL" clId="{D693D148-AC60-4B5D-B84F-B754D28969AF}" dt="2026-06-13T09:09:28.013" v="748" actId="20577"/>
          <ac:spMkLst>
            <pc:docMk/>
            <pc:sldMk cId="251621724" sldId="256"/>
            <ac:spMk id="3" creationId="{242C36ED-01E0-0B86-413F-8498C4036CCD}"/>
          </ac:spMkLst>
        </pc:spChg>
        <pc:spChg chg="add mod">
          <ac:chgData name="Elena Brindusa Trasnea (2332284)" userId="a6f3578e-c9b3-4e25-9eff-0a1104036ee3" providerId="ADAL" clId="{D693D148-AC60-4B5D-B84F-B754D28969AF}" dt="2026-06-06T21:18:54.067" v="683" actId="790"/>
          <ac:spMkLst>
            <pc:docMk/>
            <pc:sldMk cId="251621724" sldId="256"/>
            <ac:spMk id="7" creationId="{A710730E-D91C-7F8E-7760-1A78F7CB5D1F}"/>
          </ac:spMkLst>
        </pc:spChg>
        <pc:spChg chg="add mod">
          <ac:chgData name="Elena Brindusa Trasnea (2332284)" userId="a6f3578e-c9b3-4e25-9eff-0a1104036ee3" providerId="ADAL" clId="{D693D148-AC60-4B5D-B84F-B754D28969AF}" dt="2026-06-06T21:18:54.067" v="683" actId="790"/>
          <ac:spMkLst>
            <pc:docMk/>
            <pc:sldMk cId="251621724" sldId="256"/>
            <ac:spMk id="10" creationId="{9164CAC3-08FE-AC3C-2E2D-6F0917D3212E}"/>
          </ac:spMkLst>
        </pc:spChg>
        <pc:spChg chg="add mod">
          <ac:chgData name="Elena Brindusa Trasnea (2332284)" userId="a6f3578e-c9b3-4e25-9eff-0a1104036ee3" providerId="ADAL" clId="{D693D148-AC60-4B5D-B84F-B754D28969AF}" dt="2026-06-13T08:47:32.108" v="727" actId="1076"/>
          <ac:spMkLst>
            <pc:docMk/>
            <pc:sldMk cId="251621724" sldId="256"/>
            <ac:spMk id="14" creationId="{CAFCAA4A-E1CB-C6EB-5F4A-A19B1AB4FD56}"/>
          </ac:spMkLst>
        </pc:spChg>
        <pc:spChg chg="add mod">
          <ac:chgData name="Elena Brindusa Trasnea (2332284)" userId="a6f3578e-c9b3-4e25-9eff-0a1104036ee3" providerId="ADAL" clId="{D693D148-AC60-4B5D-B84F-B754D28969AF}" dt="2026-06-13T08:47:41.361" v="729" actId="113"/>
          <ac:spMkLst>
            <pc:docMk/>
            <pc:sldMk cId="251621724" sldId="256"/>
            <ac:spMk id="39" creationId="{320C9917-923F-1009-4ADF-C6C98383F54E}"/>
          </ac:spMkLst>
        </pc:spChg>
        <pc:graphicFrameChg chg="mod modGraphic">
          <ac:chgData name="Elena Brindusa Trasnea (2332284)" userId="a6f3578e-c9b3-4e25-9eff-0a1104036ee3" providerId="ADAL" clId="{D693D148-AC60-4B5D-B84F-B754D28969AF}" dt="2026-06-06T21:18:54.067" v="683" actId="790"/>
          <ac:graphicFrameMkLst>
            <pc:docMk/>
            <pc:sldMk cId="251621724" sldId="256"/>
            <ac:graphicFrameMk id="22" creationId="{A732007A-C1AF-C7F4-3F5A-B6426786813D}"/>
          </ac:graphicFrameMkLst>
        </pc:graphicFrameChg>
        <pc:graphicFrameChg chg="mod modGraphic">
          <ac:chgData name="Elena Brindusa Trasnea (2332284)" userId="a6f3578e-c9b3-4e25-9eff-0a1104036ee3" providerId="ADAL" clId="{D693D148-AC60-4B5D-B84F-B754D28969AF}" dt="2026-06-06T21:18:54.067" v="683" actId="790"/>
          <ac:graphicFrameMkLst>
            <pc:docMk/>
            <pc:sldMk cId="251621724" sldId="256"/>
            <ac:graphicFrameMk id="23" creationId="{014CCC79-DE11-DC3F-1877-35C9911B2A8C}"/>
          </ac:graphicFrameMkLst>
        </pc:graphicFrameChg>
        <pc:graphicFrameChg chg="mod modGraphic">
          <ac:chgData name="Elena Brindusa Trasnea (2332284)" userId="a6f3578e-c9b3-4e25-9eff-0a1104036ee3" providerId="ADAL" clId="{D693D148-AC60-4B5D-B84F-B754D28969AF}" dt="2026-06-06T21:18:54.067" v="683" actId="790"/>
          <ac:graphicFrameMkLst>
            <pc:docMk/>
            <pc:sldMk cId="251621724" sldId="256"/>
            <ac:graphicFrameMk id="25" creationId="{6531B509-DBFB-A26C-698B-1211852B990D}"/>
          </ac:graphicFrameMkLst>
        </pc:graphicFrameChg>
        <pc:graphicFrameChg chg="mod modGraphic">
          <ac:chgData name="Elena Brindusa Trasnea (2332284)" userId="a6f3578e-c9b3-4e25-9eff-0a1104036ee3" providerId="ADAL" clId="{D693D148-AC60-4B5D-B84F-B754D28969AF}" dt="2026-06-13T08:47:35.804" v="728" actId="113"/>
          <ac:graphicFrameMkLst>
            <pc:docMk/>
            <pc:sldMk cId="251621724" sldId="256"/>
            <ac:graphicFrameMk id="26" creationId="{1EC5F9CC-1280-1C25-2CD9-9A72A83ACC19}"/>
          </ac:graphicFrameMkLst>
        </pc:graphicFrameChg>
        <pc:picChg chg="add mod">
          <ac:chgData name="Elena Brindusa Trasnea (2332284)" userId="a6f3578e-c9b3-4e25-9eff-0a1104036ee3" providerId="ADAL" clId="{D693D148-AC60-4B5D-B84F-B754D28969AF}" dt="2026-06-06T19:10:11.333" v="281" actId="1076"/>
          <ac:picMkLst>
            <pc:docMk/>
            <pc:sldMk cId="251621724" sldId="256"/>
            <ac:picMk id="12" creationId="{6D7924FF-5B5E-70A5-CDA2-5D70ACF9DC41}"/>
          </ac:picMkLst>
        </pc:picChg>
        <pc:picChg chg="add mod">
          <ac:chgData name="Elena Brindusa Trasnea (2332284)" userId="a6f3578e-c9b3-4e25-9eff-0a1104036ee3" providerId="ADAL" clId="{D693D148-AC60-4B5D-B84F-B754D28969AF}" dt="2026-06-06T19:34:39.789" v="320" actId="1440"/>
          <ac:picMkLst>
            <pc:docMk/>
            <pc:sldMk cId="251621724" sldId="256"/>
            <ac:picMk id="17" creationId="{3B72160B-CCF3-C6EE-EAFB-39A1F5EB215C}"/>
          </ac:picMkLst>
        </pc:picChg>
        <pc:picChg chg="add mod">
          <ac:chgData name="Elena Brindusa Trasnea (2332284)" userId="a6f3578e-c9b3-4e25-9eff-0a1104036ee3" providerId="ADAL" clId="{D693D148-AC60-4B5D-B84F-B754D28969AF}" dt="2026-06-06T21:17:59.551" v="677" actId="1076"/>
          <ac:picMkLst>
            <pc:docMk/>
            <pc:sldMk cId="251621724" sldId="256"/>
            <ac:picMk id="37" creationId="{131A980B-00D3-53F7-5D7A-B91CCD3D8F62}"/>
          </ac:picMkLst>
        </pc:picChg>
      </pc:sldChg>
      <pc:sldChg chg="addSp modSp mod">
        <pc:chgData name="Elena Brindusa Trasnea (2332284)" userId="a6f3578e-c9b3-4e25-9eff-0a1104036ee3" providerId="ADAL" clId="{D693D148-AC60-4B5D-B84F-B754D28969AF}" dt="2026-06-28T08:54:45.813" v="774" actId="14100"/>
        <pc:sldMkLst>
          <pc:docMk/>
          <pc:sldMk cId="1479464186" sldId="257"/>
        </pc:sldMkLst>
        <pc:spChg chg="add mod">
          <ac:chgData name="Elena Brindusa Trasnea (2332284)" userId="a6f3578e-c9b3-4e25-9eff-0a1104036ee3" providerId="ADAL" clId="{D693D148-AC60-4B5D-B84F-B754D28969AF}" dt="2026-06-06T18:54:32.630" v="101" actId="790"/>
          <ac:spMkLst>
            <pc:docMk/>
            <pc:sldMk cId="1479464186" sldId="257"/>
            <ac:spMk id="2" creationId="{0C8DB56E-AE80-589F-322F-16169C9D80A8}"/>
          </ac:spMkLst>
        </pc:spChg>
        <pc:spChg chg="add mod">
          <ac:chgData name="Elena Brindusa Trasnea (2332284)" userId="a6f3578e-c9b3-4e25-9eff-0a1104036ee3" providerId="ADAL" clId="{D693D148-AC60-4B5D-B84F-B754D28969AF}" dt="2026-06-06T18:54:32.630" v="101" actId="790"/>
          <ac:spMkLst>
            <pc:docMk/>
            <pc:sldMk cId="1479464186" sldId="257"/>
            <ac:spMk id="3" creationId="{39DF8834-45B9-5F97-AC1B-6E8DB9B70483}"/>
          </ac:spMkLst>
        </pc:spChg>
        <pc:spChg chg="add mod">
          <ac:chgData name="Elena Brindusa Trasnea (2332284)" userId="a6f3578e-c9b3-4e25-9eff-0a1104036ee3" providerId="ADAL" clId="{D693D148-AC60-4B5D-B84F-B754D28969AF}" dt="2026-06-28T08:54:45.813" v="774" actId="14100"/>
          <ac:spMkLst>
            <pc:docMk/>
            <pc:sldMk cId="1479464186" sldId="257"/>
            <ac:spMk id="4" creationId="{FEDD7A4C-F962-28A1-DB40-A4AD8EC3EC99}"/>
          </ac:spMkLst>
        </pc:spChg>
        <pc:spChg chg="mod">
          <ac:chgData name="Elena Brindusa Trasnea (2332284)" userId="a6f3578e-c9b3-4e25-9eff-0a1104036ee3" providerId="ADAL" clId="{D693D148-AC60-4B5D-B84F-B754D28969AF}" dt="2026-06-06T18:54:32.630" v="101" actId="790"/>
          <ac:spMkLst>
            <pc:docMk/>
            <pc:sldMk cId="1479464186" sldId="257"/>
            <ac:spMk id="6" creationId="{F47C0C98-9DB3-D0C5-DF62-1C5B7F625AEF}"/>
          </ac:spMkLst>
        </pc:spChg>
        <pc:spChg chg="mod">
          <ac:chgData name="Elena Brindusa Trasnea (2332284)" userId="a6f3578e-c9b3-4e25-9eff-0a1104036ee3" providerId="ADAL" clId="{D693D148-AC60-4B5D-B84F-B754D28969AF}" dt="2026-06-06T18:54:32.630" v="101" actId="790"/>
          <ac:spMkLst>
            <pc:docMk/>
            <pc:sldMk cId="1479464186" sldId="257"/>
            <ac:spMk id="7" creationId="{FAC94C40-FC58-11D3-B784-2D610CF944DB}"/>
          </ac:spMkLst>
        </pc:spChg>
        <pc:spChg chg="mod">
          <ac:chgData name="Elena Brindusa Trasnea (2332284)" userId="a6f3578e-c9b3-4e25-9eff-0a1104036ee3" providerId="ADAL" clId="{D693D148-AC60-4B5D-B84F-B754D28969AF}" dt="2026-06-28T08:54:13.973" v="756" actId="14100"/>
          <ac:spMkLst>
            <pc:docMk/>
            <pc:sldMk cId="1479464186" sldId="257"/>
            <ac:spMk id="8" creationId="{7688054F-F214-F309-B403-27096C412965}"/>
          </ac:spMkLst>
        </pc:spChg>
        <pc:spChg chg="mod">
          <ac:chgData name="Elena Brindusa Trasnea (2332284)" userId="a6f3578e-c9b3-4e25-9eff-0a1104036ee3" providerId="ADAL" clId="{D693D148-AC60-4B5D-B84F-B754D28969AF}" dt="2026-06-28T08:54:07.927" v="754" actId="1076"/>
          <ac:spMkLst>
            <pc:docMk/>
            <pc:sldMk cId="1479464186" sldId="257"/>
            <ac:spMk id="9" creationId="{6E88BE97-5180-972C-808D-40C2D1F954DA}"/>
          </ac:spMkLst>
        </pc:spChg>
      </pc:sldChg>
      <pc:sldChg chg="addSp delSp modSp mod">
        <pc:chgData name="Elena Brindusa Trasnea (2332284)" userId="a6f3578e-c9b3-4e25-9eff-0a1104036ee3" providerId="ADAL" clId="{D693D148-AC60-4B5D-B84F-B754D28969AF}" dt="2026-06-13T08:48:02.562" v="734" actId="113"/>
        <pc:sldMkLst>
          <pc:docMk/>
          <pc:sldMk cId="2245730265" sldId="258"/>
        </pc:sldMkLst>
        <pc:spChg chg="add mod">
          <ac:chgData name="Elena Brindusa Trasnea (2332284)" userId="a6f3578e-c9b3-4e25-9eff-0a1104036ee3" providerId="ADAL" clId="{D693D148-AC60-4B5D-B84F-B754D28969AF}" dt="2026-06-13T08:47:52.131" v="731" actId="113"/>
          <ac:spMkLst>
            <pc:docMk/>
            <pc:sldMk cId="2245730265" sldId="258"/>
            <ac:spMk id="8" creationId="{5CF60A11-FC9F-1B72-CEE7-AA834AE2826D}"/>
          </ac:spMkLst>
        </pc:spChg>
        <pc:spChg chg="add mod">
          <ac:chgData name="Elena Brindusa Trasnea (2332284)" userId="a6f3578e-c9b3-4e25-9eff-0a1104036ee3" providerId="ADAL" clId="{D693D148-AC60-4B5D-B84F-B754D28969AF}" dt="2026-06-13T08:47:49.137" v="730" actId="113"/>
          <ac:spMkLst>
            <pc:docMk/>
            <pc:sldMk cId="2245730265" sldId="258"/>
            <ac:spMk id="9" creationId="{0C40733A-5A62-FCA3-4BFA-DDF9B7A91D0D}"/>
          </ac:spMkLst>
        </pc:spChg>
        <pc:spChg chg="add del mod">
          <ac:chgData name="Elena Brindusa Trasnea (2332284)" userId="a6f3578e-c9b3-4e25-9eff-0a1104036ee3" providerId="ADAL" clId="{D693D148-AC60-4B5D-B84F-B754D28969AF}" dt="2026-06-13T08:47:55.544" v="732" actId="113"/>
          <ac:spMkLst>
            <pc:docMk/>
            <pc:sldMk cId="2245730265" sldId="258"/>
            <ac:spMk id="10" creationId="{73DF3346-8B62-47D4-6236-D1143428EBED}"/>
          </ac:spMkLst>
        </pc:spChg>
        <pc:spChg chg="add mod">
          <ac:chgData name="Elena Brindusa Trasnea (2332284)" userId="a6f3578e-c9b3-4e25-9eff-0a1104036ee3" providerId="ADAL" clId="{D693D148-AC60-4B5D-B84F-B754D28969AF}" dt="2026-06-13T08:48:02.562" v="734" actId="113"/>
          <ac:spMkLst>
            <pc:docMk/>
            <pc:sldMk cId="2245730265" sldId="258"/>
            <ac:spMk id="13" creationId="{ED8D1C45-D120-CEF2-FE07-5ACDE75D79DF}"/>
          </ac:spMkLst>
        </pc:spChg>
        <pc:spChg chg="add mod">
          <ac:chgData name="Elena Brindusa Trasnea (2332284)" userId="a6f3578e-c9b3-4e25-9eff-0a1104036ee3" providerId="ADAL" clId="{D693D148-AC60-4B5D-B84F-B754D28969AF}" dt="2026-06-13T08:47:59.708" v="733" actId="113"/>
          <ac:spMkLst>
            <pc:docMk/>
            <pc:sldMk cId="2245730265" sldId="258"/>
            <ac:spMk id="22" creationId="{098169AC-0A60-D715-E4A1-F5A145825164}"/>
          </ac:spMkLst>
        </pc:spChg>
        <pc:picChg chg="add mod">
          <ac:chgData name="Elena Brindusa Trasnea (2332284)" userId="a6f3578e-c9b3-4e25-9eff-0a1104036ee3" providerId="ADAL" clId="{D693D148-AC60-4B5D-B84F-B754D28969AF}" dt="2026-06-06T20:42:07.631" v="463" actId="1440"/>
          <ac:picMkLst>
            <pc:docMk/>
            <pc:sldMk cId="2245730265" sldId="258"/>
            <ac:picMk id="15" creationId="{834E3E8E-5782-0FFA-B7A1-3B39BDF1B882}"/>
          </ac:picMkLst>
        </pc:picChg>
        <pc:picChg chg="add mod">
          <ac:chgData name="Elena Brindusa Trasnea (2332284)" userId="a6f3578e-c9b3-4e25-9eff-0a1104036ee3" providerId="ADAL" clId="{D693D148-AC60-4B5D-B84F-B754D28969AF}" dt="2026-06-06T20:45:09.911" v="487" actId="14100"/>
          <ac:picMkLst>
            <pc:docMk/>
            <pc:sldMk cId="2245730265" sldId="258"/>
            <ac:picMk id="17" creationId="{BAD907AA-9827-4340-B278-B46ED6E4D754}"/>
          </ac:picMkLst>
        </pc:picChg>
        <pc:picChg chg="add mod">
          <ac:chgData name="Elena Brindusa Trasnea (2332284)" userId="a6f3578e-c9b3-4e25-9eff-0a1104036ee3" providerId="ADAL" clId="{D693D148-AC60-4B5D-B84F-B754D28969AF}" dt="2026-06-06T21:14:02.930" v="640" actId="14100"/>
          <ac:picMkLst>
            <pc:docMk/>
            <pc:sldMk cId="2245730265" sldId="258"/>
            <ac:picMk id="19" creationId="{47A94AE7-1D1C-13F6-2F00-484AEFFAE70E}"/>
          </ac:picMkLst>
        </pc:picChg>
        <pc:picChg chg="add mod">
          <ac:chgData name="Elena Brindusa Trasnea (2332284)" userId="a6f3578e-c9b3-4e25-9eff-0a1104036ee3" providerId="ADAL" clId="{D693D148-AC60-4B5D-B84F-B754D28969AF}" dt="2026-06-06T20:58:36.224" v="514" actId="1440"/>
          <ac:picMkLst>
            <pc:docMk/>
            <pc:sldMk cId="2245730265" sldId="258"/>
            <ac:picMk id="21" creationId="{75506692-3811-30C1-E72B-CCC322733C30}"/>
          </ac:picMkLst>
        </pc:picChg>
      </pc:sldChg>
      <pc:sldChg chg="addSp delSp modSp mod">
        <pc:chgData name="Elena Brindusa Trasnea (2332284)" userId="a6f3578e-c9b3-4e25-9eff-0a1104036ee3" providerId="ADAL" clId="{D693D148-AC60-4B5D-B84F-B754D28969AF}" dt="2026-06-28T09:11:36.584" v="898" actId="1076"/>
        <pc:sldMkLst>
          <pc:docMk/>
          <pc:sldMk cId="955168240" sldId="259"/>
        </pc:sldMkLst>
        <pc:spChg chg="mod">
          <ac:chgData name="Elena Brindusa Trasnea (2332284)" userId="a6f3578e-c9b3-4e25-9eff-0a1104036ee3" providerId="ADAL" clId="{D693D148-AC60-4B5D-B84F-B754D28969AF}" dt="2026-06-28T09:00:46.806" v="786" actId="1076"/>
          <ac:spMkLst>
            <pc:docMk/>
            <pc:sldMk cId="955168240" sldId="259"/>
            <ac:spMk id="2" creationId="{0E75EC54-6137-D07F-F33F-5A775444D916}"/>
          </ac:spMkLst>
        </pc:spChg>
        <pc:spChg chg="del mod">
          <ac:chgData name="Elena Brindusa Trasnea (2332284)" userId="a6f3578e-c9b3-4e25-9eff-0a1104036ee3" providerId="ADAL" clId="{D693D148-AC60-4B5D-B84F-B754D28969AF}" dt="2026-06-28T09:02:30.254" v="803" actId="21"/>
          <ac:spMkLst>
            <pc:docMk/>
            <pc:sldMk cId="955168240" sldId="259"/>
            <ac:spMk id="3" creationId="{2286EB00-5018-58D7-1832-0E8A96A15413}"/>
          </ac:spMkLst>
        </pc:spChg>
        <pc:spChg chg="add mod">
          <ac:chgData name="Elena Brindusa Trasnea (2332284)" userId="a6f3578e-c9b3-4e25-9eff-0a1104036ee3" providerId="ADAL" clId="{D693D148-AC60-4B5D-B84F-B754D28969AF}" dt="2026-06-28T09:11:36.584" v="898" actId="1076"/>
          <ac:spMkLst>
            <pc:docMk/>
            <pc:sldMk cId="955168240" sldId="259"/>
            <ac:spMk id="5" creationId="{8474E65F-E9DE-FA47-3504-8BC7E16B13AE}"/>
          </ac:spMkLst>
        </pc:spChg>
      </pc:sldChg>
      <pc:sldChg chg="delSp modSp new mod">
        <pc:chgData name="Elena Brindusa Trasnea (2332284)" userId="a6f3578e-c9b3-4e25-9eff-0a1104036ee3" providerId="ADAL" clId="{D693D148-AC60-4B5D-B84F-B754D28969AF}" dt="2026-06-28T09:17:22.374" v="916" actId="14100"/>
        <pc:sldMkLst>
          <pc:docMk/>
          <pc:sldMk cId="3592114398" sldId="260"/>
        </pc:sldMkLst>
        <pc:spChg chg="del mod">
          <ac:chgData name="Elena Brindusa Trasnea (2332284)" userId="a6f3578e-c9b3-4e25-9eff-0a1104036ee3" providerId="ADAL" clId="{D693D148-AC60-4B5D-B84F-B754D28969AF}" dt="2026-06-28T09:03:33.073" v="816" actId="21"/>
          <ac:spMkLst>
            <pc:docMk/>
            <pc:sldMk cId="3592114398" sldId="260"/>
            <ac:spMk id="2" creationId="{7BCDF957-E306-462E-D695-8DB7F7FE42AE}"/>
          </ac:spMkLst>
        </pc:spChg>
        <pc:spChg chg="mod">
          <ac:chgData name="Elena Brindusa Trasnea (2332284)" userId="a6f3578e-c9b3-4e25-9eff-0a1104036ee3" providerId="ADAL" clId="{D693D148-AC60-4B5D-B84F-B754D28969AF}" dt="2026-06-28T09:17:22.374" v="916" actId="14100"/>
          <ac:spMkLst>
            <pc:docMk/>
            <pc:sldMk cId="3592114398" sldId="260"/>
            <ac:spMk id="3" creationId="{A2937448-C56C-C02D-8054-AC24E84D712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03BD92-D00A-45B2-8AFB-5FAC6CA3791F}" type="datetimeFigureOut">
              <a:rPr lang="en-US" smtClean="0"/>
              <a:t>6/28/2026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32A314-AD70-4479-82BF-E7004C453AAF}" type="slidenum">
              <a:rPr lang="en-US" smtClean="0"/>
              <a:t>‹#›</a:t>
            </a:fld>
            <a:endParaRPr lang="en-US"/>
          </a:p>
        </p:txBody>
      </p:sp>
    </p:spTree>
    <p:extLst>
      <p:ext uri="{BB962C8B-B14F-4D97-AF65-F5344CB8AC3E}">
        <p14:creationId xmlns:p14="http://schemas.microsoft.com/office/powerpoint/2010/main" val="3920046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A32A314-AD70-4479-82BF-E7004C453AAF}" type="slidenum">
              <a:rPr lang="en-US" smtClean="0"/>
              <a:t>2</a:t>
            </a:fld>
            <a:endParaRPr lang="en-US"/>
          </a:p>
        </p:txBody>
      </p:sp>
    </p:spTree>
    <p:extLst>
      <p:ext uri="{BB962C8B-B14F-4D97-AF65-F5344CB8AC3E}">
        <p14:creationId xmlns:p14="http://schemas.microsoft.com/office/powerpoint/2010/main" val="3007752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1648338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3210258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2936526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2266537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20574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648128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2660036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1353701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2444904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413648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F1F8E63-D4E6-420C-B763-C5977E96A00A}" type="slidenum">
              <a:rPr lang="en-GB" smtClean="0"/>
              <a:t>‹#›</a:t>
            </a:fld>
            <a:endParaRPr lang="en-GB"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667564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31007359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F1F8E63-D4E6-420C-B763-C5977E96A00A}" type="slidenum">
              <a:rPr lang="en-GB" smtClean="0"/>
              <a:t>‹#›</a:t>
            </a:fld>
            <a:endParaRPr lang="en-GB"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70565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23042853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15532252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28/06/2026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dirty="0"/>
          </a:p>
        </p:txBody>
      </p:sp>
    </p:spTree>
    <p:extLst>
      <p:ext uri="{BB962C8B-B14F-4D97-AF65-F5344CB8AC3E}">
        <p14:creationId xmlns:p14="http://schemas.microsoft.com/office/powerpoint/2010/main" val="4225375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F277553-F296-4DFB-BD15-770B47FF2CCF}" type="datetimeFigureOut">
              <a:rPr lang="en-GB" smtClean="0"/>
              <a:t>28/06/2026</a:t>
            </a:fld>
            <a:endParaRPr lang="en-GB"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F1F8E63-D4E6-420C-B763-C5977E96A00A}" type="slidenum">
              <a:rPr lang="en-GB" smtClean="0"/>
              <a:t>‹#›</a:t>
            </a:fld>
            <a:endParaRPr lang="en-GB" dirty="0"/>
          </a:p>
        </p:txBody>
      </p:sp>
    </p:spTree>
    <p:extLst>
      <p:ext uri="{BB962C8B-B14F-4D97-AF65-F5344CB8AC3E}">
        <p14:creationId xmlns:p14="http://schemas.microsoft.com/office/powerpoint/2010/main" val="416015577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46634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noProof="0" dirty="0">
                <a:solidFill>
                  <a:schemeClr val="tx1"/>
                </a:solidFill>
              </a:rPr>
              <a:t>Student Name:  </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noProof="0" dirty="0">
                <a:solidFill>
                  <a:schemeClr val="tx1"/>
                </a:solidFill>
              </a:rPr>
              <a:t>Student Number: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51566"/>
            <a:ext cx="11210544" cy="1699225"/>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noProof="0" dirty="0">
                <a:solidFill>
                  <a:schemeClr val="tx1"/>
                </a:solidFill>
              </a:rPr>
              <a:t>BMHP6029_BIRM – Component 1 – Poster Presentation,  </a:t>
            </a:r>
          </a:p>
          <a:p>
            <a:r>
              <a:rPr lang="en-GB" noProof="0" dirty="0">
                <a:solidFill>
                  <a:schemeClr val="tx1"/>
                </a:solidFill>
              </a:rPr>
              <a:t>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84632" y="4152638"/>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noProof="0">
                <a:solidFill>
                  <a:schemeClr val="tx1"/>
                </a:solidFill>
              </a:rPr>
              <a:t>Schizophrenia: Historical and Contemporary Treatment and Provision</a:t>
            </a:r>
            <a:endParaRPr lang="en-US" noProof="0" dirty="0">
              <a:solidFill>
                <a:schemeClr val="tx1"/>
              </a:solidFill>
            </a:endParaRPr>
          </a:p>
        </p:txBody>
      </p:sp>
      <p:sp>
        <p:nvSpPr>
          <p:cNvPr id="2" name="TextBox 1">
            <a:extLst>
              <a:ext uri="{FF2B5EF4-FFF2-40B4-BE49-F238E27FC236}">
                <a16:creationId xmlns:a16="http://schemas.microsoft.com/office/drawing/2014/main" id="{0C8DB56E-AE80-589F-322F-16169C9D80A8}"/>
              </a:ext>
            </a:extLst>
          </p:cNvPr>
          <p:cNvSpPr txBox="1"/>
          <p:nvPr/>
        </p:nvSpPr>
        <p:spPr>
          <a:xfrm>
            <a:off x="2167128" y="701075"/>
            <a:ext cx="4160520" cy="369332"/>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Elena Trasnea</a:t>
            </a:r>
          </a:p>
        </p:txBody>
      </p:sp>
      <p:sp>
        <p:nvSpPr>
          <p:cNvPr id="3" name="TextBox 2">
            <a:extLst>
              <a:ext uri="{FF2B5EF4-FFF2-40B4-BE49-F238E27FC236}">
                <a16:creationId xmlns:a16="http://schemas.microsoft.com/office/drawing/2014/main" id="{39DF8834-45B9-5F97-AC1B-6E8DB9B70483}"/>
              </a:ext>
            </a:extLst>
          </p:cNvPr>
          <p:cNvSpPr txBox="1"/>
          <p:nvPr/>
        </p:nvSpPr>
        <p:spPr>
          <a:xfrm>
            <a:off x="2697480" y="1599938"/>
            <a:ext cx="3392424" cy="369332"/>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2332284</a:t>
            </a:r>
          </a:p>
        </p:txBody>
      </p:sp>
      <p:sp>
        <p:nvSpPr>
          <p:cNvPr id="4" name="TextBox 3">
            <a:extLst>
              <a:ext uri="{FF2B5EF4-FFF2-40B4-BE49-F238E27FC236}">
                <a16:creationId xmlns:a16="http://schemas.microsoft.com/office/drawing/2014/main" id="{FEDD7A4C-F962-28A1-DB40-A4AD8EC3EC99}"/>
              </a:ext>
            </a:extLst>
          </p:cNvPr>
          <p:cNvSpPr txBox="1"/>
          <p:nvPr/>
        </p:nvSpPr>
        <p:spPr>
          <a:xfrm flipH="1">
            <a:off x="542543" y="3302353"/>
            <a:ext cx="4504944" cy="369332"/>
          </a:xfrm>
          <a:prstGeom prst="rect">
            <a:avLst/>
          </a:prstGeom>
          <a:noFill/>
        </p:spPr>
        <p:txBody>
          <a:bodyPr wrap="square" rtlCol="0">
            <a:spAutoFit/>
          </a:bodyPr>
          <a:lstStyle/>
          <a:p>
            <a:r>
              <a:rPr lang="en-GB" noProof="0" dirty="0"/>
              <a:t>Lecturer: Kennedy </a:t>
            </a:r>
            <a:r>
              <a:rPr lang="en-GB" noProof="0" dirty="0" err="1"/>
              <a:t>Obohwemu</a:t>
            </a:r>
            <a:r>
              <a:rPr lang="en-GB" noProof="0" dirty="0"/>
              <a:t> </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 name="Table 21">
            <a:extLst>
              <a:ext uri="{FF2B5EF4-FFF2-40B4-BE49-F238E27FC236}">
                <a16:creationId xmlns:a16="http://schemas.microsoft.com/office/drawing/2014/main" id="{A732007A-C1AF-C7F4-3F5A-B6426786813D}"/>
              </a:ext>
            </a:extLst>
          </p:cNvPr>
          <p:cNvGraphicFramePr>
            <a:graphicFrameLocks noGrp="1"/>
          </p:cNvGraphicFramePr>
          <p:nvPr>
            <p:extLst>
              <p:ext uri="{D42A27DB-BD31-4B8C-83A1-F6EECF244321}">
                <p14:modId xmlns:p14="http://schemas.microsoft.com/office/powerpoint/2010/main" val="1702483898"/>
              </p:ext>
            </p:extLst>
          </p:nvPr>
        </p:nvGraphicFramePr>
        <p:xfrm>
          <a:off x="209259" y="1272893"/>
          <a:ext cx="3623656" cy="1022251"/>
        </p:xfrm>
        <a:graphic>
          <a:graphicData uri="http://schemas.openxmlformats.org/drawingml/2006/table">
            <a:tbl>
              <a:tblPr firstRow="1" bandRow="1">
                <a:tableStyleId>{5C22544A-7EE6-4342-B048-85BDC9FD1C3A}</a:tableStyleId>
              </a:tblPr>
              <a:tblGrid>
                <a:gridCol w="3623656">
                  <a:extLst>
                    <a:ext uri="{9D8B030D-6E8A-4147-A177-3AD203B41FA5}">
                      <a16:colId xmlns:a16="http://schemas.microsoft.com/office/drawing/2014/main" val="2281987782"/>
                    </a:ext>
                  </a:extLst>
                </a:gridCol>
              </a:tblGrid>
              <a:tr h="1022251">
                <a:tc>
                  <a:txBody>
                    <a:bodyPr/>
                    <a:lstStyle/>
                    <a:p>
                      <a:pPr marL="171450" indent="-171450">
                        <a:buFont typeface="Arial" panose="020B0604020202020204" pitchFamily="34" charset="0"/>
                        <a:buChar char="•"/>
                      </a:pPr>
                      <a:r>
                        <a:rPr lang="en-GB" sz="1100" b="0" noProof="0" dirty="0">
                          <a:solidFill>
                            <a:schemeClr val="tx1"/>
                          </a:solidFill>
                          <a:latin typeface="Arial" panose="020B0604020202020204" pitchFamily="34" charset="0"/>
                          <a:cs typeface="Arial" panose="020B0604020202020204" pitchFamily="34" charset="0"/>
                        </a:rPr>
                        <a:t>Schizophrenia is a severe mental disorder classified within Chapter 6 of ICD-11 (World Health Organization, 2022).</a:t>
                      </a:r>
                    </a:p>
                    <a:p>
                      <a:pPr marL="171450" indent="-171450">
                        <a:buFont typeface="Arial" panose="020B0604020202020204" pitchFamily="34" charset="0"/>
                        <a:buChar char="•"/>
                      </a:pPr>
                      <a:r>
                        <a:rPr lang="en-GB" sz="1100" b="0" noProof="0" dirty="0">
                          <a:solidFill>
                            <a:schemeClr val="tx1"/>
                          </a:solidFill>
                          <a:latin typeface="Arial" panose="020B0604020202020204" pitchFamily="34" charset="0"/>
                          <a:cs typeface="Arial" panose="020B0604020202020204" pitchFamily="34" charset="0"/>
                        </a:rPr>
                        <a:t>The condition affects thoughts, emotions, behaviour and perception of reality (NHS, 2024).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3354415950"/>
                  </a:ext>
                </a:extLst>
              </a:tr>
            </a:tbl>
          </a:graphicData>
        </a:graphic>
      </p:graphicFrame>
      <p:graphicFrame>
        <p:nvGraphicFramePr>
          <p:cNvPr id="23" name="Table 22">
            <a:extLst>
              <a:ext uri="{FF2B5EF4-FFF2-40B4-BE49-F238E27FC236}">
                <a16:creationId xmlns:a16="http://schemas.microsoft.com/office/drawing/2014/main" id="{014CCC79-DE11-DC3F-1877-35C9911B2A8C}"/>
              </a:ext>
            </a:extLst>
          </p:cNvPr>
          <p:cNvGraphicFramePr>
            <a:graphicFrameLocks noGrp="1"/>
          </p:cNvGraphicFramePr>
          <p:nvPr>
            <p:extLst>
              <p:ext uri="{D42A27DB-BD31-4B8C-83A1-F6EECF244321}">
                <p14:modId xmlns:p14="http://schemas.microsoft.com/office/powerpoint/2010/main" val="1178212918"/>
              </p:ext>
            </p:extLst>
          </p:nvPr>
        </p:nvGraphicFramePr>
        <p:xfrm>
          <a:off x="3883075" y="1147076"/>
          <a:ext cx="3927498" cy="1600200"/>
        </p:xfrm>
        <a:graphic>
          <a:graphicData uri="http://schemas.openxmlformats.org/drawingml/2006/table">
            <a:tbl>
              <a:tblPr firstRow="1" bandRow="1">
                <a:tableStyleId>{5C22544A-7EE6-4342-B048-85BDC9FD1C3A}</a:tableStyleId>
              </a:tblPr>
              <a:tblGrid>
                <a:gridCol w="3927498">
                  <a:extLst>
                    <a:ext uri="{9D8B030D-6E8A-4147-A177-3AD203B41FA5}">
                      <a16:colId xmlns:a16="http://schemas.microsoft.com/office/drawing/2014/main" val="2281987782"/>
                    </a:ext>
                  </a:extLst>
                </a:gridCol>
              </a:tblGrid>
              <a:tr h="1499617">
                <a:tc>
                  <a:txBody>
                    <a:bodyPr/>
                    <a:lstStyle/>
                    <a:p>
                      <a:pPr marL="171450" indent="-171450">
                        <a:buFont typeface="Arial" panose="020B0604020202020204" pitchFamily="34" charset="0"/>
                        <a:buChar char="•"/>
                      </a:pPr>
                      <a:r>
                        <a:rPr lang="en-GB" sz="1100" b="0" noProof="0" dirty="0">
                          <a:solidFill>
                            <a:schemeClr val="tx1"/>
                          </a:solidFill>
                          <a:latin typeface="Arial" panose="020B0604020202020204" pitchFamily="34" charset="0"/>
                          <a:cs typeface="Arial" panose="020B0604020202020204" pitchFamily="34" charset="0"/>
                        </a:rPr>
                        <a:t>ICD-11 classifies schizophrenia as a psychotic disorder affecting perception and functioning (World Health Organization, 2022).</a:t>
                      </a:r>
                    </a:p>
                    <a:p>
                      <a:pPr marL="171450" indent="-171450">
                        <a:buFont typeface="Arial" panose="020B0604020202020204" pitchFamily="34" charset="0"/>
                        <a:buChar char="•"/>
                      </a:pPr>
                      <a:r>
                        <a:rPr lang="en-GB" sz="1100" b="0" noProof="0" dirty="0">
                          <a:solidFill>
                            <a:schemeClr val="tx1"/>
                          </a:solidFill>
                          <a:latin typeface="Arial" panose="020B0604020202020204" pitchFamily="34" charset="0"/>
                          <a:cs typeface="Arial" panose="020B0604020202020204" pitchFamily="34" charset="0"/>
                        </a:rPr>
                        <a:t>Symptoms may include hallucinations, delusions, disorganised speech and cognitive impairment (National Institute for Health and Care Excellence, 2023).Modern classification focuses more on symptom severity and functioning rather than older schizophrenia subtypes (World Health Organization, 2022).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75000"/>
                      </a:schemeClr>
                    </a:solidFill>
                  </a:tcPr>
                </a:tc>
                <a:extLst>
                  <a:ext uri="{0D108BD9-81ED-4DB2-BD59-A6C34878D82A}">
                    <a16:rowId xmlns:a16="http://schemas.microsoft.com/office/drawing/2014/main" val="3354415950"/>
                  </a:ext>
                </a:extLst>
              </a:tr>
            </a:tbl>
          </a:graphicData>
        </a:graphic>
      </p:graphicFrame>
      <p:graphicFrame>
        <p:nvGraphicFramePr>
          <p:cNvPr id="25" name="Table 24">
            <a:extLst>
              <a:ext uri="{FF2B5EF4-FFF2-40B4-BE49-F238E27FC236}">
                <a16:creationId xmlns:a16="http://schemas.microsoft.com/office/drawing/2014/main" id="{6531B509-DBFB-A26C-698B-1211852B990D}"/>
              </a:ext>
            </a:extLst>
          </p:cNvPr>
          <p:cNvGraphicFramePr>
            <a:graphicFrameLocks noGrp="1"/>
          </p:cNvGraphicFramePr>
          <p:nvPr>
            <p:extLst>
              <p:ext uri="{D42A27DB-BD31-4B8C-83A1-F6EECF244321}">
                <p14:modId xmlns:p14="http://schemas.microsoft.com/office/powerpoint/2010/main" val="1936079815"/>
              </p:ext>
            </p:extLst>
          </p:nvPr>
        </p:nvGraphicFramePr>
        <p:xfrm>
          <a:off x="201168" y="5317788"/>
          <a:ext cx="3594143" cy="1463040"/>
        </p:xfrm>
        <a:graphic>
          <a:graphicData uri="http://schemas.openxmlformats.org/drawingml/2006/table">
            <a:tbl>
              <a:tblPr firstRow="1" bandRow="1">
                <a:tableStyleId>{5C22544A-7EE6-4342-B048-85BDC9FD1C3A}</a:tableStyleId>
              </a:tblPr>
              <a:tblGrid>
                <a:gridCol w="3594143">
                  <a:extLst>
                    <a:ext uri="{9D8B030D-6E8A-4147-A177-3AD203B41FA5}">
                      <a16:colId xmlns:a16="http://schemas.microsoft.com/office/drawing/2014/main" val="2281987782"/>
                    </a:ext>
                  </a:extLst>
                </a:gridCol>
              </a:tblGrid>
              <a:tr h="1337707">
                <a:tc>
                  <a:txBody>
                    <a:bodyPr/>
                    <a:lstStyle/>
                    <a:p>
                      <a:pPr marL="171450" indent="-171450">
                        <a:buFont typeface="Arial" panose="020B0604020202020204" pitchFamily="34" charset="0"/>
                        <a:buChar char="•"/>
                      </a:pPr>
                      <a:r>
                        <a:rPr lang="en-GB" sz="1200" b="0" noProof="0" dirty="0">
                          <a:solidFill>
                            <a:schemeClr val="tx1"/>
                          </a:solidFill>
                          <a:latin typeface="Arial" panose="020B0604020202020204" pitchFamily="34" charset="0"/>
                          <a:cs typeface="Arial" panose="020B0604020202020204" pitchFamily="34" charset="0"/>
                        </a:rPr>
                        <a:t>Common symptoms include hallucinations, delusions and disorganised thinking (American Psychiatric Association, 2022).</a:t>
                      </a:r>
                    </a:p>
                    <a:p>
                      <a:pPr marL="171450" indent="-171450">
                        <a:buFont typeface="Arial" panose="020B0604020202020204" pitchFamily="34" charset="0"/>
                        <a:buChar char="•"/>
                      </a:pPr>
                      <a:r>
                        <a:rPr lang="en-GB" sz="1200" b="0" noProof="0" dirty="0">
                          <a:solidFill>
                            <a:schemeClr val="tx1"/>
                          </a:solidFill>
                          <a:latin typeface="Arial" panose="020B0604020202020204" pitchFamily="34" charset="0"/>
                          <a:cs typeface="Arial" panose="020B0604020202020204" pitchFamily="34" charset="0"/>
                        </a:rPr>
                        <a:t> Historically, individuals with schizophrenia experienced institutionalisation, discrimination and social exclusion (Foucault, 2006).</a:t>
                      </a:r>
                    </a:p>
                    <a:p>
                      <a:endParaRPr lang="en-GB"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3354415950"/>
                  </a:ext>
                </a:extLst>
              </a:tr>
            </a:tbl>
          </a:graphicData>
        </a:graphic>
      </p:graphicFrame>
      <p:graphicFrame>
        <p:nvGraphicFramePr>
          <p:cNvPr id="26" name="Table 25">
            <a:extLst>
              <a:ext uri="{FF2B5EF4-FFF2-40B4-BE49-F238E27FC236}">
                <a16:creationId xmlns:a16="http://schemas.microsoft.com/office/drawing/2014/main" id="{1EC5F9CC-1280-1C25-2CD9-9A72A83ACC19}"/>
              </a:ext>
            </a:extLst>
          </p:cNvPr>
          <p:cNvGraphicFramePr>
            <a:graphicFrameLocks noGrp="1"/>
          </p:cNvGraphicFramePr>
          <p:nvPr>
            <p:extLst>
              <p:ext uri="{D42A27DB-BD31-4B8C-83A1-F6EECF244321}">
                <p14:modId xmlns:p14="http://schemas.microsoft.com/office/powerpoint/2010/main" val="2907100407"/>
              </p:ext>
            </p:extLst>
          </p:nvPr>
        </p:nvGraphicFramePr>
        <p:xfrm>
          <a:off x="3975412" y="2803863"/>
          <a:ext cx="3788040" cy="1935480"/>
        </p:xfrm>
        <a:graphic>
          <a:graphicData uri="http://schemas.openxmlformats.org/drawingml/2006/table">
            <a:tbl>
              <a:tblPr firstRow="1" bandRow="1">
                <a:tableStyleId>{5C22544A-7EE6-4342-B048-85BDC9FD1C3A}</a:tableStyleId>
              </a:tblPr>
              <a:tblGrid>
                <a:gridCol w="3788040">
                  <a:extLst>
                    <a:ext uri="{9D8B030D-6E8A-4147-A177-3AD203B41FA5}">
                      <a16:colId xmlns:a16="http://schemas.microsoft.com/office/drawing/2014/main" val="2281987782"/>
                    </a:ext>
                  </a:extLst>
                </a:gridCol>
              </a:tblGrid>
              <a:tr h="1655198">
                <a:tc>
                  <a:txBody>
                    <a:bodyPr/>
                    <a:lstStyle/>
                    <a:p>
                      <a:r>
                        <a:rPr lang="en-GB" sz="1100" b="1" noProof="0" dirty="0">
                          <a:solidFill>
                            <a:schemeClr val="tx1"/>
                          </a:solidFill>
                          <a:latin typeface="Arial" panose="020B0604020202020204" pitchFamily="34" charset="0"/>
                          <a:cs typeface="Arial" panose="020B0604020202020204" pitchFamily="34" charset="0"/>
                        </a:rPr>
                        <a:t>3. HISTORICAL TREATMENT</a:t>
                      </a:r>
                    </a:p>
                    <a:p>
                      <a:pPr marL="171450" indent="-171450">
                        <a:buFont typeface="Arial" panose="020B0604020202020204" pitchFamily="34" charset="0"/>
                        <a:buChar char="•"/>
                      </a:pPr>
                      <a:r>
                        <a:rPr lang="en-GB" sz="1100" b="0" noProof="0" dirty="0">
                          <a:solidFill>
                            <a:schemeClr val="tx1"/>
                          </a:solidFill>
                          <a:latin typeface="Arial" panose="020B0604020202020204" pitchFamily="34" charset="0"/>
                          <a:cs typeface="Arial" panose="020B0604020202020204" pitchFamily="34" charset="0"/>
                        </a:rPr>
                        <a:t>During the 19th and early 20th centuries, many individuals with schizophrenia were placed in asylums (Foucault, 2006).</a:t>
                      </a:r>
                    </a:p>
                    <a:p>
                      <a:pPr marL="171450" indent="-171450">
                        <a:buFont typeface="Arial" panose="020B0604020202020204" pitchFamily="34" charset="0"/>
                        <a:buChar char="•"/>
                      </a:pPr>
                      <a:r>
                        <a:rPr lang="en-GB" sz="1100" b="0" noProof="0" dirty="0">
                          <a:solidFill>
                            <a:schemeClr val="tx1"/>
                          </a:solidFill>
                          <a:latin typeface="Arial" panose="020B0604020202020204" pitchFamily="34" charset="0"/>
                          <a:cs typeface="Arial" panose="020B0604020202020204" pitchFamily="34" charset="0"/>
                        </a:rPr>
                        <a:t> Historical treatment often focused on containment and social control rather than recovery (Porter, 2002).* Treatments included restraints, insulin coma therapy and electroconvulsive therapy (Shorter, 1997).</a:t>
                      </a:r>
                    </a:p>
                    <a:p>
                      <a:pPr marL="171450" indent="-171450">
                        <a:buFont typeface="Arial" panose="020B0604020202020204" pitchFamily="34" charset="0"/>
                        <a:buChar char="•"/>
                      </a:pPr>
                      <a:r>
                        <a:rPr lang="en-GB" sz="1100" b="0" noProof="0" dirty="0">
                          <a:solidFill>
                            <a:schemeClr val="tx1"/>
                          </a:solidFill>
                          <a:latin typeface="Arial" panose="020B0604020202020204" pitchFamily="34" charset="0"/>
                          <a:cs typeface="Arial" panose="020B0604020202020204" pitchFamily="34" charset="0"/>
                        </a:rPr>
                        <a:t> Mental illness was strongly associated with stigma and fear within society (Corrigan and Watson, 2002).</a:t>
                      </a:r>
                    </a:p>
                    <a:p>
                      <a:endParaRPr lang="en-GB" sz="1100" b="0" noProof="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354415950"/>
                  </a:ext>
                </a:extLst>
              </a:tr>
            </a:tbl>
          </a:graphicData>
        </a:graphic>
      </p:graphicFrame>
      <p:sp>
        <p:nvSpPr>
          <p:cNvPr id="3" name="TextBox 2">
            <a:extLst>
              <a:ext uri="{FF2B5EF4-FFF2-40B4-BE49-F238E27FC236}">
                <a16:creationId xmlns:a16="http://schemas.microsoft.com/office/drawing/2014/main" id="{242C36ED-01E0-0B86-413F-8498C4036CCD}"/>
              </a:ext>
            </a:extLst>
          </p:cNvPr>
          <p:cNvSpPr txBox="1"/>
          <p:nvPr/>
        </p:nvSpPr>
        <p:spPr>
          <a:xfrm>
            <a:off x="2426968" y="169423"/>
            <a:ext cx="7101079" cy="646331"/>
          </a:xfrm>
          <a:prstGeom prst="rect">
            <a:avLst/>
          </a:prstGeom>
          <a:noFill/>
        </p:spPr>
        <p:txBody>
          <a:bodyPr wrap="square">
            <a:spAutoFit/>
          </a:bodyPr>
          <a:lstStyle/>
          <a:p>
            <a:r>
              <a:rPr lang="en-GB" noProof="0" dirty="0"/>
              <a:t>Schizophrenia: Historical</a:t>
            </a:r>
            <a:r>
              <a:rPr lang="en-GB" dirty="0"/>
              <a:t>,</a:t>
            </a:r>
            <a:r>
              <a:rPr lang="en-GB" noProof="0" dirty="0"/>
              <a:t> Contemporary, Treatment and Provision</a:t>
            </a:r>
          </a:p>
        </p:txBody>
      </p:sp>
      <p:sp>
        <p:nvSpPr>
          <p:cNvPr id="7" name="TextBox 6">
            <a:extLst>
              <a:ext uri="{FF2B5EF4-FFF2-40B4-BE49-F238E27FC236}">
                <a16:creationId xmlns:a16="http://schemas.microsoft.com/office/drawing/2014/main" id="{A710730E-D91C-7F8E-7760-1A78F7CB5D1F}"/>
              </a:ext>
            </a:extLst>
          </p:cNvPr>
          <p:cNvSpPr txBox="1"/>
          <p:nvPr/>
        </p:nvSpPr>
        <p:spPr>
          <a:xfrm>
            <a:off x="310896" y="903561"/>
            <a:ext cx="2116072" cy="369332"/>
          </a:xfrm>
          <a:prstGeom prst="rect">
            <a:avLst/>
          </a:prstGeom>
          <a:noFill/>
        </p:spPr>
        <p:txBody>
          <a:bodyPr wrap="square">
            <a:spAutoFit/>
          </a:bodyPr>
          <a:lstStyle/>
          <a:p>
            <a:r>
              <a:rPr lang="en-GB" noProof="0" dirty="0"/>
              <a:t>1. INTRODUCTION</a:t>
            </a:r>
          </a:p>
        </p:txBody>
      </p:sp>
      <p:sp>
        <p:nvSpPr>
          <p:cNvPr id="10" name="TextBox 9">
            <a:extLst>
              <a:ext uri="{FF2B5EF4-FFF2-40B4-BE49-F238E27FC236}">
                <a16:creationId xmlns:a16="http://schemas.microsoft.com/office/drawing/2014/main" id="{9164CAC3-08FE-AC3C-2E2D-6F0917D3212E}"/>
              </a:ext>
            </a:extLst>
          </p:cNvPr>
          <p:cNvSpPr txBox="1"/>
          <p:nvPr/>
        </p:nvSpPr>
        <p:spPr>
          <a:xfrm>
            <a:off x="119091" y="3675661"/>
            <a:ext cx="3713824" cy="261610"/>
          </a:xfrm>
          <a:prstGeom prst="rect">
            <a:avLst/>
          </a:prstGeom>
          <a:noFill/>
        </p:spPr>
        <p:txBody>
          <a:bodyPr wrap="square">
            <a:spAutoFit/>
          </a:bodyPr>
          <a:lstStyle/>
          <a:p>
            <a:pPr marL="171450" indent="-171450">
              <a:buFont typeface="Arial" panose="020B0604020202020204" pitchFamily="34" charset="0"/>
              <a:buChar char="•"/>
            </a:pPr>
            <a:endParaRPr lang="en-GB" sz="1100" noProof="0"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6D7924FF-5B5E-70A5-CDA2-5D70ACF9DC41}"/>
              </a:ext>
            </a:extLst>
          </p:cNvPr>
          <p:cNvPicPr>
            <a:picLocks noChangeAspect="1"/>
          </p:cNvPicPr>
          <p:nvPr/>
        </p:nvPicPr>
        <p:blipFill>
          <a:blip r:embed="rId3"/>
          <a:stretch>
            <a:fillRect/>
          </a:stretch>
        </p:blipFill>
        <p:spPr>
          <a:xfrm>
            <a:off x="119091" y="2412691"/>
            <a:ext cx="3761512" cy="27875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4" name="TextBox 13">
            <a:extLst>
              <a:ext uri="{FF2B5EF4-FFF2-40B4-BE49-F238E27FC236}">
                <a16:creationId xmlns:a16="http://schemas.microsoft.com/office/drawing/2014/main" id="{CAFCAA4A-E1CB-C6EB-5F4A-A19B1AB4FD56}"/>
              </a:ext>
            </a:extLst>
          </p:cNvPr>
          <p:cNvSpPr txBox="1"/>
          <p:nvPr/>
        </p:nvSpPr>
        <p:spPr>
          <a:xfrm>
            <a:off x="4811298" y="749451"/>
            <a:ext cx="2332418" cy="369332"/>
          </a:xfrm>
          <a:prstGeom prst="rect">
            <a:avLst/>
          </a:prstGeom>
          <a:noFill/>
        </p:spPr>
        <p:txBody>
          <a:bodyPr wrap="square" rtlCol="0">
            <a:spAutoFit/>
          </a:bodyPr>
          <a:lstStyle/>
          <a:p>
            <a:r>
              <a:rPr lang="en-GB" noProof="0" dirty="0"/>
              <a:t>2. Definition</a:t>
            </a:r>
          </a:p>
        </p:txBody>
      </p:sp>
      <p:pic>
        <p:nvPicPr>
          <p:cNvPr id="17" name="Picture 16">
            <a:extLst>
              <a:ext uri="{FF2B5EF4-FFF2-40B4-BE49-F238E27FC236}">
                <a16:creationId xmlns:a16="http://schemas.microsoft.com/office/drawing/2014/main" id="{3B72160B-CCF3-C6EE-EAFB-39A1F5EB215C}"/>
              </a:ext>
            </a:extLst>
          </p:cNvPr>
          <p:cNvPicPr>
            <a:picLocks noChangeAspect="1"/>
          </p:cNvPicPr>
          <p:nvPr/>
        </p:nvPicPr>
        <p:blipFill>
          <a:blip r:embed="rId4"/>
          <a:stretch>
            <a:fillRect/>
          </a:stretch>
        </p:blipFill>
        <p:spPr>
          <a:xfrm>
            <a:off x="3880603" y="4642937"/>
            <a:ext cx="3977658" cy="204564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37" name="Picture 36">
            <a:extLst>
              <a:ext uri="{FF2B5EF4-FFF2-40B4-BE49-F238E27FC236}">
                <a16:creationId xmlns:a16="http://schemas.microsoft.com/office/drawing/2014/main" id="{131A980B-00D3-53F7-5D7A-B91CCD3D8F62}"/>
              </a:ext>
            </a:extLst>
          </p:cNvPr>
          <p:cNvPicPr>
            <a:picLocks noChangeAspect="1"/>
          </p:cNvPicPr>
          <p:nvPr/>
        </p:nvPicPr>
        <p:blipFill>
          <a:blip r:embed="rId5"/>
          <a:stretch>
            <a:fillRect/>
          </a:stretch>
        </p:blipFill>
        <p:spPr>
          <a:xfrm>
            <a:off x="7858261" y="532242"/>
            <a:ext cx="4333739" cy="4075078"/>
          </a:xfrm>
          <a:prstGeom prst="rect">
            <a:avLst/>
          </a:prstGeom>
          <a:ln>
            <a:noFill/>
          </a:ln>
          <a:effectLst>
            <a:outerShdw blurRad="190500" algn="tl" rotWithShape="0">
              <a:srgbClr val="000000">
                <a:alpha val="70000"/>
              </a:srgbClr>
            </a:outerShdw>
          </a:effectLst>
        </p:spPr>
      </p:pic>
      <p:sp>
        <p:nvSpPr>
          <p:cNvPr id="39" name="TextBox 38">
            <a:extLst>
              <a:ext uri="{FF2B5EF4-FFF2-40B4-BE49-F238E27FC236}">
                <a16:creationId xmlns:a16="http://schemas.microsoft.com/office/drawing/2014/main" id="{320C9917-923F-1009-4ADF-C6C98383F54E}"/>
              </a:ext>
            </a:extLst>
          </p:cNvPr>
          <p:cNvSpPr txBox="1"/>
          <p:nvPr/>
        </p:nvSpPr>
        <p:spPr>
          <a:xfrm>
            <a:off x="7953070" y="4739343"/>
            <a:ext cx="4248447" cy="1892826"/>
          </a:xfrm>
          <a:prstGeom prst="rect">
            <a:avLst/>
          </a:prstGeom>
          <a:noFill/>
        </p:spPr>
        <p:txBody>
          <a:bodyPr wrap="square">
            <a:spAutoFit/>
          </a:bodyPr>
          <a:lstStyle/>
          <a:p>
            <a:r>
              <a:rPr lang="en-GB" sz="1200" b="1" noProof="0" dirty="0">
                <a:latin typeface="Arial" panose="020B0604020202020204" pitchFamily="34" charset="0"/>
                <a:cs typeface="Arial" panose="020B0604020202020204" pitchFamily="34" charset="0"/>
              </a:rPr>
              <a:t>4. CONTEMPORARY TREATMENT</a:t>
            </a:r>
          </a:p>
          <a:p>
            <a:r>
              <a:rPr lang="en-GB" sz="1050" noProof="0" dirty="0">
                <a:latin typeface="Arial" panose="020B0604020202020204" pitchFamily="34" charset="0"/>
                <a:cs typeface="Arial" panose="020B0604020202020204" pitchFamily="34" charset="0"/>
              </a:rPr>
              <a:t> Modern treatment focuses on recovery, independence and person-centred care (NHS England, 2019).</a:t>
            </a:r>
          </a:p>
          <a:p>
            <a:r>
              <a:rPr lang="en-GB" sz="1050" noProof="0" dirty="0">
                <a:latin typeface="Arial" panose="020B0604020202020204" pitchFamily="34" charset="0"/>
                <a:cs typeface="Arial" panose="020B0604020202020204" pitchFamily="34" charset="0"/>
              </a:rPr>
              <a:t>Antipsychotic medication is commonly used to reduce psychotic symptoms (National Institute for Health and Care Excellence, 2023).</a:t>
            </a:r>
          </a:p>
          <a:p>
            <a:r>
              <a:rPr lang="en-GB" sz="1050" noProof="0" dirty="0">
                <a:latin typeface="Arial" panose="020B0604020202020204" pitchFamily="34" charset="0"/>
                <a:cs typeface="Arial" panose="020B0604020202020204" pitchFamily="34" charset="0"/>
              </a:rPr>
              <a:t>Cognitive Behavioural Therapy (CBT) may support symptom management and coping strategies (National Institute for Health and Care Excellence, 2023). Community Mental Health Teams (CMHTs) provide long-term support within the community (Mental Health Foundation, 2024). Early intervention services aim to improve long-term outcomes and reduce relapse rates (NHS England, 2019).</a:t>
            </a:r>
          </a:p>
        </p:txBody>
      </p:sp>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F60A11-FC9F-1B72-CEE7-AA834AE2826D}"/>
              </a:ext>
            </a:extLst>
          </p:cNvPr>
          <p:cNvSpPr/>
          <p:nvPr/>
        </p:nvSpPr>
        <p:spPr>
          <a:xfrm>
            <a:off x="3874008" y="118491"/>
            <a:ext cx="3974592" cy="2030347"/>
          </a:xfrm>
          <a:prstGeom prst="rect">
            <a:avLst/>
          </a:prstGeom>
          <a:solidFill>
            <a:schemeClr val="accent6">
              <a:lumMod val="60000"/>
              <a:lumOff val="40000"/>
            </a:schemeClr>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100" b="1" noProof="0" dirty="0">
                <a:solidFill>
                  <a:schemeClr val="tx1"/>
                </a:solidFill>
                <a:latin typeface="Arial" panose="020B0604020202020204" pitchFamily="34" charset="0"/>
                <a:cs typeface="Arial" panose="020B0604020202020204" pitchFamily="34" charset="0"/>
              </a:rPr>
              <a:t>5. STIGMA AND DISCRIMINATION</a:t>
            </a:r>
          </a:p>
          <a:p>
            <a:pPr marL="171450" indent="-171450">
              <a:buFont typeface="Arial" panose="020B0604020202020204" pitchFamily="34" charset="0"/>
              <a:buChar char="•"/>
            </a:pPr>
            <a:r>
              <a:rPr lang="en-GB" sz="1100" noProof="0" dirty="0">
                <a:solidFill>
                  <a:schemeClr val="tx1"/>
                </a:solidFill>
                <a:latin typeface="Arial" panose="020B0604020202020204" pitchFamily="34" charset="0"/>
                <a:cs typeface="Arial" panose="020B0604020202020204" pitchFamily="34" charset="0"/>
              </a:rPr>
              <a:t> Individuals with schizophrenia may experience discrimination in employment, healthcare and relationships (Corrigan and Watson, 2002).</a:t>
            </a:r>
          </a:p>
          <a:p>
            <a:pPr marL="171450" indent="-171450">
              <a:buFont typeface="Arial" panose="020B0604020202020204" pitchFamily="34" charset="0"/>
              <a:buChar char="•"/>
            </a:pPr>
            <a:r>
              <a:rPr lang="en-GB" sz="1100" noProof="0" dirty="0">
                <a:solidFill>
                  <a:schemeClr val="tx1"/>
                </a:solidFill>
                <a:latin typeface="Arial" panose="020B0604020202020204" pitchFamily="34" charset="0"/>
                <a:cs typeface="Arial" panose="020B0604020202020204" pitchFamily="34" charset="0"/>
              </a:rPr>
              <a:t>Media portrayals of schizophrenia are often negative and may increase public fear and misunderstanding (Mental Health Foundation, 2024).</a:t>
            </a:r>
          </a:p>
          <a:p>
            <a:pPr marL="171450" indent="-171450">
              <a:buFont typeface="Arial" panose="020B0604020202020204" pitchFamily="34" charset="0"/>
              <a:buChar char="•"/>
            </a:pPr>
            <a:r>
              <a:rPr lang="en-GB" sz="1100" noProof="0" dirty="0">
                <a:solidFill>
                  <a:schemeClr val="tx1"/>
                </a:solidFill>
                <a:latin typeface="Arial" panose="020B0604020202020204" pitchFamily="34" charset="0"/>
                <a:cs typeface="Arial" panose="020B0604020202020204" pitchFamily="34" charset="0"/>
              </a:rPr>
              <a:t>Social stigma may reduce confidence, social inclusion and recovery opportunities (Royal College of Psychiatrists, 2023).</a:t>
            </a:r>
          </a:p>
        </p:txBody>
      </p:sp>
      <p:sp>
        <p:nvSpPr>
          <p:cNvPr id="9" name="Rectangle 8">
            <a:extLst>
              <a:ext uri="{FF2B5EF4-FFF2-40B4-BE49-F238E27FC236}">
                <a16:creationId xmlns:a16="http://schemas.microsoft.com/office/drawing/2014/main" id="{0C40733A-5A62-FCA3-4BFA-DDF9B7A91D0D}"/>
              </a:ext>
            </a:extLst>
          </p:cNvPr>
          <p:cNvSpPr/>
          <p:nvPr/>
        </p:nvSpPr>
        <p:spPr>
          <a:xfrm>
            <a:off x="21336" y="2239901"/>
            <a:ext cx="4379976" cy="2011680"/>
          </a:xfrm>
          <a:prstGeom prst="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100" b="1" dirty="0">
                <a:solidFill>
                  <a:schemeClr val="tx1"/>
                </a:solidFill>
                <a:latin typeface="Arial" panose="020B0604020202020204" pitchFamily="34" charset="0"/>
                <a:cs typeface="Arial" panose="020B0604020202020204" pitchFamily="34" charset="0"/>
              </a:rPr>
              <a:t>6</a:t>
            </a:r>
            <a:r>
              <a:rPr lang="en-GB" sz="1100" b="1" noProof="0" dirty="0">
                <a:solidFill>
                  <a:schemeClr val="tx1"/>
                </a:solidFill>
                <a:latin typeface="Arial" panose="020B0604020202020204" pitchFamily="34" charset="0"/>
                <a:cs typeface="Arial" panose="020B0604020202020204" pitchFamily="34" charset="0"/>
              </a:rPr>
              <a:t>. SOCIAL AND POLITICAL FACTORS</a:t>
            </a:r>
          </a:p>
          <a:p>
            <a:pPr marL="171450" indent="-171450">
              <a:buFont typeface="Arial" panose="020B0604020202020204" pitchFamily="34" charset="0"/>
              <a:buChar char="•"/>
            </a:pPr>
            <a:r>
              <a:rPr lang="en-GB" sz="1100" noProof="0" dirty="0">
                <a:solidFill>
                  <a:schemeClr val="tx1"/>
                </a:solidFill>
                <a:latin typeface="Arial" panose="020B0604020202020204" pitchFamily="34" charset="0"/>
                <a:cs typeface="Arial" panose="020B0604020202020204" pitchFamily="34" charset="0"/>
              </a:rPr>
              <a:t>Deinstitutionalisation led to a shift from psychiatric hospitals to community-based care in the UK (Department of Health and Social Care, 2011).</a:t>
            </a:r>
          </a:p>
          <a:p>
            <a:pPr marL="171450" indent="-171450">
              <a:buFont typeface="Arial" panose="020B0604020202020204" pitchFamily="34" charset="0"/>
              <a:buChar char="•"/>
            </a:pPr>
            <a:r>
              <a:rPr lang="en-GB" sz="1100" noProof="0" dirty="0">
                <a:solidFill>
                  <a:schemeClr val="tx1"/>
                </a:solidFill>
                <a:latin typeface="Arial" panose="020B0604020202020204" pitchFamily="34" charset="0"/>
                <a:cs typeface="Arial" panose="020B0604020202020204" pitchFamily="34" charset="0"/>
              </a:rPr>
              <a:t>The Mental Health Act continues to influence compulsory treatment and patient rights (UK Government, 1983).</a:t>
            </a:r>
          </a:p>
          <a:p>
            <a:pPr marL="171450" indent="-171450">
              <a:buFont typeface="Arial" panose="020B0604020202020204" pitchFamily="34" charset="0"/>
              <a:buChar char="•"/>
            </a:pPr>
            <a:r>
              <a:rPr lang="en-GB" sz="1100" noProof="0" dirty="0">
                <a:solidFill>
                  <a:schemeClr val="tx1"/>
                </a:solidFill>
                <a:latin typeface="Arial" panose="020B0604020202020204" pitchFamily="34" charset="0"/>
                <a:cs typeface="Arial" panose="020B0604020202020204" pitchFamily="34" charset="0"/>
              </a:rPr>
              <a:t> Funding pressures may reduce access to mental health services and increase waiting times (NHS England, 2024).</a:t>
            </a:r>
          </a:p>
          <a:p>
            <a:pPr marL="171450" indent="-171450">
              <a:buFont typeface="Arial" panose="020B0604020202020204" pitchFamily="34" charset="0"/>
              <a:buChar char="•"/>
            </a:pPr>
            <a:r>
              <a:rPr lang="en-GB" sz="1100" noProof="0" dirty="0">
                <a:solidFill>
                  <a:schemeClr val="tx1"/>
                </a:solidFill>
                <a:latin typeface="Arial" panose="020B0604020202020204" pitchFamily="34" charset="0"/>
                <a:cs typeface="Arial" panose="020B0604020202020204" pitchFamily="34" charset="0"/>
              </a:rPr>
              <a:t> Poverty, housing instability and social inequality may increase mental health risks and worsen outcomes (Mental Health Foundation, 2024).</a:t>
            </a:r>
          </a:p>
        </p:txBody>
      </p:sp>
      <p:sp>
        <p:nvSpPr>
          <p:cNvPr id="10" name="Rectangle 9">
            <a:extLst>
              <a:ext uri="{FF2B5EF4-FFF2-40B4-BE49-F238E27FC236}">
                <a16:creationId xmlns:a16="http://schemas.microsoft.com/office/drawing/2014/main" id="{73DF3346-8B62-47D4-6236-D1143428EBED}"/>
              </a:ext>
            </a:extLst>
          </p:cNvPr>
          <p:cNvSpPr/>
          <p:nvPr/>
        </p:nvSpPr>
        <p:spPr>
          <a:xfrm>
            <a:off x="4401312" y="4572382"/>
            <a:ext cx="3994404" cy="2171700"/>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100" b="1" dirty="0">
                <a:latin typeface="Arial" panose="020B0604020202020204" pitchFamily="34" charset="0"/>
                <a:cs typeface="Arial" panose="020B0604020202020204" pitchFamily="34" charset="0"/>
              </a:rPr>
              <a:t>7</a:t>
            </a:r>
            <a:r>
              <a:rPr lang="en-GB" sz="1100" b="1" noProof="0" dirty="0">
                <a:latin typeface="Arial" panose="020B0604020202020204" pitchFamily="34" charset="0"/>
                <a:cs typeface="Arial" panose="020B0604020202020204" pitchFamily="34" charset="0"/>
              </a:rPr>
              <a:t>.CRITICAL ANALYSIS</a:t>
            </a:r>
          </a:p>
          <a:p>
            <a:r>
              <a:rPr lang="en-GB" sz="1100" noProof="0" dirty="0">
                <a:latin typeface="Arial" panose="020B0604020202020204" pitchFamily="34" charset="0"/>
                <a:cs typeface="Arial" panose="020B0604020202020204" pitchFamily="34" charset="0"/>
              </a:rPr>
              <a:t> Historical treatment often ignored patient autonomy and focused mainly on behavioural control (Porter, 2002).* Modern healthcare is more evidence-based and recovery-focused; however, inequalities still remain (NHS England, 2019).* Antipsychotic medication may reduce symptoms but can also cause significant side effects including weight gain and fatigue (National Institute for Health and Care Excellence, 2023).* Community care promotes independence, although underfunding may limit the effectiveness of support services (Mental Health Foundation, 2024).</a:t>
            </a:r>
          </a:p>
        </p:txBody>
      </p:sp>
      <p:sp>
        <p:nvSpPr>
          <p:cNvPr id="13" name="Rectangle 12">
            <a:extLst>
              <a:ext uri="{FF2B5EF4-FFF2-40B4-BE49-F238E27FC236}">
                <a16:creationId xmlns:a16="http://schemas.microsoft.com/office/drawing/2014/main" id="{ED8D1C45-D120-CEF2-FE07-5ACDE75D79DF}"/>
              </a:ext>
            </a:extLst>
          </p:cNvPr>
          <p:cNvSpPr/>
          <p:nvPr/>
        </p:nvSpPr>
        <p:spPr>
          <a:xfrm>
            <a:off x="8534400" y="2574988"/>
            <a:ext cx="3636264" cy="1865376"/>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100" b="1" dirty="0">
                <a:solidFill>
                  <a:schemeClr val="tx1"/>
                </a:solidFill>
                <a:latin typeface="Arial" panose="020B0604020202020204" pitchFamily="34" charset="0"/>
                <a:cs typeface="Arial" panose="020B0604020202020204" pitchFamily="34" charset="0"/>
              </a:rPr>
              <a:t>8</a:t>
            </a:r>
            <a:r>
              <a:rPr lang="en-US" sz="1100" b="1" noProof="0" dirty="0">
                <a:solidFill>
                  <a:schemeClr val="tx1"/>
                </a:solidFill>
                <a:latin typeface="Arial" panose="020B0604020202020204" pitchFamily="34" charset="0"/>
                <a:cs typeface="Arial" panose="020B0604020202020204" pitchFamily="34" charset="0"/>
              </a:rPr>
              <a:t>. RECOMMENDATIONS</a:t>
            </a:r>
          </a:p>
          <a:p>
            <a:pPr marL="171450" indent="-171450">
              <a:buFont typeface="Arial" panose="020B0604020202020204" pitchFamily="34" charset="0"/>
              <a:buChar char="•"/>
            </a:pPr>
            <a:r>
              <a:rPr lang="en-US" sz="1100" noProof="0" dirty="0">
                <a:solidFill>
                  <a:schemeClr val="tx1"/>
                </a:solidFill>
                <a:latin typeface="Arial" panose="020B0604020202020204" pitchFamily="34" charset="0"/>
                <a:cs typeface="Arial" panose="020B0604020202020204" pitchFamily="34" charset="0"/>
              </a:rPr>
              <a:t> Increase public education and anti-stigma campaigns (Royal College of Psychiatrists, 2023).</a:t>
            </a:r>
          </a:p>
          <a:p>
            <a:pPr marL="171450" indent="-171450">
              <a:buFont typeface="Arial" panose="020B0604020202020204" pitchFamily="34" charset="0"/>
              <a:buChar char="•"/>
            </a:pPr>
            <a:r>
              <a:rPr lang="en-US" sz="1100" noProof="0" dirty="0">
                <a:solidFill>
                  <a:schemeClr val="tx1"/>
                </a:solidFill>
                <a:latin typeface="Arial" panose="020B0604020202020204" pitchFamily="34" charset="0"/>
                <a:cs typeface="Arial" panose="020B0604020202020204" pitchFamily="34" charset="0"/>
              </a:rPr>
              <a:t> Improve access to early intervention and community support services (NHS England, 2019).</a:t>
            </a:r>
          </a:p>
          <a:p>
            <a:pPr marL="171450" indent="-171450">
              <a:buFont typeface="Arial" panose="020B0604020202020204" pitchFamily="34" charset="0"/>
              <a:buChar char="•"/>
            </a:pPr>
            <a:r>
              <a:rPr lang="en-US" sz="1100" noProof="0" dirty="0">
                <a:solidFill>
                  <a:schemeClr val="tx1"/>
                </a:solidFill>
                <a:latin typeface="Arial" panose="020B0604020202020204" pitchFamily="34" charset="0"/>
                <a:cs typeface="Arial" panose="020B0604020202020204" pitchFamily="34" charset="0"/>
              </a:rPr>
              <a:t>Increase funding for mental health services and staff training (Mental Health Foundation, 2024).</a:t>
            </a:r>
          </a:p>
          <a:p>
            <a:pPr marL="171450" indent="-171450">
              <a:buFont typeface="Arial" panose="020B0604020202020204" pitchFamily="34" charset="0"/>
              <a:buChar char="•"/>
            </a:pPr>
            <a:r>
              <a:rPr lang="en-US" sz="1100" noProof="0" dirty="0">
                <a:solidFill>
                  <a:schemeClr val="tx1"/>
                </a:solidFill>
                <a:latin typeface="Arial" panose="020B0604020202020204" pitchFamily="34" charset="0"/>
                <a:cs typeface="Arial" panose="020B0604020202020204" pitchFamily="34" charset="0"/>
              </a:rPr>
              <a:t> Promote culturally sensitive and inclusive mental healthcare practices (World Health Organization, 2022).</a:t>
            </a:r>
            <a:endParaRPr lang="en-GB" sz="1100" noProof="0" dirty="0">
              <a:solidFill>
                <a:schemeClr val="tx1"/>
              </a:solidFill>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834E3E8E-5782-0FFA-B7A1-3B39BDF1B882}"/>
              </a:ext>
            </a:extLst>
          </p:cNvPr>
          <p:cNvPicPr>
            <a:picLocks noChangeAspect="1"/>
          </p:cNvPicPr>
          <p:nvPr/>
        </p:nvPicPr>
        <p:blipFill>
          <a:blip r:embed="rId2"/>
          <a:stretch>
            <a:fillRect/>
          </a:stretch>
        </p:blipFill>
        <p:spPr>
          <a:xfrm>
            <a:off x="181356" y="118491"/>
            <a:ext cx="3464814" cy="1943100"/>
          </a:xfrm>
          <a:prstGeom prst="rect">
            <a:avLst/>
          </a:prstGeom>
          <a:ln>
            <a:noFill/>
          </a:ln>
          <a:effectLst>
            <a:outerShdw blurRad="190500" algn="tl" rotWithShape="0">
              <a:srgbClr val="000000">
                <a:alpha val="70000"/>
              </a:srgbClr>
            </a:outerShdw>
          </a:effectLst>
        </p:spPr>
      </p:pic>
      <p:pic>
        <p:nvPicPr>
          <p:cNvPr id="17" name="Picture 16">
            <a:extLst>
              <a:ext uri="{FF2B5EF4-FFF2-40B4-BE49-F238E27FC236}">
                <a16:creationId xmlns:a16="http://schemas.microsoft.com/office/drawing/2014/main" id="{BAD907AA-9827-4340-B278-B46ED6E4D754}"/>
              </a:ext>
            </a:extLst>
          </p:cNvPr>
          <p:cNvPicPr>
            <a:picLocks noChangeAspect="1"/>
          </p:cNvPicPr>
          <p:nvPr/>
        </p:nvPicPr>
        <p:blipFill>
          <a:blip r:embed="rId3"/>
          <a:stretch>
            <a:fillRect/>
          </a:stretch>
        </p:blipFill>
        <p:spPr>
          <a:xfrm>
            <a:off x="-73152" y="4338828"/>
            <a:ext cx="4526280" cy="2519172"/>
          </a:xfrm>
          <a:prstGeom prst="rect">
            <a:avLst/>
          </a:prstGeom>
          <a:ln>
            <a:noFill/>
          </a:ln>
          <a:effectLst>
            <a:softEdge rad="112500"/>
          </a:effectLst>
        </p:spPr>
      </p:pic>
      <p:pic>
        <p:nvPicPr>
          <p:cNvPr id="19" name="Picture 18">
            <a:extLst>
              <a:ext uri="{FF2B5EF4-FFF2-40B4-BE49-F238E27FC236}">
                <a16:creationId xmlns:a16="http://schemas.microsoft.com/office/drawing/2014/main" id="{47A94AE7-1D1C-13F6-2F00-484AEFFAE70E}"/>
              </a:ext>
            </a:extLst>
          </p:cNvPr>
          <p:cNvPicPr>
            <a:picLocks noChangeAspect="1"/>
          </p:cNvPicPr>
          <p:nvPr/>
        </p:nvPicPr>
        <p:blipFill>
          <a:blip r:embed="rId4"/>
          <a:stretch>
            <a:fillRect/>
          </a:stretch>
        </p:blipFill>
        <p:spPr>
          <a:xfrm>
            <a:off x="4580382" y="2239901"/>
            <a:ext cx="3815334" cy="201168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1" name="Picture 20">
            <a:extLst>
              <a:ext uri="{FF2B5EF4-FFF2-40B4-BE49-F238E27FC236}">
                <a16:creationId xmlns:a16="http://schemas.microsoft.com/office/drawing/2014/main" id="{75506692-3811-30C1-E72B-CCC322733C30}"/>
              </a:ext>
            </a:extLst>
          </p:cNvPr>
          <p:cNvPicPr>
            <a:picLocks noChangeAspect="1"/>
          </p:cNvPicPr>
          <p:nvPr/>
        </p:nvPicPr>
        <p:blipFill>
          <a:blip r:embed="rId5"/>
          <a:stretch>
            <a:fillRect/>
          </a:stretch>
        </p:blipFill>
        <p:spPr>
          <a:xfrm>
            <a:off x="8124444" y="118491"/>
            <a:ext cx="3886200" cy="217170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22" name="Rectangle 21">
            <a:extLst>
              <a:ext uri="{FF2B5EF4-FFF2-40B4-BE49-F238E27FC236}">
                <a16:creationId xmlns:a16="http://schemas.microsoft.com/office/drawing/2014/main" id="{098169AC-0A60-D715-E4A1-F5A145825164}"/>
              </a:ext>
            </a:extLst>
          </p:cNvPr>
          <p:cNvSpPr/>
          <p:nvPr/>
        </p:nvSpPr>
        <p:spPr>
          <a:xfrm>
            <a:off x="8534400" y="4572382"/>
            <a:ext cx="3445764" cy="2171700"/>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100" b="1" noProof="0" dirty="0">
                <a:solidFill>
                  <a:schemeClr val="tx1"/>
                </a:solidFill>
                <a:latin typeface="Arial" panose="020B0604020202020204" pitchFamily="34" charset="0"/>
                <a:cs typeface="Arial" panose="020B0604020202020204" pitchFamily="34" charset="0"/>
              </a:rPr>
              <a:t>9.CONCLUSION</a:t>
            </a:r>
          </a:p>
          <a:p>
            <a:pPr marL="171450" indent="-171450">
              <a:buFont typeface="Arial" panose="020B0604020202020204" pitchFamily="34" charset="0"/>
              <a:buChar char="•"/>
            </a:pPr>
            <a:r>
              <a:rPr lang="en-US" sz="1100" noProof="0" dirty="0">
                <a:solidFill>
                  <a:schemeClr val="tx1"/>
                </a:solidFill>
                <a:latin typeface="Arial" panose="020B0604020202020204" pitchFamily="34" charset="0"/>
                <a:cs typeface="Arial" panose="020B0604020202020204" pitchFamily="34" charset="0"/>
              </a:rPr>
              <a:t> Schizophrenia treatment has changed significantly from institutional care to recovery-focused community support (Department of Health and Social Care, 2011).</a:t>
            </a:r>
          </a:p>
          <a:p>
            <a:pPr marL="171450" indent="-171450">
              <a:buFont typeface="Arial" panose="020B0604020202020204" pitchFamily="34" charset="0"/>
              <a:buChar char="•"/>
            </a:pPr>
            <a:r>
              <a:rPr lang="en-US" sz="1100" noProof="0" dirty="0">
                <a:solidFill>
                  <a:schemeClr val="tx1"/>
                </a:solidFill>
                <a:latin typeface="Arial" panose="020B0604020202020204" pitchFamily="34" charset="0"/>
                <a:cs typeface="Arial" panose="020B0604020202020204" pitchFamily="34" charset="0"/>
              </a:rPr>
              <a:t>Modern mental healthcare aims to improve independence, quality of life and patient-</a:t>
            </a:r>
            <a:r>
              <a:rPr lang="en-US" sz="1100" noProof="0" dirty="0" err="1">
                <a:solidFill>
                  <a:schemeClr val="tx1"/>
                </a:solidFill>
                <a:latin typeface="Arial" panose="020B0604020202020204" pitchFamily="34" charset="0"/>
                <a:cs typeface="Arial" panose="020B0604020202020204" pitchFamily="34" charset="0"/>
              </a:rPr>
              <a:t>centred</a:t>
            </a:r>
            <a:r>
              <a:rPr lang="en-US" sz="1100" noProof="0" dirty="0">
                <a:solidFill>
                  <a:schemeClr val="tx1"/>
                </a:solidFill>
                <a:latin typeface="Arial" panose="020B0604020202020204" pitchFamily="34" charset="0"/>
                <a:cs typeface="Arial" panose="020B0604020202020204" pitchFamily="34" charset="0"/>
              </a:rPr>
              <a:t> care (NHS England, 2019).</a:t>
            </a:r>
          </a:p>
          <a:p>
            <a:pPr marL="171450" indent="-171450">
              <a:buFont typeface="Arial" panose="020B0604020202020204" pitchFamily="34" charset="0"/>
              <a:buChar char="•"/>
            </a:pPr>
            <a:r>
              <a:rPr lang="en-US" sz="1100" noProof="0" dirty="0">
                <a:solidFill>
                  <a:schemeClr val="tx1"/>
                </a:solidFill>
                <a:latin typeface="Arial" panose="020B0604020202020204" pitchFamily="34" charset="0"/>
                <a:cs typeface="Arial" panose="020B0604020202020204" pitchFamily="34" charset="0"/>
              </a:rPr>
              <a:t>Continued policy development and investment are essential for improving future mental healthcare provision (National Institute for Health and Care Excellence, 2023).</a:t>
            </a:r>
            <a:endParaRPr lang="en-GB" sz="1100" noProof="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5730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0E5DB6-82A8-E51B-E71E-ABCC67A3D2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5EC54-6137-D07F-F33F-5A775444D916}"/>
              </a:ext>
            </a:extLst>
          </p:cNvPr>
          <p:cNvSpPr>
            <a:spLocks noGrp="1"/>
          </p:cNvSpPr>
          <p:nvPr>
            <p:ph type="title"/>
          </p:nvPr>
        </p:nvSpPr>
        <p:spPr>
          <a:xfrm>
            <a:off x="1440781" y="0"/>
            <a:ext cx="3314099" cy="603504"/>
          </a:xfrm>
        </p:spPr>
        <p:txBody>
          <a:bodyPr>
            <a:normAutofit fontScale="90000"/>
          </a:bodyPr>
          <a:lstStyle/>
          <a:p>
            <a:r>
              <a:rPr lang="en-GB" noProof="0" dirty="0"/>
              <a:t>Reference List </a:t>
            </a:r>
          </a:p>
        </p:txBody>
      </p:sp>
      <p:sp>
        <p:nvSpPr>
          <p:cNvPr id="5" name="TextBox 4">
            <a:extLst>
              <a:ext uri="{FF2B5EF4-FFF2-40B4-BE49-F238E27FC236}">
                <a16:creationId xmlns:a16="http://schemas.microsoft.com/office/drawing/2014/main" id="{8474E65F-E9DE-FA47-3504-8BC7E16B13AE}"/>
              </a:ext>
            </a:extLst>
          </p:cNvPr>
          <p:cNvSpPr txBox="1"/>
          <p:nvPr/>
        </p:nvSpPr>
        <p:spPr>
          <a:xfrm>
            <a:off x="747859" y="1188156"/>
            <a:ext cx="11170763" cy="6063198"/>
          </a:xfrm>
          <a:prstGeom prst="rect">
            <a:avLst/>
          </a:prstGeom>
          <a:noFill/>
        </p:spPr>
        <p:txBody>
          <a:bodyPr wrap="square">
            <a:spAutoFit/>
          </a:bodyPr>
          <a:lstStyle/>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American Psychiatric Association (2022) Diagnostic and Statistical Manual of Mental Disorders. 5th </a:t>
            </a:r>
            <a:r>
              <a:rPr kumimoji="0" lang="en-US" sz="1000" b="0" i="0" u="none" strike="noStrike" kern="1200" cap="none" spc="0" normalizeH="0" baseline="0" noProof="0" dirty="0" err="1">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edn</a:t>
            </a:r>
            <a:r>
              <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Washington DC: American Psychiatric Publishing. Available at: https://www.psychiatry.org/psychiatrists/practice/dsm (Accessed: 6 June 2026).</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endPar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Corrigan, P.W. and Watson, A.C. (2002) ‘Understanding the impact of stigma on people with mental illness’, World Psychiatry, 1(1), pp. 16–20. Available at: https://www.ncbi.nlm.nih.gov/pmc/articles/PMC1489832/ (Accessed: 6 June 2026).</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endPar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Department of Health and Social Care (2011) No Health Without Mental Health. Available at: https://www.gov.uk/government/publications/the-mental-health-strategy-for-england (Accessed: 6 June 2026).</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endPar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Foucault, M. (2006) History of Madness. London: Routledge.</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endPar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Mental Health Foundation (2024) Schizophrenia statistics and information. Available at: https://www.mentalhealth.org.uk (Accessed: 6 June 2026).</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endPar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National Institute for Health and Care Excellence (2023) Psychosis and schizophrenia in adults: prevention and management. Available at: https://www.nice.org.uk/guidance/cg178 (Accessed: 6 June 2026).</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endPar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NHS (2024) Schizophrenia. Available at: https://www.nhs.uk/mental-health/conditions/schizophrenia/overview/ (Accessed: 6 June 2026).</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endPar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NHS England (2019) The NHS Long Term Plan. Available at: https://www.longtermplan.nhs.uk (Accessed: 6 June 2026).</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endPar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NHS England (2024) Community mental health services framework. Available at: https://www.england.nhs.uk/mental-health/adults/community-mental-health-framework/ (Accessed: 6 June 2026).</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endParaRPr kumimoji="0" lang="en-US"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R="0" lvl="0" algn="l" defTabSz="457200" rtl="0" eaLnBrk="1" fontAlgn="auto" latinLnBrk="0" hangingPunct="1">
              <a:lnSpc>
                <a:spcPct val="100000"/>
              </a:lnSpc>
              <a:spcBef>
                <a:spcPts val="1000"/>
              </a:spcBef>
              <a:spcAft>
                <a:spcPts val="0"/>
              </a:spcAft>
              <a:buClr>
                <a:srgbClr val="A53010"/>
              </a:buClr>
              <a:buSzTx/>
              <a:tabLst/>
              <a:defRPr/>
            </a:pPr>
            <a:endParaRPr kumimoji="0" lang="en-US" sz="8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55168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937448-C56C-C02D-8054-AC24E84D712C}"/>
              </a:ext>
            </a:extLst>
          </p:cNvPr>
          <p:cNvSpPr>
            <a:spLocks noGrp="1"/>
          </p:cNvSpPr>
          <p:nvPr>
            <p:ph idx="1"/>
          </p:nvPr>
        </p:nvSpPr>
        <p:spPr>
          <a:xfrm>
            <a:off x="1111594" y="0"/>
            <a:ext cx="11080406" cy="6711884"/>
          </a:xfrm>
        </p:spPr>
        <p:txBody>
          <a:bodyPr>
            <a:noAutofit/>
          </a:bodyPr>
          <a:lstStyle/>
          <a:p>
            <a:endParaRPr lang="en-US" sz="9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Porter, R. (2002) Madness: A Brief History. Oxford: Oxford University Press.</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Royal College of Psychiatrists (2023) Schizophrenia. Available at: https://www.rcpsych.ac.uk/mental-health/problems-disorders/schizophrenia (Accessed: 6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Shorter, E. (1997) A History of Psychiatry. New York: John Wiley &amp; Sons.</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UK Government (1983) Mental Health Act 1983. Available at: https://www.legislation.gov.uk/ukpga/1983/20/contents (Accessed: 6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World Health Organization (2022) ICD-11 for Mortality and Morbidity Statistics. Available at: https://icd.who.int/en (Accessed: 6 June 2026).</a:t>
            </a:r>
          </a:p>
          <a:p>
            <a:endParaRPr lang="en-US" sz="1100" dirty="0"/>
          </a:p>
          <a:p>
            <a:r>
              <a:rPr lang="en-US" sz="1100" b="1" dirty="0"/>
              <a:t>References for images </a:t>
            </a:r>
          </a:p>
          <a:p>
            <a:r>
              <a:rPr lang="en-US" sz="1100" dirty="0" err="1">
                <a:latin typeface="Arial" panose="020B0604020202020204" pitchFamily="34" charset="0"/>
                <a:cs typeface="Arial" panose="020B0604020202020204" pitchFamily="34" charset="0"/>
              </a:rPr>
              <a:t>Verywell</a:t>
            </a:r>
            <a:r>
              <a:rPr lang="en-US" sz="1100" dirty="0">
                <a:latin typeface="Arial" panose="020B0604020202020204" pitchFamily="34" charset="0"/>
                <a:cs typeface="Arial" panose="020B0604020202020204" pitchFamily="34" charset="0"/>
              </a:rPr>
              <a:t> Health (2024) ‘Positive and Negative Schizophrenia Symptoms’. Available at: https://www.verywellhealth.com/schizophrenia-symptoms-8551091 (Accessed: 06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Psyched Up Psychology (2023) ‘Understanding Schizophrenia: Symptoms, Diagnoses and Treatments’. Available at: https://psycheduppsychology.blogspot.com/2023/07/understanding-schizophrenia-symptoms.html (Accessed: 06 June 2026).</a:t>
            </a:r>
          </a:p>
          <a:p>
            <a:endParaRPr lang="en-US" sz="1100" dirty="0">
              <a:latin typeface="Arial" panose="020B0604020202020204" pitchFamily="34" charset="0"/>
              <a:cs typeface="Arial" panose="020B0604020202020204" pitchFamily="34" charset="0"/>
            </a:endParaRPr>
          </a:p>
          <a:p>
            <a:r>
              <a:rPr lang="en-US" sz="1100" dirty="0" err="1">
                <a:latin typeface="Arial" panose="020B0604020202020204" pitchFamily="34" charset="0"/>
                <a:cs typeface="Arial" panose="020B0604020202020204" pitchFamily="34" charset="0"/>
              </a:rPr>
              <a:t>Dreamstime</a:t>
            </a:r>
            <a:r>
              <a:rPr lang="en-US" sz="1100" dirty="0">
                <a:latin typeface="Arial" panose="020B0604020202020204" pitchFamily="34" charset="0"/>
                <a:cs typeface="Arial" panose="020B0604020202020204" pitchFamily="34" charset="0"/>
              </a:rPr>
              <a:t> (2023) ‘Person with schizophrenia experiencing hallucinations illustration’. Available at: https://www.dreamstime.com/illustration-person-schizophrenia-experiencing-hallucinations-seeing-hearing-things-aren-t-there-illustration-image274123420 (Accessed: 06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Shutterstock (2016) ‘Vector concept of mental illness disorder and schizophrenia’. Available at: https://www.shutterstock.com/image-vector/vector-concept-conceptual-mental-illness-disorder-486224950 (Accessed: 06 June 2026).</a:t>
            </a:r>
          </a:p>
        </p:txBody>
      </p:sp>
    </p:spTree>
    <p:extLst>
      <p:ext uri="{BB962C8B-B14F-4D97-AF65-F5344CB8AC3E}">
        <p14:creationId xmlns:p14="http://schemas.microsoft.com/office/powerpoint/2010/main" val="359211439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1364</TotalTime>
  <Words>1360</Words>
  <Application>Microsoft Office PowerPoint</Application>
  <PresentationFormat>Widescreen</PresentationFormat>
  <Paragraphs>84</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Arial</vt:lpstr>
      <vt:lpstr>Century Gothic</vt:lpstr>
      <vt:lpstr>Wingdings 3</vt:lpstr>
      <vt:lpstr>Wisp</vt:lpstr>
      <vt:lpstr>PowerPoint Presentation</vt:lpstr>
      <vt:lpstr>PowerPoint Presentation</vt:lpstr>
      <vt:lpstr>PowerPoint Presentation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Elena Trasnea</cp:lastModifiedBy>
  <cp:revision>4</cp:revision>
  <dcterms:created xsi:type="dcterms:W3CDTF">2024-12-04T18:07:56Z</dcterms:created>
  <dcterms:modified xsi:type="dcterms:W3CDTF">2026-06-28T09:17:24Z</dcterms:modified>
</cp:coreProperties>
</file>