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256" r:id="rId5"/>
    <p:sldId id="337" r:id="rId6"/>
    <p:sldId id="404" r:id="rId7"/>
    <p:sldId id="403" r:id="rId8"/>
    <p:sldId id="367" r:id="rId9"/>
    <p:sldId id="405" r:id="rId10"/>
    <p:sldId id="396" r:id="rId11"/>
    <p:sldId id="351" r:id="rId12"/>
    <p:sldId id="349" r:id="rId13"/>
    <p:sldId id="369" r:id="rId14"/>
    <p:sldId id="368" r:id="rId15"/>
    <p:sldId id="399" r:id="rId16"/>
    <p:sldId id="394" r:id="rId17"/>
    <p:sldId id="370" r:id="rId18"/>
    <p:sldId id="398" r:id="rId19"/>
    <p:sldId id="379" r:id="rId20"/>
    <p:sldId id="381" r:id="rId21"/>
    <p:sldId id="402" r:id="rId22"/>
    <p:sldId id="380" r:id="rId23"/>
    <p:sldId id="391" r:id="rId24"/>
    <p:sldId id="397" r:id="rId25"/>
    <p:sldId id="392" r:id="rId26"/>
    <p:sldId id="371" r:id="rId27"/>
    <p:sldId id="339" r:id="rId28"/>
    <p:sldId id="372" r:id="rId29"/>
    <p:sldId id="376" r:id="rId30"/>
    <p:sldId id="374" r:id="rId31"/>
    <p:sldId id="382" r:id="rId32"/>
    <p:sldId id="340" r:id="rId33"/>
    <p:sldId id="352" r:id="rId34"/>
    <p:sldId id="361" r:id="rId35"/>
    <p:sldId id="383" r:id="rId36"/>
    <p:sldId id="390" r:id="rId37"/>
    <p:sldId id="395" r:id="rId38"/>
    <p:sldId id="384" r:id="rId39"/>
    <p:sldId id="385" r:id="rId40"/>
    <p:sldId id="386" r:id="rId41"/>
    <p:sldId id="387" r:id="rId42"/>
    <p:sldId id="400" r:id="rId43"/>
    <p:sldId id="388" r:id="rId44"/>
    <p:sldId id="362" r:id="rId45"/>
    <p:sldId id="357" r:id="rId46"/>
    <p:sldId id="401" r:id="rId47"/>
    <p:sldId id="393" r:id="rId48"/>
    <p:sldId id="375"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47" autoAdjust="0"/>
    <p:restoredTop sz="94249" autoAdjust="0"/>
  </p:normalViewPr>
  <p:slideViewPr>
    <p:cSldViewPr>
      <p:cViewPr varScale="1">
        <p:scale>
          <a:sx n="79" d="100"/>
          <a:sy n="79" d="100"/>
        </p:scale>
        <p:origin x="1517"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D005B0-917B-4F76-BF14-4DF8348EFCCC}" type="doc">
      <dgm:prSet loTypeId="urn:microsoft.com/office/officeart/2005/8/layout/venn2" loCatId="relationship" qsTypeId="urn:microsoft.com/office/officeart/2005/8/quickstyle/simple1" qsCatId="simple" csTypeId="urn:microsoft.com/office/officeart/2005/8/colors/accent1_2" csCatId="accent1" phldr="1"/>
      <dgm:spPr/>
      <dgm:t>
        <a:bodyPr/>
        <a:lstStyle/>
        <a:p>
          <a:endParaRPr lang="en-GB"/>
        </a:p>
      </dgm:t>
    </dgm:pt>
    <dgm:pt modelId="{EB433107-A070-4BBE-ACEF-76016B8DD51D}">
      <dgm:prSet phldrT="[Text]" custT="1">
        <dgm:style>
          <a:lnRef idx="2">
            <a:schemeClr val="accent4"/>
          </a:lnRef>
          <a:fillRef idx="1">
            <a:schemeClr val="lt1"/>
          </a:fillRef>
          <a:effectRef idx="0">
            <a:schemeClr val="accent4"/>
          </a:effectRef>
          <a:fontRef idx="minor">
            <a:schemeClr val="dk1"/>
          </a:fontRef>
        </dgm:style>
      </dgm:prSet>
      <dgm:spPr/>
      <dgm:t>
        <a:bodyPr/>
        <a:lstStyle/>
        <a:p>
          <a:r>
            <a:rPr lang="en-GB" sz="1800" dirty="0"/>
            <a:t>The Global Economic Environment</a:t>
          </a:r>
        </a:p>
      </dgm:t>
    </dgm:pt>
    <dgm:pt modelId="{AF28D79D-8D12-4BF7-905D-3F957F0905FC}" type="parTrans" cxnId="{3D542EFC-13EF-4ED7-84F5-124BCF64F963}">
      <dgm:prSet/>
      <dgm:spPr/>
      <dgm:t>
        <a:bodyPr/>
        <a:lstStyle/>
        <a:p>
          <a:endParaRPr lang="en-GB"/>
        </a:p>
      </dgm:t>
    </dgm:pt>
    <dgm:pt modelId="{75884060-FAA4-448B-A21C-EE0CC47AAB71}" type="sibTrans" cxnId="{3D542EFC-13EF-4ED7-84F5-124BCF64F963}">
      <dgm:prSet/>
      <dgm:spPr/>
      <dgm:t>
        <a:bodyPr/>
        <a:lstStyle/>
        <a:p>
          <a:endParaRPr lang="en-GB"/>
        </a:p>
      </dgm:t>
    </dgm:pt>
    <dgm:pt modelId="{04E8E3DD-12E4-4188-903A-F926615BCD17}">
      <dgm:prSet phldrT="[Text]" custT="1">
        <dgm:style>
          <a:lnRef idx="2">
            <a:schemeClr val="accent1"/>
          </a:lnRef>
          <a:fillRef idx="1">
            <a:schemeClr val="lt1"/>
          </a:fillRef>
          <a:effectRef idx="0">
            <a:schemeClr val="accent1"/>
          </a:effectRef>
          <a:fontRef idx="minor">
            <a:schemeClr val="dk1"/>
          </a:fontRef>
        </dgm:style>
      </dgm:prSet>
      <dgm:spPr/>
      <dgm:t>
        <a:bodyPr/>
        <a:lstStyle/>
        <a:p>
          <a:r>
            <a:rPr lang="en-GB" sz="1800" dirty="0"/>
            <a:t>Regional Economic environment </a:t>
          </a:r>
        </a:p>
      </dgm:t>
    </dgm:pt>
    <dgm:pt modelId="{F1CD6F02-5092-4396-BCA4-ABD313EF13C8}" type="parTrans" cxnId="{4CE184DB-9FFB-4D10-950F-DAC4E524DF52}">
      <dgm:prSet/>
      <dgm:spPr/>
      <dgm:t>
        <a:bodyPr/>
        <a:lstStyle/>
        <a:p>
          <a:endParaRPr lang="en-GB"/>
        </a:p>
      </dgm:t>
    </dgm:pt>
    <dgm:pt modelId="{CDAF0518-33D5-4EE0-92A0-02E1DF9E9FB2}" type="sibTrans" cxnId="{4CE184DB-9FFB-4D10-950F-DAC4E524DF52}">
      <dgm:prSet/>
      <dgm:spPr/>
      <dgm:t>
        <a:bodyPr/>
        <a:lstStyle/>
        <a:p>
          <a:endParaRPr lang="en-GB"/>
        </a:p>
      </dgm:t>
    </dgm:pt>
    <dgm:pt modelId="{7E2204BC-F673-4261-8264-9B9D15596A1B}">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1800" dirty="0"/>
            <a:t>National Economic environment</a:t>
          </a:r>
        </a:p>
      </dgm:t>
    </dgm:pt>
    <dgm:pt modelId="{DE7FD3C4-7E36-4559-BEF7-4B8A55E29EE5}" type="parTrans" cxnId="{4C5D2C2F-8F1A-4B99-BB3E-ACD070A06462}">
      <dgm:prSet/>
      <dgm:spPr/>
      <dgm:t>
        <a:bodyPr/>
        <a:lstStyle/>
        <a:p>
          <a:endParaRPr lang="en-GB"/>
        </a:p>
      </dgm:t>
    </dgm:pt>
    <dgm:pt modelId="{235B79C9-B1EE-474F-B9C6-5EC99FA7A79E}" type="sibTrans" cxnId="{4C5D2C2F-8F1A-4B99-BB3E-ACD070A06462}">
      <dgm:prSet/>
      <dgm:spPr/>
      <dgm:t>
        <a:bodyPr/>
        <a:lstStyle/>
        <a:p>
          <a:endParaRPr lang="en-GB"/>
        </a:p>
      </dgm:t>
    </dgm:pt>
    <dgm:pt modelId="{29AAF91D-759D-4204-BA87-99E41632D688}">
      <dgm:prSet phldrT="[Text]">
        <dgm:style>
          <a:lnRef idx="2">
            <a:schemeClr val="dk1"/>
          </a:lnRef>
          <a:fillRef idx="1">
            <a:schemeClr val="lt1"/>
          </a:fillRef>
          <a:effectRef idx="0">
            <a:schemeClr val="dk1"/>
          </a:effectRef>
          <a:fontRef idx="minor">
            <a:schemeClr val="dk1"/>
          </a:fontRef>
        </dgm:style>
      </dgm:prSet>
      <dgm:spPr/>
      <dgm:t>
        <a:bodyPr/>
        <a:lstStyle/>
        <a:p>
          <a:r>
            <a:rPr lang="en-GB" dirty="0"/>
            <a:t>The Business &amp; economic Environment</a:t>
          </a:r>
        </a:p>
      </dgm:t>
    </dgm:pt>
    <dgm:pt modelId="{CD203DD9-6B91-43EF-8DBC-5E0EE74A13D4}" type="parTrans" cxnId="{7F454185-4F67-47CD-9FBF-370551A6A2F2}">
      <dgm:prSet/>
      <dgm:spPr/>
      <dgm:t>
        <a:bodyPr/>
        <a:lstStyle/>
        <a:p>
          <a:endParaRPr lang="en-GB"/>
        </a:p>
      </dgm:t>
    </dgm:pt>
    <dgm:pt modelId="{D6DDF530-5578-4DD2-ADA5-92D5F8A44954}" type="sibTrans" cxnId="{7F454185-4F67-47CD-9FBF-370551A6A2F2}">
      <dgm:prSet/>
      <dgm:spPr/>
      <dgm:t>
        <a:bodyPr/>
        <a:lstStyle/>
        <a:p>
          <a:endParaRPr lang="en-GB"/>
        </a:p>
      </dgm:t>
    </dgm:pt>
    <dgm:pt modelId="{32D09668-212F-4079-A3E8-507B0D6AEEE2}" type="pres">
      <dgm:prSet presAssocID="{A8D005B0-917B-4F76-BF14-4DF8348EFCCC}" presName="Name0" presStyleCnt="0">
        <dgm:presLayoutVars>
          <dgm:chMax val="7"/>
          <dgm:resizeHandles val="exact"/>
        </dgm:presLayoutVars>
      </dgm:prSet>
      <dgm:spPr/>
    </dgm:pt>
    <dgm:pt modelId="{E9727A8D-135F-4CAC-BF2E-26BF51D7102E}" type="pres">
      <dgm:prSet presAssocID="{A8D005B0-917B-4F76-BF14-4DF8348EFCCC}" presName="comp1" presStyleCnt="0"/>
      <dgm:spPr/>
    </dgm:pt>
    <dgm:pt modelId="{F8845CE0-28D1-47A5-B065-05D280C52839}" type="pres">
      <dgm:prSet presAssocID="{A8D005B0-917B-4F76-BF14-4DF8348EFCCC}" presName="circle1" presStyleLbl="node1" presStyleIdx="0" presStyleCnt="4" custScaleX="147819" custLinFactNeighborX="171" custLinFactNeighborY="292"/>
      <dgm:spPr/>
    </dgm:pt>
    <dgm:pt modelId="{3ACDCAFF-BD4A-4D6F-AC89-75FDECFA152C}" type="pres">
      <dgm:prSet presAssocID="{A8D005B0-917B-4F76-BF14-4DF8348EFCCC}" presName="c1text" presStyleLbl="node1" presStyleIdx="0" presStyleCnt="4">
        <dgm:presLayoutVars>
          <dgm:bulletEnabled val="1"/>
        </dgm:presLayoutVars>
      </dgm:prSet>
      <dgm:spPr/>
    </dgm:pt>
    <dgm:pt modelId="{3DDF006A-48EA-41E5-A7AD-043F0941FCBD}" type="pres">
      <dgm:prSet presAssocID="{A8D005B0-917B-4F76-BF14-4DF8348EFCCC}" presName="comp2" presStyleCnt="0"/>
      <dgm:spPr/>
    </dgm:pt>
    <dgm:pt modelId="{57D1E10D-2BEE-4A1F-A29C-00BD177FEBE9}" type="pres">
      <dgm:prSet presAssocID="{A8D005B0-917B-4F76-BF14-4DF8348EFCCC}" presName="circle2" presStyleLbl="node1" presStyleIdx="1" presStyleCnt="4" custScaleX="143247" custScaleY="90317"/>
      <dgm:spPr/>
    </dgm:pt>
    <dgm:pt modelId="{6973E775-481F-4912-A107-4AC590B89250}" type="pres">
      <dgm:prSet presAssocID="{A8D005B0-917B-4F76-BF14-4DF8348EFCCC}" presName="c2text" presStyleLbl="node1" presStyleIdx="1" presStyleCnt="4">
        <dgm:presLayoutVars>
          <dgm:bulletEnabled val="1"/>
        </dgm:presLayoutVars>
      </dgm:prSet>
      <dgm:spPr/>
    </dgm:pt>
    <dgm:pt modelId="{37E87769-7A32-41CF-B848-E12A44350D81}" type="pres">
      <dgm:prSet presAssocID="{A8D005B0-917B-4F76-BF14-4DF8348EFCCC}" presName="comp3" presStyleCnt="0"/>
      <dgm:spPr/>
    </dgm:pt>
    <dgm:pt modelId="{B839C5AF-406F-4AD7-9959-55930D4BE890}" type="pres">
      <dgm:prSet presAssocID="{A8D005B0-917B-4F76-BF14-4DF8348EFCCC}" presName="circle3" presStyleLbl="node1" presStyleIdx="2" presStyleCnt="4" custScaleX="160434" custScaleY="86631"/>
      <dgm:spPr/>
    </dgm:pt>
    <dgm:pt modelId="{75AB95DD-3BC3-4870-B6F5-A9261FAACDAE}" type="pres">
      <dgm:prSet presAssocID="{A8D005B0-917B-4F76-BF14-4DF8348EFCCC}" presName="c3text" presStyleLbl="node1" presStyleIdx="2" presStyleCnt="4">
        <dgm:presLayoutVars>
          <dgm:bulletEnabled val="1"/>
        </dgm:presLayoutVars>
      </dgm:prSet>
      <dgm:spPr/>
    </dgm:pt>
    <dgm:pt modelId="{F4146246-DF8B-4DF9-8328-B41B4F086080}" type="pres">
      <dgm:prSet presAssocID="{A8D005B0-917B-4F76-BF14-4DF8348EFCCC}" presName="comp4" presStyleCnt="0"/>
      <dgm:spPr/>
    </dgm:pt>
    <dgm:pt modelId="{B9AF104C-0DFD-41DB-BA28-0C9676D823D0}" type="pres">
      <dgm:prSet presAssocID="{A8D005B0-917B-4F76-BF14-4DF8348EFCCC}" presName="circle4" presStyleLbl="node1" presStyleIdx="3" presStyleCnt="4" custScaleX="167300" custScaleY="76877"/>
      <dgm:spPr/>
    </dgm:pt>
    <dgm:pt modelId="{EA343B8B-7DA0-4525-98C7-99E54A89BB10}" type="pres">
      <dgm:prSet presAssocID="{A8D005B0-917B-4F76-BF14-4DF8348EFCCC}" presName="c4text" presStyleLbl="node1" presStyleIdx="3" presStyleCnt="4">
        <dgm:presLayoutVars>
          <dgm:bulletEnabled val="1"/>
        </dgm:presLayoutVars>
      </dgm:prSet>
      <dgm:spPr/>
    </dgm:pt>
  </dgm:ptLst>
  <dgm:cxnLst>
    <dgm:cxn modelId="{77A01806-CC6D-48BF-AD85-B46376DB339C}" type="presOf" srcId="{EB433107-A070-4BBE-ACEF-76016B8DD51D}" destId="{3ACDCAFF-BD4A-4D6F-AC89-75FDECFA152C}" srcOrd="1" destOrd="0" presId="urn:microsoft.com/office/officeart/2005/8/layout/venn2"/>
    <dgm:cxn modelId="{8AD56F1C-4565-47F1-8896-D81CBFCF3D25}" type="presOf" srcId="{EB433107-A070-4BBE-ACEF-76016B8DD51D}" destId="{F8845CE0-28D1-47A5-B065-05D280C52839}" srcOrd="0" destOrd="0" presId="urn:microsoft.com/office/officeart/2005/8/layout/venn2"/>
    <dgm:cxn modelId="{4C5D2C2F-8F1A-4B99-BB3E-ACD070A06462}" srcId="{A8D005B0-917B-4F76-BF14-4DF8348EFCCC}" destId="{7E2204BC-F673-4261-8264-9B9D15596A1B}" srcOrd="2" destOrd="0" parTransId="{DE7FD3C4-7E36-4559-BEF7-4B8A55E29EE5}" sibTransId="{235B79C9-B1EE-474F-B9C6-5EC99FA7A79E}"/>
    <dgm:cxn modelId="{883D6231-F1CB-4D92-94DC-F75DE830935F}" type="presOf" srcId="{7E2204BC-F673-4261-8264-9B9D15596A1B}" destId="{B839C5AF-406F-4AD7-9959-55930D4BE890}" srcOrd="0" destOrd="0" presId="urn:microsoft.com/office/officeart/2005/8/layout/venn2"/>
    <dgm:cxn modelId="{7F454185-4F67-47CD-9FBF-370551A6A2F2}" srcId="{A8D005B0-917B-4F76-BF14-4DF8348EFCCC}" destId="{29AAF91D-759D-4204-BA87-99E41632D688}" srcOrd="3" destOrd="0" parTransId="{CD203DD9-6B91-43EF-8DBC-5E0EE74A13D4}" sibTransId="{D6DDF530-5578-4DD2-ADA5-92D5F8A44954}"/>
    <dgm:cxn modelId="{DA0A369E-EE85-4A92-918B-4D8E233D7DDA}" type="presOf" srcId="{7E2204BC-F673-4261-8264-9B9D15596A1B}" destId="{75AB95DD-3BC3-4870-B6F5-A9261FAACDAE}" srcOrd="1" destOrd="0" presId="urn:microsoft.com/office/officeart/2005/8/layout/venn2"/>
    <dgm:cxn modelId="{245B639E-A6C9-4DF3-B4E9-DE8E43721090}" type="presOf" srcId="{29AAF91D-759D-4204-BA87-99E41632D688}" destId="{B9AF104C-0DFD-41DB-BA28-0C9676D823D0}" srcOrd="0" destOrd="0" presId="urn:microsoft.com/office/officeart/2005/8/layout/venn2"/>
    <dgm:cxn modelId="{DE935AAE-225A-4E88-A18B-5019DA8A1ABA}" type="presOf" srcId="{A8D005B0-917B-4F76-BF14-4DF8348EFCCC}" destId="{32D09668-212F-4079-A3E8-507B0D6AEEE2}" srcOrd="0" destOrd="0" presId="urn:microsoft.com/office/officeart/2005/8/layout/venn2"/>
    <dgm:cxn modelId="{B90EA9C3-92FC-4AFF-8E38-EC64CF9F4107}" type="presOf" srcId="{04E8E3DD-12E4-4188-903A-F926615BCD17}" destId="{6973E775-481F-4912-A107-4AC590B89250}" srcOrd="1" destOrd="0" presId="urn:microsoft.com/office/officeart/2005/8/layout/venn2"/>
    <dgm:cxn modelId="{510553D7-8701-4DC7-ABDE-FDA1865AFA15}" type="presOf" srcId="{04E8E3DD-12E4-4188-903A-F926615BCD17}" destId="{57D1E10D-2BEE-4A1F-A29C-00BD177FEBE9}" srcOrd="0" destOrd="0" presId="urn:microsoft.com/office/officeart/2005/8/layout/venn2"/>
    <dgm:cxn modelId="{4CE184DB-9FFB-4D10-950F-DAC4E524DF52}" srcId="{A8D005B0-917B-4F76-BF14-4DF8348EFCCC}" destId="{04E8E3DD-12E4-4188-903A-F926615BCD17}" srcOrd="1" destOrd="0" parTransId="{F1CD6F02-5092-4396-BCA4-ABD313EF13C8}" sibTransId="{CDAF0518-33D5-4EE0-92A0-02E1DF9E9FB2}"/>
    <dgm:cxn modelId="{B943F3E5-5C94-4B4D-80C9-DD1209EE6BA1}" type="presOf" srcId="{29AAF91D-759D-4204-BA87-99E41632D688}" destId="{EA343B8B-7DA0-4525-98C7-99E54A89BB10}" srcOrd="1" destOrd="0" presId="urn:microsoft.com/office/officeart/2005/8/layout/venn2"/>
    <dgm:cxn modelId="{3D542EFC-13EF-4ED7-84F5-124BCF64F963}" srcId="{A8D005B0-917B-4F76-BF14-4DF8348EFCCC}" destId="{EB433107-A070-4BBE-ACEF-76016B8DD51D}" srcOrd="0" destOrd="0" parTransId="{AF28D79D-8D12-4BF7-905D-3F957F0905FC}" sibTransId="{75884060-FAA4-448B-A21C-EE0CC47AAB71}"/>
    <dgm:cxn modelId="{4F7FE803-9F8C-4CCC-8358-CC0E3B1D873E}" type="presParOf" srcId="{32D09668-212F-4079-A3E8-507B0D6AEEE2}" destId="{E9727A8D-135F-4CAC-BF2E-26BF51D7102E}" srcOrd="0" destOrd="0" presId="urn:microsoft.com/office/officeart/2005/8/layout/venn2"/>
    <dgm:cxn modelId="{A85F1137-AEA5-4E2C-92BA-2AFDE402DBFD}" type="presParOf" srcId="{E9727A8D-135F-4CAC-BF2E-26BF51D7102E}" destId="{F8845CE0-28D1-47A5-B065-05D280C52839}" srcOrd="0" destOrd="0" presId="urn:microsoft.com/office/officeart/2005/8/layout/venn2"/>
    <dgm:cxn modelId="{82A25C6C-58D6-414C-B68D-3EDD3B18C34D}" type="presParOf" srcId="{E9727A8D-135F-4CAC-BF2E-26BF51D7102E}" destId="{3ACDCAFF-BD4A-4D6F-AC89-75FDECFA152C}" srcOrd="1" destOrd="0" presId="urn:microsoft.com/office/officeart/2005/8/layout/venn2"/>
    <dgm:cxn modelId="{F41C9BCC-5A26-4533-A89A-42CA24761F79}" type="presParOf" srcId="{32D09668-212F-4079-A3E8-507B0D6AEEE2}" destId="{3DDF006A-48EA-41E5-A7AD-043F0941FCBD}" srcOrd="1" destOrd="0" presId="urn:microsoft.com/office/officeart/2005/8/layout/venn2"/>
    <dgm:cxn modelId="{09D801E6-4515-4377-961C-8D8EB73E5BCF}" type="presParOf" srcId="{3DDF006A-48EA-41E5-A7AD-043F0941FCBD}" destId="{57D1E10D-2BEE-4A1F-A29C-00BD177FEBE9}" srcOrd="0" destOrd="0" presId="urn:microsoft.com/office/officeart/2005/8/layout/venn2"/>
    <dgm:cxn modelId="{EF315C3C-0F24-4464-9BD2-1E45F2858B2B}" type="presParOf" srcId="{3DDF006A-48EA-41E5-A7AD-043F0941FCBD}" destId="{6973E775-481F-4912-A107-4AC590B89250}" srcOrd="1" destOrd="0" presId="urn:microsoft.com/office/officeart/2005/8/layout/venn2"/>
    <dgm:cxn modelId="{60677917-6C26-4736-96BA-349B01AE74CB}" type="presParOf" srcId="{32D09668-212F-4079-A3E8-507B0D6AEEE2}" destId="{37E87769-7A32-41CF-B848-E12A44350D81}" srcOrd="2" destOrd="0" presId="urn:microsoft.com/office/officeart/2005/8/layout/venn2"/>
    <dgm:cxn modelId="{2AFCEAF4-A925-42A2-98BF-41308942ACA9}" type="presParOf" srcId="{37E87769-7A32-41CF-B848-E12A44350D81}" destId="{B839C5AF-406F-4AD7-9959-55930D4BE890}" srcOrd="0" destOrd="0" presId="urn:microsoft.com/office/officeart/2005/8/layout/venn2"/>
    <dgm:cxn modelId="{1187AAD4-1136-49FD-98A0-B47F776D3248}" type="presParOf" srcId="{37E87769-7A32-41CF-B848-E12A44350D81}" destId="{75AB95DD-3BC3-4870-B6F5-A9261FAACDAE}" srcOrd="1" destOrd="0" presId="urn:microsoft.com/office/officeart/2005/8/layout/venn2"/>
    <dgm:cxn modelId="{4B614714-5F5B-477A-B408-DF454174D990}" type="presParOf" srcId="{32D09668-212F-4079-A3E8-507B0D6AEEE2}" destId="{F4146246-DF8B-4DF9-8328-B41B4F086080}" srcOrd="3" destOrd="0" presId="urn:microsoft.com/office/officeart/2005/8/layout/venn2"/>
    <dgm:cxn modelId="{816819B1-F078-4696-8497-F6864357EAC5}" type="presParOf" srcId="{F4146246-DF8B-4DF9-8328-B41B4F086080}" destId="{B9AF104C-0DFD-41DB-BA28-0C9676D823D0}" srcOrd="0" destOrd="0" presId="urn:microsoft.com/office/officeart/2005/8/layout/venn2"/>
    <dgm:cxn modelId="{A88CCDBA-F8C9-40D6-A83C-D098BBD64FF8}" type="presParOf" srcId="{F4146246-DF8B-4DF9-8328-B41B4F086080}" destId="{EA343B8B-7DA0-4525-98C7-99E54A89BB10}" srcOrd="1" destOrd="0" presId="urn:microsoft.com/office/officeart/2005/8/layout/ven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45CE0-28D1-47A5-B065-05D280C52839}">
      <dsp:nvSpPr>
        <dsp:cNvPr id="0" name=""/>
        <dsp:cNvSpPr/>
      </dsp:nvSpPr>
      <dsp:spPr>
        <a:xfrm>
          <a:off x="2018752" y="0"/>
          <a:ext cx="5804507" cy="3926767"/>
        </a:xfrm>
        <a:prstGeom prst="ellipse">
          <a:avLst/>
        </a:prstGeom>
        <a:solidFill>
          <a:schemeClr val="lt1"/>
        </a:solidFill>
        <a:ln w="25400" cap="flat" cmpd="sng" algn="ctr">
          <a:solidFill>
            <a:schemeClr val="accent4"/>
          </a:solidFill>
          <a:prstDash val="solid"/>
        </a:ln>
        <a:effectLst/>
      </dsp:spPr>
      <dsp:style>
        <a:lnRef idx="2">
          <a:schemeClr val="accent4"/>
        </a:lnRef>
        <a:fillRef idx="1">
          <a:schemeClr val="lt1"/>
        </a:fillRef>
        <a:effectRef idx="0">
          <a:schemeClr val="accent4"/>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The Global Economic Environment</a:t>
          </a:r>
        </a:p>
      </dsp:txBody>
      <dsp:txXfrm>
        <a:off x="4109536" y="196338"/>
        <a:ext cx="1622940" cy="589015"/>
      </dsp:txXfrm>
    </dsp:sp>
    <dsp:sp modelId="{57D1E10D-2BEE-4A1F-A29C-00BD177FEBE9}">
      <dsp:nvSpPr>
        <dsp:cNvPr id="0" name=""/>
        <dsp:cNvSpPr/>
      </dsp:nvSpPr>
      <dsp:spPr>
        <a:xfrm>
          <a:off x="2664301" y="937444"/>
          <a:ext cx="4499980" cy="2837230"/>
        </a:xfrm>
        <a:prstGeom prst="ellipse">
          <a:avLst/>
        </a:prstGeom>
        <a:solidFill>
          <a:schemeClr val="lt1"/>
        </a:solidFill>
        <a:ln w="25400" cap="flat" cmpd="sng" algn="ctr">
          <a:solidFill>
            <a:schemeClr val="accent1"/>
          </a:solidFill>
          <a:prstDash val="solid"/>
        </a:ln>
        <a:effectLst/>
      </dsp:spPr>
      <dsp:style>
        <a:lnRef idx="2">
          <a:schemeClr val="accent1"/>
        </a:lnRef>
        <a:fillRef idx="1">
          <a:schemeClr val="lt1"/>
        </a:fillRef>
        <a:effectRef idx="0">
          <a:schemeClr val="accent1"/>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Regional Economic environment </a:t>
          </a:r>
        </a:p>
      </dsp:txBody>
      <dsp:txXfrm>
        <a:off x="4127920" y="1107678"/>
        <a:ext cx="1572743" cy="510701"/>
      </dsp:txXfrm>
    </dsp:sp>
    <dsp:sp modelId="{B839C5AF-406F-4AD7-9959-55930D4BE890}">
      <dsp:nvSpPr>
        <dsp:cNvPr id="0" name=""/>
        <dsp:cNvSpPr/>
      </dsp:nvSpPr>
      <dsp:spPr>
        <a:xfrm>
          <a:off x="3024331" y="1728197"/>
          <a:ext cx="3779921" cy="2041078"/>
        </a:xfrm>
        <a:prstGeom prst="ellipse">
          <a:avLst/>
        </a:prstGeom>
        <a:solidFill>
          <a:schemeClr val="lt1"/>
        </a:solidFill>
        <a:ln w="25400" cap="flat" cmpd="sng" algn="ctr">
          <a:solidFill>
            <a:schemeClr val="accent6"/>
          </a:solidFill>
          <a:prstDash val="solid"/>
        </a:ln>
        <a:effectLst/>
      </dsp:spPr>
      <dsp:style>
        <a:lnRef idx="2">
          <a:schemeClr val="accent6"/>
        </a:lnRef>
        <a:fillRef idx="1">
          <a:schemeClr val="lt1"/>
        </a:fillRef>
        <a:effectRef idx="0">
          <a:schemeClr val="accent6"/>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National Economic environment</a:t>
          </a:r>
        </a:p>
      </dsp:txBody>
      <dsp:txXfrm>
        <a:off x="4033570" y="1881278"/>
        <a:ext cx="1761443" cy="459242"/>
      </dsp:txXfrm>
    </dsp:sp>
    <dsp:sp modelId="{B9AF104C-0DFD-41DB-BA28-0C9676D823D0}">
      <dsp:nvSpPr>
        <dsp:cNvPr id="0" name=""/>
        <dsp:cNvSpPr/>
      </dsp:nvSpPr>
      <dsp:spPr>
        <a:xfrm>
          <a:off x="3600395" y="2537657"/>
          <a:ext cx="2627792" cy="1207512"/>
        </a:xfrm>
        <a:prstGeom prst="ellipse">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t>The Business &amp; economic Environment</a:t>
          </a:r>
        </a:p>
      </dsp:txBody>
      <dsp:txXfrm>
        <a:off x="3985227" y="2839535"/>
        <a:ext cx="1858129" cy="603756"/>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31/05/2023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5/31/2023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31/05/2023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600" b="1" dirty="0">
                <a:solidFill>
                  <a:schemeClr val="accent2">
                    <a:lumMod val="20000"/>
                    <a:lumOff val="80000"/>
                  </a:schemeClr>
                </a:solidFill>
              </a:rPr>
              <a:t>The Global Business Environment (LCBB4005_BIRM)</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Week 3 - The Global Economic Environment</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395536" y="14988"/>
            <a:ext cx="8229600" cy="605700"/>
          </a:xfrm>
        </p:spPr>
        <p:txBody>
          <a:bodyPr>
            <a:normAutofit fontScale="90000"/>
          </a:bodyPr>
          <a:lstStyle/>
          <a:p>
            <a:r>
              <a:rPr lang="en-GB" sz="3600" b="1" dirty="0">
                <a:latin typeface="Arial" panose="020B0604020202020204" pitchFamily="34" charset="0"/>
                <a:cs typeface="Arial" panose="020B0604020202020204" pitchFamily="34" charset="0"/>
              </a:rPr>
              <a:t>Recap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251520" y="692696"/>
            <a:ext cx="8568952" cy="4968552"/>
          </a:xfrm>
        </p:spPr>
        <p:txBody>
          <a:bodyPr>
            <a:noAutofit/>
          </a:bodyPr>
          <a:lstStyle/>
          <a:p>
            <a:pPr algn="just">
              <a:buFont typeface="Wingdings" panose="05000000000000000000" pitchFamily="2" charset="2"/>
              <a:buChar char="§"/>
            </a:pPr>
            <a:r>
              <a:rPr lang="en-GB" sz="2000" dirty="0"/>
              <a:t>We said that the business environment is the set of conditions or climate in which businesses operate and are influenced by it, although at times businesses can influence it</a:t>
            </a:r>
          </a:p>
          <a:p>
            <a:pPr marL="0" indent="0" algn="just">
              <a:buNone/>
            </a:pPr>
            <a:endParaRPr lang="en-GB" sz="2000" dirty="0"/>
          </a:p>
          <a:p>
            <a:pPr algn="just">
              <a:buFont typeface="Wingdings" panose="05000000000000000000" pitchFamily="2" charset="2"/>
              <a:buChar char="§"/>
            </a:pPr>
            <a:r>
              <a:rPr lang="en-GB" sz="2000" dirty="0"/>
              <a:t>We also said that the business environment is divided into the internal and external environment</a:t>
            </a:r>
          </a:p>
          <a:p>
            <a:pPr marL="0" indent="0" algn="just">
              <a:buNone/>
            </a:pPr>
            <a:endParaRPr lang="en-GB" sz="2000" dirty="0"/>
          </a:p>
          <a:p>
            <a:pPr algn="just">
              <a:buFont typeface="Wingdings" panose="05000000000000000000" pitchFamily="2" charset="2"/>
              <a:buChar char="§"/>
            </a:pPr>
            <a:r>
              <a:rPr lang="en-GB" sz="2000" dirty="0"/>
              <a:t>The external environment is analysed extensively because businesses do not have direct control over events happening there</a:t>
            </a:r>
          </a:p>
          <a:p>
            <a:pPr algn="just">
              <a:buFont typeface="Wingdings" panose="05000000000000000000" pitchFamily="2" charset="2"/>
              <a:buChar char="§"/>
            </a:pPr>
            <a:r>
              <a:rPr lang="en-GB" sz="2000" dirty="0"/>
              <a:t>The external environment is analysed by considering the PESTLE factors.</a:t>
            </a:r>
          </a:p>
          <a:p>
            <a:pPr marL="0" indent="0" algn="just">
              <a:buNone/>
            </a:pPr>
            <a:endParaRPr lang="en-GB" sz="2000" dirty="0"/>
          </a:p>
          <a:p>
            <a:pPr algn="just">
              <a:buFont typeface="Wingdings" panose="05000000000000000000" pitchFamily="2" charset="2"/>
              <a:buChar char="§"/>
            </a:pPr>
            <a:r>
              <a:rPr lang="en-GB" sz="2000" dirty="0"/>
              <a:t>Last week we look at the Environmental factors (E).</a:t>
            </a:r>
          </a:p>
          <a:p>
            <a:pPr algn="just">
              <a:buFont typeface="Wingdings" panose="05000000000000000000" pitchFamily="2" charset="2"/>
              <a:buChar char="§"/>
            </a:pPr>
            <a:r>
              <a:rPr lang="en-GB" sz="2000" dirty="0"/>
              <a:t>In this lecture we will look at the other E- economic factors </a:t>
            </a:r>
          </a:p>
        </p:txBody>
      </p:sp>
    </p:spTree>
    <p:extLst>
      <p:ext uri="{BB962C8B-B14F-4D97-AF65-F5344CB8AC3E}">
        <p14:creationId xmlns:p14="http://schemas.microsoft.com/office/powerpoint/2010/main" val="303048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395536" y="14988"/>
            <a:ext cx="8229600" cy="749716"/>
          </a:xfrm>
        </p:spPr>
        <p:txBody>
          <a:bodyPr>
            <a:normAutofit/>
          </a:bodyPr>
          <a:lstStyle/>
          <a:p>
            <a:r>
              <a:rPr lang="en-GB" sz="3600" b="1" dirty="0">
                <a:latin typeface="Arial" panose="020B0604020202020204" pitchFamily="34" charset="0"/>
                <a:cs typeface="Arial" panose="020B0604020202020204" pitchFamily="34" charset="0"/>
              </a:rPr>
              <a:t>Learning outcome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251520" y="1124744"/>
            <a:ext cx="8568952" cy="4536504"/>
          </a:xfrm>
        </p:spPr>
        <p:txBody>
          <a:bodyPr>
            <a:noAutofit/>
          </a:bodyPr>
          <a:lstStyle/>
          <a:p>
            <a:pPr marL="514350" indent="-514350" algn="just">
              <a:buFont typeface="+mj-lt"/>
              <a:buAutoNum type="arabicPeriod"/>
            </a:pPr>
            <a:r>
              <a:rPr lang="en-GB" sz="2000" dirty="0"/>
              <a:t>Explore the nature of the economic environment within which business operates</a:t>
            </a:r>
          </a:p>
          <a:p>
            <a:pPr marL="514350" indent="-514350" algn="just">
              <a:buFont typeface="+mj-lt"/>
              <a:buAutoNum type="arabicPeriod"/>
            </a:pPr>
            <a:r>
              <a:rPr lang="en-GB" sz="2000" dirty="0"/>
              <a:t>Evaluate the role of government, discussing types of state intervention, in influencing macroeconomic activity</a:t>
            </a:r>
          </a:p>
          <a:p>
            <a:pPr marL="514350" indent="-514350" algn="just">
              <a:buFont typeface="+mj-lt"/>
              <a:buAutoNum type="arabicPeriod"/>
            </a:pPr>
            <a:r>
              <a:rPr lang="en-GB" sz="2000" dirty="0"/>
              <a:t>Examine the forces/indicators of the economic environment and discuss how they shape, and are shaped by business behaviour</a:t>
            </a:r>
          </a:p>
          <a:p>
            <a:pPr marL="514350" indent="-514350" algn="just">
              <a:buFont typeface="+mj-lt"/>
              <a:buAutoNum type="arabicPeriod"/>
            </a:pPr>
            <a:r>
              <a:rPr lang="en-GB" sz="2000" dirty="0"/>
              <a:t>With reference to national and regional economies, explain the changing nature of the global economy</a:t>
            </a:r>
          </a:p>
          <a:p>
            <a:pPr marL="514350" indent="-514350" algn="just">
              <a:buFont typeface="+mj-lt"/>
              <a:buAutoNum type="arabicPeriod"/>
            </a:pPr>
            <a:r>
              <a:rPr lang="en-GB" sz="2000" dirty="0"/>
              <a:t>Explain economic integration in the EU and EU monetary policy making</a:t>
            </a:r>
          </a:p>
        </p:txBody>
      </p:sp>
    </p:spTree>
    <p:extLst>
      <p:ext uri="{BB962C8B-B14F-4D97-AF65-F5344CB8AC3E}">
        <p14:creationId xmlns:p14="http://schemas.microsoft.com/office/powerpoint/2010/main" val="3194724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683568" y="620688"/>
            <a:ext cx="8229600" cy="648072"/>
          </a:xfrm>
        </p:spPr>
        <p:txBody>
          <a:bodyPr>
            <a:noAutofit/>
          </a:bodyPr>
          <a:lstStyle/>
          <a:p>
            <a:r>
              <a:rPr lang="en-GB" sz="3600" b="1" dirty="0">
                <a:latin typeface="Arial" panose="020B0604020202020204" pitchFamily="34" charset="0"/>
                <a:cs typeface="Arial" panose="020B0604020202020204" pitchFamily="34" charset="0"/>
              </a:rPr>
              <a:t>ECONOMIC ENVIRONMENT</a:t>
            </a:r>
          </a:p>
        </p:txBody>
      </p:sp>
      <p:sp>
        <p:nvSpPr>
          <p:cNvPr id="10" name="TextBox 9"/>
          <p:cNvSpPr txBox="1"/>
          <p:nvPr/>
        </p:nvSpPr>
        <p:spPr>
          <a:xfrm>
            <a:off x="251520" y="2276872"/>
            <a:ext cx="8496944" cy="830997"/>
          </a:xfrm>
          <a:prstGeom prst="rect">
            <a:avLst/>
          </a:prstGeom>
          <a:solidFill>
            <a:schemeClr val="accent5">
              <a:lumMod val="20000"/>
              <a:lumOff val="80000"/>
            </a:schemeClr>
          </a:solidFill>
        </p:spPr>
        <p:txBody>
          <a:bodyPr wrap="square" rtlCol="0">
            <a:spAutoFit/>
          </a:bodyPr>
          <a:lstStyle/>
          <a:p>
            <a:pPr algn="ctr"/>
            <a:r>
              <a:rPr lang="en-GB" sz="2400" b="1" dirty="0">
                <a:latin typeface="Arial" panose="020B0604020202020204" pitchFamily="34" charset="0"/>
                <a:cs typeface="Arial" panose="020B0604020202020204" pitchFamily="34" charset="0"/>
              </a:rPr>
              <a:t>ACTIVITY 3.1</a:t>
            </a:r>
            <a:r>
              <a:rPr lang="en-GB" sz="2400" dirty="0">
                <a:latin typeface="Arial" panose="020B0604020202020204" pitchFamily="34" charset="0"/>
                <a:cs typeface="Arial" panose="020B0604020202020204" pitchFamily="34" charset="0"/>
              </a:rPr>
              <a:t>.</a:t>
            </a:r>
          </a:p>
          <a:p>
            <a:pPr algn="ctr"/>
            <a:r>
              <a:rPr lang="en-GB" sz="2400" dirty="0">
                <a:latin typeface="Arial" panose="020B0604020202020204" pitchFamily="34" charset="0"/>
                <a:cs typeface="Arial" panose="020B0604020202020204" pitchFamily="34" charset="0"/>
              </a:rPr>
              <a:t>What is your understanding of Economic Environment?</a:t>
            </a:r>
          </a:p>
        </p:txBody>
      </p:sp>
    </p:spTree>
    <p:extLst>
      <p:ext uri="{BB962C8B-B14F-4D97-AF65-F5344CB8AC3E}">
        <p14:creationId xmlns:p14="http://schemas.microsoft.com/office/powerpoint/2010/main" val="104013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205543" y="188640"/>
            <a:ext cx="8229600" cy="648072"/>
          </a:xfrm>
        </p:spPr>
        <p:txBody>
          <a:bodyPr>
            <a:noAutofit/>
          </a:bodyPr>
          <a:lstStyle/>
          <a:p>
            <a:r>
              <a:rPr lang="en-GB" sz="3600" b="1" dirty="0">
                <a:latin typeface="Arial" panose="020B0604020202020204" pitchFamily="34" charset="0"/>
                <a:cs typeface="Arial" panose="020B0604020202020204" pitchFamily="34" charset="0"/>
              </a:rPr>
              <a:t>ECONOMIC ENVIRONMENT</a:t>
            </a:r>
          </a:p>
        </p:txBody>
      </p:sp>
      <p:sp>
        <p:nvSpPr>
          <p:cNvPr id="3" name="Rectangle 2"/>
          <p:cNvSpPr/>
          <p:nvPr/>
        </p:nvSpPr>
        <p:spPr>
          <a:xfrm>
            <a:off x="107504" y="864129"/>
            <a:ext cx="8928991" cy="4718279"/>
          </a:xfrm>
          <a:prstGeom prst="rect">
            <a:avLst/>
          </a:prstGeom>
        </p:spPr>
        <p:txBody>
          <a:bodyPr wrap="square">
            <a:spAutoFit/>
          </a:bodyPr>
          <a:lstStyle/>
          <a:p>
            <a:pPr marL="342900" indent="-342900">
              <a:lnSpc>
                <a:spcPct val="107000"/>
              </a:lnSpc>
              <a:spcAft>
                <a:spcPts val="800"/>
              </a:spcAft>
              <a:buFont typeface="Wingdings" panose="05000000000000000000" pitchFamily="2" charset="2"/>
              <a:buChar char="§"/>
            </a:pPr>
            <a:r>
              <a:rPr lang="en-GB" sz="2400" b="1" dirty="0">
                <a:solidFill>
                  <a:srgbClr val="FF0000"/>
                </a:solidFill>
                <a:latin typeface="Arial" panose="020B0604020202020204" pitchFamily="34" charset="0"/>
                <a:ea typeface="Calibri" panose="020F0502020204030204" pitchFamily="34" charset="0"/>
                <a:cs typeface="Arial" panose="020B0604020202020204" pitchFamily="34" charset="0"/>
              </a:rPr>
              <a:t>Economic Environment</a:t>
            </a:r>
            <a:r>
              <a:rPr lang="en-GB" sz="2400" dirty="0">
                <a:solidFill>
                  <a:srgbClr val="FF0000"/>
                </a:solidFill>
                <a:latin typeface="Arial" panose="020B0604020202020204" pitchFamily="34" charset="0"/>
                <a:ea typeface="Calibri" panose="020F0502020204030204" pitchFamily="34" charset="0"/>
                <a:cs typeface="Arial" panose="020B0604020202020204" pitchFamily="34" charset="0"/>
              </a:rPr>
              <a:t> </a:t>
            </a:r>
            <a:r>
              <a:rPr lang="en-GB" sz="2400" dirty="0">
                <a:latin typeface="Arial" panose="020B0604020202020204" pitchFamily="34" charset="0"/>
                <a:ea typeface="Calibri" panose="020F0502020204030204" pitchFamily="34" charset="0"/>
                <a:cs typeface="Arial" panose="020B0604020202020204" pitchFamily="34" charset="0"/>
              </a:rPr>
              <a:t>is the total economic space in which businesses operate and are affected by its fluctuations</a:t>
            </a:r>
          </a:p>
          <a:p>
            <a:pPr marL="342900" indent="-342900">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Can be grouped into Micro and Macroeconomic factors/indicators</a:t>
            </a:r>
          </a:p>
          <a:p>
            <a:pPr marL="342900" indent="-342900">
              <a:lnSpc>
                <a:spcPct val="107000"/>
              </a:lnSpc>
              <a:spcAft>
                <a:spcPts val="800"/>
              </a:spcAft>
              <a:buFont typeface="Wingdings" panose="05000000000000000000" pitchFamily="2" charset="2"/>
              <a:buChar char="§"/>
            </a:pPr>
            <a:r>
              <a:rPr lang="en-GB" sz="2400" b="1" dirty="0">
                <a:latin typeface="Arial" panose="020B0604020202020204" pitchFamily="34" charset="0"/>
                <a:ea typeface="Calibri" panose="020F0502020204030204" pitchFamily="34" charset="0"/>
                <a:cs typeface="Arial" panose="020B0604020202020204" pitchFamily="34" charset="0"/>
              </a:rPr>
              <a:t>Micro:</a:t>
            </a:r>
            <a:r>
              <a:rPr lang="en-GB" sz="2400" dirty="0">
                <a:latin typeface="Arial" panose="020B0604020202020204" pitchFamily="34" charset="0"/>
                <a:ea typeface="Calibri" panose="020F0502020204030204" pitchFamily="34" charset="0"/>
                <a:cs typeface="Arial" panose="020B0604020202020204" pitchFamily="34" charset="0"/>
              </a:rPr>
              <a:t> demand/buying behaviour of consumers, supply of goods/services, market structures, income of households, inequalities</a:t>
            </a:r>
          </a:p>
          <a:p>
            <a:pPr marL="342900" indent="-342900">
              <a:lnSpc>
                <a:spcPct val="107000"/>
              </a:lnSpc>
              <a:spcAft>
                <a:spcPts val="800"/>
              </a:spcAft>
              <a:buFont typeface="Wingdings" panose="05000000000000000000" pitchFamily="2" charset="2"/>
              <a:buChar char="§"/>
            </a:pPr>
            <a:r>
              <a:rPr lang="en-GB" sz="2400" b="1" dirty="0">
                <a:latin typeface="Arial" panose="020B0604020202020204" pitchFamily="34" charset="0"/>
                <a:ea typeface="Calibri" panose="020F0502020204030204" pitchFamily="34" charset="0"/>
                <a:cs typeface="Arial" panose="020B0604020202020204" pitchFamily="34" charset="0"/>
              </a:rPr>
              <a:t>Macro:</a:t>
            </a:r>
            <a:r>
              <a:rPr lang="en-GB" sz="2400" dirty="0">
                <a:latin typeface="Arial" panose="020B0604020202020204" pitchFamily="34" charset="0"/>
                <a:ea typeface="Calibri" panose="020F0502020204030204" pitchFamily="34" charset="0"/>
                <a:cs typeface="Arial" panose="020B0604020202020204" pitchFamily="34" charset="0"/>
              </a:rPr>
              <a:t> growth, productivity, employment, inflation, interest rates, exchange rates, rates of taxation wealth, balance of payments, regional integration, globalisation, the entire financial system</a:t>
            </a:r>
          </a:p>
        </p:txBody>
      </p:sp>
    </p:spTree>
    <p:extLst>
      <p:ext uri="{BB962C8B-B14F-4D97-AF65-F5344CB8AC3E}">
        <p14:creationId xmlns:p14="http://schemas.microsoft.com/office/powerpoint/2010/main" val="2037834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205543" y="188640"/>
            <a:ext cx="8229600" cy="648072"/>
          </a:xfrm>
        </p:spPr>
        <p:txBody>
          <a:bodyPr>
            <a:noAutofit/>
          </a:bodyPr>
          <a:lstStyle/>
          <a:p>
            <a:r>
              <a:rPr lang="en-GB" sz="3600" b="1" dirty="0">
                <a:latin typeface="Arial" panose="020B0604020202020204" pitchFamily="34" charset="0"/>
                <a:cs typeface="Arial" panose="020B0604020202020204" pitchFamily="34" charset="0"/>
              </a:rPr>
              <a:t>ECONOMIC ENVIRONMENT</a:t>
            </a:r>
          </a:p>
        </p:txBody>
      </p:sp>
      <p:graphicFrame>
        <p:nvGraphicFramePr>
          <p:cNvPr id="6" name="Content Placeholder 22">
            <a:extLst>
              <a:ext uri="{FF2B5EF4-FFF2-40B4-BE49-F238E27FC236}">
                <a16:creationId xmlns:a16="http://schemas.microsoft.com/office/drawing/2014/main" id="{FCA9674A-7E46-982F-2059-B837B0ACC8D6}"/>
              </a:ext>
            </a:extLst>
          </p:cNvPr>
          <p:cNvGraphicFramePr>
            <a:graphicFrameLocks noGrp="1"/>
          </p:cNvGraphicFramePr>
          <p:nvPr>
            <p:ph idx="1"/>
            <p:extLst>
              <p:ext uri="{D42A27DB-BD31-4B8C-83A1-F6EECF244321}">
                <p14:modId xmlns:p14="http://schemas.microsoft.com/office/powerpoint/2010/main" val="1465831075"/>
              </p:ext>
            </p:extLst>
          </p:nvPr>
        </p:nvGraphicFramePr>
        <p:xfrm>
          <a:off x="1014661" y="1590465"/>
          <a:ext cx="9828584" cy="39267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8C39DAD8-3AF9-A70E-0094-5E11012A0684}"/>
              </a:ext>
            </a:extLst>
          </p:cNvPr>
          <p:cNvSpPr txBox="1"/>
          <p:nvPr/>
        </p:nvSpPr>
        <p:spPr>
          <a:xfrm>
            <a:off x="163147" y="830526"/>
            <a:ext cx="3275273" cy="1477328"/>
          </a:xfrm>
          <a:prstGeom prst="rect">
            <a:avLst/>
          </a:prstGeom>
          <a:noFill/>
        </p:spPr>
        <p:txBody>
          <a:bodyPr wrap="square" rtlCol="0">
            <a:spAutoFit/>
          </a:bodyPr>
          <a:lstStyle/>
          <a:p>
            <a:r>
              <a:rPr lang="en-GB" dirty="0"/>
              <a:t>Integration, FDI, MNCs, trade currencies, global supply and value chains, Bretton Woods Institutions (</a:t>
            </a:r>
            <a:r>
              <a:rPr lang="en-GB" dirty="0" err="1"/>
              <a:t>eg</a:t>
            </a:r>
            <a:r>
              <a:rPr lang="en-GB" dirty="0"/>
              <a:t> WTO), growth, economic systems </a:t>
            </a:r>
          </a:p>
        </p:txBody>
      </p:sp>
      <p:sp>
        <p:nvSpPr>
          <p:cNvPr id="8" name="TextBox 7">
            <a:extLst>
              <a:ext uri="{FF2B5EF4-FFF2-40B4-BE49-F238E27FC236}">
                <a16:creationId xmlns:a16="http://schemas.microsoft.com/office/drawing/2014/main" id="{8E734E95-DC07-E6AF-30A4-4335FBFDAA3E}"/>
              </a:ext>
            </a:extLst>
          </p:cNvPr>
          <p:cNvSpPr txBox="1"/>
          <p:nvPr/>
        </p:nvSpPr>
        <p:spPr>
          <a:xfrm>
            <a:off x="166245" y="3965673"/>
            <a:ext cx="3275273" cy="1477328"/>
          </a:xfrm>
          <a:prstGeom prst="rect">
            <a:avLst/>
          </a:prstGeom>
          <a:noFill/>
        </p:spPr>
        <p:txBody>
          <a:bodyPr wrap="square" rtlCol="0">
            <a:spAutoFit/>
          </a:bodyPr>
          <a:lstStyle/>
          <a:p>
            <a:r>
              <a:rPr lang="en-GB" dirty="0"/>
              <a:t>Growth, Inflation, tax system, interest rates, exchange rates, unemployment, national industries and how they support each other, </a:t>
            </a:r>
          </a:p>
        </p:txBody>
      </p:sp>
      <p:sp>
        <p:nvSpPr>
          <p:cNvPr id="9" name="TextBox 8">
            <a:extLst>
              <a:ext uri="{FF2B5EF4-FFF2-40B4-BE49-F238E27FC236}">
                <a16:creationId xmlns:a16="http://schemas.microsoft.com/office/drawing/2014/main" id="{FD10C67F-070A-F565-4743-C688FF53132C}"/>
              </a:ext>
            </a:extLst>
          </p:cNvPr>
          <p:cNvSpPr txBox="1"/>
          <p:nvPr/>
        </p:nvSpPr>
        <p:spPr>
          <a:xfrm>
            <a:off x="6228184" y="715408"/>
            <a:ext cx="3275273" cy="646331"/>
          </a:xfrm>
          <a:prstGeom prst="rect">
            <a:avLst/>
          </a:prstGeom>
          <a:noFill/>
        </p:spPr>
        <p:txBody>
          <a:bodyPr wrap="square" rtlCol="0">
            <a:spAutoFit/>
          </a:bodyPr>
          <a:lstStyle/>
          <a:p>
            <a:r>
              <a:rPr lang="en-GB" dirty="0"/>
              <a:t>Regional Integration, trade relations,  </a:t>
            </a:r>
          </a:p>
        </p:txBody>
      </p:sp>
      <p:cxnSp>
        <p:nvCxnSpPr>
          <p:cNvPr id="11" name="Straight Arrow Connector 10">
            <a:extLst>
              <a:ext uri="{FF2B5EF4-FFF2-40B4-BE49-F238E27FC236}">
                <a16:creationId xmlns:a16="http://schemas.microsoft.com/office/drawing/2014/main" id="{2E34FAE7-D280-C14F-F480-AF79BB346FE7}"/>
              </a:ext>
            </a:extLst>
          </p:cNvPr>
          <p:cNvCxnSpPr>
            <a:cxnSpLocks/>
          </p:cNvCxnSpPr>
          <p:nvPr/>
        </p:nvCxnSpPr>
        <p:spPr>
          <a:xfrm flipH="1">
            <a:off x="2915816" y="3965673"/>
            <a:ext cx="1800200" cy="8314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F482DAA-0041-A7D9-5004-BDD8EA1276CB}"/>
              </a:ext>
            </a:extLst>
          </p:cNvPr>
          <p:cNvCxnSpPr>
            <a:cxnSpLocks/>
          </p:cNvCxnSpPr>
          <p:nvPr/>
        </p:nvCxnSpPr>
        <p:spPr>
          <a:xfrm flipV="1">
            <a:off x="6802084" y="1145702"/>
            <a:ext cx="831327" cy="19412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69C21E7-5370-40AA-DB3E-6C7C35E285F6}"/>
              </a:ext>
            </a:extLst>
          </p:cNvPr>
          <p:cNvCxnSpPr>
            <a:cxnSpLocks/>
          </p:cNvCxnSpPr>
          <p:nvPr/>
        </p:nvCxnSpPr>
        <p:spPr>
          <a:xfrm flipH="1" flipV="1">
            <a:off x="3059832" y="1516234"/>
            <a:ext cx="2016224" cy="8203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544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fade">
                                      <p:cBhvr>
                                        <p:cTn id="4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P spid="7"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457200" y="116632"/>
            <a:ext cx="8229600" cy="778098"/>
          </a:xfrm>
        </p:spPr>
        <p:txBody>
          <a:bodyPr>
            <a:normAutofit/>
          </a:bodyPr>
          <a:lstStyle/>
          <a:p>
            <a:r>
              <a:rPr lang="en-GB" b="1" dirty="0">
                <a:latin typeface="Arial" panose="020B0604020202020204" pitchFamily="34" charset="0"/>
                <a:cs typeface="Arial" panose="020B0604020202020204" pitchFamily="34" charset="0"/>
              </a:rPr>
              <a:t> Economic Indicators</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317528" y="894730"/>
            <a:ext cx="8646959" cy="5054550"/>
          </a:xfrm>
        </p:spPr>
        <p:txBody>
          <a:bodyPr>
            <a:normAutofit fontScale="62500" lnSpcReduction="20000"/>
          </a:bodyPr>
          <a:lstStyle/>
          <a:p>
            <a:pPr marL="0" lvl="0" indent="0" algn="ctr">
              <a:buNone/>
            </a:pPr>
            <a:r>
              <a:rPr lang="en-GB" b="1" dirty="0">
                <a:solidFill>
                  <a:srgbClr val="FF0000"/>
                </a:solidFill>
                <a:latin typeface="Arial" panose="020B0604020202020204" pitchFamily="34" charset="0"/>
                <a:cs typeface="Arial" panose="020B0604020202020204" pitchFamily="34" charset="0"/>
              </a:rPr>
              <a:t>ECONOMIC GROWTH</a:t>
            </a:r>
          </a:p>
          <a:p>
            <a:pPr algn="just">
              <a:buFont typeface="Wingdings" panose="05000000000000000000" pitchFamily="2" charset="2"/>
              <a:buChar char="§"/>
            </a:pPr>
            <a:r>
              <a:rPr lang="en-GB" dirty="0">
                <a:latin typeface="Arial" panose="020B0604020202020204" pitchFamily="34" charset="0"/>
                <a:cs typeface="Arial" panose="020B0604020202020204" pitchFamily="34" charset="0"/>
              </a:rPr>
              <a:t>Increase in national income over time indicating expansion in the production of goods and service. </a:t>
            </a:r>
          </a:p>
          <a:p>
            <a:pPr algn="just">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dirty="0">
                <a:latin typeface="Arial" panose="020B0604020202020204" pitchFamily="34" charset="0"/>
                <a:cs typeface="Arial" panose="020B0604020202020204" pitchFamily="34" charset="0"/>
              </a:rPr>
              <a:t>How industrialised a country is since it contributes to growth and improved livelihoods</a:t>
            </a:r>
          </a:p>
          <a:p>
            <a:pPr algn="just">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dirty="0">
                <a:latin typeface="Arial" panose="020B0604020202020204" pitchFamily="34" charset="0"/>
                <a:cs typeface="Arial" panose="020B0604020202020204" pitchFamily="34" charset="0"/>
              </a:rPr>
              <a:t>Growth too should be sustainable to continue the supply chain process</a:t>
            </a:r>
          </a:p>
          <a:p>
            <a:pPr algn="just">
              <a:buFont typeface="Wingdings" panose="05000000000000000000" pitchFamily="2" charset="2"/>
              <a:buChar char="§"/>
            </a:pPr>
            <a:r>
              <a:rPr lang="en-GB" dirty="0">
                <a:latin typeface="Arial" panose="020B0604020202020204" pitchFamily="34" charset="0"/>
                <a:cs typeface="Arial" panose="020B0604020202020204" pitchFamily="34" charset="0"/>
              </a:rPr>
              <a:t>We can consider three indicators in economic growth whether at the country or global level:</a:t>
            </a:r>
          </a:p>
          <a:p>
            <a:pPr algn="just">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GB" dirty="0">
                <a:solidFill>
                  <a:srgbClr val="7030A0"/>
                </a:solidFill>
                <a:latin typeface="Arial" panose="020B0604020202020204" pitchFamily="34" charset="0"/>
                <a:cs typeface="Arial" panose="020B0604020202020204" pitchFamily="34" charset="0"/>
              </a:rPr>
              <a:t>GDP/GNP (Gross Domestic Product or Gross National Product)</a:t>
            </a:r>
          </a:p>
          <a:p>
            <a:pPr algn="just">
              <a:buFont typeface="Wingdings" panose="05000000000000000000" pitchFamily="2" charset="2"/>
              <a:buChar char="Ø"/>
            </a:pPr>
            <a:r>
              <a:rPr lang="en-GB" dirty="0">
                <a:solidFill>
                  <a:srgbClr val="7030A0"/>
                </a:solidFill>
                <a:latin typeface="Arial" panose="020B0604020202020204" pitchFamily="34" charset="0"/>
                <a:cs typeface="Arial" panose="020B0604020202020204" pitchFamily="34" charset="0"/>
              </a:rPr>
              <a:t>Real and Nominal GDP/GNP</a:t>
            </a:r>
          </a:p>
          <a:p>
            <a:pPr algn="just">
              <a:buFont typeface="Wingdings" panose="05000000000000000000" pitchFamily="2" charset="2"/>
              <a:buChar char="q"/>
            </a:pPr>
            <a:r>
              <a:rPr lang="en-GB" dirty="0">
                <a:solidFill>
                  <a:srgbClr val="0070C0"/>
                </a:solidFill>
                <a:latin typeface="Arial" panose="020B0604020202020204" pitchFamily="34" charset="0"/>
                <a:cs typeface="Arial" panose="020B0604020202020204" pitchFamily="34" charset="0"/>
              </a:rPr>
              <a:t>Real and Nominal GDP/GNP per capita </a:t>
            </a:r>
            <a:r>
              <a:rPr lang="en-GB" dirty="0">
                <a:latin typeface="Arial" panose="020B0604020202020204" pitchFamily="34" charset="0"/>
                <a:cs typeface="Arial" panose="020B0604020202020204" pitchFamily="34" charset="0"/>
              </a:rPr>
              <a:t>and </a:t>
            </a:r>
          </a:p>
          <a:p>
            <a:pPr algn="just">
              <a:buFont typeface="Wingdings" panose="05000000000000000000" pitchFamily="2" charset="2"/>
              <a:buChar char="v"/>
            </a:pPr>
            <a:r>
              <a:rPr lang="en-GB" dirty="0">
                <a:solidFill>
                  <a:srgbClr val="C00000"/>
                </a:solidFill>
                <a:latin typeface="Arial" panose="020B0604020202020204" pitchFamily="34" charset="0"/>
                <a:cs typeface="Arial" panose="020B0604020202020204" pitchFamily="34" charset="0"/>
              </a:rPr>
              <a:t>Inequalities</a:t>
            </a:r>
            <a:r>
              <a:rPr lang="en-GB" dirty="0">
                <a:latin typeface="Arial" panose="020B0604020202020204" pitchFamily="34" charset="0"/>
                <a:cs typeface="Arial" panose="020B0604020202020204" pitchFamily="34" charset="0"/>
              </a:rPr>
              <a:t> (distribution of income because it can determine demand)</a:t>
            </a:r>
          </a:p>
        </p:txBody>
      </p:sp>
    </p:spTree>
    <p:extLst>
      <p:ext uri="{BB962C8B-B14F-4D97-AF65-F5344CB8AC3E}">
        <p14:creationId xmlns:p14="http://schemas.microsoft.com/office/powerpoint/2010/main" val="915639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332994" y="202631"/>
            <a:ext cx="8229600" cy="778098"/>
          </a:xfrm>
        </p:spPr>
        <p:txBody>
          <a:bodyPr>
            <a:normAutofit/>
          </a:bodyPr>
          <a:lstStyle/>
          <a:p>
            <a:r>
              <a:rPr lang="en-GB" b="1" dirty="0">
                <a:latin typeface="Arial" panose="020B0604020202020204" pitchFamily="34" charset="0"/>
                <a:cs typeface="Arial" panose="020B0604020202020204" pitchFamily="34" charset="0"/>
              </a:rPr>
              <a:t> Economic Indicators</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467544" y="980729"/>
            <a:ext cx="8496944" cy="4896543"/>
          </a:xfrm>
        </p:spPr>
        <p:txBody>
          <a:bodyPr>
            <a:normAutofit lnSpcReduction="10000"/>
          </a:bodyPr>
          <a:lstStyle/>
          <a:p>
            <a:pPr marL="0" lvl="0" indent="0" algn="ctr">
              <a:buNone/>
            </a:pPr>
            <a:r>
              <a:rPr lang="en-GB" b="1" dirty="0">
                <a:solidFill>
                  <a:srgbClr val="FF0000"/>
                </a:solidFill>
                <a:latin typeface="Arial" panose="020B0604020202020204" pitchFamily="34" charset="0"/>
                <a:cs typeface="Arial" panose="020B0604020202020204" pitchFamily="34" charset="0"/>
              </a:rPr>
              <a:t>Gross Domestic Product (GDP) </a:t>
            </a:r>
          </a:p>
          <a:p>
            <a:pPr algn="just"/>
            <a:r>
              <a:rPr lang="en-GB" sz="3000" dirty="0">
                <a:latin typeface="Arial" panose="020B0604020202020204" pitchFamily="34" charset="0"/>
                <a:cs typeface="Arial" panose="020B0604020202020204" pitchFamily="34" charset="0"/>
              </a:rPr>
              <a:t>Is a measure of a country’s overall economic output. </a:t>
            </a:r>
          </a:p>
          <a:p>
            <a:pPr algn="just"/>
            <a:r>
              <a:rPr lang="en-GB" sz="3000" dirty="0">
                <a:latin typeface="Arial" panose="020B0604020202020204" pitchFamily="34" charset="0"/>
                <a:cs typeface="Arial" panose="020B0604020202020204" pitchFamily="34" charset="0"/>
              </a:rPr>
              <a:t>GDP measures aggregate economic activity, encompassing every sector of the economy</a:t>
            </a:r>
          </a:p>
          <a:p>
            <a:pPr marL="0" indent="0" algn="just">
              <a:buNone/>
            </a:pPr>
            <a:r>
              <a:rPr lang="en-GB" sz="3000" dirty="0">
                <a:latin typeface="Arial" panose="020B0604020202020204" pitchFamily="34" charset="0"/>
                <a:cs typeface="Arial" panose="020B0604020202020204" pitchFamily="34" charset="0"/>
              </a:rPr>
              <a:t> </a:t>
            </a:r>
          </a:p>
          <a:p>
            <a:pPr algn="just"/>
            <a:r>
              <a:rPr lang="en-GB" sz="3000" dirty="0">
                <a:latin typeface="Arial" panose="020B0604020202020204" pitchFamily="34" charset="0"/>
                <a:cs typeface="Arial" panose="020B0604020202020204" pitchFamily="34" charset="0"/>
              </a:rPr>
              <a:t>The total value of all </a:t>
            </a:r>
            <a:r>
              <a:rPr lang="en-GB" sz="3000" b="1" dirty="0">
                <a:latin typeface="Arial" panose="020B0604020202020204" pitchFamily="34" charset="0"/>
                <a:cs typeface="Arial" panose="020B0604020202020204" pitchFamily="34" charset="0"/>
              </a:rPr>
              <a:t>final goods and services </a:t>
            </a:r>
            <a:r>
              <a:rPr lang="en-GB" sz="3000" dirty="0">
                <a:latin typeface="Arial" panose="020B0604020202020204" pitchFamily="34" charset="0"/>
                <a:cs typeface="Arial" panose="020B0604020202020204" pitchFamily="34" charset="0"/>
              </a:rPr>
              <a:t>produced by a country in one year, i.e. the total monetary value of all goods and services produced domestically by a country.</a:t>
            </a:r>
          </a:p>
        </p:txBody>
      </p:sp>
    </p:spTree>
    <p:extLst>
      <p:ext uri="{BB962C8B-B14F-4D97-AF65-F5344CB8AC3E}">
        <p14:creationId xmlns:p14="http://schemas.microsoft.com/office/powerpoint/2010/main" val="3372433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432899" y="116632"/>
            <a:ext cx="8229600" cy="792088"/>
          </a:xfrm>
        </p:spPr>
        <p:txBody>
          <a:bodyPr anchor="ctr">
            <a:normAutofit/>
          </a:bodyPr>
          <a:lstStyle/>
          <a:p>
            <a:r>
              <a:rPr lang="en-GB" sz="3600" b="1" dirty="0">
                <a:latin typeface="Arial" panose="020B0604020202020204" pitchFamily="34" charset="0"/>
                <a:cs typeface="Arial" panose="020B0604020202020204" pitchFamily="34" charset="0"/>
              </a:rPr>
              <a:t>GDP by Country</a:t>
            </a:r>
            <a:endParaRPr lang="en-GB" sz="3600" dirty="0">
              <a:latin typeface="Arial" panose="020B0604020202020204" pitchFamily="34" charset="0"/>
              <a:cs typeface="Arial" panose="020B0604020202020204" pitchFamily="34" charset="0"/>
            </a:endParaRPr>
          </a:p>
        </p:txBody>
      </p:sp>
      <p:pic>
        <p:nvPicPr>
          <p:cNvPr id="6" name="Picture 5"/>
          <p:cNvPicPr/>
          <p:nvPr/>
        </p:nvPicPr>
        <p:blipFill>
          <a:blip r:embed="rId2"/>
          <a:stretch>
            <a:fillRect/>
          </a:stretch>
        </p:blipFill>
        <p:spPr>
          <a:xfrm>
            <a:off x="0" y="1052736"/>
            <a:ext cx="9144000" cy="5805264"/>
          </a:xfrm>
          <a:prstGeom prst="rect">
            <a:avLst/>
          </a:prstGeom>
        </p:spPr>
      </p:pic>
      <p:sp>
        <p:nvSpPr>
          <p:cNvPr id="3" name="Rectangle 2"/>
          <p:cNvSpPr/>
          <p:nvPr/>
        </p:nvSpPr>
        <p:spPr>
          <a:xfrm>
            <a:off x="0" y="5589240"/>
            <a:ext cx="9144000" cy="288032"/>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2072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528" y="1052736"/>
            <a:ext cx="8280920" cy="4241546"/>
          </a:xfrm>
          <a:prstGeom prst="rect">
            <a:avLst/>
          </a:prstGeom>
          <a:ln>
            <a:solidFill>
              <a:schemeClr val="tx2"/>
            </a:solidFill>
          </a:ln>
        </p:spPr>
        <p:txBody>
          <a:bodyPr wrap="square">
            <a:spAutoFit/>
          </a:bodyPr>
          <a:lstStyle/>
          <a:p>
            <a:pPr marL="228600" algn="just">
              <a:lnSpc>
                <a:spcPct val="107000"/>
              </a:lnSpc>
              <a:spcAft>
                <a:spcPts val="0"/>
              </a:spcAft>
            </a:pPr>
            <a:r>
              <a:rPr lang="en-GB" sz="2800" b="1" dirty="0">
                <a:solidFill>
                  <a:srgbClr val="FF0000"/>
                </a:solidFill>
                <a:latin typeface="Arial" panose="020B0604020202020204" pitchFamily="34" charset="0"/>
                <a:ea typeface="Calibri" panose="020F0502020204030204" pitchFamily="34" charset="0"/>
                <a:cs typeface="Arial" panose="020B0604020202020204" pitchFamily="34" charset="0"/>
              </a:rPr>
              <a:t>GROSS NATIONAL PRODUCT (GNP) </a:t>
            </a:r>
            <a:r>
              <a:rPr lang="en-GB" sz="2800" dirty="0">
                <a:latin typeface="Arial" panose="020B0604020202020204" pitchFamily="34" charset="0"/>
                <a:ea typeface="Calibri" panose="020F0502020204030204" pitchFamily="34" charset="0"/>
                <a:cs typeface="Arial" panose="020B0604020202020204" pitchFamily="34" charset="0"/>
              </a:rPr>
              <a:t>– is an economic statistic which includes GDP plus any income earned by residents from their overseas investments, minus income earned within the domestic economy by overseas residents, i.e. it is the total domestic and foreign added value claimed by residents of a state; the wealth of a country. Its total income divided by its total population.</a:t>
            </a:r>
          </a:p>
        </p:txBody>
      </p:sp>
    </p:spTree>
    <p:extLst>
      <p:ext uri="{BB962C8B-B14F-4D97-AF65-F5344CB8AC3E}">
        <p14:creationId xmlns:p14="http://schemas.microsoft.com/office/powerpoint/2010/main" val="283046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299531" y="0"/>
            <a:ext cx="8229600" cy="792088"/>
          </a:xfrm>
        </p:spPr>
        <p:txBody>
          <a:bodyPr anchor="ctr">
            <a:normAutofit/>
          </a:bodyPr>
          <a:lstStyle/>
          <a:p>
            <a:pPr>
              <a:lnSpc>
                <a:spcPct val="90000"/>
              </a:lnSpc>
            </a:pPr>
            <a:r>
              <a:rPr lang="en-GB" sz="2800" b="1" dirty="0">
                <a:latin typeface="Arial" panose="020B0604020202020204" pitchFamily="34" charset="0"/>
                <a:cs typeface="Arial" panose="020B0604020202020204" pitchFamily="34" charset="0"/>
              </a:rPr>
              <a:t>GDP IN DEVELOPING COUNTRIES</a:t>
            </a:r>
          </a:p>
        </p:txBody>
      </p:sp>
      <p:pic>
        <p:nvPicPr>
          <p:cNvPr id="6" name="Picture 5"/>
          <p:cNvPicPr/>
          <p:nvPr/>
        </p:nvPicPr>
        <p:blipFill>
          <a:blip r:embed="rId2"/>
          <a:stretch>
            <a:fillRect/>
          </a:stretch>
        </p:blipFill>
        <p:spPr>
          <a:xfrm>
            <a:off x="107504" y="792088"/>
            <a:ext cx="8928992" cy="4941168"/>
          </a:xfrm>
          <a:prstGeom prst="rect">
            <a:avLst/>
          </a:prstGeom>
        </p:spPr>
      </p:pic>
    </p:spTree>
    <p:extLst>
      <p:ext uri="{BB962C8B-B14F-4D97-AF65-F5344CB8AC3E}">
        <p14:creationId xmlns:p14="http://schemas.microsoft.com/office/powerpoint/2010/main" val="191922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 3.2.</a:t>
            </a:r>
          </a:p>
        </p:txBody>
      </p:sp>
      <p:sp>
        <p:nvSpPr>
          <p:cNvPr id="3" name="Content Placeholder 2"/>
          <p:cNvSpPr>
            <a:spLocks noGrp="1"/>
          </p:cNvSpPr>
          <p:nvPr>
            <p:ph sz="half" idx="1"/>
          </p:nvPr>
        </p:nvSpPr>
        <p:spPr>
          <a:xfrm>
            <a:off x="457200" y="1600201"/>
            <a:ext cx="8229600" cy="3989040"/>
          </a:xfrm>
        </p:spPr>
        <p:txBody>
          <a:bodyPr>
            <a:normAutofit/>
          </a:bodyPr>
          <a:lstStyle/>
          <a:p>
            <a:pPr algn="just"/>
            <a:r>
              <a:rPr lang="en-GB" sz="3600" dirty="0"/>
              <a:t>Search for the </a:t>
            </a:r>
            <a:r>
              <a:rPr lang="en-GB" sz="3600" b="1" dirty="0"/>
              <a:t>2021 GDP </a:t>
            </a:r>
            <a:r>
              <a:rPr lang="en-GB" sz="3600" dirty="0"/>
              <a:t>and </a:t>
            </a:r>
            <a:r>
              <a:rPr lang="en-GB" sz="3600" b="1" dirty="0"/>
              <a:t>2022 GDP</a:t>
            </a:r>
            <a:r>
              <a:rPr lang="en-GB" sz="3600" dirty="0"/>
              <a:t> for a country of your choice</a:t>
            </a:r>
          </a:p>
          <a:p>
            <a:pPr marL="0" indent="0" algn="just">
              <a:buNone/>
            </a:pPr>
            <a:endParaRPr lang="en-GB" sz="3600" dirty="0"/>
          </a:p>
          <a:p>
            <a:pPr algn="just"/>
            <a:r>
              <a:rPr lang="en-GB" sz="3600" dirty="0"/>
              <a:t>Comment on the difference, and the impact on the business. </a:t>
            </a:r>
          </a:p>
        </p:txBody>
      </p:sp>
    </p:spTree>
    <p:extLst>
      <p:ext uri="{BB962C8B-B14F-4D97-AF65-F5344CB8AC3E}">
        <p14:creationId xmlns:p14="http://schemas.microsoft.com/office/powerpoint/2010/main" val="413939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2668" y="188640"/>
            <a:ext cx="5377444" cy="4425699"/>
          </a:xfrm>
          <a:prstGeom prst="rect">
            <a:avLst/>
          </a:prstGeom>
          <a:ln>
            <a:noFill/>
          </a:ln>
        </p:spPr>
        <p:txBody>
          <a:bodyPr wrap="square">
            <a:spAutoFit/>
          </a:bodyPr>
          <a:lstStyle/>
          <a:p>
            <a:pPr marL="228600" algn="ctr">
              <a:lnSpc>
                <a:spcPct val="107000"/>
              </a:lnSpc>
              <a:spcAft>
                <a:spcPts val="800"/>
              </a:spcAft>
            </a:pPr>
            <a:r>
              <a:rPr lang="en-GB" sz="2400" b="1" dirty="0">
                <a:solidFill>
                  <a:srgbClr val="FF0000"/>
                </a:solidFill>
                <a:latin typeface="Arial" panose="020B0604020202020204" pitchFamily="34" charset="0"/>
                <a:ea typeface="Calibri" panose="020F0502020204030204" pitchFamily="34" charset="0"/>
                <a:cs typeface="Arial" panose="020B0604020202020204" pitchFamily="34" charset="0"/>
              </a:rPr>
              <a:t>BALANCE OF PAYMENTS (BOP)</a:t>
            </a:r>
            <a:endParaRPr lang="en-GB" sz="2400" dirty="0">
              <a:latin typeface="Arial" panose="020B0604020202020204" pitchFamily="34" charset="0"/>
              <a:ea typeface="Calibri" panose="020F0502020204030204" pitchFamily="34" charset="0"/>
              <a:cs typeface="Arial" panose="020B0604020202020204" pitchFamily="34" charset="0"/>
            </a:endParaRPr>
          </a:p>
          <a:p>
            <a:pPr marL="228600" algn="just">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571500" indent="-342900" algn="just">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All monies contributing flowing into the country for a given period and all the monies flowing out of the country.</a:t>
            </a:r>
          </a:p>
          <a:p>
            <a:pPr marL="571500" indent="-342900" algn="just">
              <a:lnSpc>
                <a:spcPct val="107000"/>
              </a:lnSpc>
              <a:spcAft>
                <a:spcPts val="800"/>
              </a:spcAft>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571500" indent="-342900" algn="just">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Record of transactions between residents of a country and rest of the world</a:t>
            </a:r>
          </a:p>
        </p:txBody>
      </p:sp>
      <p:pic>
        <p:nvPicPr>
          <p:cNvPr id="1026" name="Picture 2" descr="Sudden stops: A primer on balance-of-payments crises | VOX, CEPR Policy  Port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2634" y="493277"/>
            <a:ext cx="2858698" cy="38164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E0FF75A-5076-45DB-ADDB-FFD8ABCB6FB7}"/>
              </a:ext>
            </a:extLst>
          </p:cNvPr>
          <p:cNvSpPr txBox="1"/>
          <p:nvPr/>
        </p:nvSpPr>
        <p:spPr>
          <a:xfrm>
            <a:off x="306608" y="4737467"/>
            <a:ext cx="8064896" cy="830997"/>
          </a:xfrm>
          <a:prstGeom prst="rect">
            <a:avLst/>
          </a:prstGeom>
          <a:noFill/>
        </p:spPr>
        <p:txBody>
          <a:bodyPr wrap="square" rtlCol="0">
            <a:spAutoFit/>
          </a:bodyPr>
          <a:lstStyle/>
          <a:p>
            <a:pPr algn="ctr"/>
            <a:r>
              <a:rPr lang="en-GB" sz="2400" b="1" dirty="0"/>
              <a:t>Discussion: </a:t>
            </a:r>
          </a:p>
          <a:p>
            <a:pPr algn="ctr"/>
            <a:r>
              <a:rPr lang="en-GB" sz="2400" dirty="0"/>
              <a:t>What does it mean when the BOP is negative / positive?</a:t>
            </a:r>
          </a:p>
        </p:txBody>
      </p:sp>
    </p:spTree>
    <p:extLst>
      <p:ext uri="{BB962C8B-B14F-4D97-AF65-F5344CB8AC3E}">
        <p14:creationId xmlns:p14="http://schemas.microsoft.com/office/powerpoint/2010/main" val="1134680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432899" y="116632"/>
            <a:ext cx="8229600" cy="792088"/>
          </a:xfrm>
        </p:spPr>
        <p:txBody>
          <a:bodyPr anchor="ctr">
            <a:noAutofit/>
          </a:bodyPr>
          <a:lstStyle/>
          <a:p>
            <a:pPr>
              <a:lnSpc>
                <a:spcPct val="90000"/>
              </a:lnSpc>
            </a:pPr>
            <a:r>
              <a:rPr lang="en-GB" sz="4000" b="1" dirty="0">
                <a:solidFill>
                  <a:srgbClr val="FF0000"/>
                </a:solidFill>
                <a:latin typeface="Arial" panose="020B0604020202020204" pitchFamily="34" charset="0"/>
                <a:cs typeface="Arial" panose="020B0604020202020204" pitchFamily="34" charset="0"/>
              </a:rPr>
              <a:t>The Rate of Inflation </a:t>
            </a:r>
          </a:p>
        </p:txBody>
      </p:sp>
      <p:sp>
        <p:nvSpPr>
          <p:cNvPr id="5" name="Rectangle 4"/>
          <p:cNvSpPr/>
          <p:nvPr/>
        </p:nvSpPr>
        <p:spPr>
          <a:xfrm>
            <a:off x="0" y="1124744"/>
            <a:ext cx="8892480" cy="4220514"/>
          </a:xfrm>
          <a:prstGeom prst="rect">
            <a:avLst/>
          </a:prstGeom>
        </p:spPr>
        <p:txBody>
          <a:bodyPr wrap="square">
            <a:spAutoFit/>
          </a:bodyPr>
          <a:lstStyle/>
          <a:p>
            <a:pPr marL="914400" indent="-457200" algn="just">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Inflation may be defined as a persistent increase in prices over time; in other words, the rate of inflation measures the change in the purchasing power of money. </a:t>
            </a:r>
          </a:p>
          <a:p>
            <a:pPr marL="457200" algn="just">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914400" indent="-457200" algn="just">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Inflation – may be defined as a persistent rise in the general price level or an increase in the average of all prices of goods and services over a period of time (an opposite term is Deflation – decline in prices in an economy, associated with recession and falling demand). Inflation is closely related to interest and exchange rates. </a:t>
            </a:r>
          </a:p>
        </p:txBody>
      </p:sp>
    </p:spTree>
    <p:extLst>
      <p:ext uri="{BB962C8B-B14F-4D97-AF65-F5344CB8AC3E}">
        <p14:creationId xmlns:p14="http://schemas.microsoft.com/office/powerpoint/2010/main" val="315528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 3.3</a:t>
            </a:r>
          </a:p>
        </p:txBody>
      </p:sp>
      <p:sp>
        <p:nvSpPr>
          <p:cNvPr id="3" name="Content Placeholder 2"/>
          <p:cNvSpPr>
            <a:spLocks noGrp="1"/>
          </p:cNvSpPr>
          <p:nvPr>
            <p:ph sz="half" idx="1"/>
          </p:nvPr>
        </p:nvSpPr>
        <p:spPr>
          <a:xfrm>
            <a:off x="457200" y="1417638"/>
            <a:ext cx="8229600" cy="4171603"/>
          </a:xfrm>
        </p:spPr>
        <p:txBody>
          <a:bodyPr>
            <a:normAutofit/>
          </a:bodyPr>
          <a:lstStyle/>
          <a:p>
            <a:pPr algn="just"/>
            <a:r>
              <a:rPr lang="en-GB" sz="3600" dirty="0"/>
              <a:t>Use the internet to find the Rate of Inflation for the month of </a:t>
            </a:r>
            <a:r>
              <a:rPr lang="en-GB" sz="3600" b="1" dirty="0"/>
              <a:t>January, February, March 2023</a:t>
            </a:r>
            <a:r>
              <a:rPr lang="en-GB" sz="3600" dirty="0"/>
              <a:t> in the UK. </a:t>
            </a:r>
          </a:p>
          <a:p>
            <a:pPr algn="just"/>
            <a:r>
              <a:rPr lang="en-GB" sz="3600" dirty="0"/>
              <a:t>Comment on the effect on business operations. </a:t>
            </a:r>
          </a:p>
        </p:txBody>
      </p:sp>
    </p:spTree>
    <p:extLst>
      <p:ext uri="{BB962C8B-B14F-4D97-AF65-F5344CB8AC3E}">
        <p14:creationId xmlns:p14="http://schemas.microsoft.com/office/powerpoint/2010/main" val="2855201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latin typeface="Arial" panose="020B0604020202020204" pitchFamily="34" charset="0"/>
                <a:ea typeface="Calibri" panose="020F0502020204030204" pitchFamily="34" charset="0"/>
                <a:cs typeface="Arial" panose="020B0604020202020204" pitchFamily="34" charset="0"/>
              </a:rPr>
              <a:t>Consumer Price Index (CPI)</a:t>
            </a:r>
            <a:endParaRPr lang="en-GB" dirty="0"/>
          </a:p>
        </p:txBody>
      </p:sp>
      <p:sp>
        <p:nvSpPr>
          <p:cNvPr id="5" name="Rectangle 4"/>
          <p:cNvSpPr/>
          <p:nvPr/>
        </p:nvSpPr>
        <p:spPr>
          <a:xfrm>
            <a:off x="2569" y="1340768"/>
            <a:ext cx="9001202" cy="4015330"/>
          </a:xfrm>
          <a:prstGeom prst="rect">
            <a:avLst/>
          </a:prstGeom>
        </p:spPr>
        <p:txBody>
          <a:bodyPr wrap="square">
            <a:spAutoFit/>
          </a:bodyPr>
          <a:lstStyle/>
          <a:p>
            <a:pPr marL="228600" algn="just">
              <a:lnSpc>
                <a:spcPct val="107000"/>
              </a:lnSpc>
              <a:spcAft>
                <a:spcPts val="0"/>
              </a:spcAft>
            </a:pPr>
            <a:r>
              <a:rPr lang="en-GB" sz="2400" b="1" dirty="0">
                <a:latin typeface="Arial" panose="020B0604020202020204" pitchFamily="34" charset="0"/>
                <a:ea typeface="Calibri" panose="020F0502020204030204" pitchFamily="34" charset="0"/>
                <a:cs typeface="Arial" panose="020B0604020202020204" pitchFamily="34" charset="0"/>
              </a:rPr>
              <a:t>CPI</a:t>
            </a:r>
            <a:r>
              <a:rPr lang="en-GB" sz="2400" dirty="0">
                <a:latin typeface="Arial" panose="020B0604020202020204" pitchFamily="34" charset="0"/>
                <a:ea typeface="Calibri" panose="020F0502020204030204" pitchFamily="34" charset="0"/>
                <a:cs typeface="Arial" panose="020B0604020202020204" pitchFamily="34" charset="0"/>
              </a:rPr>
              <a:t> as a measure of inflation. </a:t>
            </a:r>
            <a:r>
              <a:rPr lang="en-GB" sz="2400" b="1" dirty="0">
                <a:solidFill>
                  <a:srgbClr val="C00000"/>
                </a:solidFill>
                <a:latin typeface="Arial" panose="020B0604020202020204" pitchFamily="34" charset="0"/>
                <a:ea typeface="Calibri" panose="020F0502020204030204" pitchFamily="34" charset="0"/>
                <a:cs typeface="Arial" panose="020B0604020202020204" pitchFamily="34" charset="0"/>
              </a:rPr>
              <a:t>Variation in prices for retail goods and other items. </a:t>
            </a:r>
            <a:r>
              <a:rPr lang="en-GB" sz="2400" dirty="0">
                <a:latin typeface="Arial" panose="020B0604020202020204" pitchFamily="34" charset="0"/>
                <a:ea typeface="Calibri" panose="020F0502020204030204" pitchFamily="34" charset="0"/>
                <a:cs typeface="Arial" panose="020B0604020202020204" pitchFamily="34" charset="0"/>
              </a:rPr>
              <a:t>The government through the Bank of England set a target rate at 2 percent per year. The government cited three reasons why CPI is a better measure for the purposes of setting monetary policy: </a:t>
            </a:r>
          </a:p>
          <a:p>
            <a:pPr marL="914400" lvl="1" indent="-457200" algn="just">
              <a:lnSpc>
                <a:spcPct val="107000"/>
              </a:lnSpc>
              <a:spcAft>
                <a:spcPts val="0"/>
              </a:spcAft>
              <a:buFont typeface="+mj-lt"/>
              <a:buAutoNum type="arabicPeriod"/>
            </a:pPr>
            <a:r>
              <a:rPr lang="en-GB" sz="2400" dirty="0">
                <a:latin typeface="Arial" panose="020B0604020202020204" pitchFamily="34" charset="0"/>
                <a:ea typeface="Calibri" panose="020F0502020204030204" pitchFamily="34" charset="0"/>
                <a:cs typeface="Arial" panose="020B0604020202020204" pitchFamily="34" charset="0"/>
              </a:rPr>
              <a:t>it gives a more realistic characterisation of consumer behaviour; </a:t>
            </a:r>
          </a:p>
          <a:p>
            <a:pPr marL="914400" lvl="1" indent="-457200" algn="just">
              <a:lnSpc>
                <a:spcPct val="107000"/>
              </a:lnSpc>
              <a:spcAft>
                <a:spcPts val="0"/>
              </a:spcAft>
              <a:buFont typeface="+mj-lt"/>
              <a:buAutoNum type="arabicPeriod"/>
            </a:pPr>
            <a:r>
              <a:rPr lang="en-GB" sz="2400" dirty="0">
                <a:latin typeface="Arial" panose="020B0604020202020204" pitchFamily="34" charset="0"/>
                <a:ea typeface="Calibri" panose="020F0502020204030204" pitchFamily="34" charset="0"/>
                <a:cs typeface="Arial" panose="020B0604020202020204" pitchFamily="34" charset="0"/>
              </a:rPr>
              <a:t>it gives a better picture of spending patterns in the UK; </a:t>
            </a:r>
          </a:p>
          <a:p>
            <a:pPr marL="914400" lvl="1" indent="-457200" algn="just">
              <a:lnSpc>
                <a:spcPct val="107000"/>
              </a:lnSpc>
              <a:spcAft>
                <a:spcPts val="800"/>
              </a:spcAft>
              <a:buFont typeface="+mj-lt"/>
              <a:buAutoNum type="arabicPeriod"/>
            </a:pPr>
            <a:r>
              <a:rPr lang="en-GB" sz="2400" dirty="0">
                <a:latin typeface="Arial" panose="020B0604020202020204" pitchFamily="34" charset="0"/>
                <a:ea typeface="Calibri" panose="020F0502020204030204" pitchFamily="34" charset="0"/>
                <a:cs typeface="Arial" panose="020B0604020202020204" pitchFamily="34" charset="0"/>
              </a:rPr>
              <a:t>it is a more comparable measure of inflation internationally and represents international best practice.</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53104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79512" y="548680"/>
            <a:ext cx="8784976" cy="4208075"/>
          </a:xfrm>
          <a:prstGeom prst="rect">
            <a:avLst/>
          </a:prstGeom>
        </p:spPr>
        <p:txBody>
          <a:bodyPr wrap="square">
            <a:spAutoFit/>
          </a:bodyPr>
          <a:lstStyle/>
          <a:p>
            <a:pPr marL="228600" algn="just">
              <a:lnSpc>
                <a:spcPct val="107000"/>
              </a:lnSpc>
              <a:spcAft>
                <a:spcPts val="0"/>
              </a:spcAft>
            </a:pPr>
            <a:endParaRPr lang="en-GB" sz="2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Symbol" panose="05050102010706020507" pitchFamily="18" charset="2"/>
              <a:buChar char=""/>
            </a:pPr>
            <a:r>
              <a:rPr lang="en-GB" sz="2800" b="1" dirty="0">
                <a:latin typeface="Arial" panose="020B0604020202020204" pitchFamily="34" charset="0"/>
                <a:ea typeface="Calibri" panose="020F0502020204030204" pitchFamily="34" charset="0"/>
                <a:cs typeface="Arial" panose="020B0604020202020204" pitchFamily="34" charset="0"/>
              </a:rPr>
              <a:t>Consumer Prices Index </a:t>
            </a:r>
            <a:r>
              <a:rPr lang="en-GB" sz="2800" dirty="0">
                <a:latin typeface="Arial" panose="020B0604020202020204" pitchFamily="34" charset="0"/>
                <a:ea typeface="Calibri" panose="020F0502020204030204" pitchFamily="34" charset="0"/>
                <a:cs typeface="Arial" panose="020B0604020202020204" pitchFamily="34" charset="0"/>
              </a:rPr>
              <a:t>– a consumer prices index (CPI) measures changes in the price level of consumer goods and services purchased by households; it is also called the Harmonized Index of Consumer Prices (HICP). Since December 2003 the UK Government has used the CPI as its main measure of inflation in the economy rather than the Retail Prices Index (RPI).</a:t>
            </a:r>
          </a:p>
        </p:txBody>
      </p:sp>
    </p:spTree>
    <p:extLst>
      <p:ext uri="{BB962C8B-B14F-4D97-AF65-F5344CB8AC3E}">
        <p14:creationId xmlns:p14="http://schemas.microsoft.com/office/powerpoint/2010/main" val="2283392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440" y="116632"/>
            <a:ext cx="8229600" cy="562074"/>
          </a:xfrm>
        </p:spPr>
        <p:txBody>
          <a:bodyPr>
            <a:normAutofit fontScale="90000"/>
          </a:bodyPr>
          <a:lstStyle/>
          <a:p>
            <a:r>
              <a:rPr lang="en-GB" b="1" dirty="0">
                <a:latin typeface="Calibri" panose="020F0502020204030204" pitchFamily="34" charset="0"/>
                <a:ea typeface="Calibri" panose="020F0502020204030204" pitchFamily="34" charset="0"/>
                <a:cs typeface="Times New Roman" panose="02020603050405020304" pitchFamily="18" charset="0"/>
              </a:rPr>
              <a:t>Effects of Inflation </a:t>
            </a:r>
            <a:endParaRPr lang="en-GB" dirty="0"/>
          </a:p>
        </p:txBody>
      </p:sp>
      <p:sp>
        <p:nvSpPr>
          <p:cNvPr id="5" name="Rectangle 4"/>
          <p:cNvSpPr/>
          <p:nvPr/>
        </p:nvSpPr>
        <p:spPr>
          <a:xfrm>
            <a:off x="0" y="1124744"/>
            <a:ext cx="8892480" cy="4178965"/>
          </a:xfrm>
          <a:prstGeom prst="rect">
            <a:avLst/>
          </a:prstGeom>
        </p:spPr>
        <p:txBody>
          <a:bodyPr wrap="square">
            <a:spAutoFit/>
          </a:bodyPr>
          <a:lstStyle/>
          <a:p>
            <a:pPr marL="914400" lvl="1" indent="-457200" algn="just">
              <a:lnSpc>
                <a:spcPct val="107000"/>
              </a:lnSpc>
              <a:spcAft>
                <a:spcPts val="0"/>
              </a:spcAft>
              <a:buFont typeface="Arial" panose="020B0604020202020204" pitchFamily="34" charset="0"/>
              <a:buChar char="•"/>
            </a:pPr>
            <a:r>
              <a:rPr lang="en-GB" sz="2500" b="1" dirty="0">
                <a:solidFill>
                  <a:srgbClr val="C00000"/>
                </a:solidFill>
                <a:latin typeface="Arial" panose="020B0604020202020204" pitchFamily="34" charset="0"/>
                <a:ea typeface="Calibri" panose="020F0502020204030204" pitchFamily="34" charset="0"/>
                <a:cs typeface="Arial" panose="020B0604020202020204" pitchFamily="34" charset="0"/>
              </a:rPr>
              <a:t>Money loses value</a:t>
            </a:r>
            <a:r>
              <a:rPr lang="en-GB" sz="2500" dirty="0">
                <a:latin typeface="Arial" panose="020B0604020202020204" pitchFamily="34" charset="0"/>
                <a:ea typeface="Calibri" panose="020F0502020204030204" pitchFamily="34" charset="0"/>
                <a:cs typeface="Arial" panose="020B0604020202020204" pitchFamily="34" charset="0"/>
              </a:rPr>
              <a:t>. If there is a rise in inflation (prices), there is lack of confidence in the money and money loses value. </a:t>
            </a:r>
          </a:p>
          <a:p>
            <a:pPr marL="914400" lvl="1" indent="-457200" algn="just">
              <a:lnSpc>
                <a:spcPct val="107000"/>
              </a:lnSpc>
              <a:spcAft>
                <a:spcPts val="0"/>
              </a:spcAft>
              <a:buFont typeface="Arial" panose="020B0604020202020204" pitchFamily="34" charset="0"/>
              <a:buChar char="•"/>
            </a:pPr>
            <a:endParaRPr lang="en-GB" sz="2500" dirty="0">
              <a:latin typeface="Arial" panose="020B0604020202020204" pitchFamily="34" charset="0"/>
              <a:ea typeface="Calibri" panose="020F0502020204030204" pitchFamily="34" charset="0"/>
              <a:cs typeface="Arial" panose="020B0604020202020204" pitchFamily="34" charset="0"/>
            </a:endParaRPr>
          </a:p>
          <a:p>
            <a:pPr marL="914400" lvl="1" indent="-457200" algn="just">
              <a:lnSpc>
                <a:spcPct val="107000"/>
              </a:lnSpc>
              <a:spcAft>
                <a:spcPts val="0"/>
              </a:spcAft>
              <a:buFont typeface="Arial" panose="020B0604020202020204" pitchFamily="34" charset="0"/>
              <a:buChar char="•"/>
            </a:pPr>
            <a:r>
              <a:rPr lang="en-GB" sz="2500" b="1" dirty="0">
                <a:solidFill>
                  <a:srgbClr val="C00000"/>
                </a:solidFill>
                <a:latin typeface="Arial" panose="020B0604020202020204" pitchFamily="34" charset="0"/>
                <a:ea typeface="Calibri" panose="020F0502020204030204" pitchFamily="34" charset="0"/>
                <a:cs typeface="Arial" panose="020B0604020202020204" pitchFamily="34" charset="0"/>
              </a:rPr>
              <a:t>Growth in incomes:</a:t>
            </a:r>
            <a:r>
              <a:rPr lang="en-GB" sz="2500" dirty="0">
                <a:latin typeface="Arial" panose="020B0604020202020204" pitchFamily="34" charset="0"/>
                <a:ea typeface="Calibri" panose="020F0502020204030204" pitchFamily="34" charset="0"/>
                <a:cs typeface="Arial" panose="020B0604020202020204" pitchFamily="34" charset="0"/>
              </a:rPr>
              <a:t> Increase in prices leads to increase revenue for businesses. </a:t>
            </a:r>
          </a:p>
          <a:p>
            <a:pPr marL="914400" lvl="1" indent="-457200" algn="just">
              <a:lnSpc>
                <a:spcPct val="107000"/>
              </a:lnSpc>
              <a:spcAft>
                <a:spcPts val="0"/>
              </a:spcAft>
              <a:buFont typeface="Arial" panose="020B0604020202020204" pitchFamily="34" charset="0"/>
              <a:buChar char="•"/>
            </a:pPr>
            <a:r>
              <a:rPr lang="en-GB" sz="2500" dirty="0">
                <a:latin typeface="Arial" panose="020B0604020202020204" pitchFamily="34" charset="0"/>
                <a:ea typeface="Calibri" panose="020F0502020204030204" pitchFamily="34" charset="0"/>
                <a:cs typeface="Arial" panose="020B0604020202020204" pitchFamily="34" charset="0"/>
              </a:rPr>
              <a:t>Loss of </a:t>
            </a:r>
            <a:r>
              <a:rPr lang="en-GB" sz="2500" b="1" dirty="0">
                <a:solidFill>
                  <a:srgbClr val="C00000"/>
                </a:solidFill>
                <a:latin typeface="Arial" panose="020B0604020202020204" pitchFamily="34" charset="0"/>
                <a:ea typeface="Calibri" panose="020F0502020204030204" pitchFamily="34" charset="0"/>
                <a:cs typeface="Arial" panose="020B0604020202020204" pitchFamily="34" charset="0"/>
              </a:rPr>
              <a:t>competitiveness</a:t>
            </a:r>
          </a:p>
          <a:p>
            <a:pPr marL="914400" lvl="1" indent="-457200" algn="just">
              <a:lnSpc>
                <a:spcPct val="107000"/>
              </a:lnSpc>
              <a:spcAft>
                <a:spcPts val="0"/>
              </a:spcAft>
              <a:buFont typeface="Arial" panose="020B0604020202020204" pitchFamily="34" charset="0"/>
              <a:buChar char="•"/>
            </a:pPr>
            <a:r>
              <a:rPr lang="en-GB" sz="2500" dirty="0">
                <a:latin typeface="Arial" panose="020B0604020202020204" pitchFamily="34" charset="0"/>
                <a:ea typeface="Calibri" panose="020F0502020204030204" pitchFamily="34" charset="0"/>
                <a:cs typeface="Arial" panose="020B0604020202020204" pitchFamily="34" charset="0"/>
              </a:rPr>
              <a:t>Negative effect on </a:t>
            </a:r>
            <a:r>
              <a:rPr lang="en-GB" sz="2500" b="1" dirty="0">
                <a:solidFill>
                  <a:srgbClr val="C00000"/>
                </a:solidFill>
                <a:latin typeface="Arial" panose="020B0604020202020204" pitchFamily="34" charset="0"/>
                <a:ea typeface="Calibri" panose="020F0502020204030204" pitchFamily="34" charset="0"/>
                <a:cs typeface="Arial" panose="020B0604020202020204" pitchFamily="34" charset="0"/>
              </a:rPr>
              <a:t>savers</a:t>
            </a:r>
          </a:p>
          <a:p>
            <a:pPr marL="914400" lvl="1" indent="-457200" algn="just">
              <a:lnSpc>
                <a:spcPct val="107000"/>
              </a:lnSpc>
              <a:spcAft>
                <a:spcPts val="0"/>
              </a:spcAft>
              <a:buFont typeface="Arial" panose="020B0604020202020204" pitchFamily="34" charset="0"/>
              <a:buChar char="•"/>
            </a:pPr>
            <a:r>
              <a:rPr lang="en-GB" sz="2500" dirty="0">
                <a:latin typeface="Arial" panose="020B0604020202020204" pitchFamily="34" charset="0"/>
                <a:ea typeface="Calibri" panose="020F0502020204030204" pitchFamily="34" charset="0"/>
                <a:cs typeface="Arial" panose="020B0604020202020204" pitchFamily="34" charset="0"/>
              </a:rPr>
              <a:t>Create </a:t>
            </a:r>
            <a:r>
              <a:rPr lang="en-GB" sz="2500" b="1" dirty="0">
                <a:solidFill>
                  <a:srgbClr val="C00000"/>
                </a:solidFill>
                <a:latin typeface="Arial" panose="020B0604020202020204" pitchFamily="34" charset="0"/>
                <a:ea typeface="Calibri" panose="020F0502020204030204" pitchFamily="34" charset="0"/>
                <a:cs typeface="Arial" panose="020B0604020202020204" pitchFamily="34" charset="0"/>
              </a:rPr>
              <a:t>uncertainty</a:t>
            </a:r>
            <a:r>
              <a:rPr lang="en-GB" sz="2500" dirty="0">
                <a:latin typeface="Arial" panose="020B0604020202020204" pitchFamily="34" charset="0"/>
                <a:ea typeface="Calibri" panose="020F0502020204030204" pitchFamily="34" charset="0"/>
                <a:cs typeface="Arial" panose="020B0604020202020204" pitchFamily="34" charset="0"/>
              </a:rPr>
              <a:t> in the economy</a:t>
            </a:r>
          </a:p>
          <a:p>
            <a:pPr marL="914400" lvl="1" indent="-457200" algn="just">
              <a:lnSpc>
                <a:spcPct val="107000"/>
              </a:lnSpc>
              <a:spcAft>
                <a:spcPts val="0"/>
              </a:spcAft>
              <a:buFont typeface="Arial" panose="020B0604020202020204" pitchFamily="34" charset="0"/>
              <a:buChar char="•"/>
            </a:pPr>
            <a:endParaRPr lang="en-GB" sz="25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01556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8229600" cy="562074"/>
          </a:xfrm>
        </p:spPr>
        <p:txBody>
          <a:bodyPr>
            <a:normAutofit fontScale="90000"/>
          </a:bodyPr>
          <a:lstStyle/>
          <a:p>
            <a:r>
              <a:rPr lang="en-GB" b="1" dirty="0">
                <a:latin typeface="Calibri" panose="020F0502020204030204" pitchFamily="34" charset="0"/>
                <a:ea typeface="Calibri" panose="020F0502020204030204" pitchFamily="34" charset="0"/>
                <a:cs typeface="Times New Roman" panose="02020603050405020304" pitchFamily="18" charset="0"/>
              </a:rPr>
              <a:t>Effects of Inflation </a:t>
            </a:r>
            <a:endParaRPr lang="en-GB" dirty="0"/>
          </a:p>
        </p:txBody>
      </p:sp>
      <p:sp>
        <p:nvSpPr>
          <p:cNvPr id="5" name="Rectangle 4"/>
          <p:cNvSpPr/>
          <p:nvPr/>
        </p:nvSpPr>
        <p:spPr>
          <a:xfrm>
            <a:off x="-108520" y="1340768"/>
            <a:ext cx="8892480" cy="3767313"/>
          </a:xfrm>
          <a:prstGeom prst="rect">
            <a:avLst/>
          </a:prstGeom>
        </p:spPr>
        <p:txBody>
          <a:bodyPr wrap="square">
            <a:spAutoFit/>
          </a:bodyPr>
          <a:lstStyle/>
          <a:p>
            <a:pPr marL="914400" lvl="1" indent="-457200" algn="just">
              <a:lnSpc>
                <a:spcPct val="107000"/>
              </a:lnSpc>
              <a:spcAft>
                <a:spcPts val="0"/>
              </a:spcAft>
              <a:buFont typeface="Arial" panose="020B0604020202020204" pitchFamily="34" charset="0"/>
              <a:buChar char="•"/>
            </a:pPr>
            <a:r>
              <a:rPr lang="en-GB" sz="2500" b="1" dirty="0">
                <a:solidFill>
                  <a:srgbClr val="C00000"/>
                </a:solidFill>
                <a:latin typeface="Arial" panose="020B0604020202020204" pitchFamily="34" charset="0"/>
                <a:ea typeface="Calibri" panose="020F0502020204030204" pitchFamily="34" charset="0"/>
                <a:cs typeface="Arial" panose="020B0604020202020204" pitchFamily="34" charset="0"/>
              </a:rPr>
              <a:t>External Consequences</a:t>
            </a:r>
            <a:r>
              <a:rPr lang="en-GB" sz="2500" dirty="0">
                <a:latin typeface="Arial" panose="020B0604020202020204" pitchFamily="34" charset="0"/>
                <a:ea typeface="Calibri" panose="020F0502020204030204" pitchFamily="34" charset="0"/>
                <a:cs typeface="Arial" panose="020B0604020202020204" pitchFamily="34" charset="0"/>
              </a:rPr>
              <a:t>, making domestically produced goods more expensive and less competitive in world markets and imported goods cheaper on the home market. In this case the balance of payments position will worsen and pressure will mount for the exchange rate to fall. As the exchange rate falls it will make imports more expensive and reduce the price of exports, thereby restoring equilibrium in the balance of payments.</a:t>
            </a:r>
          </a:p>
        </p:txBody>
      </p:sp>
    </p:spTree>
    <p:extLst>
      <p:ext uri="{BB962C8B-B14F-4D97-AF65-F5344CB8AC3E}">
        <p14:creationId xmlns:p14="http://schemas.microsoft.com/office/powerpoint/2010/main" val="77775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440" y="116632"/>
            <a:ext cx="8229600" cy="562074"/>
          </a:xfrm>
        </p:spPr>
        <p:txBody>
          <a:bodyPr>
            <a:normAutofit fontScale="90000"/>
          </a:bodyPr>
          <a:lstStyle/>
          <a:p>
            <a:r>
              <a:rPr lang="en-GB" b="1" dirty="0">
                <a:latin typeface="Calibri" panose="020F0502020204030204" pitchFamily="34" charset="0"/>
                <a:ea typeface="Calibri" panose="020F0502020204030204" pitchFamily="34" charset="0"/>
                <a:cs typeface="Times New Roman" panose="02020603050405020304" pitchFamily="18" charset="0"/>
              </a:rPr>
              <a:t>Effects of Inflation </a:t>
            </a:r>
            <a:endParaRPr lang="en-GB" dirty="0"/>
          </a:p>
        </p:txBody>
      </p:sp>
      <p:sp>
        <p:nvSpPr>
          <p:cNvPr id="5" name="Rectangle 4"/>
          <p:cNvSpPr/>
          <p:nvPr/>
        </p:nvSpPr>
        <p:spPr>
          <a:xfrm>
            <a:off x="165720" y="1030747"/>
            <a:ext cx="8561040" cy="4796506"/>
          </a:xfrm>
          <a:prstGeom prst="rect">
            <a:avLst/>
          </a:prstGeom>
        </p:spPr>
        <p:txBody>
          <a:bodyPr wrap="square">
            <a:spAutoFit/>
          </a:bodyPr>
          <a:lstStyle/>
          <a:p>
            <a:pPr marL="914400" lvl="1" indent="-457200" algn="just">
              <a:lnSpc>
                <a:spcPct val="107000"/>
              </a:lnSpc>
              <a:spcAft>
                <a:spcPts val="0"/>
              </a:spcAft>
              <a:buFont typeface="Arial" panose="020B0604020202020204" pitchFamily="34" charset="0"/>
              <a:buChar char="•"/>
            </a:pPr>
            <a:r>
              <a:rPr lang="en-GB" sz="3200" b="1" dirty="0">
                <a:solidFill>
                  <a:srgbClr val="C00000"/>
                </a:solidFill>
                <a:latin typeface="Arial" panose="020B0604020202020204" pitchFamily="34" charset="0"/>
                <a:ea typeface="Calibri" panose="020F0502020204030204" pitchFamily="34" charset="0"/>
                <a:cs typeface="Arial" panose="020B0604020202020204" pitchFamily="34" charset="0"/>
              </a:rPr>
              <a:t>3. Uncertainty of investment projects</a:t>
            </a:r>
            <a:r>
              <a:rPr lang="en-GB" sz="3200" dirty="0">
                <a:latin typeface="Arial" panose="020B0604020202020204" pitchFamily="34" charset="0"/>
                <a:ea typeface="Calibri" panose="020F0502020204030204" pitchFamily="34" charset="0"/>
                <a:cs typeface="Arial" panose="020B0604020202020204" pitchFamily="34" charset="0"/>
              </a:rPr>
              <a:t>: High and variable inflation makes future income from investment projects uncertain.</a:t>
            </a:r>
          </a:p>
          <a:p>
            <a:pPr marL="914400" lvl="1" indent="-457200" algn="just">
              <a:lnSpc>
                <a:spcPct val="107000"/>
              </a:lnSpc>
              <a:spcAft>
                <a:spcPts val="0"/>
              </a:spcAft>
              <a:buFont typeface="Arial" panose="020B0604020202020204" pitchFamily="34" charset="0"/>
              <a:buChar char="•"/>
            </a:pPr>
            <a:endParaRPr lang="en-GB" sz="3200" dirty="0">
              <a:latin typeface="Arial" panose="020B0604020202020204" pitchFamily="34" charset="0"/>
              <a:ea typeface="Calibri" panose="020F0502020204030204" pitchFamily="34" charset="0"/>
              <a:cs typeface="Arial" panose="020B0604020202020204" pitchFamily="34" charset="0"/>
            </a:endParaRPr>
          </a:p>
          <a:p>
            <a:pPr marL="914400" lvl="1" indent="-457200" algn="just">
              <a:lnSpc>
                <a:spcPct val="107000"/>
              </a:lnSpc>
              <a:spcAft>
                <a:spcPts val="800"/>
              </a:spcAft>
              <a:buFont typeface="Arial" panose="020B0604020202020204" pitchFamily="34" charset="0"/>
              <a:buChar char="•"/>
            </a:pPr>
            <a:r>
              <a:rPr lang="en-GB" sz="3200" b="1" dirty="0">
                <a:solidFill>
                  <a:srgbClr val="C00000"/>
                </a:solidFill>
                <a:latin typeface="Arial" panose="020B0604020202020204" pitchFamily="34" charset="0"/>
                <a:ea typeface="Calibri" panose="020F0502020204030204" pitchFamily="34" charset="0"/>
                <a:cs typeface="Arial" panose="020B0604020202020204" pitchFamily="34" charset="0"/>
              </a:rPr>
              <a:t>4. Price/Wage Controls: </a:t>
            </a:r>
            <a:r>
              <a:rPr lang="en-GB" sz="3200" dirty="0">
                <a:latin typeface="Arial" panose="020B0604020202020204" pitchFamily="34" charset="0"/>
                <a:ea typeface="Calibri" panose="020F0502020204030204" pitchFamily="34" charset="0"/>
                <a:cs typeface="Arial" panose="020B0604020202020204" pitchFamily="34" charset="0"/>
              </a:rPr>
              <a:t>High inflation may lead to governments imposing wage and price controls which inhibit the working of the market mechanism.</a:t>
            </a:r>
            <a:endParaRPr lang="en-GB" sz="3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40838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692696"/>
            <a:ext cx="5580112" cy="2373663"/>
          </a:xfrm>
          <a:prstGeom prst="rect">
            <a:avLst/>
          </a:prstGeom>
          <a:ln>
            <a:noFill/>
          </a:ln>
        </p:spPr>
        <p:txBody>
          <a:bodyPr wrap="square">
            <a:spAutoFit/>
          </a:bodyPr>
          <a:lstStyle/>
          <a:p>
            <a:pPr marL="342900" lvl="0" indent="-342900" algn="just">
              <a:lnSpc>
                <a:spcPct val="107000"/>
              </a:lnSpc>
              <a:spcAft>
                <a:spcPts val="0"/>
              </a:spcAft>
              <a:buFont typeface="Symbol" panose="05050102010706020507" pitchFamily="18" charset="2"/>
              <a:buChar char=""/>
            </a:pPr>
            <a:r>
              <a:rPr lang="en-GB" sz="2000" b="1" dirty="0">
                <a:latin typeface="Arial" panose="020B0604020202020204" pitchFamily="34" charset="0"/>
                <a:ea typeface="Calibri" panose="020F0502020204030204" pitchFamily="34" charset="0"/>
                <a:cs typeface="Arial" panose="020B0604020202020204" pitchFamily="34" charset="0"/>
              </a:rPr>
              <a:t>Interest rate </a:t>
            </a:r>
            <a:r>
              <a:rPr lang="en-GB" sz="2000" dirty="0">
                <a:latin typeface="Arial" panose="020B0604020202020204" pitchFamily="34" charset="0"/>
                <a:ea typeface="Calibri" panose="020F0502020204030204" pitchFamily="34" charset="0"/>
                <a:cs typeface="Arial" panose="020B0604020202020204" pitchFamily="34" charset="0"/>
              </a:rPr>
              <a:t>– the price paid for the use of borrowed money and an addition savers receive from their savings – the rate at which interest is paid by a borrower for the use of money borrowed from a lender. </a:t>
            </a:r>
          </a:p>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Or savers receive from </a:t>
            </a:r>
          </a:p>
          <a:p>
            <a:pPr marL="342900" lvl="0" indent="-342900" algn="just">
              <a:lnSpc>
                <a:spcPct val="107000"/>
              </a:lnSpc>
              <a:spcAft>
                <a:spcPts val="0"/>
              </a:spcAft>
              <a:buFont typeface="Symbol" panose="05050102010706020507" pitchFamily="18" charset="2"/>
              <a:buChar char=""/>
            </a:pPr>
            <a:endParaRPr lang="en-GB" sz="2000" dirty="0">
              <a:latin typeface="Arial" panose="020B0604020202020204" pitchFamily="34" charset="0"/>
              <a:ea typeface="Calibri" panose="020F050202020403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34E4F2E-8B04-4A21-88CC-01D5EAB61782}"/>
              </a:ext>
            </a:extLst>
          </p:cNvPr>
          <p:cNvPicPr>
            <a:picLocks noChangeAspect="1"/>
          </p:cNvPicPr>
          <p:nvPr/>
        </p:nvPicPr>
        <p:blipFill>
          <a:blip r:embed="rId2"/>
          <a:stretch>
            <a:fillRect/>
          </a:stretch>
        </p:blipFill>
        <p:spPr>
          <a:xfrm>
            <a:off x="5724128" y="453275"/>
            <a:ext cx="3203079" cy="4847933"/>
          </a:xfrm>
          <a:prstGeom prst="rect">
            <a:avLst/>
          </a:prstGeom>
        </p:spPr>
      </p:pic>
      <p:sp>
        <p:nvSpPr>
          <p:cNvPr id="7" name="TextBox 6">
            <a:extLst>
              <a:ext uri="{FF2B5EF4-FFF2-40B4-BE49-F238E27FC236}">
                <a16:creationId xmlns:a16="http://schemas.microsoft.com/office/drawing/2014/main" id="{6C281032-E4BA-4873-82CF-23173E8BE303}"/>
              </a:ext>
            </a:extLst>
          </p:cNvPr>
          <p:cNvSpPr txBox="1"/>
          <p:nvPr/>
        </p:nvSpPr>
        <p:spPr>
          <a:xfrm>
            <a:off x="96776" y="3098792"/>
            <a:ext cx="5483336" cy="1385700"/>
          </a:xfrm>
          <a:prstGeom prst="rect">
            <a:avLst/>
          </a:prstGeom>
          <a:noFill/>
        </p:spPr>
        <p:txBody>
          <a:bodyPr wrap="square">
            <a:spAutoFit/>
          </a:bodyPr>
          <a:lstStyle/>
          <a:p>
            <a:pPr marL="342900" lvl="0" indent="-342900" algn="just">
              <a:lnSpc>
                <a:spcPct val="107000"/>
              </a:lnSpc>
              <a:spcAft>
                <a:spcPts val="0"/>
              </a:spcAft>
              <a:buFont typeface="Symbol" panose="05050102010706020507" pitchFamily="18" charset="2"/>
              <a:buChar char=""/>
            </a:pPr>
            <a:r>
              <a:rPr lang="en-GB" sz="2000" dirty="0">
                <a:latin typeface="Arial" panose="020B0604020202020204" pitchFamily="34" charset="0"/>
                <a:ea typeface="Calibri" panose="020F0502020204030204" pitchFamily="34" charset="0"/>
                <a:cs typeface="Arial" panose="020B0604020202020204" pitchFamily="34" charset="0"/>
              </a:rPr>
              <a:t>When interest rates </a:t>
            </a:r>
            <a:r>
              <a:rPr lang="en-GB" sz="2000" b="1" dirty="0">
                <a:solidFill>
                  <a:srgbClr val="FF0000"/>
                </a:solidFill>
                <a:latin typeface="Arial" panose="020B0604020202020204" pitchFamily="34" charset="0"/>
                <a:ea typeface="Calibri" panose="020F0502020204030204" pitchFamily="34" charset="0"/>
                <a:cs typeface="Arial" panose="020B0604020202020204" pitchFamily="34" charset="0"/>
              </a:rPr>
              <a:t>rise</a:t>
            </a:r>
            <a:r>
              <a:rPr lang="en-GB" sz="2000" dirty="0">
                <a:latin typeface="Arial" panose="020B0604020202020204" pitchFamily="34" charset="0"/>
                <a:ea typeface="Calibri" panose="020F0502020204030204" pitchFamily="34" charset="0"/>
                <a:cs typeface="Arial" panose="020B0604020202020204" pitchFamily="34" charset="0"/>
              </a:rPr>
              <a:t>, consumers spend less, causing retail sales to slow. Interest rate changes impact upon the value of a currency, reflected in the exchange rates. </a:t>
            </a:r>
          </a:p>
        </p:txBody>
      </p:sp>
    </p:spTree>
    <p:extLst>
      <p:ext uri="{BB962C8B-B14F-4D97-AF65-F5344CB8AC3E}">
        <p14:creationId xmlns:p14="http://schemas.microsoft.com/office/powerpoint/2010/main" val="405250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7504" y="548680"/>
            <a:ext cx="4536504" cy="4208075"/>
          </a:xfrm>
          <a:prstGeom prst="rect">
            <a:avLst/>
          </a:prstGeom>
        </p:spPr>
        <p:txBody>
          <a:bodyPr wrap="square">
            <a:spAutoFit/>
          </a:bodyPr>
          <a:lstStyle/>
          <a:p>
            <a:pPr marL="342900" lvl="0" indent="-342900" algn="just">
              <a:lnSpc>
                <a:spcPct val="107000"/>
              </a:lnSpc>
              <a:spcAft>
                <a:spcPts val="800"/>
              </a:spcAft>
              <a:buFont typeface="Symbol" panose="05050102010706020507" pitchFamily="18" charset="2"/>
              <a:buChar char=""/>
            </a:pPr>
            <a:r>
              <a:rPr lang="en-GB" sz="2800" b="1" dirty="0">
                <a:latin typeface="Arial" panose="020B0604020202020204" pitchFamily="34" charset="0"/>
                <a:ea typeface="Calibri" panose="020F0502020204030204" pitchFamily="34" charset="0"/>
                <a:cs typeface="Arial" panose="020B0604020202020204" pitchFamily="34" charset="0"/>
              </a:rPr>
              <a:t>Exchange rate </a:t>
            </a:r>
            <a:r>
              <a:rPr lang="en-GB" sz="2800" dirty="0">
                <a:latin typeface="Arial" panose="020B0604020202020204" pitchFamily="34" charset="0"/>
                <a:ea typeface="Calibri" panose="020F0502020204030204" pitchFamily="34" charset="0"/>
                <a:cs typeface="Arial" panose="020B0604020202020204" pitchFamily="34" charset="0"/>
              </a:rPr>
              <a:t>– the price of one national currency in terms of another (the value of one currency for the purpose of conversion to another; the rate at which one currency is converted into another)</a:t>
            </a:r>
          </a:p>
        </p:txBody>
      </p:sp>
      <p:pic>
        <p:nvPicPr>
          <p:cNvPr id="2050" name="Picture 2" descr="Exchange Rate - Oveview, How It Works, Import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764704"/>
            <a:ext cx="4176464" cy="4896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6759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511660" y="260648"/>
            <a:ext cx="6192688" cy="580993"/>
          </a:xfrm>
          <a:prstGeom prst="rect">
            <a:avLst/>
          </a:prstGeom>
        </p:spPr>
        <p:txBody>
          <a:bodyPr wrap="square">
            <a:spAutoFit/>
          </a:bodyPr>
          <a:lstStyle/>
          <a:p>
            <a:pPr lvl="0" algn="ctr">
              <a:lnSpc>
                <a:spcPct val="107000"/>
              </a:lnSpc>
              <a:spcAft>
                <a:spcPts val="0"/>
              </a:spcAft>
            </a:pPr>
            <a:r>
              <a:rPr lang="en-GB" sz="3200" b="1" dirty="0">
                <a:latin typeface="Arial" panose="020B0604020202020204" pitchFamily="34" charset="0"/>
                <a:ea typeface="Calibri" panose="020F0502020204030204" pitchFamily="34" charset="0"/>
                <a:cs typeface="Arial" panose="020B0604020202020204" pitchFamily="34" charset="0"/>
              </a:rPr>
              <a:t>Employment</a:t>
            </a:r>
          </a:p>
        </p:txBody>
      </p:sp>
      <p:sp>
        <p:nvSpPr>
          <p:cNvPr id="2" name="Rectangle 1"/>
          <p:cNvSpPr/>
          <p:nvPr/>
        </p:nvSpPr>
        <p:spPr>
          <a:xfrm>
            <a:off x="0" y="980728"/>
            <a:ext cx="8892480" cy="4775603"/>
          </a:xfrm>
          <a:prstGeom prst="rect">
            <a:avLst/>
          </a:prstGeom>
        </p:spPr>
        <p:txBody>
          <a:bodyPr wrap="square">
            <a:spAutoFit/>
          </a:bodyPr>
          <a:lstStyle/>
          <a:p>
            <a:pPr marL="742950" lvl="1" indent="-285750" algn="just">
              <a:lnSpc>
                <a:spcPct val="107000"/>
              </a:lnSpc>
              <a:spcAft>
                <a:spcPts val="0"/>
              </a:spcAft>
              <a:buFont typeface="Courier New" panose="02070309020205020404" pitchFamily="49" charset="0"/>
              <a:buChar char="o"/>
            </a:pPr>
            <a:r>
              <a:rPr lang="en-GB" sz="2200" b="1" dirty="0">
                <a:solidFill>
                  <a:srgbClr val="C00000"/>
                </a:solidFill>
                <a:latin typeface="Arial" panose="020B0604020202020204" pitchFamily="34" charset="0"/>
                <a:ea typeface="Calibri" panose="020F0502020204030204" pitchFamily="34" charset="0"/>
                <a:cs typeface="Arial" panose="020B0604020202020204" pitchFamily="34" charset="0"/>
              </a:rPr>
              <a:t>Employment rate</a:t>
            </a:r>
            <a:r>
              <a:rPr lang="en-GB" sz="2200" dirty="0">
                <a:solidFill>
                  <a:srgbClr val="C00000"/>
                </a:solidFill>
                <a:latin typeface="Arial" panose="020B0604020202020204" pitchFamily="34" charset="0"/>
                <a:ea typeface="Calibri" panose="020F0502020204030204" pitchFamily="34" charset="0"/>
                <a:cs typeface="Arial" panose="020B0604020202020204" pitchFamily="34" charset="0"/>
              </a:rPr>
              <a:t> </a:t>
            </a:r>
            <a:r>
              <a:rPr lang="en-GB" sz="2200" dirty="0">
                <a:latin typeface="Arial" panose="020B0604020202020204" pitchFamily="34" charset="0"/>
                <a:ea typeface="Calibri" panose="020F0502020204030204" pitchFamily="34" charset="0"/>
                <a:cs typeface="Arial" panose="020B0604020202020204" pitchFamily="34" charset="0"/>
              </a:rPr>
              <a:t>– the percentage of the working age population who are currently employed. </a:t>
            </a:r>
          </a:p>
          <a:p>
            <a:pPr lvl="1" algn="just">
              <a:lnSpc>
                <a:spcPct val="107000"/>
              </a:lnSpc>
              <a:spcAft>
                <a:spcPts val="0"/>
              </a:spcAft>
            </a:pPr>
            <a:endParaRPr lang="en-GB" sz="2200" dirty="0">
              <a:latin typeface="Arial" panose="020B0604020202020204" pitchFamily="34" charset="0"/>
              <a:ea typeface="Calibri" panose="020F0502020204030204" pitchFamily="34" charset="0"/>
              <a:cs typeface="Arial" panose="020B0604020202020204" pitchFamily="34" charset="0"/>
            </a:endParaRPr>
          </a:p>
          <a:p>
            <a:pPr marL="742950" lvl="1" indent="-285750" algn="just">
              <a:lnSpc>
                <a:spcPct val="107000"/>
              </a:lnSpc>
              <a:spcAft>
                <a:spcPts val="0"/>
              </a:spcAft>
              <a:buFont typeface="Courier New" panose="02070309020205020404" pitchFamily="49" charset="0"/>
              <a:buChar char="o"/>
            </a:pPr>
            <a:r>
              <a:rPr lang="en-GB" sz="2200" b="1" dirty="0">
                <a:solidFill>
                  <a:srgbClr val="C00000"/>
                </a:solidFill>
                <a:latin typeface="Arial" panose="020B0604020202020204" pitchFamily="34" charset="0"/>
                <a:ea typeface="Calibri" panose="020F0502020204030204" pitchFamily="34" charset="0"/>
                <a:cs typeface="Arial" panose="020B0604020202020204" pitchFamily="34" charset="0"/>
              </a:rPr>
              <a:t>Unemployment rate</a:t>
            </a:r>
            <a:r>
              <a:rPr lang="en-GB" sz="2200" dirty="0">
                <a:latin typeface="Arial" panose="020B0604020202020204" pitchFamily="34" charset="0"/>
                <a:ea typeface="Calibri" panose="020F0502020204030204" pitchFamily="34" charset="0"/>
                <a:cs typeface="Arial" panose="020B0604020202020204" pitchFamily="34" charset="0"/>
              </a:rPr>
              <a:t>, the percentage of the work force currently unemployed. If unemployment figures are up, it indicates a lack of expansion within the economy. The employment rate is an important indicator of the state of the wider economy. It is a lagging indicator; that is, following a recession, the employment rate tends not to grow to any significant degree until the rest of the economy has recovered.</a:t>
            </a:r>
          </a:p>
          <a:p>
            <a:pPr marL="685800" algn="just">
              <a:lnSpc>
                <a:spcPct val="107000"/>
              </a:lnSpc>
              <a:spcAft>
                <a:spcPts val="0"/>
              </a:spcAft>
            </a:pPr>
            <a:r>
              <a:rPr lang="en-GB" sz="2200" dirty="0">
                <a:latin typeface="Arial" panose="020B0604020202020204" pitchFamily="34" charset="0"/>
                <a:ea typeface="Calibri" panose="020F0502020204030204" pitchFamily="34" charset="0"/>
                <a:cs typeface="Arial" panose="020B0604020202020204" pitchFamily="34" charset="0"/>
              </a:rPr>
              <a:t> </a:t>
            </a:r>
          </a:p>
          <a:p>
            <a:pPr marL="742950" lvl="1" indent="-285750" algn="just">
              <a:lnSpc>
                <a:spcPct val="107000"/>
              </a:lnSpc>
              <a:spcAft>
                <a:spcPts val="800"/>
              </a:spcAft>
              <a:buFont typeface="Courier New" panose="02070309020205020404" pitchFamily="49" charset="0"/>
              <a:buChar char="o"/>
            </a:pPr>
            <a:r>
              <a:rPr lang="en-GB" sz="2200" dirty="0">
                <a:latin typeface="Arial" panose="020B0604020202020204" pitchFamily="34" charset="0"/>
                <a:ea typeface="Calibri" panose="020F0502020204030204" pitchFamily="34" charset="0"/>
                <a:cs typeface="Arial" panose="020B0604020202020204" pitchFamily="34" charset="0"/>
              </a:rPr>
              <a:t>Relatively low levels of unemployment in the UK, OECD countries and USA.</a:t>
            </a:r>
            <a:endParaRPr lang="en-GB" sz="2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80994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971600" y="211346"/>
            <a:ext cx="6192688" cy="580993"/>
          </a:xfrm>
          <a:prstGeom prst="rect">
            <a:avLst/>
          </a:prstGeom>
        </p:spPr>
        <p:txBody>
          <a:bodyPr wrap="square">
            <a:spAutoFit/>
          </a:bodyPr>
          <a:lstStyle/>
          <a:p>
            <a:pPr lvl="0" algn="ctr">
              <a:lnSpc>
                <a:spcPct val="107000"/>
              </a:lnSpc>
              <a:spcAft>
                <a:spcPts val="0"/>
              </a:spcAft>
            </a:pPr>
            <a:r>
              <a:rPr lang="en-GB" sz="3200" b="1" dirty="0">
                <a:latin typeface="Arial" panose="020B0604020202020204" pitchFamily="34" charset="0"/>
                <a:ea typeface="Calibri" panose="020F0502020204030204" pitchFamily="34" charset="0"/>
                <a:cs typeface="Arial" panose="020B0604020202020204" pitchFamily="34" charset="0"/>
              </a:rPr>
              <a:t>National Debt</a:t>
            </a:r>
            <a:endParaRPr lang="en-GB" sz="3200" dirty="0">
              <a:latin typeface="Arial" panose="020B0604020202020204" pitchFamily="34" charset="0"/>
              <a:ea typeface="Calibri" panose="020F0502020204030204" pitchFamily="34" charset="0"/>
              <a:cs typeface="Arial" panose="020B0604020202020204" pitchFamily="34" charset="0"/>
            </a:endParaRPr>
          </a:p>
        </p:txBody>
      </p:sp>
      <p:sp>
        <p:nvSpPr>
          <p:cNvPr id="8" name="Rectangle 7"/>
          <p:cNvSpPr/>
          <p:nvPr/>
        </p:nvSpPr>
        <p:spPr>
          <a:xfrm>
            <a:off x="467544" y="1124744"/>
            <a:ext cx="8352928" cy="4669099"/>
          </a:xfrm>
          <a:prstGeom prst="rect">
            <a:avLst/>
          </a:prstGeom>
        </p:spPr>
        <p:txBody>
          <a:bodyPr wrap="square">
            <a:spAutoFit/>
          </a:bodyPr>
          <a:lstStyle/>
          <a:p>
            <a:pPr lvl="0" algn="just">
              <a:lnSpc>
                <a:spcPct val="107000"/>
              </a:lnSpc>
              <a:spcAft>
                <a:spcPts val="0"/>
              </a:spcAft>
            </a:pPr>
            <a:r>
              <a:rPr lang="en-GB" sz="2800" dirty="0">
                <a:latin typeface="Arial" panose="020B0604020202020204" pitchFamily="34" charset="0"/>
                <a:cs typeface="Arial" panose="020B0604020202020204" pitchFamily="34" charset="0"/>
              </a:rPr>
              <a:t>The</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total debt accumulated by a central government’s borrowings over the years; the national debt is measured in billions of pounds (£</a:t>
            </a:r>
            <a:r>
              <a:rPr lang="en-GB" sz="2800" dirty="0" err="1">
                <a:latin typeface="Arial" panose="020B0604020202020204" pitchFamily="34" charset="0"/>
                <a:cs typeface="Arial" panose="020B0604020202020204" pitchFamily="34" charset="0"/>
              </a:rPr>
              <a:t>bn</a:t>
            </a:r>
            <a:r>
              <a:rPr lang="en-GB" sz="2800" dirty="0">
                <a:latin typeface="Arial" panose="020B0604020202020204" pitchFamily="34" charset="0"/>
                <a:cs typeface="Arial" panose="020B0604020202020204" pitchFamily="34" charset="0"/>
              </a:rPr>
              <a:t>). </a:t>
            </a:r>
          </a:p>
          <a:p>
            <a:pPr lvl="0" algn="just">
              <a:lnSpc>
                <a:spcPct val="107000"/>
              </a:lnSpc>
              <a:spcAft>
                <a:spcPts val="0"/>
              </a:spcAft>
            </a:pPr>
            <a:endParaRPr lang="en-GB" sz="2800" dirty="0">
              <a:latin typeface="Arial" panose="020B0604020202020204" pitchFamily="34" charset="0"/>
              <a:cs typeface="Arial" panose="020B0604020202020204" pitchFamily="34" charset="0"/>
            </a:endParaRPr>
          </a:p>
          <a:p>
            <a:pPr lvl="0" algn="just">
              <a:lnSpc>
                <a:spcPct val="107000"/>
              </a:lnSpc>
              <a:spcAft>
                <a:spcPts val="0"/>
              </a:spcAft>
            </a:pPr>
            <a:r>
              <a:rPr lang="en-GB" sz="2800" b="1" dirty="0">
                <a:solidFill>
                  <a:srgbClr val="C00000"/>
                </a:solidFill>
                <a:latin typeface="Arial" panose="020B0604020202020204" pitchFamily="34" charset="0"/>
                <a:cs typeface="Arial" panose="020B0604020202020204" pitchFamily="34" charset="0"/>
              </a:rPr>
              <a:t>The debt ratio </a:t>
            </a:r>
            <a:r>
              <a:rPr lang="en-GB" sz="2800" dirty="0">
                <a:latin typeface="Arial" panose="020B0604020202020204" pitchFamily="34" charset="0"/>
                <a:cs typeface="Arial" panose="020B0604020202020204" pitchFamily="34" charset="0"/>
              </a:rPr>
              <a:t>is a measure of how much the government has borrowed – it is the national debt as a percentage of GDP. The higher this percentage, the more significant is the debt to the economy.</a:t>
            </a:r>
          </a:p>
        </p:txBody>
      </p:sp>
    </p:spTree>
    <p:extLst>
      <p:ext uri="{BB962C8B-B14F-4D97-AF65-F5344CB8AC3E}">
        <p14:creationId xmlns:p14="http://schemas.microsoft.com/office/powerpoint/2010/main" val="205894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26840281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458"/>
            <a:ext cx="9144000" cy="6755683"/>
          </a:xfrm>
          <a:prstGeom prst="rect">
            <a:avLst/>
          </a:prstGeom>
        </p:spPr>
      </p:pic>
    </p:spTree>
    <p:extLst>
      <p:ext uri="{BB962C8B-B14F-4D97-AF65-F5344CB8AC3E}">
        <p14:creationId xmlns:p14="http://schemas.microsoft.com/office/powerpoint/2010/main" val="33292799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1">
            <a:extLst>
              <a:ext uri="{FF2B5EF4-FFF2-40B4-BE49-F238E27FC236}">
                <a16:creationId xmlns:a16="http://schemas.microsoft.com/office/drawing/2014/main" id="{9674F3DB-A385-4EB1-84F8-8D89E556333C}"/>
              </a:ext>
            </a:extLst>
          </p:cNvPr>
          <p:cNvSpPr>
            <a:spLocks noGrp="1"/>
          </p:cNvSpPr>
          <p:nvPr>
            <p:ph type="title"/>
          </p:nvPr>
        </p:nvSpPr>
        <p:spPr>
          <a:xfrm>
            <a:off x="480080" y="140666"/>
            <a:ext cx="8229600" cy="840062"/>
          </a:xfrm>
        </p:spPr>
        <p:txBody>
          <a:bodyPr>
            <a:normAutofit/>
          </a:bodyPr>
          <a:lstStyle/>
          <a:p>
            <a:pPr lvl="0"/>
            <a:r>
              <a:rPr lang="en-GB" sz="4800" b="1" dirty="0">
                <a:latin typeface="Arial" panose="020B0604020202020204" pitchFamily="34" charset="0"/>
                <a:cs typeface="Arial" panose="020B0604020202020204" pitchFamily="34" charset="0"/>
              </a:rPr>
              <a:t>International Trade</a:t>
            </a:r>
            <a:endParaRPr lang="en-GB" sz="4800" dirty="0">
              <a:latin typeface="Arial" panose="020B0604020202020204" pitchFamily="34" charset="0"/>
              <a:cs typeface="Arial" panose="020B0604020202020204" pitchFamily="34" charset="0"/>
            </a:endParaRPr>
          </a:p>
        </p:txBody>
      </p:sp>
      <p:sp>
        <p:nvSpPr>
          <p:cNvPr id="2" name="Rectangle 1"/>
          <p:cNvSpPr/>
          <p:nvPr/>
        </p:nvSpPr>
        <p:spPr>
          <a:xfrm>
            <a:off x="-147304" y="980728"/>
            <a:ext cx="8856984" cy="4834400"/>
          </a:xfrm>
          <a:prstGeom prst="rect">
            <a:avLst/>
          </a:prstGeom>
        </p:spPr>
        <p:txBody>
          <a:bodyPr wrap="square">
            <a:spAutoFit/>
          </a:bodyPr>
          <a:lstStyle/>
          <a:p>
            <a:pPr marL="742950" lvl="1" indent="-285750" algn="just">
              <a:lnSpc>
                <a:spcPct val="107000"/>
              </a:lnSpc>
              <a:spcAft>
                <a:spcPts val="0"/>
              </a:spcAft>
              <a:buFont typeface="Courier New" panose="02070309020205020404" pitchFamily="49" charset="0"/>
              <a:buChar char="o"/>
            </a:pPr>
            <a:r>
              <a:rPr lang="en-GB" sz="2400" b="1" dirty="0">
                <a:latin typeface="Arial" panose="020B0604020202020204" pitchFamily="34" charset="0"/>
                <a:ea typeface="Calibri" panose="020F0502020204030204" pitchFamily="34" charset="0"/>
                <a:cs typeface="Arial" panose="020B0604020202020204" pitchFamily="34" charset="0"/>
              </a:rPr>
              <a:t>Absolute Advantage </a:t>
            </a:r>
            <a:r>
              <a:rPr lang="en-GB" sz="2400" dirty="0">
                <a:latin typeface="Arial" panose="020B0604020202020204" pitchFamily="34" charset="0"/>
                <a:ea typeface="Calibri" panose="020F0502020204030204" pitchFamily="34" charset="0"/>
                <a:cs typeface="Arial" panose="020B0604020202020204" pitchFamily="34" charset="0"/>
              </a:rPr>
              <a:t>–  Country A is said to have an absolute advantage in car production and country B is said to have an absolute advantage in wool production.</a:t>
            </a:r>
          </a:p>
          <a:p>
            <a:pPr lvl="1" algn="just">
              <a:lnSpc>
                <a:spcPct val="107000"/>
              </a:lnSpc>
              <a:spcAft>
                <a:spcPts val="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742950" lvl="1" indent="-285750" algn="just">
              <a:lnSpc>
                <a:spcPct val="107000"/>
              </a:lnSpc>
              <a:spcAft>
                <a:spcPts val="800"/>
              </a:spcAft>
              <a:buFont typeface="Courier New" panose="02070309020205020404" pitchFamily="49" charset="0"/>
              <a:buChar char="o"/>
            </a:pPr>
            <a:r>
              <a:rPr lang="en-GB" sz="2400" b="1" dirty="0">
                <a:latin typeface="Arial" panose="020B0604020202020204" pitchFamily="34" charset="0"/>
                <a:ea typeface="Calibri" panose="020F0502020204030204" pitchFamily="34" charset="0"/>
                <a:cs typeface="Arial" panose="020B0604020202020204" pitchFamily="34" charset="0"/>
              </a:rPr>
              <a:t>Comparative advantage </a:t>
            </a:r>
            <a:r>
              <a:rPr lang="en-GB" sz="2400" dirty="0">
                <a:latin typeface="Arial" panose="020B0604020202020204" pitchFamily="34" charset="0"/>
                <a:ea typeface="Calibri" panose="020F0502020204030204" pitchFamily="34" charset="0"/>
                <a:cs typeface="Arial" panose="020B0604020202020204" pitchFamily="34" charset="0"/>
              </a:rPr>
              <a:t>-  Table 1 shows that country A is a more efficient producer of both cars and wool. Is there a role for Country B in terms of trade and production? Ricardo noted that there would be. It all depends on comparative cost ratios. In country A, one unit of resource can produce either 20 units of wool or 5 units of cars. In producing 1 unit of wool in country A, country A would have to give up 5/20 units of cars.</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83733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695267470"/>
              </p:ext>
            </p:extLst>
          </p:nvPr>
        </p:nvGraphicFramePr>
        <p:xfrm>
          <a:off x="323528" y="1484784"/>
          <a:ext cx="8643444" cy="3528391"/>
        </p:xfrm>
        <a:graphic>
          <a:graphicData uri="http://schemas.openxmlformats.org/drawingml/2006/table">
            <a:tbl>
              <a:tblPr firstRow="1" bandRow="1">
                <a:tableStyleId>{7DF18680-E054-41AD-8BC1-D1AEF772440D}</a:tableStyleId>
              </a:tblPr>
              <a:tblGrid>
                <a:gridCol w="5546914">
                  <a:extLst>
                    <a:ext uri="{9D8B030D-6E8A-4147-A177-3AD203B41FA5}">
                      <a16:colId xmlns:a16="http://schemas.microsoft.com/office/drawing/2014/main" val="1466887693"/>
                    </a:ext>
                  </a:extLst>
                </a:gridCol>
                <a:gridCol w="1531489">
                  <a:extLst>
                    <a:ext uri="{9D8B030D-6E8A-4147-A177-3AD203B41FA5}">
                      <a16:colId xmlns:a16="http://schemas.microsoft.com/office/drawing/2014/main" val="3026120272"/>
                    </a:ext>
                  </a:extLst>
                </a:gridCol>
                <a:gridCol w="1565041">
                  <a:extLst>
                    <a:ext uri="{9D8B030D-6E8A-4147-A177-3AD203B41FA5}">
                      <a16:colId xmlns:a16="http://schemas.microsoft.com/office/drawing/2014/main" val="2621630135"/>
                    </a:ext>
                  </a:extLst>
                </a:gridCol>
              </a:tblGrid>
              <a:tr h="906459">
                <a:tc>
                  <a:txBody>
                    <a:bodyPr/>
                    <a:lstStyle/>
                    <a:p>
                      <a:endParaRPr lang="en-GB" sz="2800" dirty="0">
                        <a:latin typeface="Arial" panose="020B0604020202020204" pitchFamily="34" charset="0"/>
                        <a:cs typeface="Arial" panose="020B0604020202020204" pitchFamily="34" charset="0"/>
                      </a:endParaRPr>
                    </a:p>
                  </a:txBody>
                  <a:tcPr/>
                </a:tc>
                <a:tc>
                  <a:txBody>
                    <a:bodyPr/>
                    <a:lstStyle/>
                    <a:p>
                      <a:r>
                        <a:rPr lang="en-GB" sz="2800" dirty="0"/>
                        <a:t>Wool</a:t>
                      </a:r>
                      <a:endParaRPr lang="en-GB" sz="2800" dirty="0">
                        <a:latin typeface="Arial" panose="020B0604020202020204" pitchFamily="34" charset="0"/>
                        <a:cs typeface="Arial" panose="020B0604020202020204" pitchFamily="34" charset="0"/>
                      </a:endParaRPr>
                    </a:p>
                  </a:txBody>
                  <a:tcPr/>
                </a:tc>
                <a:tc>
                  <a:txBody>
                    <a:bodyPr/>
                    <a:lstStyle/>
                    <a:p>
                      <a:r>
                        <a:rPr lang="en-GB" sz="2800" dirty="0"/>
                        <a:t>Cars</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9745527"/>
                  </a:ext>
                </a:extLst>
              </a:tr>
              <a:tr h="1310966">
                <a:tc>
                  <a:txBody>
                    <a:bodyPr/>
                    <a:lstStyle/>
                    <a:p>
                      <a:r>
                        <a:rPr lang="en-GB" sz="2800" dirty="0"/>
                        <a:t>With one unit of resource country A can produce </a:t>
                      </a:r>
                      <a:endParaRPr lang="en-GB" sz="2800" dirty="0">
                        <a:latin typeface="Arial" panose="020B0604020202020204" pitchFamily="34" charset="0"/>
                        <a:cs typeface="Arial" panose="020B0604020202020204" pitchFamily="34" charset="0"/>
                      </a:endParaRPr>
                    </a:p>
                  </a:txBody>
                  <a:tcPr/>
                </a:tc>
                <a:tc>
                  <a:txBody>
                    <a:bodyPr/>
                    <a:lstStyle/>
                    <a:p>
                      <a:r>
                        <a:rPr lang="en-GB" sz="2800" dirty="0"/>
                        <a:t>20 units</a:t>
                      </a:r>
                      <a:endParaRPr lang="en-GB" sz="2800" dirty="0">
                        <a:latin typeface="Arial" panose="020B0604020202020204" pitchFamily="34" charset="0"/>
                        <a:cs typeface="Arial" panose="020B0604020202020204" pitchFamily="34" charset="0"/>
                      </a:endParaRPr>
                    </a:p>
                  </a:txBody>
                  <a:tcPr/>
                </a:tc>
                <a:tc>
                  <a:txBody>
                    <a:bodyPr/>
                    <a:lstStyle/>
                    <a:p>
                      <a:r>
                        <a:rPr lang="en-GB" sz="2800" dirty="0"/>
                        <a:t>5 units</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68113284"/>
                  </a:ext>
                </a:extLst>
              </a:tr>
              <a:tr h="1310966">
                <a:tc>
                  <a:txBody>
                    <a:bodyPr/>
                    <a:lstStyle/>
                    <a:p>
                      <a:r>
                        <a:rPr lang="en-GB" sz="2800" dirty="0"/>
                        <a:t>With one unit of resource country B can produce</a:t>
                      </a:r>
                      <a:endParaRPr lang="en-GB" sz="2800" dirty="0">
                        <a:latin typeface="Arial" panose="020B0604020202020204" pitchFamily="34" charset="0"/>
                        <a:cs typeface="Arial" panose="020B0604020202020204" pitchFamily="34" charset="0"/>
                      </a:endParaRPr>
                    </a:p>
                  </a:txBody>
                  <a:tcPr/>
                </a:tc>
                <a:tc>
                  <a:txBody>
                    <a:bodyPr/>
                    <a:lstStyle/>
                    <a:p>
                      <a:r>
                        <a:rPr lang="en-GB" sz="2800" dirty="0"/>
                        <a:t>15 units</a:t>
                      </a:r>
                      <a:r>
                        <a:rPr lang="en-GB" sz="2800" baseline="0" dirty="0"/>
                        <a:t> </a:t>
                      </a:r>
                      <a:endParaRPr lang="en-GB" sz="2800" dirty="0">
                        <a:latin typeface="Arial" panose="020B0604020202020204" pitchFamily="34" charset="0"/>
                        <a:cs typeface="Arial" panose="020B0604020202020204" pitchFamily="34" charset="0"/>
                      </a:endParaRPr>
                    </a:p>
                  </a:txBody>
                  <a:tcPr/>
                </a:tc>
                <a:tc>
                  <a:txBody>
                    <a:bodyPr/>
                    <a:lstStyle/>
                    <a:p>
                      <a:r>
                        <a:rPr lang="en-GB" sz="2800" dirty="0"/>
                        <a:t>6 units</a:t>
                      </a:r>
                      <a:endParaRPr lang="en-GB" sz="2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60628770"/>
                  </a:ext>
                </a:extLst>
              </a:tr>
            </a:tbl>
          </a:graphicData>
        </a:graphic>
      </p:graphicFrame>
      <p:sp>
        <p:nvSpPr>
          <p:cNvPr id="6" name="Rectangle 5"/>
          <p:cNvSpPr/>
          <p:nvPr/>
        </p:nvSpPr>
        <p:spPr>
          <a:xfrm>
            <a:off x="1079612" y="332656"/>
            <a:ext cx="6984776" cy="619272"/>
          </a:xfrm>
          <a:prstGeom prst="rect">
            <a:avLst/>
          </a:prstGeom>
        </p:spPr>
        <p:txBody>
          <a:bodyPr wrap="square">
            <a:spAutoFit/>
          </a:bodyPr>
          <a:lstStyle/>
          <a:p>
            <a:pPr marL="685800" indent="-685800">
              <a:lnSpc>
                <a:spcPct val="107000"/>
              </a:lnSpc>
              <a:spcAft>
                <a:spcPts val="800"/>
              </a:spcAft>
            </a:pPr>
            <a:r>
              <a:rPr lang="en-GB" sz="3200" dirty="0">
                <a:latin typeface="Arial" panose="020B0604020202020204" pitchFamily="34" charset="0"/>
                <a:ea typeface="Calibri" panose="020F0502020204030204" pitchFamily="34" charset="0"/>
                <a:cs typeface="Arial" panose="020B0604020202020204" pitchFamily="34" charset="0"/>
              </a:rPr>
              <a:t>Table 1: Comparative advantage</a:t>
            </a:r>
          </a:p>
        </p:txBody>
      </p:sp>
    </p:spTree>
    <p:extLst>
      <p:ext uri="{BB962C8B-B14F-4D97-AF65-F5344CB8AC3E}">
        <p14:creationId xmlns:p14="http://schemas.microsoft.com/office/powerpoint/2010/main" val="4132609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F3DB-A385-4EB1-84F8-8D89E556333C}"/>
              </a:ext>
            </a:extLst>
          </p:cNvPr>
          <p:cNvSpPr>
            <a:spLocks noGrp="1"/>
          </p:cNvSpPr>
          <p:nvPr>
            <p:ph type="title"/>
          </p:nvPr>
        </p:nvSpPr>
        <p:spPr>
          <a:xfrm>
            <a:off x="0" y="274638"/>
            <a:ext cx="9144000" cy="1498178"/>
          </a:xfrm>
          <a:solidFill>
            <a:schemeClr val="accent5">
              <a:lumMod val="20000"/>
              <a:lumOff val="80000"/>
            </a:schemeClr>
          </a:solidFill>
        </p:spPr>
        <p:txBody>
          <a:bodyPr>
            <a:noAutofit/>
          </a:bodyPr>
          <a:lstStyle/>
          <a:p>
            <a:pPr lvl="0"/>
            <a:r>
              <a:rPr lang="en-GB" sz="2800" b="1" dirty="0">
                <a:latin typeface="Arial" panose="020B0604020202020204" pitchFamily="34" charset="0"/>
                <a:cs typeface="Arial" panose="020B0604020202020204" pitchFamily="34" charset="0"/>
              </a:rPr>
              <a:t>The General Agreement on Tariffs and Trade (GATT) and the World Trade Organisation (WTO)</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97804AF-4694-479B-9B21-7E3694042BC6}"/>
              </a:ext>
            </a:extLst>
          </p:cNvPr>
          <p:cNvSpPr>
            <a:spLocks noGrp="1"/>
          </p:cNvSpPr>
          <p:nvPr>
            <p:ph idx="1"/>
          </p:nvPr>
        </p:nvSpPr>
        <p:spPr>
          <a:xfrm>
            <a:off x="251520" y="2132856"/>
            <a:ext cx="8640960" cy="2880320"/>
          </a:xfrm>
        </p:spPr>
        <p:txBody>
          <a:bodyPr>
            <a:normAutofit/>
          </a:bodyPr>
          <a:lstStyle/>
          <a:p>
            <a:pPr marL="457200" lvl="1" indent="0" algn="just">
              <a:buNone/>
            </a:pPr>
            <a:r>
              <a:rPr lang="en-GB" dirty="0">
                <a:latin typeface="Arial" panose="020B0604020202020204" pitchFamily="34" charset="0"/>
                <a:cs typeface="Arial" panose="020B0604020202020204" pitchFamily="34" charset="0"/>
              </a:rPr>
              <a:t>The WTO has a greater global membership, now comprising over 164 member countries. It has a far wider scope than GATT, considering, for the first time, trade in services, intellectual property protection and investment.</a:t>
            </a:r>
          </a:p>
        </p:txBody>
      </p:sp>
    </p:spTree>
    <p:extLst>
      <p:ext uri="{BB962C8B-B14F-4D97-AF65-F5344CB8AC3E}">
        <p14:creationId xmlns:p14="http://schemas.microsoft.com/office/powerpoint/2010/main" val="390738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FF8CC-5FA0-408D-8E96-580A299D94A4}"/>
              </a:ext>
            </a:extLst>
          </p:cNvPr>
          <p:cNvSpPr>
            <a:spLocks noGrp="1"/>
          </p:cNvSpPr>
          <p:nvPr>
            <p:ph type="title"/>
          </p:nvPr>
        </p:nvSpPr>
        <p:spPr>
          <a:xfrm>
            <a:off x="457200" y="14988"/>
            <a:ext cx="8229600" cy="778098"/>
          </a:xfrm>
        </p:spPr>
        <p:txBody>
          <a:bodyPr anchor="ctr">
            <a:noAutofit/>
          </a:bodyPr>
          <a:lstStyle/>
          <a:p>
            <a:r>
              <a:rPr lang="en-GB" sz="4000" b="1" dirty="0">
                <a:latin typeface="Arial" panose="020B0604020202020204" pitchFamily="34" charset="0"/>
                <a:cs typeface="Arial" panose="020B0604020202020204" pitchFamily="34" charset="0"/>
              </a:rPr>
              <a:t>Exchange rate systems</a:t>
            </a:r>
          </a:p>
        </p:txBody>
      </p:sp>
      <p:sp>
        <p:nvSpPr>
          <p:cNvPr id="6" name="Rectangle 5"/>
          <p:cNvSpPr/>
          <p:nvPr/>
        </p:nvSpPr>
        <p:spPr>
          <a:xfrm>
            <a:off x="251520" y="1196752"/>
            <a:ext cx="8640960" cy="4524315"/>
          </a:xfrm>
          <a:prstGeom prst="rect">
            <a:avLst/>
          </a:prstGeom>
        </p:spPr>
        <p:txBody>
          <a:bodyPr wrap="square">
            <a:spAutoFit/>
          </a:bodyPr>
          <a:lstStyle/>
          <a:p>
            <a:pPr marL="514350" indent="-514350" algn="just">
              <a:buFont typeface="+mj-lt"/>
              <a:buAutoNum type="arabicPeriod"/>
            </a:pPr>
            <a:r>
              <a:rPr lang="en-GB" sz="2400" b="1" dirty="0">
                <a:solidFill>
                  <a:srgbClr val="C00000"/>
                </a:solidFill>
                <a:latin typeface="Arial" panose="020B0604020202020204" pitchFamily="34" charset="0"/>
                <a:cs typeface="Arial" panose="020B0604020202020204" pitchFamily="34" charset="0"/>
              </a:rPr>
              <a:t>Fixed exchange rate </a:t>
            </a:r>
            <a:r>
              <a:rPr lang="en-GB" sz="2400" dirty="0">
                <a:latin typeface="Arial" panose="020B0604020202020204" pitchFamily="34" charset="0"/>
                <a:cs typeface="Arial" panose="020B0604020202020204" pitchFamily="34" charset="0"/>
              </a:rPr>
              <a:t>- one which fixes the value of one country’s currency against another.</a:t>
            </a:r>
          </a:p>
          <a:p>
            <a:pPr marL="514350" indent="-514350" algn="just">
              <a:buFont typeface="+mj-lt"/>
              <a:buAutoNum type="arabicPeriod"/>
            </a:pPr>
            <a:endParaRPr lang="en-GB" sz="2400" dirty="0">
              <a:latin typeface="Arial" panose="020B0604020202020204" pitchFamily="34" charset="0"/>
              <a:cs typeface="Arial" panose="020B0604020202020204" pitchFamily="34" charset="0"/>
            </a:endParaRPr>
          </a:p>
          <a:p>
            <a:pPr marL="514350" indent="-514350" algn="just">
              <a:buFont typeface="+mj-lt"/>
              <a:buAutoNum type="arabicPeriod"/>
            </a:pPr>
            <a:r>
              <a:rPr lang="en-GB" sz="2400" b="1" dirty="0">
                <a:solidFill>
                  <a:srgbClr val="C00000"/>
                </a:solidFill>
                <a:latin typeface="Arial" panose="020B0604020202020204" pitchFamily="34" charset="0"/>
                <a:cs typeface="Arial" panose="020B0604020202020204" pitchFamily="34" charset="0"/>
              </a:rPr>
              <a:t>Floating/flexible exchange rate </a:t>
            </a:r>
            <a:r>
              <a:rPr lang="en-GB" sz="2400" dirty="0">
                <a:latin typeface="Arial" panose="020B0604020202020204" pitchFamily="34" charset="0"/>
                <a:cs typeface="Arial" panose="020B0604020202020204" pitchFamily="34" charset="0"/>
              </a:rPr>
              <a:t>- exchange rate that responds to the market demand and supply of the currency</a:t>
            </a:r>
          </a:p>
          <a:p>
            <a:pPr marL="514350" indent="-514350" algn="just">
              <a:buFont typeface="+mj-lt"/>
              <a:buAutoNum type="arabicPeriod"/>
            </a:pPr>
            <a:endParaRPr lang="en-GB" sz="2400" dirty="0">
              <a:latin typeface="Arial" panose="020B0604020202020204" pitchFamily="34" charset="0"/>
              <a:cs typeface="Arial" panose="020B0604020202020204" pitchFamily="34" charset="0"/>
            </a:endParaRPr>
          </a:p>
          <a:p>
            <a:pPr marL="514350" indent="-514350" algn="just">
              <a:buFont typeface="+mj-lt"/>
              <a:buAutoNum type="arabicPeriod"/>
            </a:pPr>
            <a:r>
              <a:rPr lang="en-GB" sz="2400" b="1" dirty="0">
                <a:solidFill>
                  <a:srgbClr val="C00000"/>
                </a:solidFill>
                <a:latin typeface="Arial" panose="020B0604020202020204" pitchFamily="34" charset="0"/>
                <a:cs typeface="Arial" panose="020B0604020202020204" pitchFamily="34" charset="0"/>
              </a:rPr>
              <a:t>The Bretton Woods System </a:t>
            </a:r>
            <a:r>
              <a:rPr lang="en-GB" sz="2400" dirty="0">
                <a:latin typeface="Arial" panose="020B0604020202020204" pitchFamily="34" charset="0"/>
                <a:cs typeface="Arial" panose="020B0604020202020204" pitchFamily="34" charset="0"/>
              </a:rPr>
              <a:t>- </a:t>
            </a:r>
            <a:r>
              <a:rPr lang="en-GB" dirty="0"/>
              <a:t>The Bretton Woods Institutions are the World Bank and the International Monetary Fund (IMF). They were set up at a meeting of 43 countries in Bretton Woods, New Hampshire, USA in July 1944. Their aims were to help rebuild the shattered </a:t>
            </a:r>
            <a:r>
              <a:rPr lang="en-GB" dirty="0" err="1"/>
              <a:t>postwar</a:t>
            </a:r>
            <a:r>
              <a:rPr lang="en-GB" dirty="0"/>
              <a:t> economy and to promote international economic cooperation.</a:t>
            </a:r>
            <a:endParaRPr lang="en-GB" sz="2800" dirty="0">
              <a:latin typeface="Arial" panose="020B0604020202020204" pitchFamily="34" charset="0"/>
              <a:cs typeface="Arial" panose="020B0604020202020204" pitchFamily="34" charset="0"/>
            </a:endParaRPr>
          </a:p>
          <a:p>
            <a:pPr marL="514350" indent="-514350" algn="just">
              <a:buFont typeface="+mj-lt"/>
              <a:buAutoNum type="arabicPeriod"/>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0099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0A6714-6E04-4E8A-8DB9-CDAD54B1C309}"/>
              </a:ext>
            </a:extLst>
          </p:cNvPr>
          <p:cNvSpPr>
            <a:spLocks noGrp="1"/>
          </p:cNvSpPr>
          <p:nvPr>
            <p:ph idx="1"/>
          </p:nvPr>
        </p:nvSpPr>
        <p:spPr>
          <a:xfrm>
            <a:off x="251520" y="1196752"/>
            <a:ext cx="8640960" cy="4464496"/>
          </a:xfrm>
        </p:spPr>
        <p:txBody>
          <a:bodyPr>
            <a:noAutofit/>
          </a:bodyPr>
          <a:lstStyle/>
          <a:p>
            <a:pPr algn="just"/>
            <a:r>
              <a:rPr lang="en-GB" sz="2800" b="1" dirty="0">
                <a:solidFill>
                  <a:srgbClr val="C00000"/>
                </a:solidFill>
                <a:latin typeface="Arial" panose="020B0604020202020204" pitchFamily="34" charset="0"/>
                <a:cs typeface="Arial" panose="020B0604020202020204" pitchFamily="34" charset="0"/>
              </a:rPr>
              <a:t>Business (economic) cycles </a:t>
            </a:r>
            <a:r>
              <a:rPr lang="en-GB" sz="2800" dirty="0">
                <a:latin typeface="Arial" panose="020B0604020202020204" pitchFamily="34" charset="0"/>
                <a:cs typeface="Arial" panose="020B0604020202020204" pitchFamily="34" charset="0"/>
              </a:rPr>
              <a:t>are fluctuations in the economy (economic activity/production) that follow the general pattern of expansion and prosperity (boom), downturn, recession, depression and recovery</a:t>
            </a:r>
          </a:p>
          <a:p>
            <a:pPr algn="just"/>
            <a:r>
              <a:rPr lang="en-GB" sz="2800" b="1" dirty="0">
                <a:solidFill>
                  <a:srgbClr val="C00000"/>
                </a:solidFill>
                <a:latin typeface="Arial" panose="020B0604020202020204" pitchFamily="34" charset="0"/>
                <a:cs typeface="Arial" panose="020B0604020202020204" pitchFamily="34" charset="0"/>
              </a:rPr>
              <a:t>Economic Cycles </a:t>
            </a:r>
            <a:r>
              <a:rPr lang="en-GB" sz="2800" dirty="0">
                <a:latin typeface="Arial" panose="020B0604020202020204" pitchFamily="34" charset="0"/>
                <a:cs typeface="Arial" panose="020B0604020202020204" pitchFamily="34" charset="0"/>
              </a:rPr>
              <a:t>- Business cycle (trade cycle), a seven-to ten-year economic cycle, and political cycles. There could be long and short cycles in the economy. Reduce the fluctuations that occur in the economy.</a:t>
            </a:r>
          </a:p>
          <a:p>
            <a:pPr algn="just"/>
            <a:endParaRPr lang="en-GB" sz="2400" dirty="0">
              <a:latin typeface="Arial" panose="020B0604020202020204" pitchFamily="34" charset="0"/>
              <a:cs typeface="Arial" panose="020B0604020202020204" pitchFamily="34" charset="0"/>
            </a:endParaRPr>
          </a:p>
        </p:txBody>
      </p:sp>
      <p:sp>
        <p:nvSpPr>
          <p:cNvPr id="2" name="Rectangle 1"/>
          <p:cNvSpPr/>
          <p:nvPr/>
        </p:nvSpPr>
        <p:spPr>
          <a:xfrm>
            <a:off x="2146481" y="188640"/>
            <a:ext cx="4318811" cy="703078"/>
          </a:xfrm>
          <a:prstGeom prst="rect">
            <a:avLst/>
          </a:prstGeom>
        </p:spPr>
        <p:txBody>
          <a:bodyPr wrap="none">
            <a:spAutoFit/>
          </a:bodyPr>
          <a:lstStyle/>
          <a:p>
            <a:pPr algn="just">
              <a:lnSpc>
                <a:spcPct val="107000"/>
              </a:lnSpc>
              <a:spcAft>
                <a:spcPts val="800"/>
              </a:spcAft>
            </a:pPr>
            <a:r>
              <a:rPr lang="en-GB" sz="4000" b="1" dirty="0">
                <a:latin typeface="Arial" panose="020B0604020202020204" pitchFamily="34" charset="0"/>
                <a:ea typeface="Calibri" panose="020F0502020204030204" pitchFamily="34" charset="0"/>
                <a:cs typeface="Arial" panose="020B0604020202020204" pitchFamily="34" charset="0"/>
              </a:rPr>
              <a:t>Business cycles </a:t>
            </a:r>
          </a:p>
        </p:txBody>
      </p:sp>
    </p:spTree>
    <p:extLst>
      <p:ext uri="{BB962C8B-B14F-4D97-AF65-F5344CB8AC3E}">
        <p14:creationId xmlns:p14="http://schemas.microsoft.com/office/powerpoint/2010/main" val="20861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a:stretch>
            <a:fillRect/>
          </a:stretch>
        </p:blipFill>
        <p:spPr>
          <a:xfrm>
            <a:off x="0" y="0"/>
            <a:ext cx="9144000" cy="5805264"/>
          </a:xfrm>
          <a:prstGeom prst="rect">
            <a:avLst/>
          </a:prstGeom>
        </p:spPr>
      </p:pic>
    </p:spTree>
    <p:extLst>
      <p:ext uri="{BB962C8B-B14F-4D97-AF65-F5344CB8AC3E}">
        <p14:creationId xmlns:p14="http://schemas.microsoft.com/office/powerpoint/2010/main" val="35595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14009015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b="1" dirty="0"/>
              <a:t>Exercise 1</a:t>
            </a:r>
          </a:p>
        </p:txBody>
      </p:sp>
      <p:sp>
        <p:nvSpPr>
          <p:cNvPr id="5" name="TextBox 4"/>
          <p:cNvSpPr txBox="1"/>
          <p:nvPr/>
        </p:nvSpPr>
        <p:spPr>
          <a:xfrm>
            <a:off x="339513" y="1444209"/>
            <a:ext cx="4474840" cy="2554545"/>
          </a:xfrm>
          <a:prstGeom prst="rect">
            <a:avLst/>
          </a:prstGeom>
          <a:noFill/>
          <a:ln>
            <a:solidFill>
              <a:schemeClr val="tx2"/>
            </a:solidFill>
          </a:ln>
        </p:spPr>
        <p:txBody>
          <a:bodyPr wrap="square" rtlCol="0">
            <a:spAutoFit/>
          </a:bodyPr>
          <a:lstStyle/>
          <a:p>
            <a:r>
              <a:rPr lang="en-GB" sz="3200" dirty="0"/>
              <a:t>Identify </a:t>
            </a:r>
            <a:r>
              <a:rPr lang="en-GB" sz="3200" b="1" u="sng" dirty="0"/>
              <a:t>four (4) economic indicators </a:t>
            </a:r>
            <a:r>
              <a:rPr lang="en-GB" sz="3200" dirty="0"/>
              <a:t>and discuss their importance and limitations on business.</a:t>
            </a:r>
          </a:p>
        </p:txBody>
      </p:sp>
      <p:pic>
        <p:nvPicPr>
          <p:cNvPr id="6" name="Picture 5"/>
          <p:cNvPicPr>
            <a:picLocks noChangeAspect="1"/>
          </p:cNvPicPr>
          <p:nvPr/>
        </p:nvPicPr>
        <p:blipFill>
          <a:blip r:embed="rId2"/>
          <a:stretch>
            <a:fillRect/>
          </a:stretch>
        </p:blipFill>
        <p:spPr>
          <a:xfrm>
            <a:off x="4572000" y="1436941"/>
            <a:ext cx="4199348" cy="3022823"/>
          </a:xfrm>
          <a:prstGeom prst="rect">
            <a:avLst/>
          </a:prstGeom>
        </p:spPr>
      </p:pic>
    </p:spTree>
    <p:extLst>
      <p:ext uri="{BB962C8B-B14F-4D97-AF65-F5344CB8AC3E}">
        <p14:creationId xmlns:p14="http://schemas.microsoft.com/office/powerpoint/2010/main" val="3524974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0A6714-6E04-4E8A-8DB9-CDAD54B1C309}"/>
              </a:ext>
            </a:extLst>
          </p:cNvPr>
          <p:cNvSpPr>
            <a:spLocks noGrp="1"/>
          </p:cNvSpPr>
          <p:nvPr>
            <p:ph idx="1"/>
          </p:nvPr>
        </p:nvSpPr>
        <p:spPr>
          <a:xfrm>
            <a:off x="251520" y="1340768"/>
            <a:ext cx="8640960" cy="4464496"/>
          </a:xfrm>
        </p:spPr>
        <p:txBody>
          <a:bodyPr>
            <a:noAutofit/>
          </a:bodyPr>
          <a:lstStyle/>
          <a:p>
            <a:pPr algn="just"/>
            <a:r>
              <a:rPr lang="en-GB" sz="2400" dirty="0">
                <a:latin typeface="Arial" panose="020B0604020202020204" pitchFamily="34" charset="0"/>
                <a:cs typeface="Arial" panose="020B0604020202020204" pitchFamily="34" charset="0"/>
              </a:rPr>
              <a:t>Government Groups such as the G-6, G-7, G-8, G-20, the Bank for International Settlements and the OECD.</a:t>
            </a:r>
          </a:p>
          <a:p>
            <a:pPr marL="0" indent="0"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G-20. The Group is composed of the 20 Finance Ministers and Central Bank Governors from 20 major economies: 19 countries plus the EU, which is represented by the President of the European Council and by the European Central Bank. Collectively, the G-20 economies comprise more than 80 per cent of global GDP and world trade (including EU </a:t>
            </a:r>
            <a:r>
              <a:rPr lang="en-GB" sz="2400" dirty="0" err="1">
                <a:latin typeface="Arial" panose="020B0604020202020204" pitchFamily="34" charset="0"/>
                <a:cs typeface="Arial" panose="020B0604020202020204" pitchFamily="34" charset="0"/>
              </a:rPr>
              <a:t>intratrade</a:t>
            </a:r>
            <a:r>
              <a:rPr lang="en-GB" sz="2400" dirty="0">
                <a:latin typeface="Arial" panose="020B0604020202020204" pitchFamily="34" charset="0"/>
                <a:cs typeface="Arial" panose="020B0604020202020204" pitchFamily="34" charset="0"/>
              </a:rPr>
              <a:t>) and two-thirds of the world population.</a:t>
            </a:r>
          </a:p>
          <a:p>
            <a:pPr marL="0" indent="0" algn="just">
              <a:buNone/>
            </a:pPr>
            <a:endParaRPr lang="en-GB" sz="1800" dirty="0">
              <a:latin typeface="Arial" panose="020B0604020202020204" pitchFamily="34" charset="0"/>
              <a:cs typeface="Arial" panose="020B0604020202020204" pitchFamily="34" charset="0"/>
            </a:endParaRPr>
          </a:p>
        </p:txBody>
      </p:sp>
      <p:sp>
        <p:nvSpPr>
          <p:cNvPr id="2" name="Rectangle 1"/>
          <p:cNvSpPr/>
          <p:nvPr/>
        </p:nvSpPr>
        <p:spPr>
          <a:xfrm>
            <a:off x="150947" y="332656"/>
            <a:ext cx="8728672" cy="519886"/>
          </a:xfrm>
          <a:prstGeom prst="rect">
            <a:avLst/>
          </a:prstGeom>
        </p:spPr>
        <p:txBody>
          <a:bodyPr wrap="none">
            <a:spAutoFit/>
          </a:bodyPr>
          <a:lstStyle/>
          <a:p>
            <a:pPr algn="just">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Economic Power and Global Financial Institutions</a:t>
            </a:r>
          </a:p>
        </p:txBody>
      </p:sp>
    </p:spTree>
    <p:extLst>
      <p:ext uri="{BB962C8B-B14F-4D97-AF65-F5344CB8AC3E}">
        <p14:creationId xmlns:p14="http://schemas.microsoft.com/office/powerpoint/2010/main" val="994865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0A6714-6E04-4E8A-8DB9-CDAD54B1C309}"/>
              </a:ext>
            </a:extLst>
          </p:cNvPr>
          <p:cNvSpPr>
            <a:spLocks noGrp="1"/>
          </p:cNvSpPr>
          <p:nvPr>
            <p:ph idx="1"/>
          </p:nvPr>
        </p:nvSpPr>
        <p:spPr>
          <a:xfrm>
            <a:off x="235801" y="1916832"/>
            <a:ext cx="8640960" cy="3312368"/>
          </a:xfrm>
        </p:spPr>
        <p:txBody>
          <a:bodyPr>
            <a:noAutofit/>
          </a:bodyPr>
          <a:lstStyle/>
          <a:p>
            <a:pPr algn="just"/>
            <a:r>
              <a:rPr lang="en-GB" sz="2800" dirty="0">
                <a:latin typeface="Arial" panose="020B0604020202020204" pitchFamily="34" charset="0"/>
                <a:cs typeface="Arial" panose="020B0604020202020204" pitchFamily="34" charset="0"/>
              </a:rPr>
              <a:t>The </a:t>
            </a:r>
            <a:r>
              <a:rPr lang="en-GB" sz="2800" b="1" dirty="0">
                <a:latin typeface="Arial" panose="020B0604020202020204" pitchFamily="34" charset="0"/>
                <a:cs typeface="Arial" panose="020B0604020202020204" pitchFamily="34" charset="0"/>
              </a:rPr>
              <a:t>OECD</a:t>
            </a:r>
            <a:r>
              <a:rPr lang="en-GB" sz="2800" dirty="0">
                <a:latin typeface="Arial" panose="020B0604020202020204" pitchFamily="34" charset="0"/>
                <a:cs typeface="Arial" panose="020B0604020202020204" pitchFamily="34" charset="0"/>
              </a:rPr>
              <a:t> - The Organization for European Economic Cooperation (OECD) was established after the Second World War, in 1947. 34 OECD member countries worldwide regularly turn to one another to identify, discuss, </a:t>
            </a:r>
            <a:r>
              <a:rPr lang="en-GB" sz="2800" dirty="0" err="1">
                <a:latin typeface="Arial" panose="020B0604020202020204" pitchFamily="34" charset="0"/>
                <a:cs typeface="Arial" panose="020B0604020202020204" pitchFamily="34" charset="0"/>
              </a:rPr>
              <a:t>analyze</a:t>
            </a:r>
            <a:r>
              <a:rPr lang="en-GB" sz="2800" dirty="0">
                <a:latin typeface="Arial" panose="020B0604020202020204" pitchFamily="34" charset="0"/>
                <a:cs typeface="Arial" panose="020B0604020202020204" pitchFamily="34" charset="0"/>
              </a:rPr>
              <a:t> and promote policies to solve problems related to the economy.</a:t>
            </a:r>
          </a:p>
        </p:txBody>
      </p:sp>
      <p:sp>
        <p:nvSpPr>
          <p:cNvPr id="4" name="Rectangle 3"/>
          <p:cNvSpPr/>
          <p:nvPr/>
        </p:nvSpPr>
        <p:spPr>
          <a:xfrm>
            <a:off x="150947" y="332656"/>
            <a:ext cx="8728672" cy="519886"/>
          </a:xfrm>
          <a:prstGeom prst="rect">
            <a:avLst/>
          </a:prstGeom>
        </p:spPr>
        <p:txBody>
          <a:bodyPr wrap="none">
            <a:spAutoFit/>
          </a:bodyPr>
          <a:lstStyle/>
          <a:p>
            <a:pPr algn="just">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Economic Power and Global Financial Institutions</a:t>
            </a:r>
          </a:p>
        </p:txBody>
      </p:sp>
    </p:spTree>
    <p:extLst>
      <p:ext uri="{BB962C8B-B14F-4D97-AF65-F5344CB8AC3E}">
        <p14:creationId xmlns:p14="http://schemas.microsoft.com/office/powerpoint/2010/main" val="272880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0A6714-6E04-4E8A-8DB9-CDAD54B1C309}"/>
              </a:ext>
            </a:extLst>
          </p:cNvPr>
          <p:cNvSpPr>
            <a:spLocks noGrp="1"/>
          </p:cNvSpPr>
          <p:nvPr>
            <p:ph idx="1"/>
          </p:nvPr>
        </p:nvSpPr>
        <p:spPr>
          <a:xfrm>
            <a:off x="251519" y="1052736"/>
            <a:ext cx="8640960" cy="4680520"/>
          </a:xfrm>
        </p:spPr>
        <p:txBody>
          <a:bodyPr>
            <a:noAutofit/>
          </a:bodyPr>
          <a:lstStyle/>
          <a:p>
            <a:pPr marL="0" indent="0" algn="just">
              <a:buNone/>
            </a:pPr>
            <a:r>
              <a:rPr lang="en-GB" sz="2400" b="1" dirty="0">
                <a:solidFill>
                  <a:srgbClr val="C00000"/>
                </a:solidFill>
                <a:latin typeface="Arial" panose="020B0604020202020204" pitchFamily="34" charset="0"/>
                <a:cs typeface="Arial" panose="020B0604020202020204" pitchFamily="34" charset="0"/>
              </a:rPr>
              <a:t>European integration</a:t>
            </a:r>
          </a:p>
          <a:p>
            <a:pPr marL="0" indent="0" algn="just">
              <a:buNone/>
            </a:pPr>
            <a:r>
              <a:rPr lang="en-GB" sz="2400" dirty="0">
                <a:latin typeface="Arial" panose="020B0604020202020204" pitchFamily="34" charset="0"/>
                <a:cs typeface="Arial" panose="020B0604020202020204" pitchFamily="34" charset="0"/>
              </a:rPr>
              <a:t>Various barriers that existed within the potential EU market. These included: </a:t>
            </a:r>
          </a:p>
          <a:p>
            <a:pPr algn="just"/>
            <a:r>
              <a:rPr lang="en-GB" sz="2400" b="1" dirty="0">
                <a:latin typeface="Arial" panose="020B0604020202020204" pitchFamily="34" charset="0"/>
                <a:cs typeface="Arial" panose="020B0604020202020204" pitchFamily="34" charset="0"/>
              </a:rPr>
              <a:t>Physical barriers </a:t>
            </a:r>
            <a:r>
              <a:rPr lang="en-GB" sz="2400" dirty="0">
                <a:latin typeface="Arial" panose="020B0604020202020204" pitchFamily="34" charset="0"/>
                <a:cs typeface="Arial" panose="020B0604020202020204" pitchFamily="34" charset="0"/>
              </a:rPr>
              <a:t>such as form-filling and the cost of keeping frontier posts to govern goods and people; </a:t>
            </a:r>
          </a:p>
          <a:p>
            <a:pPr algn="just"/>
            <a:r>
              <a:rPr lang="en-GB" sz="2400" b="1" dirty="0">
                <a:latin typeface="Arial" panose="020B0604020202020204" pitchFamily="34" charset="0"/>
                <a:cs typeface="Arial" panose="020B0604020202020204" pitchFamily="34" charset="0"/>
              </a:rPr>
              <a:t>Fiscal barriers </a:t>
            </a:r>
            <a:r>
              <a:rPr lang="en-GB" sz="2400" dirty="0">
                <a:latin typeface="Arial" panose="020B0604020202020204" pitchFamily="34" charset="0"/>
                <a:cs typeface="Arial" panose="020B0604020202020204" pitchFamily="34" charset="0"/>
              </a:rPr>
              <a:t>– differences in VAT and excise duties distorted trade patterns;</a:t>
            </a:r>
          </a:p>
          <a:p>
            <a:pPr algn="just"/>
            <a:r>
              <a:rPr lang="en-GB" sz="2400" b="1" dirty="0">
                <a:latin typeface="Arial" panose="020B0604020202020204" pitchFamily="34" charset="0"/>
                <a:cs typeface="Arial" panose="020B0604020202020204" pitchFamily="34" charset="0"/>
              </a:rPr>
              <a:t>Technical barriers </a:t>
            </a:r>
            <a:r>
              <a:rPr lang="en-GB" sz="2400" dirty="0">
                <a:latin typeface="Arial" panose="020B0604020202020204" pitchFamily="34" charset="0"/>
                <a:cs typeface="Arial" panose="020B0604020202020204" pitchFamily="34" charset="0"/>
              </a:rPr>
              <a:t>– obstacles to the free movement of goods, services, labour and capital; throwing open to competition the bidding for local or national government contracts (public procurement).</a:t>
            </a:r>
          </a:p>
          <a:p>
            <a:pPr algn="just"/>
            <a:endParaRPr lang="en-GB" sz="2000" dirty="0">
              <a:latin typeface="Arial" panose="020B0604020202020204" pitchFamily="34" charset="0"/>
              <a:cs typeface="Arial" panose="020B0604020202020204" pitchFamily="34" charset="0"/>
            </a:endParaRPr>
          </a:p>
        </p:txBody>
      </p:sp>
      <p:sp>
        <p:nvSpPr>
          <p:cNvPr id="2" name="Rectangle 1"/>
          <p:cNvSpPr/>
          <p:nvPr/>
        </p:nvSpPr>
        <p:spPr>
          <a:xfrm>
            <a:off x="710045" y="188640"/>
            <a:ext cx="7723909" cy="703078"/>
          </a:xfrm>
          <a:prstGeom prst="rect">
            <a:avLst/>
          </a:prstGeom>
        </p:spPr>
        <p:txBody>
          <a:bodyPr wrap="none">
            <a:spAutoFit/>
          </a:bodyPr>
          <a:lstStyle/>
          <a:p>
            <a:pPr algn="just">
              <a:lnSpc>
                <a:spcPct val="107000"/>
              </a:lnSpc>
              <a:spcAft>
                <a:spcPts val="800"/>
              </a:spcAft>
            </a:pPr>
            <a:r>
              <a:rPr lang="en-GB" sz="4000" b="1" dirty="0">
                <a:latin typeface="Arial" panose="020B0604020202020204" pitchFamily="34" charset="0"/>
                <a:ea typeface="Calibri" panose="020F0502020204030204" pitchFamily="34" charset="0"/>
                <a:cs typeface="Arial" panose="020B0604020202020204" pitchFamily="34" charset="0"/>
              </a:rPr>
              <a:t>ECONOMIC POLICY IN THE EU</a:t>
            </a:r>
          </a:p>
        </p:txBody>
      </p:sp>
    </p:spTree>
    <p:extLst>
      <p:ext uri="{BB962C8B-B14F-4D97-AF65-F5344CB8AC3E}">
        <p14:creationId xmlns:p14="http://schemas.microsoft.com/office/powerpoint/2010/main" val="15825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0A6714-6E04-4E8A-8DB9-CDAD54B1C309}"/>
              </a:ext>
            </a:extLst>
          </p:cNvPr>
          <p:cNvSpPr>
            <a:spLocks noGrp="1"/>
          </p:cNvSpPr>
          <p:nvPr>
            <p:ph idx="1"/>
          </p:nvPr>
        </p:nvSpPr>
        <p:spPr>
          <a:xfrm>
            <a:off x="251519" y="188640"/>
            <a:ext cx="8631331" cy="5472608"/>
          </a:xfrm>
        </p:spPr>
        <p:txBody>
          <a:bodyPr>
            <a:noAutofit/>
          </a:bodyPr>
          <a:lstStyle/>
          <a:p>
            <a:pPr marL="0" indent="0" algn="just">
              <a:buNone/>
            </a:pPr>
            <a:r>
              <a:rPr lang="en-GB" sz="2800" b="1" dirty="0">
                <a:latin typeface="Arial" panose="020B0604020202020204" pitchFamily="34" charset="0"/>
                <a:cs typeface="Arial" panose="020B0604020202020204" pitchFamily="34" charset="0"/>
              </a:rPr>
              <a:t>The impact of the Single European Market</a:t>
            </a:r>
          </a:p>
          <a:p>
            <a:pPr algn="just"/>
            <a:r>
              <a:rPr lang="en-GB" sz="2400" dirty="0">
                <a:latin typeface="Arial" panose="020B0604020202020204" pitchFamily="34" charset="0"/>
                <a:cs typeface="Arial" panose="020B0604020202020204" pitchFamily="34" charset="0"/>
              </a:rPr>
              <a:t>Both </a:t>
            </a:r>
            <a:r>
              <a:rPr lang="en-GB" sz="2400" b="1" dirty="0">
                <a:latin typeface="Arial" panose="020B0604020202020204" pitchFamily="34" charset="0"/>
                <a:cs typeface="Arial" panose="020B0604020202020204" pitchFamily="34" charset="0"/>
              </a:rPr>
              <a:t>intra-EU trade </a:t>
            </a:r>
            <a:r>
              <a:rPr lang="en-GB" sz="2400" dirty="0">
                <a:latin typeface="Arial" panose="020B0604020202020204" pitchFamily="34" charset="0"/>
                <a:cs typeface="Arial" panose="020B0604020202020204" pitchFamily="34" charset="0"/>
              </a:rPr>
              <a:t>(trade between EU countries) and </a:t>
            </a:r>
            <a:r>
              <a:rPr lang="en-GB" sz="2400" b="1" dirty="0">
                <a:latin typeface="Arial" panose="020B0604020202020204" pitchFamily="34" charset="0"/>
                <a:cs typeface="Arial" panose="020B0604020202020204" pitchFamily="34" charset="0"/>
              </a:rPr>
              <a:t>extra-EU</a:t>
            </a:r>
            <a:r>
              <a:rPr lang="en-GB" sz="2400" dirty="0">
                <a:latin typeface="Arial" panose="020B0604020202020204" pitchFamily="34" charset="0"/>
                <a:cs typeface="Arial" panose="020B0604020202020204" pitchFamily="34" charset="0"/>
              </a:rPr>
              <a:t> trade (trade between the EU and the rest of the world) had been boosted.</a:t>
            </a:r>
          </a:p>
          <a:p>
            <a:pPr algn="just"/>
            <a:r>
              <a:rPr lang="en-GB" sz="2400" dirty="0">
                <a:latin typeface="Arial" panose="020B0604020202020204" pitchFamily="34" charset="0"/>
                <a:cs typeface="Arial" panose="020B0604020202020204" pitchFamily="34" charset="0"/>
              </a:rPr>
              <a:t>There was an increase in both domestic and cross-border mergers and acquisitions.</a:t>
            </a:r>
          </a:p>
          <a:p>
            <a:pPr algn="just"/>
            <a:r>
              <a:rPr lang="en-GB" sz="2400" dirty="0">
                <a:latin typeface="Arial" panose="020B0604020202020204" pitchFamily="34" charset="0"/>
                <a:cs typeface="Arial" panose="020B0604020202020204" pitchFamily="34" charset="0"/>
              </a:rPr>
              <a:t>There has been a growth of FDI into the EU</a:t>
            </a:r>
          </a:p>
          <a:p>
            <a:pPr algn="just"/>
            <a:r>
              <a:rPr lang="en-GB" sz="2400" dirty="0">
                <a:latin typeface="Arial" panose="020B0604020202020204" pitchFamily="34" charset="0"/>
                <a:cs typeface="Arial" panose="020B0604020202020204" pitchFamily="34" charset="0"/>
              </a:rPr>
              <a:t>One of the main benefits from a single currency comes through the greater development of intra-EU trade and through its greater certainty this should boost investment (FDI and domestic), growth and jobs. In the case of FDI a single currency should lead to greater market size/potential and this should encourage larger amounts of FDI</a:t>
            </a:r>
            <a:r>
              <a:rPr lang="en-GB" sz="2000" dirty="0">
                <a:latin typeface="Arial" panose="020B0604020202020204" pitchFamily="34" charset="0"/>
                <a:cs typeface="Arial" panose="020B0604020202020204" pitchFamily="34" charset="0"/>
              </a:rPr>
              <a:t>.</a:t>
            </a:r>
          </a:p>
          <a:p>
            <a:pPr algn="just"/>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6065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0A6714-6E04-4E8A-8DB9-CDAD54B1C309}"/>
              </a:ext>
            </a:extLst>
          </p:cNvPr>
          <p:cNvSpPr>
            <a:spLocks noGrp="1"/>
          </p:cNvSpPr>
          <p:nvPr>
            <p:ph idx="1"/>
          </p:nvPr>
        </p:nvSpPr>
        <p:spPr>
          <a:xfrm>
            <a:off x="179512" y="116632"/>
            <a:ext cx="8847355" cy="5472608"/>
          </a:xfrm>
        </p:spPr>
        <p:txBody>
          <a:bodyPr>
            <a:noAutofit/>
          </a:bodyPr>
          <a:lstStyle/>
          <a:p>
            <a:pPr marL="0" indent="0" algn="ctr">
              <a:buNone/>
            </a:pPr>
            <a:r>
              <a:rPr lang="en-GB" sz="3600" b="1" dirty="0">
                <a:latin typeface="Arial" panose="020B0604020202020204" pitchFamily="34" charset="0"/>
                <a:cs typeface="Arial" panose="020B0604020202020204" pitchFamily="34" charset="0"/>
              </a:rPr>
              <a:t>FISCAL POLICY</a:t>
            </a:r>
          </a:p>
          <a:p>
            <a:pPr marL="0" indent="0" algn="ctr">
              <a:buNone/>
            </a:pPr>
            <a:endParaRPr lang="en-GB" sz="3600" b="1"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Measures that alter the level and composition of government taxation and expenditure in order to manage the economy.</a:t>
            </a:r>
          </a:p>
          <a:p>
            <a:pPr marL="0" indent="0"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Depending on the economic situation, can use:</a:t>
            </a:r>
          </a:p>
          <a:p>
            <a:pPr algn="just"/>
            <a:r>
              <a:rPr lang="en-GB" sz="2400" b="1" dirty="0">
                <a:latin typeface="Arial" panose="020B0604020202020204" pitchFamily="34" charset="0"/>
                <a:cs typeface="Arial" panose="020B0604020202020204" pitchFamily="34" charset="0"/>
              </a:rPr>
              <a:t>Expansionary fiscal policy- </a:t>
            </a:r>
            <a:r>
              <a:rPr lang="en-GB" sz="2400" dirty="0">
                <a:latin typeface="Arial" panose="020B0604020202020204" pitchFamily="34" charset="0"/>
                <a:cs typeface="Arial" panose="020B0604020202020204" pitchFamily="34" charset="0"/>
              </a:rPr>
              <a:t>reduce taxes and increase government expenditure or</a:t>
            </a:r>
          </a:p>
          <a:p>
            <a:pPr algn="just"/>
            <a:r>
              <a:rPr lang="en-GB" sz="2400" b="1" dirty="0">
                <a:latin typeface="Arial" panose="020B0604020202020204" pitchFamily="34" charset="0"/>
                <a:cs typeface="Arial" panose="020B0604020202020204" pitchFamily="34" charset="0"/>
              </a:rPr>
              <a:t>Contractional fiscal policy- </a:t>
            </a:r>
            <a:r>
              <a:rPr lang="en-GB" sz="2400" dirty="0">
                <a:latin typeface="Arial" panose="020B0604020202020204" pitchFamily="34" charset="0"/>
                <a:cs typeface="Arial" panose="020B0604020202020204" pitchFamily="34" charset="0"/>
              </a:rPr>
              <a:t>increase taxes and reduce government expenditure</a:t>
            </a:r>
          </a:p>
          <a:p>
            <a:endParaRPr lang="en-GB" sz="4000" dirty="0"/>
          </a:p>
          <a:p>
            <a:pPr marL="0" indent="0" algn="ctr">
              <a:buNone/>
            </a:pPr>
            <a:endParaRPr lang="en-GB" dirty="0"/>
          </a:p>
        </p:txBody>
      </p:sp>
    </p:spTree>
    <p:extLst>
      <p:ext uri="{BB962C8B-B14F-4D97-AF65-F5344CB8AC3E}">
        <p14:creationId xmlns:p14="http://schemas.microsoft.com/office/powerpoint/2010/main" val="3512087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0A6714-6E04-4E8A-8DB9-CDAD54B1C309}"/>
              </a:ext>
            </a:extLst>
          </p:cNvPr>
          <p:cNvSpPr>
            <a:spLocks noGrp="1"/>
          </p:cNvSpPr>
          <p:nvPr>
            <p:ph idx="1"/>
          </p:nvPr>
        </p:nvSpPr>
        <p:spPr>
          <a:xfrm>
            <a:off x="107505" y="188640"/>
            <a:ext cx="8928992" cy="5472608"/>
          </a:xfrm>
        </p:spPr>
        <p:txBody>
          <a:bodyPr>
            <a:noAutofit/>
          </a:bodyPr>
          <a:lstStyle/>
          <a:p>
            <a:pPr marL="0" indent="0" algn="ctr">
              <a:buNone/>
            </a:pPr>
            <a:r>
              <a:rPr lang="en-GB" sz="3600" b="1" dirty="0"/>
              <a:t>Monetary policy </a:t>
            </a:r>
          </a:p>
          <a:p>
            <a:pPr algn="just"/>
            <a:r>
              <a:rPr lang="en-GB" sz="2400" dirty="0">
                <a:latin typeface="Arial" panose="020B0604020202020204" pitchFamily="34" charset="0"/>
                <a:cs typeface="Arial" panose="020B0604020202020204" pitchFamily="34" charset="0"/>
              </a:rPr>
              <a:t>Aside from fiscal policy, the Government may utilize monetary policy to achieve economic targets. </a:t>
            </a:r>
          </a:p>
          <a:p>
            <a:pPr algn="just"/>
            <a:r>
              <a:rPr lang="en-GB" sz="2400" dirty="0">
                <a:latin typeface="Arial" panose="020B0604020202020204" pitchFamily="34" charset="0"/>
                <a:cs typeface="Arial" panose="020B0604020202020204" pitchFamily="34" charset="0"/>
              </a:rPr>
              <a:t>Managed by Central Banks such as the BoE in UK</a:t>
            </a:r>
          </a:p>
          <a:p>
            <a:pPr algn="just"/>
            <a:r>
              <a:rPr lang="en-GB" sz="2400" dirty="0">
                <a:latin typeface="Arial" panose="020B0604020202020204" pitchFamily="34" charset="0"/>
                <a:cs typeface="Arial" panose="020B0604020202020204" pitchFamily="34" charset="0"/>
              </a:rPr>
              <a:t>At </a:t>
            </a:r>
            <a:r>
              <a:rPr lang="en-GB" sz="2400" dirty="0" err="1">
                <a:latin typeface="Arial" panose="020B0604020202020204" pitchFamily="34" charset="0"/>
                <a:cs typeface="Arial" panose="020B0604020202020204" pitchFamily="34" charset="0"/>
              </a:rPr>
              <a:t>Treadneedle</a:t>
            </a:r>
            <a:r>
              <a:rPr lang="en-GB" sz="2400" dirty="0">
                <a:latin typeface="Arial" panose="020B0604020202020204" pitchFamily="34" charset="0"/>
                <a:cs typeface="Arial" panose="020B0604020202020204" pitchFamily="34" charset="0"/>
              </a:rPr>
              <a:t> street the centre of the financial system, </a:t>
            </a:r>
          </a:p>
          <a:p>
            <a:pPr algn="just"/>
            <a:r>
              <a:rPr lang="en-GB" sz="2400" dirty="0">
                <a:latin typeface="Arial" panose="020B0604020202020204" pitchFamily="34" charset="0"/>
                <a:cs typeface="Arial" panose="020B0604020202020204" pitchFamily="34" charset="0"/>
              </a:rPr>
              <a:t>The Bank is committed to promoting and maintaining monetary and financial stability and consequently a healthy economy. </a:t>
            </a:r>
          </a:p>
          <a:p>
            <a:pPr algn="just"/>
            <a:r>
              <a:rPr lang="en-GB" sz="2400" dirty="0">
                <a:latin typeface="Arial" panose="020B0604020202020204" pitchFamily="34" charset="0"/>
                <a:cs typeface="Arial" panose="020B0604020202020204" pitchFamily="34" charset="0"/>
              </a:rPr>
              <a:t>Monetary stability means stable prices and confidence in the currency (UK pound).</a:t>
            </a:r>
          </a:p>
          <a:p>
            <a:pPr algn="just"/>
            <a:r>
              <a:rPr lang="en-GB" sz="2400" b="1" dirty="0">
                <a:latin typeface="Arial" panose="020B0604020202020204" pitchFamily="34" charset="0"/>
                <a:cs typeface="Arial" panose="020B0604020202020204" pitchFamily="34" charset="0"/>
              </a:rPr>
              <a:t>Expansionary monetary policy- </a:t>
            </a:r>
            <a:r>
              <a:rPr lang="en-GB" sz="2400" dirty="0">
                <a:latin typeface="Arial" panose="020B0604020202020204" pitchFamily="34" charset="0"/>
                <a:cs typeface="Arial" panose="020B0604020202020204" pitchFamily="34" charset="0"/>
              </a:rPr>
              <a:t>reduce interest rates</a:t>
            </a:r>
          </a:p>
          <a:p>
            <a:pPr algn="just"/>
            <a:r>
              <a:rPr lang="en-GB" sz="2400" b="1" dirty="0">
                <a:latin typeface="Arial" panose="020B0604020202020204" pitchFamily="34" charset="0"/>
                <a:cs typeface="Arial" panose="020B0604020202020204" pitchFamily="34" charset="0"/>
              </a:rPr>
              <a:t>Contractionary monetary policy- </a:t>
            </a:r>
            <a:r>
              <a:rPr lang="en-GB" sz="2400" dirty="0">
                <a:latin typeface="Arial" panose="020B0604020202020204" pitchFamily="34" charset="0"/>
                <a:cs typeface="Arial" panose="020B0604020202020204" pitchFamily="34" charset="0"/>
              </a:rPr>
              <a:t>increase interest rates </a:t>
            </a:r>
          </a:p>
        </p:txBody>
      </p:sp>
    </p:spTree>
    <p:extLst>
      <p:ext uri="{BB962C8B-B14F-4D97-AF65-F5344CB8AC3E}">
        <p14:creationId xmlns:p14="http://schemas.microsoft.com/office/powerpoint/2010/main" val="3288684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a:xfrm>
            <a:off x="435171" y="0"/>
            <a:ext cx="8229600" cy="548680"/>
          </a:xfrm>
        </p:spPr>
        <p:txBody>
          <a:bodyPr>
            <a:noAutofit/>
          </a:bodyPr>
          <a:lstStyle/>
          <a:p>
            <a:r>
              <a:rPr lang="en-GB" altLang="en-US" sz="3200" b="1" dirty="0">
                <a:latin typeface="Arial" panose="020B0604020202020204" pitchFamily="34" charset="0"/>
                <a:cs typeface="Arial" panose="020B0604020202020204" pitchFamily="34" charset="0"/>
              </a:rPr>
              <a:t>Summary</a:t>
            </a:r>
            <a:endParaRPr lang="en-GB"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a:xfrm>
            <a:off x="0" y="764704"/>
            <a:ext cx="8964487" cy="5184576"/>
          </a:xfrm>
        </p:spPr>
        <p:txBody>
          <a:bodyPr>
            <a:noAutofit/>
          </a:bodyPr>
          <a:lstStyle/>
          <a:p>
            <a:pPr algn="just"/>
            <a:r>
              <a:rPr lang="en-GB" sz="2000" b="1" dirty="0">
                <a:latin typeface="Arial" panose="020B0604020202020204" pitchFamily="34" charset="0"/>
                <a:cs typeface="Arial" panose="020B0604020202020204" pitchFamily="34" charset="0"/>
              </a:rPr>
              <a:t>Economic indicators </a:t>
            </a:r>
            <a:r>
              <a:rPr lang="en-GB" sz="2000" dirty="0">
                <a:latin typeface="Arial" panose="020B0604020202020204" pitchFamily="34" charset="0"/>
                <a:cs typeface="Arial" panose="020B0604020202020204" pitchFamily="34" charset="0"/>
              </a:rPr>
              <a:t>such as economic targets (goals) of high and stable levels of economic growth, low levels of unemployment, low inflation and an external balance between imports and exports. </a:t>
            </a:r>
          </a:p>
          <a:p>
            <a:pPr algn="just"/>
            <a:r>
              <a:rPr lang="en-GB" sz="2000" b="1" dirty="0">
                <a:latin typeface="Arial" panose="020B0604020202020204" pitchFamily="34" charset="0"/>
                <a:cs typeface="Arial" panose="020B0604020202020204" pitchFamily="34" charset="0"/>
              </a:rPr>
              <a:t>The main policy tools </a:t>
            </a:r>
            <a:r>
              <a:rPr lang="en-GB" sz="2000" dirty="0">
                <a:latin typeface="Arial" panose="020B0604020202020204" pitchFamily="34" charset="0"/>
                <a:cs typeface="Arial" panose="020B0604020202020204" pitchFamily="34" charset="0"/>
              </a:rPr>
              <a:t>(interventions) for achievement of targets include interest rate changes (and exchange rates indirectly), and Government expenditure (funded through taxes and loans). Both policy tools are used to stimulate demand in the economy but will also impact upon inflation. </a:t>
            </a:r>
          </a:p>
          <a:p>
            <a:pPr algn="just"/>
            <a:r>
              <a:rPr lang="en-GB" sz="2000" b="1" dirty="0">
                <a:latin typeface="Arial" panose="020B0604020202020204" pitchFamily="34" charset="0"/>
                <a:cs typeface="Arial" panose="020B0604020202020204" pitchFamily="34" charset="0"/>
              </a:rPr>
              <a:t>Policy decisions </a:t>
            </a:r>
            <a:r>
              <a:rPr lang="en-GB" sz="2000" dirty="0">
                <a:latin typeface="Arial" panose="020B0604020202020204" pitchFamily="34" charset="0"/>
                <a:cs typeface="Arial" panose="020B0604020202020204" pitchFamily="34" charset="0"/>
              </a:rPr>
              <a:t>(nationally, regionally and globally) have important consequences for business, particularly influencing demand (revenues) and costs to do business and therefore profitability. They also impact upon borrowing rates and the availability of capital for investment. </a:t>
            </a:r>
          </a:p>
          <a:p>
            <a:pPr algn="just"/>
            <a:r>
              <a:rPr lang="en-GB" sz="2000" b="1" dirty="0">
                <a:latin typeface="Arial" panose="020B0604020202020204" pitchFamily="34" charset="0"/>
                <a:cs typeface="Arial" panose="020B0604020202020204" pitchFamily="34" charset="0"/>
              </a:rPr>
              <a:t>The economic environment </a:t>
            </a:r>
            <a:r>
              <a:rPr lang="en-GB" sz="2000" dirty="0">
                <a:latin typeface="Arial" panose="020B0604020202020204" pitchFamily="34" charset="0"/>
                <a:cs typeface="Arial" panose="020B0604020202020204" pitchFamily="34" charset="0"/>
              </a:rPr>
              <a:t>is highly dynamic and subject to global influence. Firms must therefore use their understanding of the environment to influence their own policy decisions if they are to navigate the challenges posed in terms of opportunity and threat.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266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30221-63E2-4E88-8C05-915DED85B031}"/>
              </a:ext>
            </a:extLst>
          </p:cNvPr>
          <p:cNvSpPr>
            <a:spLocks noGrp="1"/>
          </p:cNvSpPr>
          <p:nvPr>
            <p:ph type="title"/>
          </p:nvPr>
        </p:nvSpPr>
        <p:spPr/>
        <p:txBody>
          <a:bodyPr/>
          <a:lstStyle/>
          <a:p>
            <a:r>
              <a:rPr lang="en-GB" dirty="0"/>
              <a:t>Any question</a:t>
            </a:r>
          </a:p>
        </p:txBody>
      </p:sp>
      <p:pic>
        <p:nvPicPr>
          <p:cNvPr id="5" name="Content Placeholder 4">
            <a:extLst>
              <a:ext uri="{FF2B5EF4-FFF2-40B4-BE49-F238E27FC236}">
                <a16:creationId xmlns:a16="http://schemas.microsoft.com/office/drawing/2014/main" id="{0E2BAC43-6F8E-4C35-A9C4-2548CC80BB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0839" y="1600200"/>
            <a:ext cx="3082322" cy="3916363"/>
          </a:xfrm>
        </p:spPr>
      </p:pic>
    </p:spTree>
    <p:extLst>
      <p:ext uri="{BB962C8B-B14F-4D97-AF65-F5344CB8AC3E}">
        <p14:creationId xmlns:p14="http://schemas.microsoft.com/office/powerpoint/2010/main" val="39295300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b="1" dirty="0"/>
              <a:t>Exercise 2</a:t>
            </a:r>
          </a:p>
        </p:txBody>
      </p:sp>
      <p:sp>
        <p:nvSpPr>
          <p:cNvPr id="5" name="TextBox 4"/>
          <p:cNvSpPr txBox="1"/>
          <p:nvPr/>
        </p:nvSpPr>
        <p:spPr>
          <a:xfrm>
            <a:off x="456481" y="1249844"/>
            <a:ext cx="4474840" cy="3970318"/>
          </a:xfrm>
          <a:prstGeom prst="rect">
            <a:avLst/>
          </a:prstGeom>
          <a:solidFill>
            <a:schemeClr val="bg1"/>
          </a:solidFill>
          <a:ln>
            <a:solidFill>
              <a:schemeClr val="tx2"/>
            </a:solidFill>
          </a:ln>
        </p:spPr>
        <p:txBody>
          <a:bodyPr wrap="square" rtlCol="0">
            <a:spAutoFit/>
          </a:bodyPr>
          <a:lstStyle/>
          <a:p>
            <a:r>
              <a:rPr lang="en-GB" sz="3600" dirty="0"/>
              <a:t>Explain </a:t>
            </a:r>
            <a:r>
              <a:rPr lang="en-GB" sz="3600" b="1" u="sng" dirty="0"/>
              <a:t>three (3) </a:t>
            </a:r>
            <a:r>
              <a:rPr lang="en-GB" sz="3600" dirty="0"/>
              <a:t>global institutions which are likely to influence the economic environment of a country. </a:t>
            </a:r>
          </a:p>
        </p:txBody>
      </p:sp>
      <p:pic>
        <p:nvPicPr>
          <p:cNvPr id="6" name="Picture 5"/>
          <p:cNvPicPr>
            <a:picLocks noChangeAspect="1"/>
          </p:cNvPicPr>
          <p:nvPr/>
        </p:nvPicPr>
        <p:blipFill>
          <a:blip r:embed="rId2"/>
          <a:stretch>
            <a:fillRect/>
          </a:stretch>
        </p:blipFill>
        <p:spPr>
          <a:xfrm>
            <a:off x="5076056" y="1484784"/>
            <a:ext cx="3912035" cy="3455627"/>
          </a:xfrm>
          <a:prstGeom prst="rect">
            <a:avLst/>
          </a:prstGeom>
        </p:spPr>
      </p:pic>
    </p:spTree>
    <p:extLst>
      <p:ext uri="{BB962C8B-B14F-4D97-AF65-F5344CB8AC3E}">
        <p14:creationId xmlns:p14="http://schemas.microsoft.com/office/powerpoint/2010/main" val="38512519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9416" y="332656"/>
            <a:ext cx="4608512" cy="5256584"/>
          </a:xfrm>
        </p:spPr>
        <p:txBody>
          <a:bodyPr>
            <a:noAutofit/>
          </a:bodyPr>
          <a:lstStyle/>
          <a:p>
            <a:r>
              <a:rPr lang="en-GB" sz="2800" b="1" i="1" dirty="0">
                <a:latin typeface="Arial" panose="020B0604020202020204" pitchFamily="34" charset="0"/>
                <a:ea typeface="Calibri" panose="020F0502020204030204" pitchFamily="34" charset="0"/>
                <a:cs typeface="Arial" panose="020B0604020202020204" pitchFamily="34" charset="0"/>
              </a:rPr>
              <a:t>1. Explain the Global Economic Environment</a:t>
            </a:r>
            <a:br>
              <a:rPr lang="en-GB" sz="2800" b="1" i="1" dirty="0">
                <a:latin typeface="Arial" panose="020B0604020202020204" pitchFamily="34" charset="0"/>
                <a:ea typeface="Calibri" panose="020F0502020204030204" pitchFamily="34" charset="0"/>
                <a:cs typeface="Arial" panose="020B0604020202020204" pitchFamily="34" charset="0"/>
              </a:rPr>
            </a:br>
            <a:br>
              <a:rPr lang="en-GB" sz="2800" b="1" i="1" dirty="0">
                <a:latin typeface="Arial" panose="020B0604020202020204" pitchFamily="34" charset="0"/>
                <a:ea typeface="Calibri" panose="020F0502020204030204" pitchFamily="34" charset="0"/>
                <a:cs typeface="Arial" panose="020B0604020202020204" pitchFamily="34" charset="0"/>
              </a:rPr>
            </a:br>
            <a:r>
              <a:rPr lang="en-GB" sz="2800" b="1" i="1" dirty="0">
                <a:latin typeface="Arial" panose="020B0604020202020204" pitchFamily="34" charset="0"/>
                <a:ea typeface="Calibri" panose="020F0502020204030204" pitchFamily="34" charset="0"/>
                <a:cs typeface="Arial" panose="020B0604020202020204" pitchFamily="34" charset="0"/>
              </a:rPr>
              <a:t>2. Identify 2 global economic factors and discuss how they may influence (positively and negatively) on your selected company. </a:t>
            </a:r>
            <a:br>
              <a:rPr lang="en-GB" sz="2800" b="1" i="1" dirty="0">
                <a:latin typeface="Arial" panose="020B0604020202020204" pitchFamily="34" charset="0"/>
                <a:ea typeface="Calibri" panose="020F0502020204030204" pitchFamily="34" charset="0"/>
                <a:cs typeface="Arial" panose="020B0604020202020204" pitchFamily="34" charset="0"/>
              </a:rPr>
            </a:br>
            <a:br>
              <a:rPr lang="en-GB" sz="2800" b="1" i="1" dirty="0">
                <a:latin typeface="Arial" panose="020B0604020202020204" pitchFamily="34" charset="0"/>
                <a:ea typeface="Calibri" panose="020F0502020204030204" pitchFamily="34" charset="0"/>
                <a:cs typeface="Arial" panose="020B0604020202020204" pitchFamily="34" charset="0"/>
              </a:rPr>
            </a:br>
            <a:endParaRPr lang="en-GB" sz="2800" b="1" i="1" dirty="0">
              <a:latin typeface="Arial" panose="020B0604020202020204" pitchFamily="34" charset="0"/>
              <a:ea typeface="Calibri" panose="020F0502020204030204" pitchFamily="34" charset="0"/>
              <a:cs typeface="Arial" panose="020B0604020202020204" pitchFamily="34" charset="0"/>
            </a:endParaRPr>
          </a:p>
        </p:txBody>
      </p:sp>
      <p:pic>
        <p:nvPicPr>
          <p:cNvPr id="2050" name="Picture 2" descr="St. Barnabas' CE (VA) Primary School - Home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427984"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4967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WEEK</a:t>
            </a:r>
          </a:p>
        </p:txBody>
      </p:sp>
      <p:sp>
        <p:nvSpPr>
          <p:cNvPr id="3" name="Content Placeholder 2"/>
          <p:cNvSpPr>
            <a:spLocks noGrp="1"/>
          </p:cNvSpPr>
          <p:nvPr>
            <p:ph idx="1"/>
          </p:nvPr>
        </p:nvSpPr>
        <p:spPr>
          <a:xfrm>
            <a:off x="228600" y="1988840"/>
            <a:ext cx="8686800" cy="936104"/>
          </a:xfrm>
        </p:spPr>
        <p:txBody>
          <a:bodyPr>
            <a:noAutofit/>
          </a:bodyPr>
          <a:lstStyle/>
          <a:p>
            <a:pPr marL="0" indent="0" algn="ctr">
              <a:buNone/>
            </a:pPr>
            <a:r>
              <a:rPr lang="en-GB" b="1" dirty="0"/>
              <a:t>THE SOCIAL AND DEMOGRAPHIC ENVIRONMENT</a:t>
            </a:r>
            <a:endParaRPr lang="en-GB" dirty="0"/>
          </a:p>
          <a:p>
            <a:pPr marL="457200" lvl="1" indent="0" algn="ctr">
              <a:buNone/>
            </a:pPr>
            <a:r>
              <a:rPr lang="en-GB" sz="3200" dirty="0"/>
              <a:t> </a:t>
            </a:r>
          </a:p>
        </p:txBody>
      </p:sp>
    </p:spTree>
    <p:extLst>
      <p:ext uri="{BB962C8B-B14F-4D97-AF65-F5344CB8AC3E}">
        <p14:creationId xmlns:p14="http://schemas.microsoft.com/office/powerpoint/2010/main" val="3444605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8A0C572-12CD-4983-B493-0C046FD3354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2594</Words>
  <Application>Microsoft Office PowerPoint</Application>
  <PresentationFormat>On-screen Show (4:3)</PresentationFormat>
  <Paragraphs>177</Paragraphs>
  <Slides>45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Courier New</vt:lpstr>
      <vt:lpstr>Myriad Pro</vt:lpstr>
      <vt:lpstr>Symbol</vt:lpstr>
      <vt:lpstr>Wingdings</vt:lpstr>
      <vt:lpstr>20140311PresentationUWTSDTemplate</vt:lpstr>
      <vt:lpstr>Bachelor of Arts Business Management   The Global Business Environment (LCBB4005_BIRM)  Week 3 - The Global Economic Environment</vt:lpstr>
      <vt:lpstr>Recap </vt:lpstr>
      <vt:lpstr>Learning outcome </vt:lpstr>
      <vt:lpstr>ECONOMIC ENVIRONMENT</vt:lpstr>
      <vt:lpstr>ECONOMIC ENVIRONMENT</vt:lpstr>
      <vt:lpstr>ECONOMIC ENVIRONMENT</vt:lpstr>
      <vt:lpstr> Economic Indicators</vt:lpstr>
      <vt:lpstr> Economic Indicators</vt:lpstr>
      <vt:lpstr>GDP by Country</vt:lpstr>
      <vt:lpstr>PowerPoint Presentation</vt:lpstr>
      <vt:lpstr>GDP IN DEVELOPING COUNTRIES</vt:lpstr>
      <vt:lpstr>Activity 3.2.</vt:lpstr>
      <vt:lpstr>PowerPoint Presentation</vt:lpstr>
      <vt:lpstr>The Rate of Inflation </vt:lpstr>
      <vt:lpstr>Activity 3.3</vt:lpstr>
      <vt:lpstr>Consumer Price Index (CPI)</vt:lpstr>
      <vt:lpstr>PowerPoint Presentation</vt:lpstr>
      <vt:lpstr>Effects of Inflation </vt:lpstr>
      <vt:lpstr>Effects of Inflation </vt:lpstr>
      <vt:lpstr>Effects of Inflation </vt:lpstr>
      <vt:lpstr>PowerPoint Presentation</vt:lpstr>
      <vt:lpstr>PowerPoint Presentation</vt:lpstr>
      <vt:lpstr>PowerPoint Presentation</vt:lpstr>
      <vt:lpstr>PowerPoint Presentation</vt:lpstr>
      <vt:lpstr>PowerPoint Presentation</vt:lpstr>
      <vt:lpstr>PowerPoint Presentation</vt:lpstr>
      <vt:lpstr>International Trade</vt:lpstr>
      <vt:lpstr>PowerPoint Presentation</vt:lpstr>
      <vt:lpstr>The General Agreement on Tariffs and Trade (GATT) and the World Trade Organisation (WTO)</vt:lpstr>
      <vt:lpstr>Exchange rate systems</vt:lpstr>
      <vt:lpstr>PowerPoint Presentation</vt:lpstr>
      <vt:lpstr>PowerPoint Presentation</vt:lpstr>
      <vt:lpstr>PowerPoint Presentation</vt:lpstr>
      <vt:lpstr>Exercise 1</vt:lpstr>
      <vt:lpstr>PowerPoint Presentation</vt:lpstr>
      <vt:lpstr>PowerPoint Presentation</vt:lpstr>
      <vt:lpstr>PowerPoint Presentation</vt:lpstr>
      <vt:lpstr>PowerPoint Presentation</vt:lpstr>
      <vt:lpstr>PowerPoint Presentation</vt:lpstr>
      <vt:lpstr>PowerPoint Presentation</vt:lpstr>
      <vt:lpstr>Summary</vt:lpstr>
      <vt:lpstr>Any question</vt:lpstr>
      <vt:lpstr>Exercise 2</vt:lpstr>
      <vt:lpstr>1. Explain the Global Economic Environment  2. Identify 2 global economic factors and discuss how they may influence (positively and negatively) on your selected company.   </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SIX  Behavioural approach to management</dc:title>
  <dc:creator>Uju Ugochukwu</dc:creator>
  <cp:lastModifiedBy>Essa Bah</cp:lastModifiedBy>
  <cp:revision>45</cp:revision>
  <dcterms:created xsi:type="dcterms:W3CDTF">2020-06-13T18:07:49Z</dcterms:created>
  <dcterms:modified xsi:type="dcterms:W3CDTF">2023-05-31T08:04:49Z</dcterms:modified>
</cp:coreProperties>
</file>