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1" d="100"/>
          <a:sy n="81" d="100"/>
        </p:scale>
        <p:origin x="114" y="6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7/27/2021</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1224281"/>
          </a:xfrm>
        </p:spPr>
        <p:txBody>
          <a:bodyPr>
            <a:normAutofit fontScale="90000"/>
          </a:bodyPr>
          <a:lstStyle/>
          <a:p>
            <a:pPr fontAlgn="base"/>
            <a:r>
              <a:rPr lang="en-US" b="1" dirty="0">
                <a:solidFill>
                  <a:schemeClr val="bg1"/>
                </a:solidFill>
                <a:latin typeface="Arial" panose="020B0604020202020204" pitchFamily="34" charset="0"/>
                <a:cs typeface="Arial" panose="020B0604020202020204" pitchFamily="34" charset="0"/>
              </a:rPr>
              <a:t>Name</a:t>
            </a:r>
            <a:r>
              <a:rPr lang="en-GB" b="1" dirty="0">
                <a:solidFill>
                  <a:schemeClr val="bg1"/>
                </a:solidFill>
                <a:latin typeface="Arial" panose="020B0604020202020204" pitchFamily="34" charset="0"/>
                <a:cs typeface="Arial" panose="020B0604020202020204" pitchFamily="34" charset="0"/>
              </a:rPr>
              <a:t>:</a:t>
            </a:r>
            <a:r>
              <a:rPr lang="en-GB" dirty="0">
                <a:solidFill>
                  <a:schemeClr val="bg1"/>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Delwar Hussain</a:t>
            </a:r>
            <a:r>
              <a:rPr lang="en-GB" dirty="0">
                <a:solidFill>
                  <a:schemeClr val="bg1"/>
                </a:solidFill>
                <a:latin typeface="Arial" panose="020B0604020202020204" pitchFamily="34" charset="0"/>
                <a:cs typeface="Arial" panose="020B0604020202020204" pitchFamily="34" charset="0"/>
              </a:rPr>
              <a:t> </a:t>
            </a:r>
            <a:br>
              <a:rPr lang="en-US" dirty="0">
                <a:solidFill>
                  <a:schemeClr val="bg1"/>
                </a:solidFill>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Student Number</a:t>
            </a:r>
            <a:r>
              <a:rPr lang="en-GB" b="1" dirty="0">
                <a:solidFill>
                  <a:schemeClr val="bg1"/>
                </a:solidFill>
                <a:latin typeface="Arial" panose="020B0604020202020204" pitchFamily="34" charset="0"/>
                <a:cs typeface="Arial" panose="020B0604020202020204" pitchFamily="34" charset="0"/>
              </a:rPr>
              <a:t>:</a:t>
            </a:r>
            <a:r>
              <a:rPr lang="en-GB" dirty="0">
                <a:solidFill>
                  <a:schemeClr val="bg1"/>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1813780</a:t>
            </a:r>
            <a:endParaRPr lang="en-US" dirty="0">
              <a:solidFill>
                <a:schemeClr val="bg1"/>
              </a:solidFill>
            </a:endParaRPr>
          </a:p>
        </p:txBody>
      </p:sp>
      <p:sp>
        <p:nvSpPr>
          <p:cNvPr id="3" name="Subtitle 2"/>
          <p:cNvSpPr>
            <a:spLocks noGrp="1"/>
          </p:cNvSpPr>
          <p:nvPr>
            <p:ph type="subTitle" idx="1"/>
          </p:nvPr>
        </p:nvSpPr>
        <p:spPr>
          <a:xfrm>
            <a:off x="452435" y="2641601"/>
            <a:ext cx="11540173" cy="3698240"/>
          </a:xfrm>
        </p:spPr>
        <p:txBody>
          <a:bodyPr>
            <a:normAutofit fontScale="62500" lnSpcReduction="20000"/>
          </a:bodyPr>
          <a:lstStyle/>
          <a:p>
            <a:pPr fontAlgn="base"/>
            <a:r>
              <a:rPr lang="en-GB" dirty="0">
                <a:solidFill>
                  <a:schemeClr val="bg1"/>
                </a:solidFill>
              </a:rPr>
              <a:t> </a:t>
            </a:r>
            <a:r>
              <a:rPr lang="en-GB" sz="8600" dirty="0">
                <a:solidFill>
                  <a:schemeClr val="bg1"/>
                </a:solidFill>
                <a:latin typeface="Arial" panose="020B0604020202020204" pitchFamily="34" charset="0"/>
                <a:cs typeface="Arial" panose="020B0604020202020204" pitchFamily="34" charset="0"/>
              </a:rPr>
              <a:t> </a:t>
            </a:r>
            <a:r>
              <a:rPr lang="en-US" sz="6500" b="1" u="sng" dirty="0">
                <a:solidFill>
                  <a:schemeClr val="bg1"/>
                </a:solidFill>
                <a:latin typeface="Arial" panose="020B0604020202020204" pitchFamily="34" charset="0"/>
                <a:cs typeface="Arial" panose="020B0604020202020204" pitchFamily="34" charset="0"/>
              </a:rPr>
              <a:t>Lecturer:</a:t>
            </a:r>
            <a:r>
              <a:rPr lang="en-GB" sz="6500" u="sng" dirty="0">
                <a:solidFill>
                  <a:schemeClr val="bg1"/>
                </a:solidFill>
                <a:latin typeface="Arial" panose="020B0604020202020204" pitchFamily="34" charset="0"/>
                <a:cs typeface="Arial" panose="020B0604020202020204" pitchFamily="34" charset="0"/>
              </a:rPr>
              <a:t> </a:t>
            </a:r>
            <a:r>
              <a:rPr lang="en-GB" sz="6500" u="sng" dirty="0" err="1">
                <a:solidFill>
                  <a:schemeClr val="bg1"/>
                </a:solidFill>
                <a:latin typeface="Arial" panose="020B0604020202020204" pitchFamily="34" charset="0"/>
                <a:cs typeface="Arial" panose="020B0604020202020204" pitchFamily="34" charset="0"/>
              </a:rPr>
              <a:t>Vajira</a:t>
            </a:r>
            <a:r>
              <a:rPr lang="en-GB" sz="6500" u="sng" dirty="0">
                <a:solidFill>
                  <a:schemeClr val="bg1"/>
                </a:solidFill>
                <a:latin typeface="Arial" panose="020B0604020202020204" pitchFamily="34" charset="0"/>
                <a:cs typeface="Arial" panose="020B0604020202020204" pitchFamily="34" charset="0"/>
              </a:rPr>
              <a:t> </a:t>
            </a:r>
            <a:r>
              <a:rPr lang="en-GB" sz="6500" u="sng" dirty="0" err="1">
                <a:solidFill>
                  <a:schemeClr val="bg1"/>
                </a:solidFill>
                <a:latin typeface="Arial" panose="020B0604020202020204" pitchFamily="34" charset="0"/>
                <a:cs typeface="Arial" panose="020B0604020202020204" pitchFamily="34" charset="0"/>
              </a:rPr>
              <a:t>Balasuriya</a:t>
            </a:r>
            <a:endParaRPr lang="en-US" sz="6500" dirty="0">
              <a:solidFill>
                <a:schemeClr val="bg1"/>
              </a:solidFill>
              <a:latin typeface="Arial" panose="020B0604020202020204" pitchFamily="34" charset="0"/>
              <a:cs typeface="Arial" panose="020B0604020202020204" pitchFamily="34" charset="0"/>
            </a:endParaRPr>
          </a:p>
          <a:p>
            <a:pPr fontAlgn="base"/>
            <a:r>
              <a:rPr lang="en-GB" sz="6500" dirty="0">
                <a:solidFill>
                  <a:schemeClr val="bg1"/>
                </a:solidFill>
                <a:latin typeface="Arial" panose="020B0604020202020204" pitchFamily="34" charset="0"/>
                <a:cs typeface="Arial" panose="020B0604020202020204" pitchFamily="34" charset="0"/>
              </a:rPr>
              <a:t> </a:t>
            </a:r>
            <a:r>
              <a:rPr lang="en-US" sz="6500" b="1" u="sng" dirty="0">
                <a:solidFill>
                  <a:schemeClr val="bg1"/>
                </a:solidFill>
                <a:latin typeface="Arial" panose="020B0604020202020204" pitchFamily="34" charset="0"/>
                <a:cs typeface="Arial" panose="020B0604020202020204" pitchFamily="34" charset="0"/>
              </a:rPr>
              <a:t>Module: </a:t>
            </a:r>
            <a:r>
              <a:rPr lang="en-GB" sz="6500" u="sng" dirty="0">
                <a:solidFill>
                  <a:schemeClr val="bg1"/>
                </a:solidFill>
                <a:latin typeface="Arial" panose="020B0604020202020204" pitchFamily="34" charset="0"/>
                <a:cs typeface="Arial" panose="020B0604020202020204" pitchFamily="34" charset="0"/>
              </a:rPr>
              <a:t>BMSW5104</a:t>
            </a:r>
            <a:r>
              <a:rPr lang="en-US" sz="6500" b="1" u="sng" dirty="0">
                <a:solidFill>
                  <a:schemeClr val="bg1"/>
                </a:solidFill>
                <a:latin typeface="Arial" panose="020B0604020202020204" pitchFamily="34" charset="0"/>
                <a:cs typeface="Arial" panose="020B0604020202020204" pitchFamily="34" charset="0"/>
              </a:rPr>
              <a:t>		</a:t>
            </a:r>
            <a:r>
              <a:rPr lang="en-GB" sz="6500" b="1" u="sng" dirty="0">
                <a:solidFill>
                  <a:schemeClr val="bg1"/>
                </a:solidFill>
                <a:latin typeface="Arial" panose="020B0604020202020204" pitchFamily="34" charset="0"/>
                <a:cs typeface="Arial" panose="020B0604020202020204" pitchFamily="34" charset="0"/>
              </a:rPr>
              <a:t> </a:t>
            </a:r>
            <a:endParaRPr lang="en-US" sz="6500" dirty="0">
              <a:solidFill>
                <a:schemeClr val="bg1"/>
              </a:solidFill>
              <a:latin typeface="Arial" panose="020B0604020202020204" pitchFamily="34" charset="0"/>
              <a:cs typeface="Arial" panose="020B0604020202020204" pitchFamily="34" charset="0"/>
            </a:endParaRPr>
          </a:p>
          <a:p>
            <a:pPr fontAlgn="base"/>
            <a:r>
              <a:rPr lang="en-GB" sz="6500" dirty="0">
                <a:solidFill>
                  <a:schemeClr val="bg1"/>
                </a:solidFill>
                <a:latin typeface="Arial" panose="020B0604020202020204" pitchFamily="34" charset="0"/>
                <a:cs typeface="Arial" panose="020B0604020202020204" pitchFamily="34" charset="0"/>
              </a:rPr>
              <a:t> </a:t>
            </a:r>
            <a:r>
              <a:rPr lang="en-GB" sz="6500" b="1" u="sng" dirty="0">
                <a:solidFill>
                  <a:schemeClr val="bg1"/>
                </a:solidFill>
                <a:latin typeface="Arial" panose="020B0604020202020204" pitchFamily="34" charset="0"/>
                <a:cs typeface="Arial" panose="020B0604020202020204" pitchFamily="34" charset="0"/>
              </a:rPr>
              <a:t>Submission Date: 23</a:t>
            </a:r>
            <a:r>
              <a:rPr lang="en-GB" sz="6500" b="1" u="sng" baseline="30000" dirty="0">
                <a:solidFill>
                  <a:schemeClr val="bg1"/>
                </a:solidFill>
                <a:latin typeface="Arial" panose="020B0604020202020204" pitchFamily="34" charset="0"/>
                <a:cs typeface="Arial" panose="020B0604020202020204" pitchFamily="34" charset="0"/>
              </a:rPr>
              <a:t>rd</a:t>
            </a:r>
            <a:r>
              <a:rPr lang="en-GB" sz="6500" b="1" u="sng" dirty="0">
                <a:solidFill>
                  <a:schemeClr val="bg1"/>
                </a:solidFill>
                <a:latin typeface="Arial" panose="020B0604020202020204" pitchFamily="34" charset="0"/>
                <a:cs typeface="Arial" panose="020B0604020202020204" pitchFamily="34" charset="0"/>
              </a:rPr>
              <a:t> July 2021</a:t>
            </a:r>
            <a:endParaRPr lang="en-US" sz="6500" dirty="0">
              <a:solidFill>
                <a:schemeClr val="bg1"/>
              </a:solidFill>
              <a:latin typeface="Arial" panose="020B0604020202020204" pitchFamily="34" charset="0"/>
              <a:cs typeface="Arial" panose="020B0604020202020204" pitchFamily="34" charset="0"/>
            </a:endParaRPr>
          </a:p>
          <a:p>
            <a:pPr fontAlgn="base"/>
            <a:r>
              <a:rPr lang="en-GB" sz="6500" dirty="0">
                <a:solidFill>
                  <a:schemeClr val="bg1"/>
                </a:solidFill>
                <a:latin typeface="Arial" panose="020B0604020202020204" pitchFamily="34" charset="0"/>
                <a:cs typeface="Arial" panose="020B0604020202020204" pitchFamily="34" charset="0"/>
              </a:rPr>
              <a:t> </a:t>
            </a:r>
            <a:r>
              <a:rPr lang="en-US" sz="6500" b="1" dirty="0">
                <a:solidFill>
                  <a:schemeClr val="bg1"/>
                </a:solidFill>
                <a:latin typeface="Arial" panose="020B0604020202020204" pitchFamily="34" charset="0"/>
                <a:cs typeface="Arial" panose="020B0604020202020204" pitchFamily="34" charset="0"/>
              </a:rPr>
              <a:t>Assignment Title: </a:t>
            </a:r>
            <a:r>
              <a:rPr lang="en-US" sz="6500" dirty="0">
                <a:solidFill>
                  <a:schemeClr val="bg1"/>
                </a:solidFill>
                <a:latin typeface="Arial" panose="020B0604020202020204" pitchFamily="34" charset="0"/>
                <a:cs typeface="Arial" panose="020B0604020202020204" pitchFamily="34" charset="0"/>
              </a:rPr>
              <a:t>Project Management Plan </a:t>
            </a:r>
          </a:p>
          <a:p>
            <a:endParaRPr lang="en-US" dirty="0"/>
          </a:p>
        </p:txBody>
      </p:sp>
      <p:pic>
        <p:nvPicPr>
          <p:cNvPr id="4" name="Picture 3"/>
          <p:cNvPicPr/>
          <p:nvPr/>
        </p:nvPicPr>
        <p:blipFill>
          <a:blip r:embed="rId2">
            <a:extLst>
              <a:ext uri="{28A0092B-C50C-407E-A947-70E740481C1C}">
                <a14:useLocalDpi xmlns:a14="http://schemas.microsoft.com/office/drawing/2010/main" val="0"/>
              </a:ext>
            </a:extLst>
          </a:blip>
          <a:stretch>
            <a:fillRect/>
          </a:stretch>
        </p:blipFill>
        <p:spPr>
          <a:xfrm>
            <a:off x="8685212" y="369253"/>
            <a:ext cx="3356292" cy="3125787"/>
          </a:xfrm>
          <a:prstGeom prst="rect">
            <a:avLst/>
          </a:prstGeom>
        </p:spPr>
      </p:pic>
    </p:spTree>
    <p:extLst>
      <p:ext uri="{BB962C8B-B14F-4D97-AF65-F5344CB8AC3E}">
        <p14:creationId xmlns:p14="http://schemas.microsoft.com/office/powerpoint/2010/main" val="1083395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840975-C04C-4321-AD52-E802C02E02A3}"/>
              </a:ext>
            </a:extLst>
          </p:cNvPr>
          <p:cNvSpPr txBox="1"/>
          <p:nvPr/>
        </p:nvSpPr>
        <p:spPr>
          <a:xfrm>
            <a:off x="724395" y="415636"/>
            <a:ext cx="10937174" cy="3439083"/>
          </a:xfrm>
          <a:prstGeom prst="rect">
            <a:avLst/>
          </a:prstGeom>
          <a:noFill/>
        </p:spPr>
        <p:txBody>
          <a:bodyPr wrap="square">
            <a:spAutoFit/>
          </a:bodyPr>
          <a:lstStyle/>
          <a:p>
            <a:pPr>
              <a:lnSpc>
                <a:spcPct val="107000"/>
              </a:lnSpc>
              <a:spcBef>
                <a:spcPts val="1200"/>
              </a:spcBef>
            </a:pPr>
            <a:r>
              <a:rPr lang="en-US" sz="2400" b="1" kern="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Introduction</a:t>
            </a:r>
            <a:endParaRPr lang="en-GB" sz="2400" b="1" kern="0"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Calibri" panose="020F0502020204030204" pitchFamily="34" charset="0"/>
                <a:ea typeface="Calibri" panose="020F0502020204030204" pitchFamily="34" charset="0"/>
                <a:cs typeface="Calibri" panose="020F0502020204030204" pitchFamily="34" charset="0"/>
              </a:rPr>
              <a:t>This report will explain the complete process of managing a project from start to the completion it will have details of the stages involved in project management for example the purpose of the project. I will project managing a building extension on a small restaurant where the owner wants to </a:t>
            </a:r>
            <a:r>
              <a:rPr lang="en-US" sz="1800" dirty="0" err="1">
                <a:effectLst/>
                <a:latin typeface="Calibri" panose="020F0502020204030204" pitchFamily="34" charset="0"/>
                <a:ea typeface="Calibri" panose="020F0502020204030204" pitchFamily="34" charset="0"/>
                <a:cs typeface="Calibri" panose="020F0502020204030204" pitchFamily="34" charset="0"/>
              </a:rPr>
              <a:t>utilise</a:t>
            </a:r>
            <a:r>
              <a:rPr lang="en-US" sz="1800" dirty="0">
                <a:effectLst/>
                <a:latin typeface="Calibri" panose="020F0502020204030204" pitchFamily="34" charset="0"/>
                <a:ea typeface="Calibri" panose="020F0502020204030204" pitchFamily="34" charset="0"/>
                <a:cs typeface="Calibri" panose="020F0502020204030204" pitchFamily="34" charset="0"/>
              </a:rPr>
              <a:t> space to increase the table setting to meet the increase in the business. At the moment the customers are having to wait for a table.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Calibri" panose="020F0502020204030204" pitchFamily="34" charset="0"/>
                <a:ea typeface="Calibri" panose="020F0502020204030204" pitchFamily="34" charset="0"/>
                <a:cs typeface="Calibri" panose="020F0502020204030204" pitchFamily="34" charset="0"/>
              </a:rPr>
              <a:t>This extension has to be done with the restaurant operating as normal as closing it will mean loss of business for the owner.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30555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7066" y="2467099"/>
            <a:ext cx="10877868" cy="3615267"/>
          </a:xfrm>
        </p:spPr>
        <p:txBody>
          <a:bodyPr/>
          <a:lstStyle/>
          <a:p>
            <a:pPr marL="0" indent="0" algn="just">
              <a:buNone/>
            </a:pPr>
            <a:r>
              <a:rPr lang="en-US" sz="2800" dirty="0">
                <a:solidFill>
                  <a:schemeClr val="bg1"/>
                </a:solidFill>
              </a:rPr>
              <a:t>The restaurant is based in Birmingham and has a capacity seating of 60 people so it’s a medium size restaurant the restaurant is located in a residential area meaning it’s surrounded house. Its in small precinct of shops including the restaurant there 3 other retail properties there. The space at the back restaurant is more than the actual size of the building there is plenty of scope for an extension to the building</a:t>
            </a:r>
          </a:p>
          <a:p>
            <a:endParaRPr lang="en-US" dirty="0"/>
          </a:p>
        </p:txBody>
      </p:sp>
      <p:sp>
        <p:nvSpPr>
          <p:cNvPr id="5" name="TextBox 4">
            <a:extLst>
              <a:ext uri="{FF2B5EF4-FFF2-40B4-BE49-F238E27FC236}">
                <a16:creationId xmlns:a16="http://schemas.microsoft.com/office/drawing/2014/main" id="{B860D75B-3227-491D-89D4-22EFB7E1312B}"/>
              </a:ext>
            </a:extLst>
          </p:cNvPr>
          <p:cNvSpPr txBox="1"/>
          <p:nvPr/>
        </p:nvSpPr>
        <p:spPr>
          <a:xfrm>
            <a:off x="3562599" y="775634"/>
            <a:ext cx="6103916" cy="1008481"/>
          </a:xfrm>
          <a:prstGeom prst="rect">
            <a:avLst/>
          </a:prstGeom>
          <a:noFill/>
        </p:spPr>
        <p:txBody>
          <a:bodyPr wrap="square">
            <a:spAutoFit/>
          </a:bodyPr>
          <a:lstStyle/>
          <a:p>
            <a:pPr>
              <a:lnSpc>
                <a:spcPct val="107000"/>
              </a:lnSpc>
              <a:spcBef>
                <a:spcPts val="1200"/>
              </a:spcBef>
            </a:pPr>
            <a:r>
              <a:rPr lang="en-US" sz="6000" b="1" kern="0" dirty="0">
                <a:solidFill>
                  <a:srgbClr val="2E74B5"/>
                </a:solidFill>
                <a:effectLst/>
                <a:latin typeface="Arial" panose="020B0604020202020204" pitchFamily="34" charset="0"/>
                <a:ea typeface="Times New Roman" panose="02020603050405020304" pitchFamily="18" charset="0"/>
                <a:cs typeface="Arial" panose="020B0604020202020204" pitchFamily="34" charset="0"/>
              </a:rPr>
              <a:t>Description </a:t>
            </a:r>
            <a:endParaRPr lang="en-GB" sz="6000" b="1" kern="0" dirty="0">
              <a:solidFill>
                <a:srgbClr val="2E74B5"/>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562408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BB47AB-CC14-4603-8BCC-6B5EFF4CB9E1}"/>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7341797" y="757299"/>
            <a:ext cx="3957018" cy="3090305"/>
          </a:xfrm>
          <a:prstGeom prst="rect">
            <a:avLst/>
          </a:prstGeom>
          <a:noFill/>
          <a:ln>
            <a:noFill/>
          </a:ln>
        </p:spPr>
      </p:pic>
      <p:sp>
        <p:nvSpPr>
          <p:cNvPr id="4" name="TextBox 3">
            <a:extLst>
              <a:ext uri="{FF2B5EF4-FFF2-40B4-BE49-F238E27FC236}">
                <a16:creationId xmlns:a16="http://schemas.microsoft.com/office/drawing/2014/main" id="{AD5DEB4B-BF5E-4F81-8196-476DB7A4A59D}"/>
              </a:ext>
            </a:extLst>
          </p:cNvPr>
          <p:cNvSpPr txBox="1"/>
          <p:nvPr/>
        </p:nvSpPr>
        <p:spPr>
          <a:xfrm>
            <a:off x="819398" y="581387"/>
            <a:ext cx="6103916" cy="5131148"/>
          </a:xfrm>
          <a:prstGeom prst="rect">
            <a:avLst/>
          </a:prstGeom>
          <a:noFill/>
        </p:spPr>
        <p:txBody>
          <a:bodyPr wrap="square">
            <a:spAutoFit/>
          </a:bodyPr>
          <a:lstStyle/>
          <a:p>
            <a:pPr>
              <a:lnSpc>
                <a:spcPct val="150000"/>
              </a:lnSpc>
              <a:spcAft>
                <a:spcPts val="800"/>
              </a:spcAft>
            </a:pPr>
            <a:r>
              <a:rPr lang="en-US" sz="1800" dirty="0">
                <a:effectLst/>
                <a:latin typeface="Calibri" panose="020F0502020204030204" pitchFamily="34" charset="0"/>
                <a:ea typeface="Calibri" panose="020F0502020204030204" pitchFamily="34" charset="0"/>
                <a:cs typeface="Calibri" panose="020F0502020204030204" pitchFamily="34" charset="0"/>
              </a:rPr>
              <a:t>The architect will design the extension to the rear of the building and forward the drawing to </a:t>
            </a:r>
            <a:r>
              <a:rPr lang="en-US" sz="1800" dirty="0" err="1">
                <a:effectLst/>
                <a:latin typeface="Calibri" panose="020F0502020204030204" pitchFamily="34" charset="0"/>
                <a:ea typeface="Calibri" panose="020F0502020204030204" pitchFamily="34" charset="0"/>
                <a:cs typeface="Calibri" panose="020F0502020204030204" pitchFamily="34" charset="0"/>
              </a:rPr>
              <a:t>Solihull</a:t>
            </a:r>
            <a:r>
              <a:rPr lang="en-US" sz="1800" dirty="0">
                <a:effectLst/>
                <a:latin typeface="Calibri" panose="020F0502020204030204" pitchFamily="34" charset="0"/>
                <a:ea typeface="Calibri" panose="020F0502020204030204" pitchFamily="34" charset="0"/>
                <a:cs typeface="Calibri" panose="020F0502020204030204" pitchFamily="34" charset="0"/>
              </a:rPr>
              <a:t> council planning department who till the do the research to check if it is viable and do the necessary paper work to the local people to check there are any objection for the extension if all ok then they will approve the drawing and allow the constructions to begin. However, once the contractions have begun then they will need to be called out on 3 different occasions to inspect the construction is following the building regulations.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Foundation level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mj-lt"/>
              <a:buAutoNum type="arabicPeriod"/>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Damp course </a:t>
            </a:r>
            <a:endParaRPr lang="en-GB" sz="12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mj-lt"/>
              <a:buAutoNum type="arabicPeriod"/>
            </a:pPr>
            <a:r>
              <a:rPr lang="en-GB" sz="1800" dirty="0">
                <a:effectLst/>
                <a:latin typeface="Times New Roman" panose="02020603050405020304" pitchFamily="18" charset="0"/>
                <a:ea typeface="Times New Roman" panose="02020603050405020304" pitchFamily="18" charset="0"/>
                <a:cs typeface="Calibri" panose="020F0502020204030204" pitchFamily="34" charset="0"/>
              </a:rPr>
              <a:t>Roofing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90179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9787FB-823B-4C2D-AFD8-6B3612F97D58}"/>
              </a:ext>
            </a:extLst>
          </p:cNvPr>
          <p:cNvSpPr txBox="1"/>
          <p:nvPr/>
        </p:nvSpPr>
        <p:spPr>
          <a:xfrm>
            <a:off x="2897579" y="263487"/>
            <a:ext cx="6103916" cy="580993"/>
          </a:xfrm>
          <a:prstGeom prst="rect">
            <a:avLst/>
          </a:prstGeom>
          <a:noFill/>
        </p:spPr>
        <p:txBody>
          <a:bodyPr wrap="square">
            <a:spAutoFit/>
          </a:bodyPr>
          <a:lstStyle/>
          <a:p>
            <a:pPr>
              <a:lnSpc>
                <a:spcPct val="107000"/>
              </a:lnSpc>
              <a:spcBef>
                <a:spcPts val="200"/>
              </a:spcBef>
            </a:pPr>
            <a:r>
              <a:rPr lang="en-US"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Work Breakdown Structure </a:t>
            </a:r>
            <a:endParaRPr lang="en-GB" sz="3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10F3805B-0A77-40D7-BC7F-249A86DA18A0}"/>
              </a:ext>
            </a:extLst>
          </p:cNvPr>
          <p:cNvSpPr txBox="1"/>
          <p:nvPr/>
        </p:nvSpPr>
        <p:spPr>
          <a:xfrm>
            <a:off x="391887" y="1172933"/>
            <a:ext cx="4999510" cy="4927631"/>
          </a:xfrm>
          <a:prstGeom prst="rect">
            <a:avLst/>
          </a:prstGeom>
          <a:noFill/>
        </p:spPr>
        <p:txBody>
          <a:bodyPr wrap="square">
            <a:spAutoFit/>
          </a:bodyPr>
          <a:lstStyle/>
          <a:p>
            <a:pPr>
              <a:lnSpc>
                <a:spcPct val="150000"/>
              </a:lnSpc>
              <a:spcAft>
                <a:spcPts val="800"/>
              </a:spcAft>
            </a:pPr>
            <a:r>
              <a:rPr lang="en-US" sz="1800" b="1"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Phase 1</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Planning as well as designing of the extension. This includes attaining approval from the government for the construction of this extension. It will adhere to the client's standards and include architectural designs created by the architect.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b="1"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Phase 2</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This is the building phase, this include constructing the extensions foundation, the framework, walls, and constructing the roof of the extension. Which will be inspected by </a:t>
            </a:r>
            <a:r>
              <a:rPr lang="en-US" sz="1800" dirty="0" err="1">
                <a:solidFill>
                  <a:srgbClr val="444444"/>
                </a:solidFill>
                <a:effectLst/>
                <a:latin typeface="Calibri" panose="020F0502020204030204" pitchFamily="34" charset="0"/>
                <a:ea typeface="Calibri" panose="020F0502020204030204" pitchFamily="34" charset="0"/>
                <a:cs typeface="Calibri" panose="020F0502020204030204" pitchFamily="34" charset="0"/>
              </a:rPr>
              <a:t>Solihull</a:t>
            </a:r>
            <a:r>
              <a:rPr lang="en-US" sz="1800"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 council.</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70602D40-EFE0-4EFC-B513-0925958C922C}"/>
              </a:ext>
            </a:extLst>
          </p:cNvPr>
          <p:cNvSpPr txBox="1"/>
          <p:nvPr/>
        </p:nvSpPr>
        <p:spPr>
          <a:xfrm>
            <a:off x="5949537" y="1172933"/>
            <a:ext cx="5759533" cy="3681136"/>
          </a:xfrm>
          <a:prstGeom prst="rect">
            <a:avLst/>
          </a:prstGeom>
          <a:noFill/>
        </p:spPr>
        <p:txBody>
          <a:bodyPr wrap="square">
            <a:spAutoFit/>
          </a:bodyPr>
          <a:lstStyle/>
          <a:p>
            <a:pPr>
              <a:lnSpc>
                <a:spcPct val="150000"/>
              </a:lnSpc>
              <a:spcAft>
                <a:spcPts val="800"/>
              </a:spcAft>
            </a:pPr>
            <a:r>
              <a:rPr lang="en-US" sz="1800" b="1"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Phase 3</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This phase is installation. Installation of water and electrical supply and completion of interior designing.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b="1"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Phase 4</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solidFill>
                  <a:srgbClr val="444444"/>
                </a:solidFill>
                <a:effectLst/>
                <a:latin typeface="Calibri" panose="020F0502020204030204" pitchFamily="34" charset="0"/>
                <a:ea typeface="Calibri" panose="020F0502020204030204" pitchFamily="34" charset="0"/>
                <a:cs typeface="Calibri" panose="020F0502020204030204" pitchFamily="34" charset="0"/>
              </a:rPr>
              <a:t>The last phase includes fitting of doors and windows, tiling, painting, and furnishing the extension to the client’s requirements and specification to match in with the old part of the restaurant.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21411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BBDBEE-A32D-4B6C-A675-3763041BCB78}"/>
              </a:ext>
            </a:extLst>
          </p:cNvPr>
          <p:cNvSpPr txBox="1"/>
          <p:nvPr/>
        </p:nvSpPr>
        <p:spPr>
          <a:xfrm>
            <a:off x="558139" y="427512"/>
            <a:ext cx="3230089" cy="369332"/>
          </a:xfrm>
          <a:prstGeom prst="rect">
            <a:avLst/>
          </a:prstGeom>
          <a:noFill/>
        </p:spPr>
        <p:txBody>
          <a:bodyPr wrap="square" rtlCol="0">
            <a:spAutoFit/>
          </a:bodyPr>
          <a:lstStyle/>
          <a:p>
            <a:r>
              <a:rPr lang="en-GB" b="1" dirty="0">
                <a:solidFill>
                  <a:schemeClr val="bg1"/>
                </a:solidFill>
              </a:rPr>
              <a:t>Material Prices </a:t>
            </a:r>
          </a:p>
        </p:txBody>
      </p:sp>
      <p:graphicFrame>
        <p:nvGraphicFramePr>
          <p:cNvPr id="3" name="Table 2">
            <a:extLst>
              <a:ext uri="{FF2B5EF4-FFF2-40B4-BE49-F238E27FC236}">
                <a16:creationId xmlns:a16="http://schemas.microsoft.com/office/drawing/2014/main" id="{B16924E2-2BBA-43E0-B005-7996D775766E}"/>
              </a:ext>
            </a:extLst>
          </p:cNvPr>
          <p:cNvGraphicFramePr>
            <a:graphicFrameLocks noGrp="1"/>
          </p:cNvGraphicFramePr>
          <p:nvPr>
            <p:extLst>
              <p:ext uri="{D42A27DB-BD31-4B8C-83A1-F6EECF244321}">
                <p14:modId xmlns:p14="http://schemas.microsoft.com/office/powerpoint/2010/main" val="1997515415"/>
              </p:ext>
            </p:extLst>
          </p:nvPr>
        </p:nvGraphicFramePr>
        <p:xfrm>
          <a:off x="690604" y="1537253"/>
          <a:ext cx="4222750" cy="3197987"/>
        </p:xfrm>
        <a:graphic>
          <a:graphicData uri="http://schemas.openxmlformats.org/drawingml/2006/table">
            <a:tbl>
              <a:tblPr firstRow="1" firstCol="1" bandRow="1">
                <a:tableStyleId>{5C22544A-7EE6-4342-B048-85BDC9FD1C3A}</a:tableStyleId>
              </a:tblPr>
              <a:tblGrid>
                <a:gridCol w="1326515">
                  <a:extLst>
                    <a:ext uri="{9D8B030D-6E8A-4147-A177-3AD203B41FA5}">
                      <a16:colId xmlns:a16="http://schemas.microsoft.com/office/drawing/2014/main" val="3437995382"/>
                    </a:ext>
                  </a:extLst>
                </a:gridCol>
                <a:gridCol w="996315">
                  <a:extLst>
                    <a:ext uri="{9D8B030D-6E8A-4147-A177-3AD203B41FA5}">
                      <a16:colId xmlns:a16="http://schemas.microsoft.com/office/drawing/2014/main" val="3386046733"/>
                    </a:ext>
                  </a:extLst>
                </a:gridCol>
                <a:gridCol w="1042670">
                  <a:extLst>
                    <a:ext uri="{9D8B030D-6E8A-4147-A177-3AD203B41FA5}">
                      <a16:colId xmlns:a16="http://schemas.microsoft.com/office/drawing/2014/main" val="594619509"/>
                    </a:ext>
                  </a:extLst>
                </a:gridCol>
                <a:gridCol w="857250">
                  <a:extLst>
                    <a:ext uri="{9D8B030D-6E8A-4147-A177-3AD203B41FA5}">
                      <a16:colId xmlns:a16="http://schemas.microsoft.com/office/drawing/2014/main" val="55689055"/>
                    </a:ext>
                  </a:extLst>
                </a:gridCol>
              </a:tblGrid>
              <a:tr h="0">
                <a:tc>
                  <a:txBody>
                    <a:bodyPr/>
                    <a:lstStyle/>
                    <a:p>
                      <a:pPr>
                        <a:lnSpc>
                          <a:spcPct val="150000"/>
                        </a:lnSpc>
                        <a:spcAft>
                          <a:spcPts val="800"/>
                        </a:spcAft>
                      </a:pPr>
                      <a:r>
                        <a:rPr lang="en-US" sz="1200" b="1" dirty="0">
                          <a:solidFill>
                            <a:schemeClr val="accent5"/>
                          </a:solidFill>
                          <a:effectLst/>
                          <a:latin typeface="Calibri" panose="020F0502020204030204" pitchFamily="34" charset="0"/>
                          <a:ea typeface="Calibri" panose="020F0502020204030204" pitchFamily="34" charset="0"/>
                          <a:cs typeface="Calibri" panose="020F0502020204030204" pitchFamily="34" charset="0"/>
                        </a:rPr>
                        <a:t>Material</a:t>
                      </a:r>
                      <a:endParaRPr lang="en-GB" sz="1100" dirty="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Qty</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Unit Price</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Price</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6061391"/>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Bricks </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1000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75p</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750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27709933"/>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Block</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500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1.20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600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774645"/>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Cement bags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15 bags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7.95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112.5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8964747"/>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Building sand</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 tuns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250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74289226"/>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Screet sand</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4 tuns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220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5565521"/>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Joiners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25700230"/>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Timber </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50 lengths </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20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1000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1228605"/>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Roof brackets </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250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86666"/>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Roof tiles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600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2.20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1320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69145266"/>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Plaster boards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30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6.95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208.50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5177256"/>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Multi finish </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10 bags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9.75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97.50</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906448"/>
                  </a:ext>
                </a:extLst>
              </a:tr>
              <a:tr h="0">
                <a:tc>
                  <a:txBody>
                    <a:bodyPr/>
                    <a:lstStyle/>
                    <a:p>
                      <a:pP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Screws/nails </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10 boxes</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solidFill>
                            <a:schemeClr val="accent5"/>
                          </a:solidFill>
                          <a:effectLst/>
                          <a:latin typeface="Calibri" panose="020F0502020204030204" pitchFamily="34" charset="0"/>
                          <a:ea typeface="Calibri" panose="020F0502020204030204" pitchFamily="34" charset="0"/>
                          <a:cs typeface="Calibri" panose="020F0502020204030204" pitchFamily="34" charset="0"/>
                        </a:rPr>
                        <a:t>3.95</a:t>
                      </a:r>
                      <a:endParaRPr lang="en-GB" sz="110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dirty="0">
                          <a:solidFill>
                            <a:schemeClr val="accent5"/>
                          </a:solidFill>
                          <a:effectLst/>
                          <a:latin typeface="Calibri" panose="020F0502020204030204" pitchFamily="34" charset="0"/>
                          <a:ea typeface="Calibri" panose="020F0502020204030204" pitchFamily="34" charset="0"/>
                          <a:cs typeface="Calibri" panose="020F0502020204030204" pitchFamily="34" charset="0"/>
                        </a:rPr>
                        <a:t>39.50</a:t>
                      </a:r>
                      <a:endParaRPr lang="en-GB" sz="1100" dirty="0">
                        <a:solidFill>
                          <a:schemeClr val="accent5"/>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08318377"/>
                  </a:ext>
                </a:extLst>
              </a:tr>
            </a:tbl>
          </a:graphicData>
        </a:graphic>
      </p:graphicFrame>
      <p:sp>
        <p:nvSpPr>
          <p:cNvPr id="4" name="TextBox 3">
            <a:extLst>
              <a:ext uri="{FF2B5EF4-FFF2-40B4-BE49-F238E27FC236}">
                <a16:creationId xmlns:a16="http://schemas.microsoft.com/office/drawing/2014/main" id="{5050B243-917B-4EEF-95F3-10A3B1B17170}"/>
              </a:ext>
            </a:extLst>
          </p:cNvPr>
          <p:cNvSpPr txBox="1"/>
          <p:nvPr/>
        </p:nvSpPr>
        <p:spPr>
          <a:xfrm>
            <a:off x="690604" y="5290983"/>
            <a:ext cx="4498913" cy="646331"/>
          </a:xfrm>
          <a:prstGeom prst="rect">
            <a:avLst/>
          </a:prstGeom>
          <a:noFill/>
        </p:spPr>
        <p:txBody>
          <a:bodyPr wrap="square" rtlCol="0">
            <a:spAutoFit/>
          </a:bodyPr>
          <a:lstStyle/>
          <a:p>
            <a:r>
              <a:rPr lang="en-GB" dirty="0"/>
              <a:t>The Total for the price of Materials come to £14173.00</a:t>
            </a:r>
          </a:p>
        </p:txBody>
      </p:sp>
      <p:graphicFrame>
        <p:nvGraphicFramePr>
          <p:cNvPr id="5" name="Table 4">
            <a:extLst>
              <a:ext uri="{FF2B5EF4-FFF2-40B4-BE49-F238E27FC236}">
                <a16:creationId xmlns:a16="http://schemas.microsoft.com/office/drawing/2014/main" id="{AE4BD8AD-796F-4820-BAAE-56BA85ECB32E}"/>
              </a:ext>
            </a:extLst>
          </p:cNvPr>
          <p:cNvGraphicFramePr>
            <a:graphicFrameLocks noGrp="1"/>
          </p:cNvGraphicFramePr>
          <p:nvPr>
            <p:extLst>
              <p:ext uri="{D42A27DB-BD31-4B8C-83A1-F6EECF244321}">
                <p14:modId xmlns:p14="http://schemas.microsoft.com/office/powerpoint/2010/main" val="2711768575"/>
              </p:ext>
            </p:extLst>
          </p:nvPr>
        </p:nvGraphicFramePr>
        <p:xfrm>
          <a:off x="5367255" y="1537253"/>
          <a:ext cx="5937250" cy="2235520"/>
        </p:xfrm>
        <a:graphic>
          <a:graphicData uri="http://schemas.openxmlformats.org/drawingml/2006/table">
            <a:tbl>
              <a:tblPr firstRow="1" firstCol="1" bandRow="1">
                <a:tableStyleId>{5C22544A-7EE6-4342-B048-85BDC9FD1C3A}</a:tableStyleId>
              </a:tblPr>
              <a:tblGrid>
                <a:gridCol w="1520190">
                  <a:extLst>
                    <a:ext uri="{9D8B030D-6E8A-4147-A177-3AD203B41FA5}">
                      <a16:colId xmlns:a16="http://schemas.microsoft.com/office/drawing/2014/main" val="638119805"/>
                    </a:ext>
                  </a:extLst>
                </a:gridCol>
                <a:gridCol w="1409700">
                  <a:extLst>
                    <a:ext uri="{9D8B030D-6E8A-4147-A177-3AD203B41FA5}">
                      <a16:colId xmlns:a16="http://schemas.microsoft.com/office/drawing/2014/main" val="671171233"/>
                    </a:ext>
                  </a:extLst>
                </a:gridCol>
                <a:gridCol w="1503680">
                  <a:extLst>
                    <a:ext uri="{9D8B030D-6E8A-4147-A177-3AD203B41FA5}">
                      <a16:colId xmlns:a16="http://schemas.microsoft.com/office/drawing/2014/main" val="3285456703"/>
                    </a:ext>
                  </a:extLst>
                </a:gridCol>
                <a:gridCol w="1503680">
                  <a:extLst>
                    <a:ext uri="{9D8B030D-6E8A-4147-A177-3AD203B41FA5}">
                      <a16:colId xmlns:a16="http://schemas.microsoft.com/office/drawing/2014/main" val="918556850"/>
                    </a:ext>
                  </a:extLst>
                </a:gridCol>
              </a:tblGrid>
              <a:tr h="0">
                <a:tc>
                  <a:txBody>
                    <a:bodyPr/>
                    <a:lstStyle/>
                    <a:p>
                      <a:pPr algn="ctr">
                        <a:lnSpc>
                          <a:spcPct val="150000"/>
                        </a:lnSpc>
                        <a:spcAft>
                          <a:spcPts val="800"/>
                        </a:spcAft>
                      </a:pPr>
                      <a:r>
                        <a:rPr lang="en-US" sz="1200" dirty="0">
                          <a:effectLst/>
                        </a:rPr>
                        <a:t>Work force cost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effectLst/>
                        </a:rPr>
                        <a:t>Price per day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effectLst/>
                        </a:rPr>
                        <a:t>No of days required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US" sz="1200">
                          <a:effectLst/>
                        </a:rPr>
                        <a:t>Cost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8979912"/>
                  </a:ext>
                </a:extLst>
              </a:tr>
              <a:tr h="0">
                <a:tc>
                  <a:txBody>
                    <a:bodyPr/>
                    <a:lstStyle/>
                    <a:p>
                      <a:pPr>
                        <a:lnSpc>
                          <a:spcPct val="150000"/>
                        </a:lnSpc>
                        <a:spcAft>
                          <a:spcPts val="800"/>
                        </a:spcAft>
                      </a:pPr>
                      <a:r>
                        <a:rPr lang="en-US" sz="1200">
                          <a:effectLst/>
                        </a:rPr>
                        <a:t>Brick layer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120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2520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00627719"/>
                  </a:ext>
                </a:extLst>
              </a:tr>
              <a:tr h="0">
                <a:tc>
                  <a:txBody>
                    <a:bodyPr/>
                    <a:lstStyle/>
                    <a:p>
                      <a:pPr>
                        <a:lnSpc>
                          <a:spcPct val="150000"/>
                        </a:lnSpc>
                        <a:spcAft>
                          <a:spcPts val="800"/>
                        </a:spcAft>
                      </a:pPr>
                      <a:r>
                        <a:rPr lang="en-US" sz="1200" dirty="0">
                          <a:effectLst/>
                        </a:rPr>
                        <a:t>Labor diggers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90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720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5061364"/>
                  </a:ext>
                </a:extLst>
              </a:tr>
              <a:tr h="0">
                <a:tc>
                  <a:txBody>
                    <a:bodyPr/>
                    <a:lstStyle/>
                    <a:p>
                      <a:pPr>
                        <a:lnSpc>
                          <a:spcPct val="150000"/>
                        </a:lnSpc>
                        <a:spcAft>
                          <a:spcPts val="800"/>
                        </a:spcAft>
                      </a:pPr>
                      <a:r>
                        <a:rPr lang="en-US" sz="1200">
                          <a:effectLst/>
                        </a:rPr>
                        <a:t>Roofer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125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10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1250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56866865"/>
                  </a:ext>
                </a:extLst>
              </a:tr>
              <a:tr h="0">
                <a:tc>
                  <a:txBody>
                    <a:bodyPr/>
                    <a:lstStyle/>
                    <a:p>
                      <a:pPr>
                        <a:lnSpc>
                          <a:spcPct val="150000"/>
                        </a:lnSpc>
                        <a:spcAft>
                          <a:spcPts val="800"/>
                        </a:spcAft>
                      </a:pPr>
                      <a:r>
                        <a:rPr lang="en-US" sz="1200">
                          <a:effectLst/>
                        </a:rPr>
                        <a:t>Plumber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120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600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97818906"/>
                  </a:ext>
                </a:extLst>
              </a:tr>
              <a:tr h="0">
                <a:tc>
                  <a:txBody>
                    <a:bodyPr/>
                    <a:lstStyle/>
                    <a:p>
                      <a:pPr>
                        <a:lnSpc>
                          <a:spcPct val="150000"/>
                        </a:lnSpc>
                        <a:spcAft>
                          <a:spcPts val="800"/>
                        </a:spcAft>
                      </a:pPr>
                      <a:r>
                        <a:rPr lang="en-US" sz="1200">
                          <a:effectLst/>
                        </a:rPr>
                        <a:t>Electrician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a:effectLst/>
                        </a:rPr>
                        <a:t>120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10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a:effectLst/>
                        </a:rPr>
                        <a:t>1200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7559436"/>
                  </a:ext>
                </a:extLst>
              </a:tr>
              <a:tr h="0">
                <a:tc>
                  <a:txBody>
                    <a:bodyPr/>
                    <a:lstStyle/>
                    <a:p>
                      <a:pPr>
                        <a:lnSpc>
                          <a:spcPct val="150000"/>
                        </a:lnSpc>
                        <a:spcAft>
                          <a:spcPts val="800"/>
                        </a:spcAft>
                      </a:pPr>
                      <a:r>
                        <a:rPr lang="en-US" sz="1200">
                          <a:effectLst/>
                        </a:rPr>
                        <a:t>Plaster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110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550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56311659"/>
                  </a:ext>
                </a:extLst>
              </a:tr>
              <a:tr h="0">
                <a:tc>
                  <a:txBody>
                    <a:bodyPr/>
                    <a:lstStyle/>
                    <a:p>
                      <a:pPr>
                        <a:lnSpc>
                          <a:spcPct val="150000"/>
                        </a:lnSpc>
                        <a:spcAft>
                          <a:spcPts val="800"/>
                        </a:spcAft>
                      </a:pPr>
                      <a:r>
                        <a:rPr lang="en-US" sz="1200">
                          <a:effectLst/>
                        </a:rPr>
                        <a:t>Machine hire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US" sz="1200" dirty="0">
                          <a:effectLst/>
                        </a:rPr>
                        <a:t>2500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47020092"/>
                  </a:ext>
                </a:extLst>
              </a:tr>
            </a:tbl>
          </a:graphicData>
        </a:graphic>
      </p:graphicFrame>
      <p:sp>
        <p:nvSpPr>
          <p:cNvPr id="6" name="TextBox 5">
            <a:extLst>
              <a:ext uri="{FF2B5EF4-FFF2-40B4-BE49-F238E27FC236}">
                <a16:creationId xmlns:a16="http://schemas.microsoft.com/office/drawing/2014/main" id="{8037EC55-C44E-4D87-8C98-12326A9F573B}"/>
              </a:ext>
            </a:extLst>
          </p:cNvPr>
          <p:cNvSpPr txBox="1"/>
          <p:nvPr/>
        </p:nvSpPr>
        <p:spPr>
          <a:xfrm>
            <a:off x="6365174" y="4548248"/>
            <a:ext cx="4358244" cy="1323439"/>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There other cost just as Electrical wiring, lighting, power sockets, plumbing materials, council inspection fees, paint &amp; décor saucing the furniture to match the existing décor. Which comes to a total of £20.000</a:t>
            </a:r>
          </a:p>
        </p:txBody>
      </p:sp>
    </p:spTree>
    <p:extLst>
      <p:ext uri="{BB962C8B-B14F-4D97-AF65-F5344CB8AC3E}">
        <p14:creationId xmlns:p14="http://schemas.microsoft.com/office/powerpoint/2010/main" val="2016469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4E0A1A-02B5-4659-A418-A6AFF3A70AA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795648" y="1662546"/>
            <a:ext cx="6638305" cy="4293177"/>
          </a:xfrm>
          <a:prstGeom prst="rect">
            <a:avLst/>
          </a:prstGeom>
          <a:noFill/>
          <a:ln>
            <a:noFill/>
          </a:ln>
        </p:spPr>
      </p:pic>
      <p:sp>
        <p:nvSpPr>
          <p:cNvPr id="3" name="TextBox 2">
            <a:extLst>
              <a:ext uri="{FF2B5EF4-FFF2-40B4-BE49-F238E27FC236}">
                <a16:creationId xmlns:a16="http://schemas.microsoft.com/office/drawing/2014/main" id="{219AD8CA-879B-42CF-8657-CF5E04D782E4}"/>
              </a:ext>
            </a:extLst>
          </p:cNvPr>
          <p:cNvSpPr txBox="1"/>
          <p:nvPr/>
        </p:nvSpPr>
        <p:spPr>
          <a:xfrm>
            <a:off x="795648" y="579111"/>
            <a:ext cx="3681351" cy="646331"/>
          </a:xfrm>
          <a:prstGeom prst="rect">
            <a:avLst/>
          </a:prstGeom>
          <a:noFill/>
        </p:spPr>
        <p:txBody>
          <a:bodyPr wrap="square" rtlCol="0">
            <a:spAutoFit/>
          </a:bodyPr>
          <a:lstStyle/>
          <a:p>
            <a:r>
              <a:rPr lang="en-GB" sz="3600" b="1" dirty="0" err="1">
                <a:solidFill>
                  <a:srgbClr val="FF0000"/>
                </a:solidFill>
                <a:latin typeface="Arial" panose="020B0604020202020204" pitchFamily="34" charset="0"/>
                <a:cs typeface="Arial" panose="020B0604020202020204" pitchFamily="34" charset="0"/>
              </a:rPr>
              <a:t>Grantt</a:t>
            </a:r>
            <a:r>
              <a:rPr lang="en-GB" sz="3600" b="1" dirty="0">
                <a:solidFill>
                  <a:srgbClr val="FF0000"/>
                </a:solidFill>
                <a:latin typeface="Arial" panose="020B0604020202020204" pitchFamily="34" charset="0"/>
                <a:cs typeface="Arial" panose="020B0604020202020204" pitchFamily="34" charset="0"/>
              </a:rPr>
              <a:t> Chart</a:t>
            </a:r>
          </a:p>
        </p:txBody>
      </p:sp>
      <p:sp>
        <p:nvSpPr>
          <p:cNvPr id="11" name="TextBox 10">
            <a:extLst>
              <a:ext uri="{FF2B5EF4-FFF2-40B4-BE49-F238E27FC236}">
                <a16:creationId xmlns:a16="http://schemas.microsoft.com/office/drawing/2014/main" id="{0E99D41B-7AB9-42FE-80F3-FF2D525E1A43}"/>
              </a:ext>
            </a:extLst>
          </p:cNvPr>
          <p:cNvSpPr txBox="1"/>
          <p:nvPr/>
        </p:nvSpPr>
        <p:spPr>
          <a:xfrm>
            <a:off x="7528956" y="1662546"/>
            <a:ext cx="4085112" cy="3693319"/>
          </a:xfrm>
          <a:prstGeom prst="rect">
            <a:avLst/>
          </a:prstGeom>
          <a:noFill/>
        </p:spPr>
        <p:txBody>
          <a:bodyPr wrap="square" rtlCol="0">
            <a:spAutoFit/>
          </a:bodyPr>
          <a:lstStyle/>
          <a:p>
            <a:r>
              <a:rPr lang="en-GB" dirty="0">
                <a:solidFill>
                  <a:schemeClr val="bg1"/>
                </a:solidFill>
              </a:rPr>
              <a:t>This project has a schedule for 4 months the work will be carried out while the restaurant carries on with its normal business.</a:t>
            </a:r>
          </a:p>
          <a:p>
            <a:endParaRPr lang="en-GB" dirty="0">
              <a:solidFill>
                <a:schemeClr val="bg1"/>
              </a:solidFill>
            </a:endParaRPr>
          </a:p>
          <a:p>
            <a:r>
              <a:rPr lang="en-GB" b="1" dirty="0">
                <a:solidFill>
                  <a:schemeClr val="bg1"/>
                </a:solidFill>
              </a:rPr>
              <a:t>Risk management </a:t>
            </a:r>
          </a:p>
          <a:p>
            <a:r>
              <a:rPr lang="en-GB" dirty="0">
                <a:solidFill>
                  <a:schemeClr val="bg1"/>
                </a:solidFill>
              </a:rPr>
              <a:t>There is a lea way in the timing as I have taken in to consideration factors such as materials not turning up in time, weather, staff not turning up. </a:t>
            </a:r>
          </a:p>
          <a:p>
            <a:endParaRPr lang="en-GB" dirty="0"/>
          </a:p>
          <a:p>
            <a:endParaRPr lang="en-GB" dirty="0"/>
          </a:p>
        </p:txBody>
      </p:sp>
    </p:spTree>
    <p:extLst>
      <p:ext uri="{BB962C8B-B14F-4D97-AF65-F5344CB8AC3E}">
        <p14:creationId xmlns:p14="http://schemas.microsoft.com/office/powerpoint/2010/main" val="496643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5CF238-3320-4B0F-9060-5D92B0139767}"/>
              </a:ext>
            </a:extLst>
          </p:cNvPr>
          <p:cNvSpPr txBox="1"/>
          <p:nvPr/>
        </p:nvSpPr>
        <p:spPr>
          <a:xfrm>
            <a:off x="2921330" y="736271"/>
            <a:ext cx="4690708" cy="1323439"/>
          </a:xfrm>
          <a:prstGeom prst="rect">
            <a:avLst/>
          </a:prstGeom>
          <a:noFill/>
        </p:spPr>
        <p:txBody>
          <a:bodyPr wrap="none" rtlCol="0">
            <a:spAutoFit/>
          </a:bodyPr>
          <a:lstStyle/>
          <a:p>
            <a:r>
              <a:rPr lang="en-GB" sz="4000" dirty="0">
                <a:latin typeface="Arial" panose="020B0604020202020204" pitchFamily="34" charset="0"/>
                <a:cs typeface="Arial" panose="020B0604020202020204" pitchFamily="34" charset="0"/>
              </a:rPr>
              <a:t>End of Presentation</a:t>
            </a:r>
          </a:p>
          <a:p>
            <a:r>
              <a:rPr lang="en-GB" sz="4000"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71EE5EF4-CF62-444E-92EF-D6DE59600E8E}"/>
              </a:ext>
            </a:extLst>
          </p:cNvPr>
          <p:cNvSpPr txBox="1"/>
          <p:nvPr/>
        </p:nvSpPr>
        <p:spPr>
          <a:xfrm>
            <a:off x="2101933" y="3087584"/>
            <a:ext cx="7220198" cy="1384995"/>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Thank you for giving me the opportunity to present my work. Do you a have any questions?</a:t>
            </a:r>
          </a:p>
        </p:txBody>
      </p:sp>
    </p:spTree>
    <p:extLst>
      <p:ext uri="{BB962C8B-B14F-4D97-AF65-F5344CB8AC3E}">
        <p14:creationId xmlns:p14="http://schemas.microsoft.com/office/powerpoint/2010/main" val="383120944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103</TotalTime>
  <Words>701</Words>
  <Application>Microsoft Office PowerPoint</Application>
  <PresentationFormat>Widescreen</PresentationFormat>
  <Paragraphs>119</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Century Gothic</vt:lpstr>
      <vt:lpstr>Times New Roman</vt:lpstr>
      <vt:lpstr>Wingdings 3</vt:lpstr>
      <vt:lpstr>Slice</vt:lpstr>
      <vt:lpstr>Name: Delwar Hussain  Student Number: 1813780</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Delwar Hussain  Student Number: 1813780</dc:title>
  <dc:creator>user</dc:creator>
  <cp:lastModifiedBy>user</cp:lastModifiedBy>
  <cp:revision>5</cp:revision>
  <dcterms:created xsi:type="dcterms:W3CDTF">2021-07-27T01:45:09Z</dcterms:created>
  <dcterms:modified xsi:type="dcterms:W3CDTF">2021-07-27T12:48:09Z</dcterms:modified>
</cp:coreProperties>
</file>