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1" r:id="rId1"/>
  </p:sldMasterIdLst>
  <p:notesMasterIdLst>
    <p:notesMasterId r:id="rId28"/>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64" r:id="rId16"/>
    <p:sldId id="271" r:id="rId17"/>
    <p:sldId id="272" r:id="rId18"/>
    <p:sldId id="273" r:id="rId19"/>
    <p:sldId id="274" r:id="rId20"/>
    <p:sldId id="275" r:id="rId21"/>
    <p:sldId id="276" r:id="rId22"/>
    <p:sldId id="277" r:id="rId23"/>
    <p:sldId id="278" r:id="rId24"/>
    <p:sldId id="279" r:id="rId25"/>
    <p:sldId id="280" r:id="rId26"/>
    <p:sldId id="281" r:id="rId2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0C95C0-0358-49D8-B7D1-7AAECFB4C98C}" v="235" dt="2021-02-01T14:39:14.555"/>
    <p1510:client id="{7383FBE2-09C8-F111-EEBF-21AE1AA2FAB5}" v="410" dt="2021-02-02T06:32:37.020"/>
    <p1510:client id="{A05B5800-C773-5B5B-A93D-8B239B305E77}" v="3896" dt="2021-02-02T07:46:10.503"/>
    <p1510:client id="{DE87C388-05F5-56F4-DB59-DAEE81223D08}" v="1279" dt="2021-02-02T06:52:00.3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157" d="100"/>
          <a:sy n="157" d="100"/>
        </p:scale>
        <p:origin x="69" y="1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7FB32DD-D3F0-4AAB-B3C4-B53FC096FA4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4F6E6A23-E3F5-475C-A637-31D5FF1005AA}">
      <dgm:prSet/>
      <dgm:spPr/>
      <dgm:t>
        <a:bodyPr/>
        <a:lstStyle/>
        <a:p>
          <a:r>
            <a:rPr lang="en-GB" b="1" baseline="0"/>
            <a:t>Psychopathology as "an illness" which needs to be physically treated</a:t>
          </a:r>
          <a:endParaRPr lang="en-US"/>
        </a:p>
      </dgm:t>
    </dgm:pt>
    <dgm:pt modelId="{AAF84DB9-06F7-4258-9157-9BEDBAA3EE9D}" type="parTrans" cxnId="{2219A588-EA62-44E9-A43B-48112F109B4C}">
      <dgm:prSet/>
      <dgm:spPr/>
      <dgm:t>
        <a:bodyPr/>
        <a:lstStyle/>
        <a:p>
          <a:endParaRPr lang="en-US"/>
        </a:p>
      </dgm:t>
    </dgm:pt>
    <dgm:pt modelId="{19C558D2-61E0-473A-A36A-A96E2B7A50C6}" type="sibTrans" cxnId="{2219A588-EA62-44E9-A43B-48112F109B4C}">
      <dgm:prSet/>
      <dgm:spPr/>
      <dgm:t>
        <a:bodyPr/>
        <a:lstStyle/>
        <a:p>
          <a:endParaRPr lang="en-US"/>
        </a:p>
      </dgm:t>
    </dgm:pt>
    <dgm:pt modelId="{9A0804D7-5DFE-4747-8F44-CD33E775EEF9}">
      <dgm:prSet/>
      <dgm:spPr/>
      <dgm:t>
        <a:bodyPr/>
        <a:lstStyle/>
        <a:p>
          <a:r>
            <a:rPr lang="en-GB" b="1" baseline="0"/>
            <a:t>Psychopathology resultes from biological disorders of the brain</a:t>
          </a:r>
          <a:endParaRPr lang="en-US"/>
        </a:p>
      </dgm:t>
    </dgm:pt>
    <dgm:pt modelId="{C817B782-C300-4E51-8EE0-EFA23D68F5C8}" type="parTrans" cxnId="{105E2440-B3A8-45D7-AC1D-A9FED04A1A32}">
      <dgm:prSet/>
      <dgm:spPr/>
      <dgm:t>
        <a:bodyPr/>
        <a:lstStyle/>
        <a:p>
          <a:endParaRPr lang="en-US"/>
        </a:p>
      </dgm:t>
    </dgm:pt>
    <dgm:pt modelId="{2C5DEDDE-3D25-4357-B45A-836864F64268}" type="sibTrans" cxnId="{105E2440-B3A8-45D7-AC1D-A9FED04A1A32}">
      <dgm:prSet/>
      <dgm:spPr/>
      <dgm:t>
        <a:bodyPr/>
        <a:lstStyle/>
        <a:p>
          <a:endParaRPr lang="en-US"/>
        </a:p>
      </dgm:t>
    </dgm:pt>
    <dgm:pt modelId="{4A7F39CA-EF12-45CB-8EB1-6233898BCA04}">
      <dgm:prSet/>
      <dgm:spPr/>
      <dgm:t>
        <a:bodyPr/>
        <a:lstStyle/>
        <a:p>
          <a:r>
            <a:rPr lang="en-GB" b="1" baseline="0"/>
            <a:t>Psychopathology treated primarily through pharmacological treatments</a:t>
          </a:r>
          <a:endParaRPr lang="en-US"/>
        </a:p>
      </dgm:t>
    </dgm:pt>
    <dgm:pt modelId="{883D66C4-DDDC-4C02-9178-B1FC270C6334}" type="parTrans" cxnId="{9FCB00CC-2B50-42CA-834E-74E83FC47B79}">
      <dgm:prSet/>
      <dgm:spPr/>
      <dgm:t>
        <a:bodyPr/>
        <a:lstStyle/>
        <a:p>
          <a:endParaRPr lang="en-US"/>
        </a:p>
      </dgm:t>
    </dgm:pt>
    <dgm:pt modelId="{0D44F948-1753-41EC-A0CF-BE2D9D273468}" type="sibTrans" cxnId="{9FCB00CC-2B50-42CA-834E-74E83FC47B79}">
      <dgm:prSet/>
      <dgm:spPr/>
      <dgm:t>
        <a:bodyPr/>
        <a:lstStyle/>
        <a:p>
          <a:endParaRPr lang="en-US"/>
        </a:p>
      </dgm:t>
    </dgm:pt>
    <dgm:pt modelId="{7547CA12-F02B-47E1-89EF-EBF8DDEE1877}" type="pres">
      <dgm:prSet presAssocID="{97FB32DD-D3F0-4AAB-B3C4-B53FC096FA42}" presName="vert0" presStyleCnt="0">
        <dgm:presLayoutVars>
          <dgm:dir/>
          <dgm:animOne val="branch"/>
          <dgm:animLvl val="lvl"/>
        </dgm:presLayoutVars>
      </dgm:prSet>
      <dgm:spPr/>
      <dgm:t>
        <a:bodyPr/>
        <a:lstStyle/>
        <a:p>
          <a:endParaRPr lang="en-US"/>
        </a:p>
      </dgm:t>
    </dgm:pt>
    <dgm:pt modelId="{52F2DBF4-2A66-475D-92B4-4F8C4C347A9A}" type="pres">
      <dgm:prSet presAssocID="{4F6E6A23-E3F5-475C-A637-31D5FF1005AA}" presName="thickLine" presStyleLbl="alignNode1" presStyleIdx="0" presStyleCnt="3"/>
      <dgm:spPr/>
    </dgm:pt>
    <dgm:pt modelId="{1BDB5414-B29F-4B0D-909F-A0A2F5FCDD86}" type="pres">
      <dgm:prSet presAssocID="{4F6E6A23-E3F5-475C-A637-31D5FF1005AA}" presName="horz1" presStyleCnt="0"/>
      <dgm:spPr/>
    </dgm:pt>
    <dgm:pt modelId="{29A94281-B710-47C5-86CD-344BD3FC2359}" type="pres">
      <dgm:prSet presAssocID="{4F6E6A23-E3F5-475C-A637-31D5FF1005AA}" presName="tx1" presStyleLbl="revTx" presStyleIdx="0" presStyleCnt="3"/>
      <dgm:spPr/>
      <dgm:t>
        <a:bodyPr/>
        <a:lstStyle/>
        <a:p>
          <a:endParaRPr lang="en-US"/>
        </a:p>
      </dgm:t>
    </dgm:pt>
    <dgm:pt modelId="{B795D4ED-5FA3-4DDD-BD25-A957FCEBDBC4}" type="pres">
      <dgm:prSet presAssocID="{4F6E6A23-E3F5-475C-A637-31D5FF1005AA}" presName="vert1" presStyleCnt="0"/>
      <dgm:spPr/>
    </dgm:pt>
    <dgm:pt modelId="{B0F4255E-BF0B-44A6-920F-7226946D8E47}" type="pres">
      <dgm:prSet presAssocID="{9A0804D7-5DFE-4747-8F44-CD33E775EEF9}" presName="thickLine" presStyleLbl="alignNode1" presStyleIdx="1" presStyleCnt="3"/>
      <dgm:spPr/>
    </dgm:pt>
    <dgm:pt modelId="{5A965B89-5E42-46F0-BA98-D5C73E20A697}" type="pres">
      <dgm:prSet presAssocID="{9A0804D7-5DFE-4747-8F44-CD33E775EEF9}" presName="horz1" presStyleCnt="0"/>
      <dgm:spPr/>
    </dgm:pt>
    <dgm:pt modelId="{614C5551-FB18-4659-9CAE-4AD0802B3382}" type="pres">
      <dgm:prSet presAssocID="{9A0804D7-5DFE-4747-8F44-CD33E775EEF9}" presName="tx1" presStyleLbl="revTx" presStyleIdx="1" presStyleCnt="3"/>
      <dgm:spPr/>
      <dgm:t>
        <a:bodyPr/>
        <a:lstStyle/>
        <a:p>
          <a:endParaRPr lang="en-US"/>
        </a:p>
      </dgm:t>
    </dgm:pt>
    <dgm:pt modelId="{A89E45F5-968E-4545-A915-026451089EAF}" type="pres">
      <dgm:prSet presAssocID="{9A0804D7-5DFE-4747-8F44-CD33E775EEF9}" presName="vert1" presStyleCnt="0"/>
      <dgm:spPr/>
    </dgm:pt>
    <dgm:pt modelId="{41D7BC5D-B2D9-4BE2-ABE5-43B6F5A3B61B}" type="pres">
      <dgm:prSet presAssocID="{4A7F39CA-EF12-45CB-8EB1-6233898BCA04}" presName="thickLine" presStyleLbl="alignNode1" presStyleIdx="2" presStyleCnt="3"/>
      <dgm:spPr/>
    </dgm:pt>
    <dgm:pt modelId="{C789FEBB-C79D-4948-9D92-E8A14AB26061}" type="pres">
      <dgm:prSet presAssocID="{4A7F39CA-EF12-45CB-8EB1-6233898BCA04}" presName="horz1" presStyleCnt="0"/>
      <dgm:spPr/>
    </dgm:pt>
    <dgm:pt modelId="{1C1664EA-F1B7-4292-B9F5-867EEEFB82E8}" type="pres">
      <dgm:prSet presAssocID="{4A7F39CA-EF12-45CB-8EB1-6233898BCA04}" presName="tx1" presStyleLbl="revTx" presStyleIdx="2" presStyleCnt="3"/>
      <dgm:spPr/>
      <dgm:t>
        <a:bodyPr/>
        <a:lstStyle/>
        <a:p>
          <a:endParaRPr lang="en-US"/>
        </a:p>
      </dgm:t>
    </dgm:pt>
    <dgm:pt modelId="{7726AA42-BF52-477E-8241-CDF267422313}" type="pres">
      <dgm:prSet presAssocID="{4A7F39CA-EF12-45CB-8EB1-6233898BCA04}" presName="vert1" presStyleCnt="0"/>
      <dgm:spPr/>
    </dgm:pt>
  </dgm:ptLst>
  <dgm:cxnLst>
    <dgm:cxn modelId="{105E2440-B3A8-45D7-AC1D-A9FED04A1A32}" srcId="{97FB32DD-D3F0-4AAB-B3C4-B53FC096FA42}" destId="{9A0804D7-5DFE-4747-8F44-CD33E775EEF9}" srcOrd="1" destOrd="0" parTransId="{C817B782-C300-4E51-8EE0-EFA23D68F5C8}" sibTransId="{2C5DEDDE-3D25-4357-B45A-836864F64268}"/>
    <dgm:cxn modelId="{4D0BDD6D-EFC7-4F70-85E2-64A354643CD2}" type="presOf" srcId="{4F6E6A23-E3F5-475C-A637-31D5FF1005AA}" destId="{29A94281-B710-47C5-86CD-344BD3FC2359}" srcOrd="0" destOrd="0" presId="urn:microsoft.com/office/officeart/2008/layout/LinedList"/>
    <dgm:cxn modelId="{2219A588-EA62-44E9-A43B-48112F109B4C}" srcId="{97FB32DD-D3F0-4AAB-B3C4-B53FC096FA42}" destId="{4F6E6A23-E3F5-475C-A637-31D5FF1005AA}" srcOrd="0" destOrd="0" parTransId="{AAF84DB9-06F7-4258-9157-9BEDBAA3EE9D}" sibTransId="{19C558D2-61E0-473A-A36A-A96E2B7A50C6}"/>
    <dgm:cxn modelId="{3A5CF4B1-FEBC-406B-B505-3A252FDADD23}" type="presOf" srcId="{4A7F39CA-EF12-45CB-8EB1-6233898BCA04}" destId="{1C1664EA-F1B7-4292-B9F5-867EEEFB82E8}" srcOrd="0" destOrd="0" presId="urn:microsoft.com/office/officeart/2008/layout/LinedList"/>
    <dgm:cxn modelId="{393128E0-C859-46C1-9ACD-911E0BE42D6D}" type="presOf" srcId="{9A0804D7-5DFE-4747-8F44-CD33E775EEF9}" destId="{614C5551-FB18-4659-9CAE-4AD0802B3382}" srcOrd="0" destOrd="0" presId="urn:microsoft.com/office/officeart/2008/layout/LinedList"/>
    <dgm:cxn modelId="{9FCB00CC-2B50-42CA-834E-74E83FC47B79}" srcId="{97FB32DD-D3F0-4AAB-B3C4-B53FC096FA42}" destId="{4A7F39CA-EF12-45CB-8EB1-6233898BCA04}" srcOrd="2" destOrd="0" parTransId="{883D66C4-DDDC-4C02-9178-B1FC270C6334}" sibTransId="{0D44F948-1753-41EC-A0CF-BE2D9D273468}"/>
    <dgm:cxn modelId="{4B632044-1AE1-4223-BCC8-82E4A9C0E2B1}" type="presOf" srcId="{97FB32DD-D3F0-4AAB-B3C4-B53FC096FA42}" destId="{7547CA12-F02B-47E1-89EF-EBF8DDEE1877}" srcOrd="0" destOrd="0" presId="urn:microsoft.com/office/officeart/2008/layout/LinedList"/>
    <dgm:cxn modelId="{9B17F5D1-5F1C-4816-8513-077666B8AF5B}" type="presParOf" srcId="{7547CA12-F02B-47E1-89EF-EBF8DDEE1877}" destId="{52F2DBF4-2A66-475D-92B4-4F8C4C347A9A}" srcOrd="0" destOrd="0" presId="urn:microsoft.com/office/officeart/2008/layout/LinedList"/>
    <dgm:cxn modelId="{4C427DA8-FCCC-4570-B056-4BF50D030E80}" type="presParOf" srcId="{7547CA12-F02B-47E1-89EF-EBF8DDEE1877}" destId="{1BDB5414-B29F-4B0D-909F-A0A2F5FCDD86}" srcOrd="1" destOrd="0" presId="urn:microsoft.com/office/officeart/2008/layout/LinedList"/>
    <dgm:cxn modelId="{9DF7AFE7-C3F1-438E-A476-40041C07EF4E}" type="presParOf" srcId="{1BDB5414-B29F-4B0D-909F-A0A2F5FCDD86}" destId="{29A94281-B710-47C5-86CD-344BD3FC2359}" srcOrd="0" destOrd="0" presId="urn:microsoft.com/office/officeart/2008/layout/LinedList"/>
    <dgm:cxn modelId="{288ABC94-2DA1-453C-978F-EEE00D10BCB8}" type="presParOf" srcId="{1BDB5414-B29F-4B0D-909F-A0A2F5FCDD86}" destId="{B795D4ED-5FA3-4DDD-BD25-A957FCEBDBC4}" srcOrd="1" destOrd="0" presId="urn:microsoft.com/office/officeart/2008/layout/LinedList"/>
    <dgm:cxn modelId="{A4662593-C662-4188-9183-1D8057B837FC}" type="presParOf" srcId="{7547CA12-F02B-47E1-89EF-EBF8DDEE1877}" destId="{B0F4255E-BF0B-44A6-920F-7226946D8E47}" srcOrd="2" destOrd="0" presId="urn:microsoft.com/office/officeart/2008/layout/LinedList"/>
    <dgm:cxn modelId="{3930521D-9E1B-413A-80EC-3E2860E80ED0}" type="presParOf" srcId="{7547CA12-F02B-47E1-89EF-EBF8DDEE1877}" destId="{5A965B89-5E42-46F0-BA98-D5C73E20A697}" srcOrd="3" destOrd="0" presId="urn:microsoft.com/office/officeart/2008/layout/LinedList"/>
    <dgm:cxn modelId="{FAA48CD5-26D0-40B0-882D-E1C37E4F6195}" type="presParOf" srcId="{5A965B89-5E42-46F0-BA98-D5C73E20A697}" destId="{614C5551-FB18-4659-9CAE-4AD0802B3382}" srcOrd="0" destOrd="0" presId="urn:microsoft.com/office/officeart/2008/layout/LinedList"/>
    <dgm:cxn modelId="{749FFEE3-F95B-45BA-9B8E-00C1F71B90C1}" type="presParOf" srcId="{5A965B89-5E42-46F0-BA98-D5C73E20A697}" destId="{A89E45F5-968E-4545-A915-026451089EAF}" srcOrd="1" destOrd="0" presId="urn:microsoft.com/office/officeart/2008/layout/LinedList"/>
    <dgm:cxn modelId="{D935B8D7-EAA2-4A31-A08F-0A084EF83FED}" type="presParOf" srcId="{7547CA12-F02B-47E1-89EF-EBF8DDEE1877}" destId="{41D7BC5D-B2D9-4BE2-ABE5-43B6F5A3B61B}" srcOrd="4" destOrd="0" presId="urn:microsoft.com/office/officeart/2008/layout/LinedList"/>
    <dgm:cxn modelId="{491B39DA-F525-407E-8EFA-15F1FBB48945}" type="presParOf" srcId="{7547CA12-F02B-47E1-89EF-EBF8DDEE1877}" destId="{C789FEBB-C79D-4948-9D92-E8A14AB26061}" srcOrd="5" destOrd="0" presId="urn:microsoft.com/office/officeart/2008/layout/LinedList"/>
    <dgm:cxn modelId="{D6B736E6-ED3F-45DD-8809-7616B48A0C68}" type="presParOf" srcId="{C789FEBB-C79D-4948-9D92-E8A14AB26061}" destId="{1C1664EA-F1B7-4292-B9F5-867EEEFB82E8}" srcOrd="0" destOrd="0" presId="urn:microsoft.com/office/officeart/2008/layout/LinedList"/>
    <dgm:cxn modelId="{F6ED83CD-0C38-4D3C-86F0-6FC15B4F0D50}" type="presParOf" srcId="{C789FEBB-C79D-4948-9D92-E8A14AB26061}" destId="{7726AA42-BF52-477E-8241-CDF26742231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8B6565F-7FF8-42FD-8617-26F105B37E5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A299B72-536E-493A-9991-6E4778E1B111}">
      <dgm:prSet/>
      <dgm:spPr/>
      <dgm:t>
        <a:bodyPr/>
        <a:lstStyle/>
        <a:p>
          <a:r>
            <a:rPr lang="en-GB" b="1" baseline="0"/>
            <a:t>Purposes of diagnosis in medicine: </a:t>
          </a:r>
          <a:endParaRPr lang="en-US"/>
        </a:p>
      </dgm:t>
    </dgm:pt>
    <dgm:pt modelId="{32E141B9-CBBA-4098-9088-04C97BC48048}" type="parTrans" cxnId="{A4E5E062-AB83-4F6F-BF79-F5D465510119}">
      <dgm:prSet/>
      <dgm:spPr/>
      <dgm:t>
        <a:bodyPr/>
        <a:lstStyle/>
        <a:p>
          <a:endParaRPr lang="en-US"/>
        </a:p>
      </dgm:t>
    </dgm:pt>
    <dgm:pt modelId="{F153E451-E03A-4945-A3F1-5BED98F60777}" type="sibTrans" cxnId="{A4E5E062-AB83-4F6F-BF79-F5D465510119}">
      <dgm:prSet/>
      <dgm:spPr/>
      <dgm:t>
        <a:bodyPr/>
        <a:lstStyle/>
        <a:p>
          <a:endParaRPr lang="en-US"/>
        </a:p>
      </dgm:t>
    </dgm:pt>
    <dgm:pt modelId="{90916459-1CC9-47F6-A412-EC047C7D1ED3}">
      <dgm:prSet/>
      <dgm:spPr/>
      <dgm:t>
        <a:bodyPr/>
        <a:lstStyle/>
        <a:p>
          <a:r>
            <a:rPr lang="en-GB" b="1" baseline="0"/>
            <a:t>To indicate the correct treatment</a:t>
          </a:r>
          <a:endParaRPr lang="en-US"/>
        </a:p>
      </dgm:t>
    </dgm:pt>
    <dgm:pt modelId="{00F7CFF7-11B6-40E1-80E4-E9C52B46C59F}" type="parTrans" cxnId="{EF36DB45-C96F-4A67-BDAC-EEDC85CECA26}">
      <dgm:prSet/>
      <dgm:spPr/>
      <dgm:t>
        <a:bodyPr/>
        <a:lstStyle/>
        <a:p>
          <a:endParaRPr lang="en-US"/>
        </a:p>
      </dgm:t>
    </dgm:pt>
    <dgm:pt modelId="{84DBA594-3378-41B2-AE6D-5A12EB8B476E}" type="sibTrans" cxnId="{EF36DB45-C96F-4A67-BDAC-EEDC85CECA26}">
      <dgm:prSet/>
      <dgm:spPr/>
      <dgm:t>
        <a:bodyPr/>
        <a:lstStyle/>
        <a:p>
          <a:endParaRPr lang="en-US"/>
        </a:p>
      </dgm:t>
    </dgm:pt>
    <dgm:pt modelId="{AA7858AE-609C-46D6-9756-8005628FE305}">
      <dgm:prSet/>
      <dgm:spPr/>
      <dgm:t>
        <a:bodyPr/>
        <a:lstStyle/>
        <a:p>
          <a:r>
            <a:rPr lang="en-GB" b="1" baseline="0"/>
            <a:t>To enable predictions to be made about outcome (prognosis)</a:t>
          </a:r>
          <a:endParaRPr lang="en-US"/>
        </a:p>
      </dgm:t>
    </dgm:pt>
    <dgm:pt modelId="{588F7810-7472-4055-B9DB-2B4A0AB3F839}" type="parTrans" cxnId="{DEC09430-B633-4247-ABD6-92E4226584D3}">
      <dgm:prSet/>
      <dgm:spPr/>
      <dgm:t>
        <a:bodyPr/>
        <a:lstStyle/>
        <a:p>
          <a:endParaRPr lang="en-US"/>
        </a:p>
      </dgm:t>
    </dgm:pt>
    <dgm:pt modelId="{5A62AB8F-09B3-4B4B-98EA-9A4670EDCD8D}" type="sibTrans" cxnId="{DEC09430-B633-4247-ABD6-92E4226584D3}">
      <dgm:prSet/>
      <dgm:spPr/>
      <dgm:t>
        <a:bodyPr/>
        <a:lstStyle/>
        <a:p>
          <a:endParaRPr lang="en-US"/>
        </a:p>
      </dgm:t>
    </dgm:pt>
    <dgm:pt modelId="{3F4A1329-DA13-4111-9D5A-AA32C2CF149B}">
      <dgm:prSet/>
      <dgm:spPr/>
      <dgm:t>
        <a:bodyPr/>
        <a:lstStyle/>
        <a:p>
          <a:r>
            <a:rPr lang="en-GB" b="1" baseline="0"/>
            <a:t>To provide a basis for research</a:t>
          </a:r>
          <a:endParaRPr lang="en-US"/>
        </a:p>
      </dgm:t>
    </dgm:pt>
    <dgm:pt modelId="{934D0A5E-3B43-4EAB-A5F5-232E869BCD4B}" type="parTrans" cxnId="{734F55F7-B4F7-4DD5-8A79-297935BC42EB}">
      <dgm:prSet/>
      <dgm:spPr/>
      <dgm:t>
        <a:bodyPr/>
        <a:lstStyle/>
        <a:p>
          <a:endParaRPr lang="en-US"/>
        </a:p>
      </dgm:t>
    </dgm:pt>
    <dgm:pt modelId="{AA8C2659-6F51-426D-AA72-DB6AA829629C}" type="sibTrans" cxnId="{734F55F7-B4F7-4DD5-8A79-297935BC42EB}">
      <dgm:prSet/>
      <dgm:spPr/>
      <dgm:t>
        <a:bodyPr/>
        <a:lstStyle/>
        <a:p>
          <a:endParaRPr lang="en-US"/>
        </a:p>
      </dgm:t>
    </dgm:pt>
    <dgm:pt modelId="{F4837A9B-3ECA-45EF-A20C-FD0490D58B1C}">
      <dgm:prSet/>
      <dgm:spPr/>
      <dgm:t>
        <a:bodyPr/>
        <a:lstStyle/>
        <a:p>
          <a:r>
            <a:rPr lang="en-GB" b="1" baseline="0"/>
            <a:t>To indicate probably cause of illness</a:t>
          </a:r>
          <a:endParaRPr lang="en-US"/>
        </a:p>
      </dgm:t>
    </dgm:pt>
    <dgm:pt modelId="{FEB57EC0-21C8-4875-97E5-3887146F0AB5}" type="parTrans" cxnId="{EF302F64-876C-42B9-820F-95324B488272}">
      <dgm:prSet/>
      <dgm:spPr/>
      <dgm:t>
        <a:bodyPr/>
        <a:lstStyle/>
        <a:p>
          <a:endParaRPr lang="en-US"/>
        </a:p>
      </dgm:t>
    </dgm:pt>
    <dgm:pt modelId="{0AC3019C-B692-46C6-B0C7-FDB79BFF6AEC}" type="sibTrans" cxnId="{EF302F64-876C-42B9-820F-95324B488272}">
      <dgm:prSet/>
      <dgm:spPr/>
      <dgm:t>
        <a:bodyPr/>
        <a:lstStyle/>
        <a:p>
          <a:endParaRPr lang="en-US"/>
        </a:p>
      </dgm:t>
    </dgm:pt>
    <dgm:pt modelId="{921EA72C-C883-496D-825D-982E21F240F2}">
      <dgm:prSet/>
      <dgm:spPr/>
      <dgm:t>
        <a:bodyPr/>
        <a:lstStyle/>
        <a:p>
          <a:r>
            <a:rPr lang="en-GB" b="1" baseline="0"/>
            <a:t>To enable professionals to comunicate with each other</a:t>
          </a:r>
          <a:endParaRPr lang="en-US"/>
        </a:p>
      </dgm:t>
    </dgm:pt>
    <dgm:pt modelId="{A810F106-5929-41BE-8127-C1C684C2FCA7}" type="parTrans" cxnId="{A8BB3528-EF5C-4A68-9DDF-97FB3813233C}">
      <dgm:prSet/>
      <dgm:spPr/>
      <dgm:t>
        <a:bodyPr/>
        <a:lstStyle/>
        <a:p>
          <a:endParaRPr lang="en-US"/>
        </a:p>
      </dgm:t>
    </dgm:pt>
    <dgm:pt modelId="{30763317-F798-40F5-8448-7A91A40CEDDD}" type="sibTrans" cxnId="{A8BB3528-EF5C-4A68-9DDF-97FB3813233C}">
      <dgm:prSet/>
      <dgm:spPr/>
      <dgm:t>
        <a:bodyPr/>
        <a:lstStyle/>
        <a:p>
          <a:endParaRPr lang="en-US"/>
        </a:p>
      </dgm:t>
    </dgm:pt>
    <dgm:pt modelId="{C5016DC3-3D79-426F-9929-E58E2AE2902A}">
      <dgm:prSet/>
      <dgm:spPr/>
      <dgm:t>
        <a:bodyPr/>
        <a:lstStyle/>
        <a:p>
          <a:r>
            <a:rPr lang="en-GB" b="1" baseline="0"/>
            <a:t>To provide information and services to patients, carers, support groups etc.</a:t>
          </a:r>
          <a:endParaRPr lang="en-US"/>
        </a:p>
      </dgm:t>
    </dgm:pt>
    <dgm:pt modelId="{DC198053-EA03-4025-8F4D-7C3DCB00E090}" type="parTrans" cxnId="{34A51E35-9755-49BF-B2B9-E39A56085E54}">
      <dgm:prSet/>
      <dgm:spPr/>
      <dgm:t>
        <a:bodyPr/>
        <a:lstStyle/>
        <a:p>
          <a:endParaRPr lang="en-US"/>
        </a:p>
      </dgm:t>
    </dgm:pt>
    <dgm:pt modelId="{4390ED8A-3B8B-4AAC-B6A9-C8C852F23586}" type="sibTrans" cxnId="{34A51E35-9755-49BF-B2B9-E39A56085E54}">
      <dgm:prSet/>
      <dgm:spPr/>
      <dgm:t>
        <a:bodyPr/>
        <a:lstStyle/>
        <a:p>
          <a:endParaRPr lang="en-US"/>
        </a:p>
      </dgm:t>
    </dgm:pt>
    <dgm:pt modelId="{0BD8CF33-3A4C-439D-A93B-CF25C08BB2E3}" type="pres">
      <dgm:prSet presAssocID="{58B6565F-7FF8-42FD-8617-26F105B37E57}" presName="linear" presStyleCnt="0">
        <dgm:presLayoutVars>
          <dgm:animLvl val="lvl"/>
          <dgm:resizeHandles val="exact"/>
        </dgm:presLayoutVars>
      </dgm:prSet>
      <dgm:spPr/>
      <dgm:t>
        <a:bodyPr/>
        <a:lstStyle/>
        <a:p>
          <a:endParaRPr lang="en-US"/>
        </a:p>
      </dgm:t>
    </dgm:pt>
    <dgm:pt modelId="{22235F72-C2A0-46A4-8E3A-C5575B9244D9}" type="pres">
      <dgm:prSet presAssocID="{5A299B72-536E-493A-9991-6E4778E1B111}" presName="parentText" presStyleLbl="node1" presStyleIdx="0" presStyleCnt="1">
        <dgm:presLayoutVars>
          <dgm:chMax val="0"/>
          <dgm:bulletEnabled val="1"/>
        </dgm:presLayoutVars>
      </dgm:prSet>
      <dgm:spPr/>
      <dgm:t>
        <a:bodyPr/>
        <a:lstStyle/>
        <a:p>
          <a:endParaRPr lang="en-US"/>
        </a:p>
      </dgm:t>
    </dgm:pt>
    <dgm:pt modelId="{822A0F30-B8F3-41E4-9DBE-B7EA979C71AD}" type="pres">
      <dgm:prSet presAssocID="{5A299B72-536E-493A-9991-6E4778E1B111}" presName="childText" presStyleLbl="revTx" presStyleIdx="0" presStyleCnt="1">
        <dgm:presLayoutVars>
          <dgm:bulletEnabled val="1"/>
        </dgm:presLayoutVars>
      </dgm:prSet>
      <dgm:spPr/>
      <dgm:t>
        <a:bodyPr/>
        <a:lstStyle/>
        <a:p>
          <a:endParaRPr lang="en-US"/>
        </a:p>
      </dgm:t>
    </dgm:pt>
  </dgm:ptLst>
  <dgm:cxnLst>
    <dgm:cxn modelId="{7E4F11AA-2459-4FB9-906F-094ED61B7ED8}" type="presOf" srcId="{921EA72C-C883-496D-825D-982E21F240F2}" destId="{822A0F30-B8F3-41E4-9DBE-B7EA979C71AD}" srcOrd="0" destOrd="4" presId="urn:microsoft.com/office/officeart/2005/8/layout/vList2"/>
    <dgm:cxn modelId="{EF302F64-876C-42B9-820F-95324B488272}" srcId="{5A299B72-536E-493A-9991-6E4778E1B111}" destId="{F4837A9B-3ECA-45EF-A20C-FD0490D58B1C}" srcOrd="3" destOrd="0" parTransId="{FEB57EC0-21C8-4875-97E5-3887146F0AB5}" sibTransId="{0AC3019C-B692-46C6-B0C7-FDB79BFF6AEC}"/>
    <dgm:cxn modelId="{D082C4D8-819D-4FA2-A476-4F98648CAE0E}" type="presOf" srcId="{F4837A9B-3ECA-45EF-A20C-FD0490D58B1C}" destId="{822A0F30-B8F3-41E4-9DBE-B7EA979C71AD}" srcOrd="0" destOrd="3" presId="urn:microsoft.com/office/officeart/2005/8/layout/vList2"/>
    <dgm:cxn modelId="{05A524C4-5BA2-4B5D-A768-4D9C1309FC8A}" type="presOf" srcId="{58B6565F-7FF8-42FD-8617-26F105B37E57}" destId="{0BD8CF33-3A4C-439D-A93B-CF25C08BB2E3}" srcOrd="0" destOrd="0" presId="urn:microsoft.com/office/officeart/2005/8/layout/vList2"/>
    <dgm:cxn modelId="{EB55D860-E9FE-4FC6-85C7-BC5A1B4DAD99}" type="presOf" srcId="{AA7858AE-609C-46D6-9756-8005628FE305}" destId="{822A0F30-B8F3-41E4-9DBE-B7EA979C71AD}" srcOrd="0" destOrd="1" presId="urn:microsoft.com/office/officeart/2005/8/layout/vList2"/>
    <dgm:cxn modelId="{34A51E35-9755-49BF-B2B9-E39A56085E54}" srcId="{5A299B72-536E-493A-9991-6E4778E1B111}" destId="{C5016DC3-3D79-426F-9929-E58E2AE2902A}" srcOrd="5" destOrd="0" parTransId="{DC198053-EA03-4025-8F4D-7C3DCB00E090}" sibTransId="{4390ED8A-3B8B-4AAC-B6A9-C8C852F23586}"/>
    <dgm:cxn modelId="{A8BB3528-EF5C-4A68-9DDF-97FB3813233C}" srcId="{5A299B72-536E-493A-9991-6E4778E1B111}" destId="{921EA72C-C883-496D-825D-982E21F240F2}" srcOrd="4" destOrd="0" parTransId="{A810F106-5929-41BE-8127-C1C684C2FCA7}" sibTransId="{30763317-F798-40F5-8448-7A91A40CEDDD}"/>
    <dgm:cxn modelId="{9531F6B6-1197-4E0A-AC2F-50D62F549F93}" type="presOf" srcId="{C5016DC3-3D79-426F-9929-E58E2AE2902A}" destId="{822A0F30-B8F3-41E4-9DBE-B7EA979C71AD}" srcOrd="0" destOrd="5" presId="urn:microsoft.com/office/officeart/2005/8/layout/vList2"/>
    <dgm:cxn modelId="{A4E5E062-AB83-4F6F-BF79-F5D465510119}" srcId="{58B6565F-7FF8-42FD-8617-26F105B37E57}" destId="{5A299B72-536E-493A-9991-6E4778E1B111}" srcOrd="0" destOrd="0" parTransId="{32E141B9-CBBA-4098-9088-04C97BC48048}" sibTransId="{F153E451-E03A-4945-A3F1-5BED98F60777}"/>
    <dgm:cxn modelId="{734F55F7-B4F7-4DD5-8A79-297935BC42EB}" srcId="{5A299B72-536E-493A-9991-6E4778E1B111}" destId="{3F4A1329-DA13-4111-9D5A-AA32C2CF149B}" srcOrd="2" destOrd="0" parTransId="{934D0A5E-3B43-4EAB-A5F5-232E869BCD4B}" sibTransId="{AA8C2659-6F51-426D-AA72-DB6AA829629C}"/>
    <dgm:cxn modelId="{DEC09430-B633-4247-ABD6-92E4226584D3}" srcId="{5A299B72-536E-493A-9991-6E4778E1B111}" destId="{AA7858AE-609C-46D6-9756-8005628FE305}" srcOrd="1" destOrd="0" parTransId="{588F7810-7472-4055-B9DB-2B4A0AB3F839}" sibTransId="{5A62AB8F-09B3-4B4B-98EA-9A4670EDCD8D}"/>
    <dgm:cxn modelId="{1D3AAACD-279A-44E5-9D11-AC219F8761AF}" type="presOf" srcId="{5A299B72-536E-493A-9991-6E4778E1B111}" destId="{22235F72-C2A0-46A4-8E3A-C5575B9244D9}" srcOrd="0" destOrd="0" presId="urn:microsoft.com/office/officeart/2005/8/layout/vList2"/>
    <dgm:cxn modelId="{0E42D790-6491-4C9E-B133-835148A8B679}" type="presOf" srcId="{3F4A1329-DA13-4111-9D5A-AA32C2CF149B}" destId="{822A0F30-B8F3-41E4-9DBE-B7EA979C71AD}" srcOrd="0" destOrd="2" presId="urn:microsoft.com/office/officeart/2005/8/layout/vList2"/>
    <dgm:cxn modelId="{77836647-5740-4030-B9A3-C9895FC41C04}" type="presOf" srcId="{90916459-1CC9-47F6-A412-EC047C7D1ED3}" destId="{822A0F30-B8F3-41E4-9DBE-B7EA979C71AD}" srcOrd="0" destOrd="0" presId="urn:microsoft.com/office/officeart/2005/8/layout/vList2"/>
    <dgm:cxn modelId="{EF36DB45-C96F-4A67-BDAC-EEDC85CECA26}" srcId="{5A299B72-536E-493A-9991-6E4778E1B111}" destId="{90916459-1CC9-47F6-A412-EC047C7D1ED3}" srcOrd="0" destOrd="0" parTransId="{00F7CFF7-11B6-40E1-80E4-E9C52B46C59F}" sibTransId="{84DBA594-3378-41B2-AE6D-5A12EB8B476E}"/>
    <dgm:cxn modelId="{91D79DF5-8B6B-40F8-9754-7349A1FBFDDA}" type="presParOf" srcId="{0BD8CF33-3A4C-439D-A93B-CF25C08BB2E3}" destId="{22235F72-C2A0-46A4-8E3A-C5575B9244D9}" srcOrd="0" destOrd="0" presId="urn:microsoft.com/office/officeart/2005/8/layout/vList2"/>
    <dgm:cxn modelId="{E9F8FA14-6D7B-48D3-80BA-5AB63E7ABE00}" type="presParOf" srcId="{0BD8CF33-3A4C-439D-A93B-CF25C08BB2E3}" destId="{822A0F30-B8F3-41E4-9DBE-B7EA979C71AD}"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F2DBF4-2A66-475D-92B4-4F8C4C347A9A}">
      <dsp:nvSpPr>
        <dsp:cNvPr id="0" name=""/>
        <dsp:cNvSpPr/>
      </dsp:nvSpPr>
      <dsp:spPr>
        <a:xfrm>
          <a:off x="0" y="1639"/>
          <a:ext cx="9835087"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A94281-B710-47C5-86CD-344BD3FC2359}">
      <dsp:nvSpPr>
        <dsp:cNvPr id="0" name=""/>
        <dsp:cNvSpPr/>
      </dsp:nvSpPr>
      <dsp:spPr>
        <a:xfrm>
          <a:off x="0" y="1639"/>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b="1" kern="1200" baseline="0"/>
            <a:t>Psychopathology as "an illness" which needs to be physically treated</a:t>
          </a:r>
          <a:endParaRPr lang="en-US" sz="2100" kern="1200"/>
        </a:p>
      </dsp:txBody>
      <dsp:txXfrm>
        <a:off x="0" y="1639"/>
        <a:ext cx="9835087" cy="1118103"/>
      </dsp:txXfrm>
    </dsp:sp>
    <dsp:sp modelId="{B0F4255E-BF0B-44A6-920F-7226946D8E47}">
      <dsp:nvSpPr>
        <dsp:cNvPr id="0" name=""/>
        <dsp:cNvSpPr/>
      </dsp:nvSpPr>
      <dsp:spPr>
        <a:xfrm>
          <a:off x="0" y="1119742"/>
          <a:ext cx="9835087" cy="0"/>
        </a:xfrm>
        <a:prstGeom prst="line">
          <a:avLst/>
        </a:prstGeom>
        <a:solidFill>
          <a:schemeClr val="accent5">
            <a:hueOff val="739909"/>
            <a:satOff val="-251"/>
            <a:lumOff val="-3628"/>
            <a:alphaOff val="0"/>
          </a:schemeClr>
        </a:solidFill>
        <a:ln w="12700" cap="flat" cmpd="sng" algn="ctr">
          <a:solidFill>
            <a:schemeClr val="accent5">
              <a:hueOff val="739909"/>
              <a:satOff val="-251"/>
              <a:lumOff val="-362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14C5551-FB18-4659-9CAE-4AD0802B3382}">
      <dsp:nvSpPr>
        <dsp:cNvPr id="0" name=""/>
        <dsp:cNvSpPr/>
      </dsp:nvSpPr>
      <dsp:spPr>
        <a:xfrm>
          <a:off x="0" y="1119742"/>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b="1" kern="1200" baseline="0"/>
            <a:t>Psychopathology resultes from biological disorders of the brain</a:t>
          </a:r>
          <a:endParaRPr lang="en-US" sz="2100" kern="1200"/>
        </a:p>
      </dsp:txBody>
      <dsp:txXfrm>
        <a:off x="0" y="1119742"/>
        <a:ext cx="9835087" cy="1118103"/>
      </dsp:txXfrm>
    </dsp:sp>
    <dsp:sp modelId="{41D7BC5D-B2D9-4BE2-ABE5-43B6F5A3B61B}">
      <dsp:nvSpPr>
        <dsp:cNvPr id="0" name=""/>
        <dsp:cNvSpPr/>
      </dsp:nvSpPr>
      <dsp:spPr>
        <a:xfrm>
          <a:off x="0" y="2237845"/>
          <a:ext cx="9835087" cy="0"/>
        </a:xfrm>
        <a:prstGeom prst="line">
          <a:avLst/>
        </a:prstGeom>
        <a:solidFill>
          <a:schemeClr val="accent5">
            <a:hueOff val="1479818"/>
            <a:satOff val="-501"/>
            <a:lumOff val="-7256"/>
            <a:alphaOff val="0"/>
          </a:schemeClr>
        </a:solidFill>
        <a:ln w="12700" cap="flat" cmpd="sng" algn="ctr">
          <a:solidFill>
            <a:schemeClr val="accent5">
              <a:hueOff val="1479818"/>
              <a:satOff val="-501"/>
              <a:lumOff val="-725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664EA-F1B7-4292-B9F5-867EEEFB82E8}">
      <dsp:nvSpPr>
        <dsp:cNvPr id="0" name=""/>
        <dsp:cNvSpPr/>
      </dsp:nvSpPr>
      <dsp:spPr>
        <a:xfrm>
          <a:off x="0" y="2237845"/>
          <a:ext cx="9835087" cy="11181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b="1" kern="1200" baseline="0"/>
            <a:t>Psychopathology treated primarily through pharmacological treatments</a:t>
          </a:r>
          <a:endParaRPr lang="en-US" sz="2100" kern="1200"/>
        </a:p>
      </dsp:txBody>
      <dsp:txXfrm>
        <a:off x="0" y="2237845"/>
        <a:ext cx="9835087" cy="11181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35F72-C2A0-46A4-8E3A-C5575B9244D9}">
      <dsp:nvSpPr>
        <dsp:cNvPr id="0" name=""/>
        <dsp:cNvSpPr/>
      </dsp:nvSpPr>
      <dsp:spPr>
        <a:xfrm>
          <a:off x="0" y="5657"/>
          <a:ext cx="6172199" cy="81431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lvl="0" algn="l" defTabSz="1066800">
            <a:lnSpc>
              <a:spcPct val="90000"/>
            </a:lnSpc>
            <a:spcBef>
              <a:spcPct val="0"/>
            </a:spcBef>
            <a:spcAft>
              <a:spcPct val="35000"/>
            </a:spcAft>
          </a:pPr>
          <a:r>
            <a:rPr lang="en-GB" sz="2400" b="1" kern="1200" baseline="0"/>
            <a:t>Purposes of diagnosis in medicine: </a:t>
          </a:r>
          <a:endParaRPr lang="en-US" sz="2400" kern="1200"/>
        </a:p>
      </dsp:txBody>
      <dsp:txXfrm>
        <a:off x="39752" y="45409"/>
        <a:ext cx="6092695" cy="734815"/>
      </dsp:txXfrm>
    </dsp:sp>
    <dsp:sp modelId="{822A0F30-B8F3-41E4-9DBE-B7EA979C71AD}">
      <dsp:nvSpPr>
        <dsp:cNvPr id="0" name=""/>
        <dsp:cNvSpPr/>
      </dsp:nvSpPr>
      <dsp:spPr>
        <a:xfrm>
          <a:off x="0" y="819977"/>
          <a:ext cx="6172199" cy="43718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5967"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b="1" kern="1200" baseline="0"/>
            <a:t>To indicate the correct treatment</a:t>
          </a:r>
          <a:endParaRPr lang="en-US" sz="1900" kern="1200"/>
        </a:p>
        <a:p>
          <a:pPr marL="171450" lvl="1" indent="-171450" algn="l" defTabSz="844550">
            <a:lnSpc>
              <a:spcPct val="90000"/>
            </a:lnSpc>
            <a:spcBef>
              <a:spcPct val="0"/>
            </a:spcBef>
            <a:spcAft>
              <a:spcPct val="20000"/>
            </a:spcAft>
            <a:buChar char="••"/>
          </a:pPr>
          <a:r>
            <a:rPr lang="en-GB" sz="1900" b="1" kern="1200" baseline="0"/>
            <a:t>To enable predictions to be made about outcome (prognosis)</a:t>
          </a:r>
          <a:endParaRPr lang="en-US" sz="1900" kern="1200"/>
        </a:p>
        <a:p>
          <a:pPr marL="171450" lvl="1" indent="-171450" algn="l" defTabSz="844550">
            <a:lnSpc>
              <a:spcPct val="90000"/>
            </a:lnSpc>
            <a:spcBef>
              <a:spcPct val="0"/>
            </a:spcBef>
            <a:spcAft>
              <a:spcPct val="20000"/>
            </a:spcAft>
            <a:buChar char="••"/>
          </a:pPr>
          <a:r>
            <a:rPr lang="en-GB" sz="1900" b="1" kern="1200" baseline="0"/>
            <a:t>To provide a basis for research</a:t>
          </a:r>
          <a:endParaRPr lang="en-US" sz="1900" kern="1200"/>
        </a:p>
        <a:p>
          <a:pPr marL="171450" lvl="1" indent="-171450" algn="l" defTabSz="844550">
            <a:lnSpc>
              <a:spcPct val="90000"/>
            </a:lnSpc>
            <a:spcBef>
              <a:spcPct val="0"/>
            </a:spcBef>
            <a:spcAft>
              <a:spcPct val="20000"/>
            </a:spcAft>
            <a:buChar char="••"/>
          </a:pPr>
          <a:r>
            <a:rPr lang="en-GB" sz="1900" b="1" kern="1200" baseline="0"/>
            <a:t>To indicate probably cause of illness</a:t>
          </a:r>
          <a:endParaRPr lang="en-US" sz="1900" kern="1200"/>
        </a:p>
        <a:p>
          <a:pPr marL="171450" lvl="1" indent="-171450" algn="l" defTabSz="844550">
            <a:lnSpc>
              <a:spcPct val="90000"/>
            </a:lnSpc>
            <a:spcBef>
              <a:spcPct val="0"/>
            </a:spcBef>
            <a:spcAft>
              <a:spcPct val="20000"/>
            </a:spcAft>
            <a:buChar char="••"/>
          </a:pPr>
          <a:r>
            <a:rPr lang="en-GB" sz="1900" b="1" kern="1200" baseline="0"/>
            <a:t>To enable professionals to comunicate with each other</a:t>
          </a:r>
          <a:endParaRPr lang="en-US" sz="1900" kern="1200"/>
        </a:p>
        <a:p>
          <a:pPr marL="171450" lvl="1" indent="-171450" algn="l" defTabSz="844550">
            <a:lnSpc>
              <a:spcPct val="90000"/>
            </a:lnSpc>
            <a:spcBef>
              <a:spcPct val="0"/>
            </a:spcBef>
            <a:spcAft>
              <a:spcPct val="20000"/>
            </a:spcAft>
            <a:buChar char="••"/>
          </a:pPr>
          <a:r>
            <a:rPr lang="en-GB" sz="1900" b="1" kern="1200" baseline="0"/>
            <a:t>To provide information and services to patients, carers, support groups etc.</a:t>
          </a:r>
          <a:endParaRPr lang="en-US" sz="1900" kern="1200"/>
        </a:p>
      </dsp:txBody>
      <dsp:txXfrm>
        <a:off x="0" y="819977"/>
        <a:ext cx="6172199" cy="437184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794050-2C6D-402E-A1B4-4248FF21747F}" type="datetimeFigureOut">
              <a:rPr lang="en-GB"/>
              <a:t>02/02/2021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0D90F4-6AE1-4A4C-8EB4-FF421074E0A2}" type="slidenum">
              <a:rPr lang="en-GB"/>
              <a:t>‹#›</a:t>
            </a:fld>
            <a:endParaRPr lang="en-GB"/>
          </a:p>
        </p:txBody>
      </p:sp>
    </p:spTree>
    <p:extLst>
      <p:ext uri="{BB962C8B-B14F-4D97-AF65-F5344CB8AC3E}">
        <p14:creationId xmlns:p14="http://schemas.microsoft.com/office/powerpoint/2010/main" val="327751710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physio-pedia.com/Biopsychosocial_Model#cite_note-gatchel-1"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physio-pedia.com/Chronic_pain_and_the_brain"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youtube.com/watch?v=-AMvrcBvYWk" TargetMode="External"/><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Any thoughts on this?</a:t>
            </a:r>
          </a:p>
        </p:txBody>
      </p:sp>
      <p:sp>
        <p:nvSpPr>
          <p:cNvPr id="4" name="Slide Number Placeholder 3"/>
          <p:cNvSpPr>
            <a:spLocks noGrp="1"/>
          </p:cNvSpPr>
          <p:nvPr>
            <p:ph type="sldNum" sz="quarter" idx="5"/>
          </p:nvPr>
        </p:nvSpPr>
        <p:spPr/>
        <p:txBody>
          <a:bodyPr/>
          <a:lstStyle/>
          <a:p>
            <a:fld id="{A30D90F4-6AE1-4A4C-8EB4-FF421074E0A2}" type="slidenum">
              <a:rPr lang="en-GB"/>
              <a:t>2</a:t>
            </a:fld>
            <a:endParaRPr lang="en-GB"/>
          </a:p>
        </p:txBody>
      </p:sp>
    </p:spTree>
    <p:extLst>
      <p:ext uri="{BB962C8B-B14F-4D97-AF65-F5344CB8AC3E}">
        <p14:creationId xmlns:p14="http://schemas.microsoft.com/office/powerpoint/2010/main" val="30649893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It is also a deviation from the statistical norm</a:t>
            </a:r>
          </a:p>
          <a:p>
            <a:r>
              <a:rPr lang="en-US" dirty="0">
                <a:cs typeface="Calibri"/>
              </a:rPr>
              <a:t>Deviation from the social and cultural norms</a:t>
            </a:r>
          </a:p>
          <a:p>
            <a:r>
              <a:rPr lang="en-US" dirty="0">
                <a:cs typeface="Calibri"/>
              </a:rPr>
              <a:t>Also includes maladaptive and dysfunctional (harmful) </a:t>
            </a:r>
            <a:r>
              <a:rPr lang="en-US" dirty="0" err="1">
                <a:cs typeface="Calibri"/>
              </a:rPr>
              <a:t>behaviours</a:t>
            </a:r>
          </a:p>
        </p:txBody>
      </p:sp>
      <p:sp>
        <p:nvSpPr>
          <p:cNvPr id="4" name="Slide Number Placeholder 3"/>
          <p:cNvSpPr>
            <a:spLocks noGrp="1"/>
          </p:cNvSpPr>
          <p:nvPr>
            <p:ph type="sldNum" sz="quarter" idx="5"/>
          </p:nvPr>
        </p:nvSpPr>
        <p:spPr/>
        <p:txBody>
          <a:bodyPr/>
          <a:lstStyle/>
          <a:p>
            <a:fld id="{A30D90F4-6AE1-4A4C-8EB4-FF421074E0A2}" type="slidenum">
              <a:rPr lang="en-GB"/>
              <a:t>3</a:t>
            </a:fld>
            <a:endParaRPr lang="en-GB"/>
          </a:p>
        </p:txBody>
      </p:sp>
    </p:spTree>
    <p:extLst>
      <p:ext uri="{BB962C8B-B14F-4D97-AF65-F5344CB8AC3E}">
        <p14:creationId xmlns:p14="http://schemas.microsoft.com/office/powerpoint/2010/main" val="22180561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Mental Health, Race and Culture (2010) Suman Fernando</a:t>
            </a:r>
            <a:endParaRPr lang="en-US" dirty="0"/>
          </a:p>
        </p:txBody>
      </p:sp>
      <p:sp>
        <p:nvSpPr>
          <p:cNvPr id="4" name="Slide Number Placeholder 3"/>
          <p:cNvSpPr>
            <a:spLocks noGrp="1"/>
          </p:cNvSpPr>
          <p:nvPr>
            <p:ph type="sldNum" sz="quarter" idx="5"/>
          </p:nvPr>
        </p:nvSpPr>
        <p:spPr/>
        <p:txBody>
          <a:bodyPr/>
          <a:lstStyle/>
          <a:p>
            <a:fld id="{A30D90F4-6AE1-4A4C-8EB4-FF421074E0A2}" type="slidenum">
              <a:rPr lang="en-GB"/>
              <a:t>4</a:t>
            </a:fld>
            <a:endParaRPr lang="en-GB"/>
          </a:p>
        </p:txBody>
      </p:sp>
    </p:spTree>
    <p:extLst>
      <p:ext uri="{BB962C8B-B14F-4D97-AF65-F5344CB8AC3E}">
        <p14:creationId xmlns:p14="http://schemas.microsoft.com/office/powerpoint/2010/main" val="22830307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Group work:</a:t>
            </a:r>
            <a:r>
              <a:rPr lang="en-US" dirty="0">
                <a:cs typeface="+mn-lt"/>
              </a:rPr>
              <a:t/>
            </a:r>
            <a:br>
              <a:rPr lang="en-US" dirty="0">
                <a:cs typeface="+mn-lt"/>
              </a:rPr>
            </a:br>
            <a:r>
              <a:rPr lang="en-US" dirty="0">
                <a:cs typeface="Calibri"/>
              </a:rPr>
              <a:t>In small groups discuss these different approaches, and also any others that you may have come across. What might be the strengths and weaknesses/limitations of these models. Where do you think you might be challenged by some of these ideas?</a:t>
            </a:r>
          </a:p>
        </p:txBody>
      </p:sp>
      <p:sp>
        <p:nvSpPr>
          <p:cNvPr id="4" name="Slide Number Placeholder 3"/>
          <p:cNvSpPr>
            <a:spLocks noGrp="1"/>
          </p:cNvSpPr>
          <p:nvPr>
            <p:ph type="sldNum" sz="quarter" idx="5"/>
          </p:nvPr>
        </p:nvSpPr>
        <p:spPr/>
        <p:txBody>
          <a:bodyPr/>
          <a:lstStyle/>
          <a:p>
            <a:fld id="{A30D90F4-6AE1-4A4C-8EB4-FF421074E0A2}" type="slidenum">
              <a:rPr lang="en-GB"/>
              <a:t>9</a:t>
            </a:fld>
            <a:endParaRPr lang="en-GB"/>
          </a:p>
        </p:txBody>
      </p:sp>
    </p:spTree>
    <p:extLst>
      <p:ext uri="{BB962C8B-B14F-4D97-AF65-F5344CB8AC3E}">
        <p14:creationId xmlns:p14="http://schemas.microsoft.com/office/powerpoint/2010/main" val="32633630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Biopsychosocial model was first </a:t>
            </a:r>
            <a:r>
              <a:rPr lang="en-US" dirty="0" err="1"/>
              <a:t>conceptualised</a:t>
            </a:r>
            <a:r>
              <a:rPr lang="en-US" dirty="0"/>
              <a:t> by George Engel in 1977, suggesting that to understand a person's medical condition it is not simply the biological factors to consider, but also the psychological and social factors </a:t>
            </a:r>
            <a:r>
              <a:rPr lang="en-US" dirty="0">
                <a:hlinkClick r:id="rId3"/>
              </a:rPr>
              <a:t>[1]</a:t>
            </a:r>
            <a:r>
              <a:rPr lang="en-US" dirty="0"/>
              <a:t>.</a:t>
            </a:r>
          </a:p>
          <a:p>
            <a:pPr marL="285750" indent="-285750">
              <a:buFont typeface="Arial"/>
              <a:buChar char="•"/>
            </a:pPr>
            <a:r>
              <a:rPr lang="en-US" dirty="0"/>
              <a:t>Bio (physiological pathology)</a:t>
            </a:r>
            <a:endParaRPr lang="en-GB" dirty="0"/>
          </a:p>
          <a:p>
            <a:pPr marL="285750" indent="-285750">
              <a:buFont typeface="Arial"/>
              <a:buChar char="•"/>
            </a:pPr>
            <a:r>
              <a:rPr lang="en-US" dirty="0"/>
              <a:t>Psycho (thoughts emotions and </a:t>
            </a:r>
            <a:r>
              <a:rPr lang="en-US" dirty="0" err="1"/>
              <a:t>behaviours</a:t>
            </a:r>
            <a:r>
              <a:rPr lang="en-US" dirty="0"/>
              <a:t> such as psychological distress, fear/avoidance beliefs, current coping methods and attribution)</a:t>
            </a:r>
            <a:endParaRPr lang="en-GB" dirty="0"/>
          </a:p>
          <a:p>
            <a:pPr marL="285750" indent="-285750">
              <a:buFont typeface="Arial"/>
              <a:buChar char="•"/>
            </a:pPr>
            <a:r>
              <a:rPr lang="en-US" dirty="0"/>
              <a:t>Social (socio-economical, socio-environmental, and cultural factors </a:t>
            </a:r>
            <a:r>
              <a:rPr lang="en-US" dirty="0" err="1"/>
              <a:t>suchs</a:t>
            </a:r>
            <a:r>
              <a:rPr lang="en-US" dirty="0"/>
              <a:t> as work issues, family circumstances and benefits/economics)</a:t>
            </a:r>
            <a:r>
              <a:rPr lang="en-US" dirty="0">
                <a:cs typeface="+mn-lt"/>
              </a:rPr>
              <a:t/>
            </a:r>
            <a:br>
              <a:rPr lang="en-US" dirty="0">
                <a:cs typeface="+mn-lt"/>
              </a:rPr>
            </a:br>
            <a:endParaRPr lang="en-US" dirty="0"/>
          </a:p>
          <a:p>
            <a:r>
              <a:rPr lang="en-US" dirty="0"/>
              <a:t>This model is commonly used in </a:t>
            </a:r>
            <a:r>
              <a:rPr lang="en-US" dirty="0">
                <a:hlinkClick r:id="rId4"/>
              </a:rPr>
              <a:t>chronic pain</a:t>
            </a:r>
            <a:r>
              <a:rPr lang="en-US" dirty="0"/>
              <a:t>, with the view that the pain is a psychophysiological </a:t>
            </a:r>
            <a:r>
              <a:rPr lang="en-US" dirty="0" err="1"/>
              <a:t>behaviour</a:t>
            </a:r>
            <a:r>
              <a:rPr lang="en-US" dirty="0"/>
              <a:t> pattern that cannot be </a:t>
            </a:r>
            <a:r>
              <a:rPr lang="en-US" dirty="0" err="1"/>
              <a:t>categorised</a:t>
            </a:r>
            <a:r>
              <a:rPr lang="en-US" dirty="0"/>
              <a:t> into biological, psychological, or social factors alone. There are suggestions that physiotherapy should integrate psychological treatment to address all components comprising the experience of </a:t>
            </a:r>
            <a:r>
              <a:rPr lang="en-US" dirty="0">
                <a:hlinkClick r:id="rId4"/>
              </a:rPr>
              <a:t>chronic pain</a:t>
            </a:r>
            <a:r>
              <a:rPr lang="en-US" dirty="0"/>
              <a:t>. </a:t>
            </a:r>
            <a:endParaRPr lang="en-GB" dirty="0"/>
          </a:p>
          <a:p>
            <a:r>
              <a:rPr lang="en-US" dirty="0"/>
              <a:t>The diagram below shows an example of this model.</a:t>
            </a:r>
          </a:p>
          <a:p>
            <a:endParaRPr lang="en-US" dirty="0">
              <a:cs typeface="Calibri"/>
            </a:endParaRPr>
          </a:p>
          <a:p>
            <a:r>
              <a:rPr lang="en-US" dirty="0"/>
              <a:t>Twenty-five years after Engel's publication, the biopsychosocial model is still widely used as a psychological model. The biological, psychological, and social categories have expanded into bigger categories: specifically, the social aspect has greatly expanded through ideas such as spirituality and culture.</a:t>
            </a:r>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A30D90F4-6AE1-4A4C-8EB4-FF421074E0A2}" type="slidenum">
              <a:rPr lang="en-GB"/>
              <a:t>15</a:t>
            </a:fld>
            <a:endParaRPr lang="en-GB"/>
          </a:p>
        </p:txBody>
      </p:sp>
    </p:spTree>
    <p:extLst>
      <p:ext uri="{BB962C8B-B14F-4D97-AF65-F5344CB8AC3E}">
        <p14:creationId xmlns:p14="http://schemas.microsoft.com/office/powerpoint/2010/main" val="934444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Dr Allan Frances on the Risks of DSM-V – The Lens Report</a:t>
            </a:r>
          </a:p>
          <a:p>
            <a:r>
              <a:rPr lang="en-US" dirty="0">
                <a:hlinkClick r:id="rId3"/>
              </a:rPr>
              <a:t>https://www.youtube.com/watch?v=-AMvrcBvYWk</a:t>
            </a:r>
            <a:endParaRPr lang="en-US"/>
          </a:p>
        </p:txBody>
      </p:sp>
      <p:sp>
        <p:nvSpPr>
          <p:cNvPr id="4" name="Slide Number Placeholder 3"/>
          <p:cNvSpPr>
            <a:spLocks noGrp="1"/>
          </p:cNvSpPr>
          <p:nvPr>
            <p:ph type="sldNum" sz="quarter" idx="5"/>
          </p:nvPr>
        </p:nvSpPr>
        <p:spPr/>
        <p:txBody>
          <a:bodyPr/>
          <a:lstStyle/>
          <a:p>
            <a:fld id="{A30D90F4-6AE1-4A4C-8EB4-FF421074E0A2}" type="slidenum">
              <a:rPr lang="en-GB"/>
              <a:t>26</a:t>
            </a:fld>
            <a:endParaRPr lang="en-GB"/>
          </a:p>
        </p:txBody>
      </p:sp>
    </p:spTree>
    <p:extLst>
      <p:ext uri="{BB962C8B-B14F-4D97-AF65-F5344CB8AC3E}">
        <p14:creationId xmlns:p14="http://schemas.microsoft.com/office/powerpoint/2010/main" val="1399574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ED69555-EE48-4B19-812B-4E1068DBF976}"/>
              </a:ext>
            </a:extLst>
          </p:cNvPr>
          <p:cNvSpPr/>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Freeform 57">
            <a:extLst>
              <a:ext uri="{FF2B5EF4-FFF2-40B4-BE49-F238E27FC236}">
                <a16:creationId xmlns:a16="http://schemas.microsoft.com/office/drawing/2014/main" id="{57AEB73D-F521-4B19-820F-12DB6BCC8406}"/>
              </a:ext>
            </a:extLst>
          </p:cNvPr>
          <p:cNvSpPr/>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 name="Title 1"/>
          <p:cNvSpPr>
            <a:spLocks noGrp="1"/>
          </p:cNvSpPr>
          <p:nvPr>
            <p:ph type="ctrTitle"/>
          </p:nvPr>
        </p:nvSpPr>
        <p:spPr>
          <a:xfrm>
            <a:off x="855388" y="863068"/>
            <a:ext cx="6007691" cy="4985916"/>
          </a:xfrm>
        </p:spPr>
        <p:txBody>
          <a:bodyPr anchor="ctr">
            <a:noAutofit/>
          </a:bodyPr>
          <a:lstStyle>
            <a:lvl1pPr algn="l">
              <a:lnSpc>
                <a:spcPct val="125000"/>
              </a:lnSpc>
              <a:defRPr sz="6000" b="0" cap="all" spc="150" baseline="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197352" y="863068"/>
            <a:ext cx="3351729" cy="5120069"/>
          </a:xfrm>
        </p:spPr>
        <p:txBody>
          <a:bodyPr anchor="ctr">
            <a:normAutofit/>
          </a:bodyPr>
          <a:lstStyle>
            <a:lvl1pPr marL="0" indent="0" algn="l">
              <a:lnSpc>
                <a:spcPct val="150000"/>
              </a:lnSpc>
              <a:buNone/>
              <a:defRPr sz="2400" b="0" cap="none" baseline="0">
                <a:solidFill>
                  <a:schemeClr val="tx1">
                    <a:lumMod val="85000"/>
                    <a:lumOff val="1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Rectangle 6">
            <a:extLst>
              <a:ext uri="{FF2B5EF4-FFF2-40B4-BE49-F238E27FC236}">
                <a16:creationId xmlns:a16="http://schemas.microsoft.com/office/drawing/2014/main" id="{6B72EEBA-3A5D-41CE-8465-A45A0F65674E}"/>
              </a:ext>
            </a:extLst>
          </p:cNvPr>
          <p:cNvSpPr/>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Date Placeholder 12">
            <a:extLst>
              <a:ext uri="{FF2B5EF4-FFF2-40B4-BE49-F238E27FC236}">
                <a16:creationId xmlns:a16="http://schemas.microsoft.com/office/drawing/2014/main" id="{79F4CF2F-CDFA-4A37-837C-819D5238EAB4}"/>
              </a:ext>
            </a:extLst>
          </p:cNvPr>
          <p:cNvSpPr>
            <a:spLocks noGrp="1"/>
          </p:cNvSpPr>
          <p:nvPr>
            <p:ph type="dt" sz="half" idx="10"/>
          </p:nvPr>
        </p:nvSpPr>
        <p:spPr>
          <a:xfrm>
            <a:off x="8197353" y="6309360"/>
            <a:ext cx="2151134" cy="457200"/>
          </a:xfrm>
        </p:spPr>
        <p:txBody>
          <a:bodyPr/>
          <a:lstStyle/>
          <a:p>
            <a:pPr algn="l"/>
            <a:fld id="{0DCFB061-4267-4D9F-8017-6F550D3068DF}" type="datetime1">
              <a:rPr lang="en-US" smtClean="0"/>
              <a:t>2/2/2021</a:t>
            </a:fld>
            <a:endParaRPr lang="en-US" dirty="0"/>
          </a:p>
        </p:txBody>
      </p:sp>
      <p:sp>
        <p:nvSpPr>
          <p:cNvPr id="15" name="Footer Placeholder 14">
            <a:extLst>
              <a:ext uri="{FF2B5EF4-FFF2-40B4-BE49-F238E27FC236}">
                <a16:creationId xmlns:a16="http://schemas.microsoft.com/office/drawing/2014/main" id="{CFECE62A-61A4-407D-8F0B-D459CD977C75}"/>
              </a:ext>
            </a:extLst>
          </p:cNvPr>
          <p:cNvSpPr>
            <a:spLocks noGrp="1"/>
          </p:cNvSpPr>
          <p:nvPr>
            <p:ph type="ftr" sz="quarter" idx="11"/>
          </p:nvPr>
        </p:nvSpPr>
        <p:spPr>
          <a:xfrm>
            <a:off x="855388" y="6309360"/>
            <a:ext cx="6007691" cy="457200"/>
          </a:xfrm>
        </p:spPr>
        <p:txBody>
          <a:bodyPr/>
          <a:lstStyle>
            <a:lvl1pPr algn="r">
              <a:defRPr/>
            </a:lvl1pPr>
          </a:lstStyle>
          <a:p>
            <a:pPr algn="l"/>
            <a:endParaRPr lang="en-US" dirty="0"/>
          </a:p>
        </p:txBody>
      </p:sp>
      <p:sp>
        <p:nvSpPr>
          <p:cNvPr id="27" name="Slide Number Placeholder 26">
            <a:extLst>
              <a:ext uri="{FF2B5EF4-FFF2-40B4-BE49-F238E27FC236}">
                <a16:creationId xmlns:a16="http://schemas.microsoft.com/office/drawing/2014/main" id="{99FE60A9-FE2A-451F-9244-60FCE7FE9AD7}"/>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9074399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7A4ED5C-5A53-433E-8A55-46F54CE81DA5}" type="datetime1">
              <a:rPr lang="en-US" smtClean="0"/>
              <a:t>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7744836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BFD12B6-57DE-4B63-A723-500B050FB7DD}"/>
              </a:ext>
            </a:extLst>
          </p:cNvPr>
          <p:cNvSpPr/>
          <p:nvPr/>
        </p:nvSpPr>
        <p:spPr>
          <a:xfrm>
            <a:off x="0" y="4215384"/>
            <a:ext cx="12192000" cy="2642616"/>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95316" y="1406284"/>
            <a:ext cx="10593694" cy="2597841"/>
          </a:xfrm>
        </p:spPr>
        <p:txBody>
          <a:bodyPr anchor="b">
            <a:normAutofit/>
          </a:bodyPr>
          <a:lstStyle>
            <a:lvl1pPr algn="ctr">
              <a:lnSpc>
                <a:spcPct val="125000"/>
              </a:lnSpc>
              <a:defRPr sz="4400" baseline="0">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2818312" y="4527856"/>
            <a:ext cx="6559018" cy="1570245"/>
          </a:xfrm>
        </p:spPr>
        <p:txBody>
          <a:bodyPr anchor="t">
            <a:normAutofit/>
          </a:bodyPr>
          <a:lstStyle>
            <a:lvl1pPr marL="0" indent="0" algn="ctr">
              <a:lnSpc>
                <a:spcPct val="130000"/>
              </a:lnSpc>
              <a:spcBef>
                <a:spcPts val="0"/>
              </a:spcBef>
              <a:buNone/>
              <a:defRPr sz="2400" b="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5F1E2E75-4758-4930-8024-39287C962987}"/>
              </a:ext>
            </a:extLst>
          </p:cNvPr>
          <p:cNvSpPr>
            <a:spLocks noGrp="1"/>
          </p:cNvSpPr>
          <p:nvPr>
            <p:ph type="dt" sz="half" idx="10"/>
          </p:nvPr>
        </p:nvSpPr>
        <p:spPr/>
        <p:txBody>
          <a:bodyPr/>
          <a:lstStyle/>
          <a:p>
            <a:fld id="{29CABC0C-B6DF-45E9-B954-11C99AA62C3E}" type="datetime1">
              <a:rPr lang="en-US" smtClean="0"/>
              <a:t>2/2/2021</a:t>
            </a:fld>
            <a:endParaRPr lang="en-US" dirty="0"/>
          </a:p>
        </p:txBody>
      </p:sp>
      <p:sp>
        <p:nvSpPr>
          <p:cNvPr id="8" name="Footer Placeholder 7">
            <a:extLst>
              <a:ext uri="{FF2B5EF4-FFF2-40B4-BE49-F238E27FC236}">
                <a16:creationId xmlns:a16="http://schemas.microsoft.com/office/drawing/2014/main" id="{488B9949-402C-42C2-9A94-16590FC0C592}"/>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39D83F6-DAF4-4876-AA41-F246EC970F7D}"/>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11" name="Rectangle 10">
            <a:extLst>
              <a:ext uri="{FF2B5EF4-FFF2-40B4-BE49-F238E27FC236}">
                <a16:creationId xmlns:a16="http://schemas.microsoft.com/office/drawing/2014/main" id="{91613A19-DDA2-44F6-9ED4-F87771C684B8}"/>
              </a:ext>
            </a:extLst>
          </p:cNvPr>
          <p:cNvSpPr/>
          <p:nvPr/>
        </p:nvSpPr>
        <p:spPr>
          <a:xfrm>
            <a:off x="0" y="4215384"/>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863208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hasCustomPrompt="1"/>
          </p:nvPr>
        </p:nvSpPr>
        <p:spPr>
          <a:xfrm>
            <a:off x="5376670" y="705114"/>
            <a:ext cx="6172412" cy="2403846"/>
          </a:xfrm>
        </p:spPr>
        <p:txBody>
          <a:bodyPr anchor="b"/>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376670" y="3749040"/>
            <a:ext cx="6172411" cy="2346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AB71B9-2624-4F21-93EE-35A78B1A0DAD}" type="datetime1">
              <a:rPr lang="en-US" smtClean="0"/>
              <a:t>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AEF9944-A4F6-4C59-AEBD-678D6480B8EA}" type="slidenum">
              <a:rPr lang="en-US" dirty="0"/>
              <a:t>‹#›</a:t>
            </a:fld>
            <a:endParaRPr lang="en-US" dirty="0"/>
          </a:p>
        </p:txBody>
      </p:sp>
      <p:sp>
        <p:nvSpPr>
          <p:cNvPr id="10" name="Rectangle 9">
            <a:extLst>
              <a:ext uri="{FF2B5EF4-FFF2-40B4-BE49-F238E27FC236}">
                <a16:creationId xmlns:a16="http://schemas.microsoft.com/office/drawing/2014/main" id="{5CE6B9B5-A5D1-4099-B52B-78F39AB0AFCB}"/>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274931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376667" y="658999"/>
            <a:ext cx="6166422" cy="457200"/>
          </a:xfrm>
        </p:spPr>
        <p:txBody>
          <a:bodyPr anchor="b">
            <a:normAutofit/>
          </a:bodyPr>
          <a:lstStyle>
            <a:lvl1pPr marL="0" indent="0">
              <a:lnSpc>
                <a:spcPct val="130000"/>
              </a:lnSpc>
              <a:buNone/>
              <a:defRPr sz="1800" b="1"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376668" y="1116199"/>
            <a:ext cx="6166422" cy="206212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376668" y="3623098"/>
            <a:ext cx="6166421" cy="457200"/>
          </a:xfrm>
        </p:spPr>
        <p:txBody>
          <a:bodyPr anchor="b">
            <a:normAutofit/>
          </a:bodyPr>
          <a:lstStyle>
            <a:lvl1pPr marL="0" indent="0">
              <a:lnSpc>
                <a:spcPct val="99000"/>
              </a:lnSpc>
              <a:buNone/>
              <a:defRPr lang="en-US" sz="1800" b="1" kern="1200" cap="all" spc="150"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30000"/>
              </a:lnSpc>
              <a:spcBef>
                <a:spcPts val="930"/>
              </a:spcBef>
              <a:buFont typeface="Corbel" panose="020B0503020204020204" pitchFamily="34" charset="0"/>
              <a:buNone/>
            </a:pPr>
            <a:r>
              <a:rPr lang="en-US"/>
              <a:t>Click to edit Master text styles</a:t>
            </a:r>
          </a:p>
        </p:txBody>
      </p:sp>
      <p:sp>
        <p:nvSpPr>
          <p:cNvPr id="6" name="Content Placeholder 5"/>
          <p:cNvSpPr>
            <a:spLocks noGrp="1"/>
          </p:cNvSpPr>
          <p:nvPr>
            <p:ph sz="quarter" idx="4"/>
          </p:nvPr>
        </p:nvSpPr>
        <p:spPr>
          <a:xfrm>
            <a:off x="5376670" y="4102370"/>
            <a:ext cx="6166419" cy="20665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6D37C2A-BE2E-4840-A907-3254E2916C96}" type="datetime1">
              <a:rPr lang="en-US" smtClean="0"/>
              <a:t>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AEF9944-A4F6-4C59-AEBD-678D6480B8EA}" type="slidenum">
              <a:rPr lang="en-US" dirty="0"/>
              <a:t>‹#›</a:t>
            </a:fld>
            <a:endParaRPr lang="en-US" dirty="0"/>
          </a:p>
        </p:txBody>
      </p:sp>
      <p:sp>
        <p:nvSpPr>
          <p:cNvPr id="10" name="Title 9">
            <a:extLst>
              <a:ext uri="{FF2B5EF4-FFF2-40B4-BE49-F238E27FC236}">
                <a16:creationId xmlns:a16="http://schemas.microsoft.com/office/drawing/2014/main" id="{D26B370B-8381-431F-9492-0EA1205113EE}"/>
              </a:ext>
            </a:extLst>
          </p:cNvPr>
          <p:cNvSpPr>
            <a:spLocks noGrp="1"/>
          </p:cNvSpPr>
          <p:nvPr>
            <p:ph type="title"/>
          </p:nvPr>
        </p:nvSpPr>
        <p:spPr/>
        <p:txBody>
          <a:bodyPr/>
          <a:lstStyle/>
          <a:p>
            <a:r>
              <a:rPr lang="en-US"/>
              <a:t>Click to edit Master title style</a:t>
            </a:r>
          </a:p>
        </p:txBody>
      </p:sp>
      <p:sp>
        <p:nvSpPr>
          <p:cNvPr id="12" name="Rectangle 11">
            <a:extLst>
              <a:ext uri="{FF2B5EF4-FFF2-40B4-BE49-F238E27FC236}">
                <a16:creationId xmlns:a16="http://schemas.microsoft.com/office/drawing/2014/main" id="{DCA89085-2231-4A9C-B23C-B199A9DD26C5}"/>
              </a:ext>
            </a:extLst>
          </p:cNvPr>
          <p:cNvSpPr/>
          <p:nvPr/>
        </p:nvSpPr>
        <p:spPr>
          <a:xfrm rot="10800000">
            <a:off x="4693920" y="3396997"/>
            <a:ext cx="749808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39830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05CD215-1C45-48A0-8534-39FFE8A7C95A}" type="datetime1">
              <a:rPr lang="en-US" smtClean="0"/>
              <a:t>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31839311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bg>
      <p:bgPr>
        <a:solidFill>
          <a:schemeClr val="bg2"/>
        </a:solidFill>
        <a:effectLst/>
      </p:bgPr>
    </p:bg>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C7CF41D3-C6B9-4E99-9321-87C4E2168F46}"/>
              </a:ext>
            </a:extLst>
          </p:cNvPr>
          <p:cNvSpPr>
            <a:spLocks noGrp="1"/>
          </p:cNvSpPr>
          <p:nvPr>
            <p:ph type="dt" sz="half" idx="10"/>
          </p:nvPr>
        </p:nvSpPr>
        <p:spPr/>
        <p:txBody>
          <a:bodyPr/>
          <a:lstStyle/>
          <a:p>
            <a:fld id="{D3363A0F-DEF3-4134-98D0-2E1276938A8B}" type="datetime1">
              <a:rPr lang="en-US" smtClean="0"/>
              <a:t>2/2/2021</a:t>
            </a:fld>
            <a:endParaRPr lang="en-US" dirty="0"/>
          </a:p>
        </p:txBody>
      </p:sp>
      <p:sp>
        <p:nvSpPr>
          <p:cNvPr id="6" name="Footer Placeholder 5">
            <a:extLst>
              <a:ext uri="{FF2B5EF4-FFF2-40B4-BE49-F238E27FC236}">
                <a16:creationId xmlns:a16="http://schemas.microsoft.com/office/drawing/2014/main" id="{8B5BC6EB-07B1-46AF-AC33-E998BC6AA43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3E3A0C1-6562-4819-9E88-4C1378FD5DE4}"/>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1315142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ACA29BA-0143-49FF-8608-DB1623D99537}"/>
              </a:ext>
            </a:extLst>
          </p:cNvPr>
          <p:cNvSpPr/>
          <p:nvPr/>
        </p:nvSpPr>
        <p:spPr>
          <a:xfrm>
            <a:off x="0" y="0"/>
            <a:ext cx="8248592"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753015" y="640079"/>
            <a:ext cx="2796066" cy="2551751"/>
          </a:xfrm>
        </p:spPr>
        <p:txBody>
          <a:bodyPr anchor="b">
            <a:normAutofit/>
          </a:bodyPr>
          <a:lstStyle>
            <a:lvl1pPr algn="l">
              <a:lnSpc>
                <a:spcPct val="135000"/>
              </a:lnSpc>
              <a:defRPr sz="3200"/>
            </a:lvl1pPr>
          </a:lstStyle>
          <a:p>
            <a:r>
              <a:rPr lang="en-US"/>
              <a:t>Click to edit Master title style</a:t>
            </a:r>
            <a:endParaRPr lang="en-US" dirty="0"/>
          </a:p>
        </p:txBody>
      </p:sp>
      <p:sp>
        <p:nvSpPr>
          <p:cNvPr id="3" name="Content Placeholder 2"/>
          <p:cNvSpPr>
            <a:spLocks noGrp="1"/>
          </p:cNvSpPr>
          <p:nvPr>
            <p:ph idx="1"/>
          </p:nvPr>
        </p:nvSpPr>
        <p:spPr>
          <a:xfrm>
            <a:off x="638818" y="640078"/>
            <a:ext cx="6969693" cy="5455921"/>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hasCustomPrompt="1"/>
          </p:nvPr>
        </p:nvSpPr>
        <p:spPr>
          <a:xfrm>
            <a:off x="8753015" y="3223803"/>
            <a:ext cx="2796066" cy="2872197"/>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3010CF18-370D-4E80-AE4C-396FFDFCAE5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Date Placeholder 9">
            <a:extLst>
              <a:ext uri="{FF2B5EF4-FFF2-40B4-BE49-F238E27FC236}">
                <a16:creationId xmlns:a16="http://schemas.microsoft.com/office/drawing/2014/main" id="{C5EBFE9C-5A22-4462-9C51-E00C03F55C3D}"/>
              </a:ext>
            </a:extLst>
          </p:cNvPr>
          <p:cNvSpPr>
            <a:spLocks noGrp="1"/>
          </p:cNvSpPr>
          <p:nvPr>
            <p:ph type="dt" sz="half" idx="10"/>
          </p:nvPr>
        </p:nvSpPr>
        <p:spPr>
          <a:xfrm>
            <a:off x="8753015" y="6309360"/>
            <a:ext cx="1734207" cy="457200"/>
          </a:xfrm>
        </p:spPr>
        <p:txBody>
          <a:bodyPr/>
          <a:lstStyle>
            <a:lvl1pPr algn="l">
              <a:defRPr/>
            </a:lvl1pPr>
          </a:lstStyle>
          <a:p>
            <a:fld id="{61A2E4C8-2960-4ADD-862C-4D9643CB15AC}" type="datetime1">
              <a:rPr lang="en-US" smtClean="0"/>
              <a:t>2/2/2021</a:t>
            </a:fld>
            <a:endParaRPr lang="en-US" dirty="0"/>
          </a:p>
        </p:txBody>
      </p:sp>
      <p:sp>
        <p:nvSpPr>
          <p:cNvPr id="11" name="Footer Placeholder 10">
            <a:extLst>
              <a:ext uri="{FF2B5EF4-FFF2-40B4-BE49-F238E27FC236}">
                <a16:creationId xmlns:a16="http://schemas.microsoft.com/office/drawing/2014/main" id="{2EBBFF2E-AA66-4B76-9139-CB000B5A45D5}"/>
              </a:ext>
            </a:extLst>
          </p:cNvPr>
          <p:cNvSpPr>
            <a:spLocks noGrp="1"/>
          </p:cNvSpPr>
          <p:nvPr>
            <p:ph type="ftr" sz="quarter" idx="11"/>
          </p:nvPr>
        </p:nvSpPr>
        <p:spPr>
          <a:xfrm>
            <a:off x="638818" y="6309360"/>
            <a:ext cx="6993867" cy="457200"/>
          </a:xfrm>
        </p:spPr>
        <p:txBody>
          <a:bodyPr/>
          <a:lstStyle/>
          <a:p>
            <a:endParaRPr lang="en-US" dirty="0"/>
          </a:p>
        </p:txBody>
      </p:sp>
      <p:sp>
        <p:nvSpPr>
          <p:cNvPr id="12" name="Slide Number Placeholder 11">
            <a:extLst>
              <a:ext uri="{FF2B5EF4-FFF2-40B4-BE49-F238E27FC236}">
                <a16:creationId xmlns:a16="http://schemas.microsoft.com/office/drawing/2014/main" id="{A44F64C4-BF20-4F6B-B650-57C71C828A68}"/>
              </a:ext>
            </a:extLst>
          </p:cNvPr>
          <p:cNvSpPr>
            <a:spLocks noGrp="1"/>
          </p:cNvSpPr>
          <p:nvPr>
            <p:ph type="sldNum" sz="quarter" idx="12"/>
          </p:nvPr>
        </p:nvSpPr>
        <p:spPr/>
        <p:txBody>
          <a:bodyPr/>
          <a:lstStyle/>
          <a:p>
            <a:fld id="{FAEF9944-A4F6-4C59-AEBD-678D6480B8EA}" type="slidenum">
              <a:rPr lang="en-US" smtClean="0"/>
              <a:pPr/>
              <a:t>‹#›</a:t>
            </a:fld>
            <a:endParaRPr lang="en-US" dirty="0"/>
          </a:p>
        </p:txBody>
      </p:sp>
    </p:spTree>
    <p:extLst>
      <p:ext uri="{BB962C8B-B14F-4D97-AF65-F5344CB8AC3E}">
        <p14:creationId xmlns:p14="http://schemas.microsoft.com/office/powerpoint/2010/main" val="2689428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34996" y="640079"/>
            <a:ext cx="2714085" cy="2695903"/>
          </a:xfrm>
        </p:spPr>
        <p:txBody>
          <a:bodyPr anchor="b">
            <a:noAutofit/>
          </a:bodyPr>
          <a:lstStyle>
            <a:lvl1pPr algn="l">
              <a:lnSpc>
                <a:spcPct val="104000"/>
              </a:lnSpc>
              <a:defRPr sz="3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248592" cy="6857999"/>
          </a:xfrm>
          <a:solidFill>
            <a:schemeClr val="bg2">
              <a:lumMod val="9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hasCustomPrompt="1"/>
          </p:nvPr>
        </p:nvSpPr>
        <p:spPr>
          <a:xfrm>
            <a:off x="8834996" y="3429000"/>
            <a:ext cx="2714085" cy="2508026"/>
          </a:xfrm>
        </p:spPr>
        <p:txBody>
          <a:bodyPr anchor="t">
            <a:normAutofit/>
          </a:bodyPr>
          <a:lstStyle>
            <a:lvl1pPr marL="0" indent="0">
              <a:spcBef>
                <a:spcPts val="1400"/>
              </a:spcBef>
              <a:buNone/>
              <a:defRPr sz="1800" b="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9" name="Rectangle 8">
            <a:extLst>
              <a:ext uri="{FF2B5EF4-FFF2-40B4-BE49-F238E27FC236}">
                <a16:creationId xmlns:a16="http://schemas.microsoft.com/office/drawing/2014/main" id="{90949BC8-9ABF-49F6-851C-5DB0B86CA70D}"/>
              </a:ext>
            </a:extLst>
          </p:cNvPr>
          <p:cNvSpPr/>
          <p:nvPr/>
        </p:nvSpPr>
        <p:spPr>
          <a:xfrm rot="5400000">
            <a:off x="485159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a:extLst>
              <a:ext uri="{FF2B5EF4-FFF2-40B4-BE49-F238E27FC236}">
                <a16:creationId xmlns:a16="http://schemas.microsoft.com/office/drawing/2014/main" id="{04E1EE21-E3FA-4D43-B224-C664959637B0}"/>
              </a:ext>
            </a:extLst>
          </p:cNvPr>
          <p:cNvSpPr>
            <a:spLocks noGrp="1"/>
          </p:cNvSpPr>
          <p:nvPr>
            <p:ph type="dt" sz="half" idx="10"/>
          </p:nvPr>
        </p:nvSpPr>
        <p:spPr>
          <a:xfrm>
            <a:off x="8834997" y="6309360"/>
            <a:ext cx="1645920" cy="457200"/>
          </a:xfrm>
        </p:spPr>
        <p:txBody>
          <a:bodyPr/>
          <a:lstStyle/>
          <a:p>
            <a:fld id="{48BDEA15-09CD-4275-A8E0-385C965F48B0}" type="datetime1">
              <a:rPr lang="en-US" smtClean="0"/>
              <a:t>2/2/2021</a:t>
            </a:fld>
            <a:endParaRPr lang="en-US" dirty="0"/>
          </a:p>
        </p:txBody>
      </p:sp>
      <p:sp>
        <p:nvSpPr>
          <p:cNvPr id="7" name="Slide Number Placeholder 6">
            <a:extLst>
              <a:ext uri="{FF2B5EF4-FFF2-40B4-BE49-F238E27FC236}">
                <a16:creationId xmlns:a16="http://schemas.microsoft.com/office/drawing/2014/main" id="{A32D7F83-8993-4ED4-9F02-663CC085052F}"/>
              </a:ext>
            </a:extLst>
          </p:cNvPr>
          <p:cNvSpPr>
            <a:spLocks noGrp="1"/>
          </p:cNvSpPr>
          <p:nvPr>
            <p:ph type="sldNum" sz="quarter" idx="12"/>
          </p:nvPr>
        </p:nvSpPr>
        <p:spPr/>
        <p:txBody>
          <a:bodyPr/>
          <a:lstStyle/>
          <a:p>
            <a:fld id="{FAEF9944-A4F6-4C59-AEBD-678D6480B8EA}" type="slidenum">
              <a:rPr lang="en-US" smtClean="0"/>
              <a:pPr/>
              <a:t>‹#›</a:t>
            </a:fld>
            <a:endParaRPr lang="en-US" dirty="0"/>
          </a:p>
        </p:txBody>
      </p:sp>
      <p:sp>
        <p:nvSpPr>
          <p:cNvPr id="6" name="Footer Placeholder 5">
            <a:extLst>
              <a:ext uri="{FF2B5EF4-FFF2-40B4-BE49-F238E27FC236}">
                <a16:creationId xmlns:a16="http://schemas.microsoft.com/office/drawing/2014/main" id="{8E3678B7-E511-4CE1-BEE5-89E959B9BFD6}"/>
              </a:ext>
            </a:extLst>
          </p:cNvPr>
          <p:cNvSpPr>
            <a:spLocks noGrp="1"/>
          </p:cNvSpPr>
          <p:nvPr>
            <p:ph type="ftr" sz="quarter" idx="11"/>
          </p:nvPr>
        </p:nvSpPr>
        <p:spPr>
          <a:xfrm>
            <a:off x="640080" y="6309360"/>
            <a:ext cx="4946592" cy="457200"/>
          </a:xfrm>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p>
        </p:txBody>
      </p:sp>
    </p:spTree>
    <p:extLst>
      <p:ext uri="{BB962C8B-B14F-4D97-AF65-F5344CB8AC3E}">
        <p14:creationId xmlns:p14="http://schemas.microsoft.com/office/powerpoint/2010/main" val="992269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141BC61-5547-4A60-8DA1-6699760D9972}" type="datetime1">
              <a:rPr lang="en-US" smtClean="0"/>
              <a:t>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AEF9944-A4F6-4C59-AEBD-678D6480B8EA}" type="slidenum">
              <a:rPr lang="en-US" dirty="0"/>
              <a:t>‹#›</a:t>
            </a:fld>
            <a:endParaRPr lang="en-US" dirty="0"/>
          </a:p>
        </p:txBody>
      </p:sp>
    </p:spTree>
    <p:extLst>
      <p:ext uri="{BB962C8B-B14F-4D97-AF65-F5344CB8AC3E}">
        <p14:creationId xmlns:p14="http://schemas.microsoft.com/office/powerpoint/2010/main" val="12982322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77965" y="507037"/>
            <a:ext cx="1571626" cy="533993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933700" y="524373"/>
            <a:ext cx="5959577" cy="532259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9277965" y="6296615"/>
            <a:ext cx="2505996" cy="365125"/>
          </a:xfrm>
        </p:spPr>
        <p:txBody>
          <a:bodyPr/>
          <a:lstStyle/>
          <a:p>
            <a:fld id="{24B9D1C6-60D0-4CD1-8F31-F912522EB041}" type="datetime1">
              <a:rPr lang="en-US" smtClean="0"/>
              <a:t>2/2/2021</a:t>
            </a:fld>
            <a:endParaRPr lang="en-US" dirty="0"/>
          </a:p>
        </p:txBody>
      </p:sp>
      <p:sp>
        <p:nvSpPr>
          <p:cNvPr id="5" name="Footer Placeholder 4"/>
          <p:cNvSpPr>
            <a:spLocks noGrp="1"/>
          </p:cNvSpPr>
          <p:nvPr>
            <p:ph type="ftr" sz="quarter" idx="11"/>
          </p:nvPr>
        </p:nvSpPr>
        <p:spPr>
          <a:xfrm>
            <a:off x="2933699" y="6296615"/>
            <a:ext cx="5959577" cy="365125"/>
          </a:xfrm>
        </p:spPr>
        <p:txBody>
          <a:bodyPr/>
          <a:lstStyle/>
          <a:p>
            <a:endParaRPr lang="en-US" dirty="0"/>
          </a:p>
        </p:txBody>
      </p:sp>
      <p:sp>
        <p:nvSpPr>
          <p:cNvPr id="6" name="Slide Number Placeholder 5"/>
          <p:cNvSpPr>
            <a:spLocks noGrp="1"/>
          </p:cNvSpPr>
          <p:nvPr>
            <p:ph type="sldNum" sz="quarter" idx="12"/>
          </p:nvPr>
        </p:nvSpPr>
        <p:spPr>
          <a:xfrm rot="5400000">
            <a:off x="8734643" y="2853201"/>
            <a:ext cx="5383267" cy="604269"/>
          </a:xfrm>
        </p:spPr>
        <p:txBody>
          <a:bodyPr/>
          <a:lstStyle>
            <a:lvl1pPr algn="l">
              <a:defRPr/>
            </a:lvl1pPr>
          </a:lstStyle>
          <a:p>
            <a:fld id="{FAEF9944-A4F6-4C59-AEBD-678D6480B8EA}" type="slidenum">
              <a:rPr lang="en-US" dirty="0"/>
              <a:pPr/>
              <a:t>‹#›</a:t>
            </a:fld>
            <a:endParaRPr lang="en-US" dirty="0"/>
          </a:p>
        </p:txBody>
      </p:sp>
      <p:cxnSp>
        <p:nvCxnSpPr>
          <p:cNvPr id="7" name="Straight Connector 6" title="Rule Line">
            <a:extLst>
              <a:ext uri="{FF2B5EF4-FFF2-40B4-BE49-F238E27FC236}">
                <a16:creationId xmlns:a16="http://schemas.microsoft.com/office/drawing/2014/main" id="{A1005B08-D2D4-455C-AA62-1200E43E7AF9}"/>
              </a:ext>
            </a:extLst>
          </p:cNvPr>
          <p:cNvCxnSpPr/>
          <p:nvPr/>
        </p:nvCxnSpPr>
        <p:spPr>
          <a:xfrm>
            <a:off x="9111582" y="571502"/>
            <a:ext cx="0" cy="5275467"/>
          </a:xfrm>
          <a:prstGeom prst="line">
            <a:avLst/>
          </a:prstGeom>
          <a:ln w="381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27469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2917"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fld id="{4AF8082C-0922-4249-A612-B415F5231620}" type="datetime1">
              <a:rPr lang="en-US" smtClean="0"/>
              <a:t>2/2/2021</a:t>
            </a:fld>
            <a:endParaRPr lang="en-US" dirty="0"/>
          </a:p>
        </p:txBody>
      </p:sp>
      <p:sp>
        <p:nvSpPr>
          <p:cNvPr id="5" name="Footer Placeholder 4"/>
          <p:cNvSpPr>
            <a:spLocks noGrp="1"/>
          </p:cNvSpPr>
          <p:nvPr>
            <p:ph type="ftr" sz="quarter" idx="3"/>
          </p:nvPr>
        </p:nvSpPr>
        <p:spPr>
          <a:xfrm>
            <a:off x="5376670" y="6309360"/>
            <a:ext cx="494659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endParaRPr lang="en-US" dirty="0"/>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fld id="{FAEF9944-A4F6-4C59-AEBD-678D6480B8EA}" type="slidenum">
              <a:rPr lang="en-US" smtClean="0"/>
              <a:pPr/>
              <a:t>‹#›</a:t>
            </a:fld>
            <a:endParaRPr lang="en-US"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16261347"/>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40" r:id="rId4"/>
    <p:sldLayoutId id="2147483741" r:id="rId5"/>
    <p:sldLayoutId id="2147483746" r:id="rId6"/>
    <p:sldLayoutId id="2147483742" r:id="rId7"/>
    <p:sldLayoutId id="2147483743" r:id="rId8"/>
    <p:sldLayoutId id="2147483744" r:id="rId9"/>
    <p:sldLayoutId id="2147483745" r:id="rId10"/>
    <p:sldLayoutId id="2147483747" r:id="rId11"/>
  </p:sldLayoutIdLst>
  <p:hf sldNum="0" hdr="0" ftr="0" dt="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cambridge.org/core/journals/the-british-journal-of-psychiatry/article/rise-and-fall-of-the-biopsychosocial-model/A31DAA3BED6569F6080A1DF2C1D15A64"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2.xml"/><Relationship Id="rId1" Type="http://schemas.openxmlformats.org/officeDocument/2006/relationships/video" Target="https://www.youtube.com/embed/tZFcoYfnwiM?feature=oembed"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AMvrcBvYWk?feature=oembed" TargetMode="External"/><Relationship Id="rId4" Type="http://schemas.openxmlformats.org/officeDocument/2006/relationships/image" Target="../media/image1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5">
            <a:extLst>
              <a:ext uri="{FF2B5EF4-FFF2-40B4-BE49-F238E27FC236}">
                <a16:creationId xmlns:a16="http://schemas.microsoft.com/office/drawing/2014/main" id="{B725BC23-E0DD-4037-B2B8-7B6FA64543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7">
            <a:extLst>
              <a:ext uri="{FF2B5EF4-FFF2-40B4-BE49-F238E27FC236}">
                <a16:creationId xmlns:a16="http://schemas.microsoft.com/office/drawing/2014/main" id="{199EE120-2D35-4A48-BAAE-238F986A13D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8F39061-7236-4F73-B7A9-0C791E0E966D}"/>
              </a:ext>
            </a:extLst>
          </p:cNvPr>
          <p:cNvPicPr>
            <a:picLocks noChangeAspect="1"/>
          </p:cNvPicPr>
          <p:nvPr/>
        </p:nvPicPr>
        <p:blipFill rotWithShape="1">
          <a:blip r:embed="rId2"/>
          <a:srcRect l="16383" r="15204" b="-2"/>
          <a:stretch/>
        </p:blipFill>
        <p:spPr>
          <a:xfrm>
            <a:off x="20" y="1804072"/>
            <a:ext cx="4458058" cy="4349801"/>
          </a:xfrm>
          <a:prstGeom prst="rect">
            <a:avLst/>
          </a:prstGeom>
        </p:spPr>
      </p:pic>
      <p:sp>
        <p:nvSpPr>
          <p:cNvPr id="30" name="Rectangle 29">
            <a:extLst>
              <a:ext uri="{FF2B5EF4-FFF2-40B4-BE49-F238E27FC236}">
                <a16:creationId xmlns:a16="http://schemas.microsoft.com/office/drawing/2014/main" id="{552F9EAC-0C70-441C-AC78-65174C2857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1740090"/>
            <a:ext cx="7765922" cy="442752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82101" y="2146851"/>
            <a:ext cx="6666980" cy="2658269"/>
          </a:xfrm>
        </p:spPr>
        <p:txBody>
          <a:bodyPr anchor="b">
            <a:normAutofit/>
          </a:bodyPr>
          <a:lstStyle/>
          <a:p>
            <a:pPr>
              <a:lnSpc>
                <a:spcPct val="115000"/>
              </a:lnSpc>
            </a:pPr>
            <a:r>
              <a:rPr lang="en-GB" sz="4700">
                <a:cs typeface="Calibri Light"/>
              </a:rPr>
              <a:t>Models of Psychopathology</a:t>
            </a:r>
            <a:endParaRPr lang="en-GB" sz="4700"/>
          </a:p>
        </p:txBody>
      </p:sp>
      <p:sp>
        <p:nvSpPr>
          <p:cNvPr id="3" name="Subtitle 2"/>
          <p:cNvSpPr>
            <a:spLocks noGrp="1"/>
          </p:cNvSpPr>
          <p:nvPr>
            <p:ph type="subTitle" idx="1"/>
          </p:nvPr>
        </p:nvSpPr>
        <p:spPr>
          <a:xfrm>
            <a:off x="4882102" y="4810937"/>
            <a:ext cx="6666980" cy="1172200"/>
          </a:xfrm>
        </p:spPr>
        <p:txBody>
          <a:bodyPr anchor="t">
            <a:normAutofit/>
          </a:bodyPr>
          <a:lstStyle/>
          <a:p>
            <a:endParaRPr lang="en-GB"/>
          </a:p>
        </p:txBody>
      </p:sp>
      <p:sp>
        <p:nvSpPr>
          <p:cNvPr id="32" name="Rectangle 31">
            <a:extLst>
              <a:ext uri="{FF2B5EF4-FFF2-40B4-BE49-F238E27FC236}">
                <a16:creationId xmlns:a16="http://schemas.microsoft.com/office/drawing/2014/main" id="{0D48F6B8-EF56-4340-982E-F4D6F5DC2F5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AC596C40-FEA6-4867-853D-CF37DE3B6BF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DC7C5E2-274E-49A3-A8E0-46A5B8CAC3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D6CF8D2C-9E01-48EC-8DDF-8A1FF60AED2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1ED69555-EE48-4B19-812B-4E1068DBF9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36" name="Rectangle 35">
            <a:extLst>
              <a:ext uri="{FF2B5EF4-FFF2-40B4-BE49-F238E27FC236}">
                <a16:creationId xmlns:a16="http://schemas.microsoft.com/office/drawing/2014/main" id="{6B72EEBA-3A5D-41CE-8465-A45A0F6567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8" name="Rectangle 37">
            <a:extLst>
              <a:ext uri="{FF2B5EF4-FFF2-40B4-BE49-F238E27FC236}">
                <a16:creationId xmlns:a16="http://schemas.microsoft.com/office/drawing/2014/main" id="{EA164D6B-6878-4B9F-A2D0-985D39B17B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0" name="Rectangle 39">
            <a:extLst>
              <a:ext uri="{FF2B5EF4-FFF2-40B4-BE49-F238E27FC236}">
                <a16:creationId xmlns:a16="http://schemas.microsoft.com/office/drawing/2014/main" id="{362F176A-9349-4CD7-8042-59C0200C8CE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g dolls with one painted">
            <a:extLst>
              <a:ext uri="{FF2B5EF4-FFF2-40B4-BE49-F238E27FC236}">
                <a16:creationId xmlns:a16="http://schemas.microsoft.com/office/drawing/2014/main" id="{41647626-37DD-429B-A012-27288BBF3E19}"/>
              </a:ext>
            </a:extLst>
          </p:cNvPr>
          <p:cNvPicPr>
            <a:picLocks noChangeAspect="1"/>
          </p:cNvPicPr>
          <p:nvPr/>
        </p:nvPicPr>
        <p:blipFill rotWithShape="1">
          <a:blip r:embed="rId3"/>
          <a:srcRect r="429" b="-1"/>
          <a:stretch/>
        </p:blipFill>
        <p:spPr>
          <a:xfrm>
            <a:off x="20" y="1074544"/>
            <a:ext cx="7573364" cy="5069861"/>
          </a:xfrm>
          <a:prstGeom prst="rect">
            <a:avLst/>
          </a:prstGeom>
        </p:spPr>
      </p:pic>
      <p:sp>
        <p:nvSpPr>
          <p:cNvPr id="42" name="Rectangle 41">
            <a:extLst>
              <a:ext uri="{FF2B5EF4-FFF2-40B4-BE49-F238E27FC236}">
                <a16:creationId xmlns:a16="http://schemas.microsoft.com/office/drawing/2014/main" id="{4E9A171F-91A7-42F8-B25C-E38B244E757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064738AB-B6BE-4867-889A-52CE4AC8D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1C88BF-E30B-4D3E-9C45-18ABD697F193}"/>
              </a:ext>
            </a:extLst>
          </p:cNvPr>
          <p:cNvSpPr>
            <a:spLocks noGrp="1"/>
          </p:cNvSpPr>
          <p:nvPr>
            <p:ph type="title"/>
          </p:nvPr>
        </p:nvSpPr>
        <p:spPr>
          <a:xfrm>
            <a:off x="7973503" y="1709530"/>
            <a:ext cx="3754671" cy="2528515"/>
          </a:xfrm>
        </p:spPr>
        <p:txBody>
          <a:bodyPr vert="horz" lIns="109728" tIns="109728" rIns="109728" bIns="91440" rtlCol="0" anchor="b">
            <a:normAutofit/>
          </a:bodyPr>
          <a:lstStyle/>
          <a:p>
            <a:pPr>
              <a:lnSpc>
                <a:spcPct val="125000"/>
              </a:lnSpc>
            </a:pPr>
            <a:r>
              <a:rPr lang="en-US" sz="2300" b="0" cap="all">
                <a:solidFill>
                  <a:schemeClr val="tx2"/>
                </a:solidFill>
              </a:rPr>
              <a:t>What is Psychopathology?</a:t>
            </a:r>
          </a:p>
        </p:txBody>
      </p:sp>
      <p:sp>
        <p:nvSpPr>
          <p:cNvPr id="46" name="Rectangle 45">
            <a:extLst>
              <a:ext uri="{FF2B5EF4-FFF2-40B4-BE49-F238E27FC236}">
                <a16:creationId xmlns:a16="http://schemas.microsoft.com/office/drawing/2014/main" id="{57851D67-7085-40E2-B146-F91433A28E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47">
            <a:extLst>
              <a:ext uri="{FF2B5EF4-FFF2-40B4-BE49-F238E27FC236}">
                <a16:creationId xmlns:a16="http://schemas.microsoft.com/office/drawing/2014/main" id="{985AAE23-FCB6-4663-907C-0110B0FDC58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C969C2C-E7E3-4052-87D4-61E733EC1BB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7C60369F-A41B-4D6E-8990-30E2715C57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8412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5A2518-5836-4650-A61F-899672A82A5A}"/>
              </a:ext>
            </a:extLst>
          </p:cNvPr>
          <p:cNvSpPr>
            <a:spLocks noGrp="1"/>
          </p:cNvSpPr>
          <p:nvPr>
            <p:ph type="title"/>
          </p:nvPr>
        </p:nvSpPr>
        <p:spPr>
          <a:xfrm>
            <a:off x="1434622" y="1113327"/>
            <a:ext cx="4862811" cy="2019488"/>
          </a:xfrm>
        </p:spPr>
        <p:txBody>
          <a:bodyPr>
            <a:normAutofit/>
          </a:bodyPr>
          <a:lstStyle/>
          <a:p>
            <a:r>
              <a:rPr lang="en-GB" sz="3300">
                <a:solidFill>
                  <a:schemeClr val="bg1"/>
                </a:solidFill>
                <a:ea typeface="Meiryo"/>
              </a:rPr>
              <a:t>What is psychopathology?</a:t>
            </a:r>
            <a:endParaRPr lang="en-GB" sz="33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F5CC11-B363-4CB1-BCDC-202A2C923FB6}"/>
              </a:ext>
            </a:extLst>
          </p:cNvPr>
          <p:cNvSpPr>
            <a:spLocks noGrp="1"/>
          </p:cNvSpPr>
          <p:nvPr>
            <p:ph idx="1"/>
          </p:nvPr>
        </p:nvSpPr>
        <p:spPr>
          <a:xfrm>
            <a:off x="1434622" y="3707541"/>
            <a:ext cx="5117253" cy="2505801"/>
          </a:xfrm>
        </p:spPr>
        <p:txBody>
          <a:bodyPr>
            <a:normAutofit/>
          </a:bodyPr>
          <a:lstStyle/>
          <a:p>
            <a:r>
              <a:rPr lang="en-GB" dirty="0">
                <a:ea typeface="Meiryo"/>
              </a:rPr>
              <a:t>Refers to the study of mental disorders </a:t>
            </a:r>
            <a:r>
              <a:rPr lang="en-GB">
                <a:ea typeface="Meiryo"/>
              </a:rPr>
              <a:t>and looks at the causes, development, classification and treatment.</a:t>
            </a:r>
            <a:endParaRPr lang="en-GB"/>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lose-up unopened pill packets">
            <a:extLst>
              <a:ext uri="{FF2B5EF4-FFF2-40B4-BE49-F238E27FC236}">
                <a16:creationId xmlns:a16="http://schemas.microsoft.com/office/drawing/2014/main" id="{76162AF8-FB9E-4FB7-82A4-FFA5E64096F8}"/>
              </a:ext>
            </a:extLst>
          </p:cNvPr>
          <p:cNvPicPr>
            <a:picLocks noChangeAspect="1"/>
          </p:cNvPicPr>
          <p:nvPr/>
        </p:nvPicPr>
        <p:blipFill rotWithShape="1">
          <a:blip r:embed="rId3"/>
          <a:srcRect l="24509" r="24330" b="-6"/>
          <a:stretch/>
        </p:blipFill>
        <p:spPr>
          <a:xfrm>
            <a:off x="6857698" y="10"/>
            <a:ext cx="5334301" cy="6857990"/>
          </a:xfrm>
          <a:prstGeom prst="rect">
            <a:avLst/>
          </a:prstGeom>
        </p:spPr>
      </p:pic>
    </p:spTree>
    <p:extLst>
      <p:ext uri="{BB962C8B-B14F-4D97-AF65-F5344CB8AC3E}">
        <p14:creationId xmlns:p14="http://schemas.microsoft.com/office/powerpoint/2010/main" val="20077802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27">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6" name="Rectangle 29">
            <a:extLst>
              <a:ext uri="{FF2B5EF4-FFF2-40B4-BE49-F238E27FC236}">
                <a16:creationId xmlns:a16="http://schemas.microsoft.com/office/drawing/2014/main" id="{BCF4857D-F003-4CA1-82AB-00900B100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erson wearing a suit and tie smiling at the camera&#10;&#10;Description automatically generated">
            <a:extLst>
              <a:ext uri="{FF2B5EF4-FFF2-40B4-BE49-F238E27FC236}">
                <a16:creationId xmlns:a16="http://schemas.microsoft.com/office/drawing/2014/main" id="{DCDEC973-DF32-4D60-94E9-D0FF0FF6E8C9}"/>
              </a:ext>
            </a:extLst>
          </p:cNvPr>
          <p:cNvPicPr>
            <a:picLocks noChangeAspect="1"/>
          </p:cNvPicPr>
          <p:nvPr/>
        </p:nvPicPr>
        <p:blipFill rotWithShape="1">
          <a:blip r:embed="rId3"/>
          <a:srcRect r="1" b="10018"/>
          <a:stretch/>
        </p:blipFill>
        <p:spPr>
          <a:xfrm>
            <a:off x="20" y="1804072"/>
            <a:ext cx="4458058" cy="4349801"/>
          </a:xfrm>
          <a:prstGeom prst="rect">
            <a:avLst/>
          </a:prstGeom>
        </p:spPr>
      </p:pic>
      <p:sp>
        <p:nvSpPr>
          <p:cNvPr id="47" name="Rectangle 31">
            <a:extLst>
              <a:ext uri="{FF2B5EF4-FFF2-40B4-BE49-F238E27FC236}">
                <a16:creationId xmlns:a16="http://schemas.microsoft.com/office/drawing/2014/main" id="{79855050-A75B-4DD0-9B56-8B1C7722D8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99B783-9079-4550-AF39-1F3A31483C15}"/>
              </a:ext>
            </a:extLst>
          </p:cNvPr>
          <p:cNvSpPr>
            <a:spLocks noGrp="1"/>
          </p:cNvSpPr>
          <p:nvPr>
            <p:ph type="title"/>
          </p:nvPr>
        </p:nvSpPr>
        <p:spPr>
          <a:xfrm>
            <a:off x="4794634" y="332450"/>
            <a:ext cx="6754447" cy="1471622"/>
          </a:xfrm>
        </p:spPr>
        <p:txBody>
          <a:bodyPr anchor="b">
            <a:normAutofit/>
          </a:bodyPr>
          <a:lstStyle/>
          <a:p>
            <a:r>
              <a:rPr lang="en-GB" sz="3300">
                <a:ea typeface="Meiryo"/>
              </a:rPr>
              <a:t>Culture and Mental Health </a:t>
            </a:r>
            <a:endParaRPr lang="en-GB" sz="3300"/>
          </a:p>
        </p:txBody>
      </p:sp>
      <p:sp>
        <p:nvSpPr>
          <p:cNvPr id="48" name="Rectangle 33">
            <a:extLst>
              <a:ext uri="{FF2B5EF4-FFF2-40B4-BE49-F238E27FC236}">
                <a16:creationId xmlns:a16="http://schemas.microsoft.com/office/drawing/2014/main" id="{5E6738EB-6FF0-4AF9-8462-57F4494B8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526ED0-8A52-4545-87B5-81B0268024FE}"/>
              </a:ext>
            </a:extLst>
          </p:cNvPr>
          <p:cNvSpPr>
            <a:spLocks noGrp="1"/>
          </p:cNvSpPr>
          <p:nvPr>
            <p:ph idx="1"/>
          </p:nvPr>
        </p:nvSpPr>
        <p:spPr>
          <a:xfrm>
            <a:off x="4794637" y="1940001"/>
            <a:ext cx="6754446" cy="3834594"/>
          </a:xfrm>
        </p:spPr>
        <p:txBody>
          <a:bodyPr anchor="t">
            <a:normAutofit/>
          </a:bodyPr>
          <a:lstStyle/>
          <a:p>
            <a:pPr>
              <a:lnSpc>
                <a:spcPct val="130000"/>
              </a:lnSpc>
            </a:pPr>
            <a:r>
              <a:rPr lang="en-GB" sz="1400" b="0">
                <a:ea typeface="+mn-lt"/>
                <a:cs typeface="+mn-lt"/>
              </a:rPr>
              <a:t>“The discourse on ‘culture’ that is applicable to mental health mainly concerns the culture of the individual because of the emphasis on the individual in the (western) interpretation of ‘mental health’…But even here it is recognized that individual culture rests on a bed of traditional family culture, the culture of the community they are part of, the wider body of people they felt attached to, the regions(s) the live in and even perhaps the ‘imagined communities’ they are connected to. These ramifications of culture determine to a large extent people’s behaviour, and more generally, their social systems, religious systems and beliefs, worldviews and, most important of all…their concept of the human condition, the meaning of life itself” (Fernando, 2014, p. 13).</a:t>
            </a:r>
            <a:endParaRPr lang="en-US" sz="1400"/>
          </a:p>
        </p:txBody>
      </p:sp>
      <p:sp>
        <p:nvSpPr>
          <p:cNvPr id="49" name="Rectangle 35">
            <a:extLst>
              <a:ext uri="{FF2B5EF4-FFF2-40B4-BE49-F238E27FC236}">
                <a16:creationId xmlns:a16="http://schemas.microsoft.com/office/drawing/2014/main" id="{DB791336-FCAA-4174-9303-B3F3748611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37">
            <a:extLst>
              <a:ext uri="{FF2B5EF4-FFF2-40B4-BE49-F238E27FC236}">
                <a16:creationId xmlns:a16="http://schemas.microsoft.com/office/drawing/2014/main" id="{CA212158-300D-44D0-9CCE-472C3F669E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39">
            <a:extLst>
              <a:ext uri="{FF2B5EF4-FFF2-40B4-BE49-F238E27FC236}">
                <a16:creationId xmlns:a16="http://schemas.microsoft.com/office/drawing/2014/main" id="{988521F4-D44A-42C5-9BDB-5CA255540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2039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4C4D2C-D868-415C-946E-7AF6DAB736AD}"/>
              </a:ext>
            </a:extLst>
          </p:cNvPr>
          <p:cNvSpPr>
            <a:spLocks noGrp="1"/>
          </p:cNvSpPr>
          <p:nvPr>
            <p:ph type="title"/>
          </p:nvPr>
        </p:nvSpPr>
        <p:spPr>
          <a:xfrm>
            <a:off x="1535371" y="1044054"/>
            <a:ext cx="10013709" cy="1030360"/>
          </a:xfrm>
        </p:spPr>
        <p:txBody>
          <a:bodyPr>
            <a:normAutofit/>
          </a:bodyPr>
          <a:lstStyle/>
          <a:p>
            <a:pPr>
              <a:lnSpc>
                <a:spcPct val="140000"/>
              </a:lnSpc>
            </a:pPr>
            <a:r>
              <a:rPr lang="en-GB" sz="2300">
                <a:solidFill>
                  <a:schemeClr val="bg1"/>
                </a:solidFill>
                <a:ea typeface="Meiryo"/>
              </a:rPr>
              <a:t>The Relationship between Culture and Mental Health</a:t>
            </a:r>
            <a:endParaRPr lang="en-GB" sz="23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D6CA132-007E-452E-A303-2EBF323FEF34}"/>
              </a:ext>
            </a:extLst>
          </p:cNvPr>
          <p:cNvSpPr>
            <a:spLocks noGrp="1"/>
          </p:cNvSpPr>
          <p:nvPr>
            <p:ph idx="1"/>
          </p:nvPr>
        </p:nvSpPr>
        <p:spPr>
          <a:xfrm>
            <a:off x="1535371" y="2702257"/>
            <a:ext cx="9935571" cy="3426158"/>
          </a:xfrm>
        </p:spPr>
        <p:txBody>
          <a:bodyPr anchor="t">
            <a:normAutofit/>
          </a:bodyPr>
          <a:lstStyle/>
          <a:p>
            <a:r>
              <a:rPr lang="en-GB" sz="1700" i="1">
                <a:ea typeface="Meiryo"/>
              </a:rPr>
              <a:t>Culture</a:t>
            </a:r>
            <a:r>
              <a:rPr lang="en-GB" sz="1700">
                <a:ea typeface="Meiryo"/>
              </a:rPr>
              <a:t> influences the definitions of mental illness</a:t>
            </a:r>
          </a:p>
          <a:p>
            <a:r>
              <a:rPr lang="en-GB" sz="1700" i="1">
                <a:ea typeface="Meiryo"/>
              </a:rPr>
              <a:t>Cultural belief </a:t>
            </a:r>
            <a:r>
              <a:rPr lang="en-GB" sz="1700">
                <a:ea typeface="Meiryo"/>
              </a:rPr>
              <a:t> guides our reasoning how we should address mental health problems</a:t>
            </a:r>
          </a:p>
          <a:p>
            <a:r>
              <a:rPr lang="en-GB" sz="1700" i="1">
                <a:ea typeface="Meiryo"/>
              </a:rPr>
              <a:t>Culture</a:t>
            </a:r>
            <a:r>
              <a:rPr lang="en-GB" sz="1700">
                <a:ea typeface="Meiryo"/>
              </a:rPr>
              <a:t> accounts for variation in how service users communicate their symptoms and which one they report</a:t>
            </a:r>
          </a:p>
          <a:p>
            <a:r>
              <a:rPr lang="en-GB" sz="1700" i="1">
                <a:ea typeface="Meiryo"/>
              </a:rPr>
              <a:t>Culture </a:t>
            </a:r>
            <a:r>
              <a:rPr lang="en-GB" sz="1700">
                <a:ea typeface="Meiryo"/>
              </a:rPr>
              <a:t>influences expectation between the clinician and services users (e.g. different assumptions about what a clinician is supposed to do, how a service user should act and what treatments are available). </a:t>
            </a:r>
          </a:p>
        </p:txBody>
      </p:sp>
    </p:spTree>
    <p:extLst>
      <p:ext uri="{BB962C8B-B14F-4D97-AF65-F5344CB8AC3E}">
        <p14:creationId xmlns:p14="http://schemas.microsoft.com/office/powerpoint/2010/main" val="622717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3E3EB7-59F2-4A91-90FC-0FCA2CE9F5F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Mental Health and Culture contd.</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75B7D4B-46ED-46A9-BE1D-D2B5D082F755}"/>
              </a:ext>
            </a:extLst>
          </p:cNvPr>
          <p:cNvSpPr>
            <a:spLocks noGrp="1"/>
          </p:cNvSpPr>
          <p:nvPr>
            <p:ph idx="1"/>
          </p:nvPr>
        </p:nvSpPr>
        <p:spPr>
          <a:xfrm>
            <a:off x="1535371" y="2702257"/>
            <a:ext cx="9935571" cy="3426158"/>
          </a:xfrm>
        </p:spPr>
        <p:txBody>
          <a:bodyPr anchor="t">
            <a:normAutofit/>
          </a:bodyPr>
          <a:lstStyle/>
          <a:p>
            <a:r>
              <a:rPr lang="en-GB" i="1" dirty="0">
                <a:ea typeface="Meiryo"/>
              </a:rPr>
              <a:t>Culture </a:t>
            </a:r>
            <a:r>
              <a:rPr lang="en-GB" dirty="0">
                <a:ea typeface="Meiryo"/>
              </a:rPr>
              <a:t>influences what type of coping styles and social supports people have.</a:t>
            </a:r>
          </a:p>
          <a:p>
            <a:r>
              <a:rPr lang="en-GB" i="1" dirty="0">
                <a:ea typeface="Meiryo"/>
              </a:rPr>
              <a:t>Culture </a:t>
            </a:r>
            <a:r>
              <a:rPr lang="en-GB" dirty="0">
                <a:ea typeface="Meiryo"/>
              </a:rPr>
              <a:t>dictates how much stigma is attached to an illness</a:t>
            </a:r>
          </a:p>
          <a:p>
            <a:r>
              <a:rPr lang="en-GB" i="1" dirty="0">
                <a:ea typeface="Meiryo"/>
              </a:rPr>
              <a:t>Culture</a:t>
            </a:r>
            <a:r>
              <a:rPr lang="en-GB" dirty="0">
                <a:ea typeface="Meiryo"/>
              </a:rPr>
              <a:t> relates to how people cope with everyday problems and types of adversity</a:t>
            </a:r>
          </a:p>
          <a:p>
            <a:r>
              <a:rPr lang="en-GB" dirty="0">
                <a:ea typeface="Meiryo"/>
              </a:rPr>
              <a:t>Some aspects of </a:t>
            </a:r>
            <a:r>
              <a:rPr lang="en-GB" i="1" dirty="0">
                <a:ea typeface="Meiryo"/>
              </a:rPr>
              <a:t>culture</a:t>
            </a:r>
            <a:r>
              <a:rPr lang="en-GB" dirty="0">
                <a:ea typeface="Meiryo"/>
              </a:rPr>
              <a:t> also underlie culture-bound syndromes.</a:t>
            </a:r>
            <a:endParaRPr lang="en-GB" i="1" dirty="0">
              <a:ea typeface="Meiryo"/>
            </a:endParaRPr>
          </a:p>
        </p:txBody>
      </p:sp>
    </p:spTree>
    <p:extLst>
      <p:ext uri="{BB962C8B-B14F-4D97-AF65-F5344CB8AC3E}">
        <p14:creationId xmlns:p14="http://schemas.microsoft.com/office/powerpoint/2010/main" val="1366031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E10BED-AA91-4489-986D-24D25B0DEEBC}"/>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Medical Approaches</a:t>
            </a:r>
            <a:br>
              <a:rPr lang="en-GB" sz="2000">
                <a:solidFill>
                  <a:schemeClr val="bg1"/>
                </a:solidFill>
                <a:ea typeface="Meiryo"/>
              </a:rPr>
            </a:br>
            <a:r>
              <a:rPr lang="en-GB" sz="2000">
                <a:solidFill>
                  <a:schemeClr val="bg1"/>
                </a:solidFill>
                <a:ea typeface="Meiryo"/>
              </a:rPr>
              <a:t>(somatogenic)</a:t>
            </a:r>
            <a:endParaRPr lang="en-GB" sz="2000">
              <a:solidFill>
                <a:schemeClr val="bg1"/>
              </a:solidFill>
            </a:endParaRPr>
          </a:p>
        </p:txBody>
      </p:sp>
      <p:sp>
        <p:nvSpPr>
          <p:cNvPr id="37" name="Rectangle 36">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3584CC45-366C-4294-AC2E-4816F5E91722}"/>
              </a:ext>
            </a:extLst>
          </p:cNvPr>
          <p:cNvGraphicFramePr>
            <a:graphicFrameLocks noGrp="1"/>
          </p:cNvGraphicFramePr>
          <p:nvPr>
            <p:ph idx="1"/>
            <p:extLst>
              <p:ext uri="{D42A27DB-BD31-4B8C-83A1-F6EECF244321}">
                <p14:modId xmlns:p14="http://schemas.microsoft.com/office/powerpoint/2010/main" val="2215602763"/>
              </p:ext>
            </p:extLst>
          </p:nvPr>
        </p:nvGraphicFramePr>
        <p:xfrm>
          <a:off x="1713976" y="2887824"/>
          <a:ext cx="9835087" cy="33575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9870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8084D-4D1A-4F86-8FCC-765C383F586C}"/>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Psychogenic approaches</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C36B6EB-C0B8-47F1-BC14-21091EF5A932}"/>
              </a:ext>
            </a:extLst>
          </p:cNvPr>
          <p:cNvSpPr>
            <a:spLocks noGrp="1"/>
          </p:cNvSpPr>
          <p:nvPr>
            <p:ph idx="1"/>
          </p:nvPr>
        </p:nvSpPr>
        <p:spPr>
          <a:xfrm>
            <a:off x="1535371" y="2702257"/>
            <a:ext cx="9935571" cy="3426158"/>
          </a:xfrm>
        </p:spPr>
        <p:txBody>
          <a:bodyPr anchor="t">
            <a:normAutofit lnSpcReduction="10000"/>
          </a:bodyPr>
          <a:lstStyle/>
          <a:p>
            <a:r>
              <a:rPr lang="en-GB" sz="1700" dirty="0">
                <a:ea typeface="Meiryo"/>
              </a:rPr>
              <a:t>Psychopathology results from psychological causes:</a:t>
            </a:r>
          </a:p>
          <a:p>
            <a:pPr marL="285750" indent="-285750">
              <a:buFont typeface="Arial" panose="020B0503020204020204" pitchFamily="34" charset="0"/>
              <a:buChar char="•"/>
            </a:pPr>
            <a:r>
              <a:rPr lang="en-GB" sz="1700" dirty="0">
                <a:ea typeface="Meiryo"/>
              </a:rPr>
              <a:t>Mesmer (1770s), Charcot and Freud</a:t>
            </a:r>
          </a:p>
          <a:p>
            <a:pPr marL="285750" indent="-285750">
              <a:buFont typeface="Arial" panose="020B0503020204020204" pitchFamily="34" charset="0"/>
              <a:buChar char="•"/>
            </a:pPr>
            <a:r>
              <a:rPr lang="en-GB" sz="1700" dirty="0">
                <a:ea typeface="Meiryo"/>
              </a:rPr>
              <a:t>Rogers and Humanism</a:t>
            </a:r>
          </a:p>
          <a:p>
            <a:pPr marL="285750" indent="-285750">
              <a:buFont typeface="Arial" panose="020B0503020204020204" pitchFamily="34" charset="0"/>
              <a:buChar char="•"/>
            </a:pPr>
            <a:r>
              <a:rPr lang="en-GB" sz="1700" dirty="0">
                <a:ea typeface="Meiryo"/>
              </a:rPr>
              <a:t>Behaviourism and Cognitive Therapy (Eysenck, Beck and Meichenbaum)</a:t>
            </a:r>
          </a:p>
          <a:p>
            <a:r>
              <a:rPr lang="en-GB" sz="1700" dirty="0">
                <a:ea typeface="Meiryo"/>
              </a:rPr>
              <a:t/>
            </a:r>
            <a:br>
              <a:rPr lang="en-GB" sz="1700" dirty="0">
                <a:ea typeface="Meiryo"/>
              </a:rPr>
            </a:br>
            <a:r>
              <a:rPr lang="en-GB" sz="1700" dirty="0">
                <a:ea typeface="Meiryo"/>
              </a:rPr>
              <a:t>Different psychological/psychotherapeutic approaches based on different approaches.</a:t>
            </a:r>
          </a:p>
        </p:txBody>
      </p:sp>
    </p:spTree>
    <p:extLst>
      <p:ext uri="{BB962C8B-B14F-4D97-AF65-F5344CB8AC3E}">
        <p14:creationId xmlns:p14="http://schemas.microsoft.com/office/powerpoint/2010/main" val="4126181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8">
            <a:extLst>
              <a:ext uri="{FF2B5EF4-FFF2-40B4-BE49-F238E27FC236}">
                <a16:creationId xmlns:a16="http://schemas.microsoft.com/office/drawing/2014/main" id="{1ED69555-EE48-4B19-812B-4E1068DBF9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73754" y="0"/>
            <a:ext cx="4618246"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57">
            <a:extLst>
              <a:ext uri="{FF2B5EF4-FFF2-40B4-BE49-F238E27FC236}">
                <a16:creationId xmlns:a16="http://schemas.microsoft.com/office/drawing/2014/main" id="{57AEB73D-F521-4B19-820F-12DB6BCC840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456113" y="31750"/>
            <a:ext cx="0" cy="1588"/>
          </a:xfrm>
          <a:custGeom>
            <a:avLst/>
            <a:gdLst/>
            <a:ahLst/>
            <a:cxnLst/>
            <a:rect l="0" t="0" r="r" b="b"/>
            <a:pathLst>
              <a:path w="2" h="2">
                <a:moveTo>
                  <a:pt x="0" y="0"/>
                </a:moveTo>
                <a:lnTo>
                  <a:pt x="2" y="0"/>
                </a:lnTo>
                <a:lnTo>
                  <a:pt x="0" y="2"/>
                </a:lnTo>
                <a:lnTo>
                  <a:pt x="0" y="0"/>
                </a:lnTo>
                <a:close/>
              </a:path>
            </a:pathLst>
          </a:custGeom>
          <a:solidFill>
            <a:srgbClr val="30466D"/>
          </a:solidFill>
          <a:ln w="0">
            <a:solidFill>
              <a:srgbClr val="30466D"/>
            </a:solidFill>
            <a:prstDash val="solid"/>
            <a:round/>
            <a:headEnd/>
            <a:tailEnd/>
          </a:ln>
        </p:spPr>
      </p:sp>
      <p:sp>
        <p:nvSpPr>
          <p:cNvPr id="26" name="Rectangle 12">
            <a:extLst>
              <a:ext uri="{FF2B5EF4-FFF2-40B4-BE49-F238E27FC236}">
                <a16:creationId xmlns:a16="http://schemas.microsoft.com/office/drawing/2014/main" id="{6B72EEBA-3A5D-41CE-8465-A45A0F65674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0121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7" name="Rectangle 14">
            <a:extLst>
              <a:ext uri="{FF2B5EF4-FFF2-40B4-BE49-F238E27FC236}">
                <a16:creationId xmlns:a16="http://schemas.microsoft.com/office/drawing/2014/main" id="{EA164D6B-6878-4B9F-A2D0-985D39B17B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16">
            <a:extLst>
              <a:ext uri="{FF2B5EF4-FFF2-40B4-BE49-F238E27FC236}">
                <a16:creationId xmlns:a16="http://schemas.microsoft.com/office/drawing/2014/main" id="{064738AB-B6BE-4867-889A-52CE4AC8DBD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095508"/>
            <a:ext cx="4668819" cy="501689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9C6D6B-4690-4885-8ED3-FD50F6619494}"/>
              </a:ext>
            </a:extLst>
          </p:cNvPr>
          <p:cNvSpPr>
            <a:spLocks noGrp="1"/>
          </p:cNvSpPr>
          <p:nvPr>
            <p:ph type="title"/>
          </p:nvPr>
        </p:nvSpPr>
        <p:spPr>
          <a:xfrm>
            <a:off x="463825" y="1709530"/>
            <a:ext cx="3754671" cy="2528515"/>
          </a:xfrm>
        </p:spPr>
        <p:txBody>
          <a:bodyPr vert="horz" lIns="109728" tIns="109728" rIns="109728" bIns="91440" rtlCol="0" anchor="b">
            <a:normAutofit/>
          </a:bodyPr>
          <a:lstStyle/>
          <a:p>
            <a:pPr>
              <a:lnSpc>
                <a:spcPct val="125000"/>
              </a:lnSpc>
            </a:pPr>
            <a:r>
              <a:rPr lang="en-US" b="0" cap="all">
                <a:solidFill>
                  <a:schemeClr val="bg1"/>
                </a:solidFill>
              </a:rPr>
              <a:t>Models of Abnormality</a:t>
            </a:r>
          </a:p>
        </p:txBody>
      </p:sp>
      <p:sp>
        <p:nvSpPr>
          <p:cNvPr id="29" name="Rectangle 18">
            <a:extLst>
              <a:ext uri="{FF2B5EF4-FFF2-40B4-BE49-F238E27FC236}">
                <a16:creationId xmlns:a16="http://schemas.microsoft.com/office/drawing/2014/main" id="{BBD49B71-B686-4DFD-93AD-40CB19B626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72066" y="0"/>
            <a:ext cx="7519934"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Diagram&#10;&#10;Description automatically generated">
            <a:extLst>
              <a:ext uri="{FF2B5EF4-FFF2-40B4-BE49-F238E27FC236}">
                <a16:creationId xmlns:a16="http://schemas.microsoft.com/office/drawing/2014/main" id="{F5D9015D-5803-4015-8F1D-B898DB4D6961}"/>
              </a:ext>
            </a:extLst>
          </p:cNvPr>
          <p:cNvPicPr>
            <a:picLocks noGrp="1" noChangeAspect="1"/>
          </p:cNvPicPr>
          <p:nvPr>
            <p:ph idx="1"/>
          </p:nvPr>
        </p:nvPicPr>
        <p:blipFill>
          <a:blip r:embed="rId3"/>
          <a:stretch>
            <a:fillRect/>
          </a:stretch>
        </p:blipFill>
        <p:spPr>
          <a:xfrm>
            <a:off x="5312285" y="1187409"/>
            <a:ext cx="6236248" cy="4833091"/>
          </a:xfrm>
          <a:prstGeom prst="rect">
            <a:avLst/>
          </a:prstGeom>
        </p:spPr>
      </p:pic>
      <p:sp>
        <p:nvSpPr>
          <p:cNvPr id="30" name="Rectangle 20">
            <a:extLst>
              <a:ext uri="{FF2B5EF4-FFF2-40B4-BE49-F238E27FC236}">
                <a16:creationId xmlns:a16="http://schemas.microsoft.com/office/drawing/2014/main" id="{7C60369F-A41B-4D6E-8990-30E2715C57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6534"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7895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D745CB-EF06-4554-B53A-94A412144F2D}"/>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Classification of Psychopathology</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DA5793E-66DB-41CF-96BD-B279692798E6}"/>
              </a:ext>
            </a:extLst>
          </p:cNvPr>
          <p:cNvSpPr>
            <a:spLocks noGrp="1"/>
          </p:cNvSpPr>
          <p:nvPr>
            <p:ph idx="1"/>
          </p:nvPr>
        </p:nvSpPr>
        <p:spPr>
          <a:xfrm>
            <a:off x="1535371" y="2702257"/>
            <a:ext cx="9935571" cy="3426158"/>
          </a:xfrm>
        </p:spPr>
        <p:txBody>
          <a:bodyPr anchor="t">
            <a:normAutofit/>
          </a:bodyPr>
          <a:lstStyle/>
          <a:p>
            <a:pPr>
              <a:lnSpc>
                <a:spcPct val="130000"/>
              </a:lnSpc>
            </a:pPr>
            <a:r>
              <a:rPr lang="en-GB" sz="1300" dirty="0">
                <a:ea typeface="Meiryo"/>
              </a:rPr>
              <a:t>Diagnostic Classification systems:</a:t>
            </a:r>
          </a:p>
          <a:p>
            <a:pPr marL="285750" indent="-285750">
              <a:lnSpc>
                <a:spcPct val="130000"/>
              </a:lnSpc>
              <a:buFont typeface="Arial" panose="020B0503020204020204" pitchFamily="34" charset="0"/>
              <a:buChar char="•"/>
            </a:pPr>
            <a:r>
              <a:rPr lang="en-GB" sz="1300" dirty="0">
                <a:ea typeface="Meiryo"/>
              </a:rPr>
              <a:t>Kraepelin (1880s) described several syndromes with specific symptoms</a:t>
            </a:r>
          </a:p>
          <a:p>
            <a:pPr marL="285750" indent="-285750">
              <a:lnSpc>
                <a:spcPct val="130000"/>
              </a:lnSpc>
              <a:buFont typeface="Arial" panose="020B0503020204020204" pitchFamily="34" charset="0"/>
              <a:buChar char="•"/>
            </a:pPr>
            <a:r>
              <a:rPr lang="en-GB" sz="1300" dirty="0">
                <a:ea typeface="Meiryo"/>
              </a:rPr>
              <a:t>This formed the basis of WHO's International Classification of Diseases (ICD:WHO 1992)</a:t>
            </a:r>
          </a:p>
          <a:p>
            <a:pPr marL="285750" indent="-285750">
              <a:lnSpc>
                <a:spcPct val="130000"/>
              </a:lnSpc>
              <a:buFont typeface="Arial" panose="020B0503020204020204" pitchFamily="34" charset="0"/>
              <a:buChar char="•"/>
            </a:pPr>
            <a:r>
              <a:rPr lang="en-GB" sz="1300" dirty="0">
                <a:ea typeface="Meiryo"/>
              </a:rPr>
              <a:t>Currently in its 10th Revision, the new 11th revision was published towards the end of 2020 and countries are now transitioning to the new codes.</a:t>
            </a:r>
          </a:p>
          <a:p>
            <a:pPr>
              <a:lnSpc>
                <a:spcPct val="130000"/>
              </a:lnSpc>
            </a:pPr>
            <a:endParaRPr lang="en-GB" sz="1300">
              <a:ea typeface="Meiryo"/>
            </a:endParaRPr>
          </a:p>
          <a:p>
            <a:pPr>
              <a:lnSpc>
                <a:spcPct val="130000"/>
              </a:lnSpc>
            </a:pPr>
            <a:r>
              <a:rPr lang="en-GB" sz="1300" dirty="0">
                <a:ea typeface="Meiryo"/>
              </a:rPr>
              <a:t>Diagnostic and Statistical Manual</a:t>
            </a:r>
          </a:p>
          <a:p>
            <a:pPr marL="285750" indent="-285750">
              <a:lnSpc>
                <a:spcPct val="130000"/>
              </a:lnSpc>
              <a:buFont typeface="Arial" panose="020B0503020204020204" pitchFamily="34" charset="0"/>
              <a:buChar char="•"/>
            </a:pPr>
            <a:r>
              <a:rPr lang="en-GB" sz="1300" dirty="0">
                <a:ea typeface="Meiryo"/>
              </a:rPr>
              <a:t>Developed by American Psychiatric Association</a:t>
            </a:r>
          </a:p>
          <a:p>
            <a:pPr marL="285750" indent="-285750">
              <a:lnSpc>
                <a:spcPct val="130000"/>
              </a:lnSpc>
              <a:buFont typeface="Arial" panose="020B0503020204020204" pitchFamily="34" charset="0"/>
              <a:buChar char="•"/>
            </a:pPr>
            <a:r>
              <a:rPr lang="en-GB" sz="1300" dirty="0">
                <a:ea typeface="Meiryo"/>
              </a:rPr>
              <a:t>Most used system for diagnosing mental health problems</a:t>
            </a:r>
          </a:p>
        </p:txBody>
      </p:sp>
    </p:spTree>
    <p:extLst>
      <p:ext uri="{BB962C8B-B14F-4D97-AF65-F5344CB8AC3E}">
        <p14:creationId xmlns:p14="http://schemas.microsoft.com/office/powerpoint/2010/main" val="3515730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DA4E7B50-D68C-43EB-930F-EA442A13A9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02822754-E01B-4742-88B9-BE0984BAFE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small, sitting, open, blue&#10;&#10;Description automatically generated">
            <a:extLst>
              <a:ext uri="{FF2B5EF4-FFF2-40B4-BE49-F238E27FC236}">
                <a16:creationId xmlns:a16="http://schemas.microsoft.com/office/drawing/2014/main" id="{38AF6110-4003-4B40-B608-64CD625D5A12}"/>
              </a:ext>
            </a:extLst>
          </p:cNvPr>
          <p:cNvPicPr>
            <a:picLocks noChangeAspect="1"/>
          </p:cNvPicPr>
          <p:nvPr/>
        </p:nvPicPr>
        <p:blipFill rotWithShape="1">
          <a:blip r:embed="rId2"/>
          <a:srcRect l="18477" r="36887" b="-2"/>
          <a:stretch/>
        </p:blipFill>
        <p:spPr>
          <a:xfrm>
            <a:off x="8194348" y="1074544"/>
            <a:ext cx="3997652" cy="5037857"/>
          </a:xfrm>
          <a:prstGeom prst="rect">
            <a:avLst/>
          </a:prstGeom>
        </p:spPr>
      </p:pic>
      <p:sp>
        <p:nvSpPr>
          <p:cNvPr id="8" name="Rectangle 12">
            <a:extLst>
              <a:ext uri="{FF2B5EF4-FFF2-40B4-BE49-F238E27FC236}">
                <a16:creationId xmlns:a16="http://schemas.microsoft.com/office/drawing/2014/main" id="{387C5BBA-BBE2-4821-96CF-38FC49570F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4">
            <a:extLst>
              <a:ext uri="{FF2B5EF4-FFF2-40B4-BE49-F238E27FC236}">
                <a16:creationId xmlns:a16="http://schemas.microsoft.com/office/drawing/2014/main" id="{3611DA2B-4CF7-4A57-82AC-FA120DE44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23999-B73B-4773-86F7-50AD02F420EF}"/>
              </a:ext>
            </a:extLst>
          </p:cNvPr>
          <p:cNvSpPr>
            <a:spLocks noGrp="1"/>
          </p:cNvSpPr>
          <p:nvPr>
            <p:ph type="title"/>
          </p:nvPr>
        </p:nvSpPr>
        <p:spPr>
          <a:xfrm>
            <a:off x="787178" y="1475399"/>
            <a:ext cx="6623040" cy="1140580"/>
          </a:xfrm>
        </p:spPr>
        <p:txBody>
          <a:bodyPr>
            <a:normAutofit/>
          </a:bodyPr>
          <a:lstStyle/>
          <a:p>
            <a:r>
              <a:rPr lang="en-GB" dirty="0">
                <a:ea typeface="Meiryo"/>
              </a:rPr>
              <a:t>Biological Models </a:t>
            </a:r>
            <a:endParaRPr lang="en-GB" dirty="0"/>
          </a:p>
        </p:txBody>
      </p:sp>
      <p:sp>
        <p:nvSpPr>
          <p:cNvPr id="3" name="Content Placeholder 2">
            <a:extLst>
              <a:ext uri="{FF2B5EF4-FFF2-40B4-BE49-F238E27FC236}">
                <a16:creationId xmlns:a16="http://schemas.microsoft.com/office/drawing/2014/main" id="{3890CB91-44B8-445A-8466-12AB09EF0D42}"/>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The biological models explain health problems based around brain systems (e.g., limbic system) and neurotransmitters (e.g., dopamine and serotonin)</a:t>
            </a:r>
          </a:p>
          <a:p>
            <a:pPr>
              <a:lnSpc>
                <a:spcPct val="130000"/>
              </a:lnSpc>
            </a:pPr>
            <a:r>
              <a:rPr lang="en-GB" sz="1500">
                <a:ea typeface="Meiryo"/>
              </a:rPr>
              <a:t>Disruption to neurotransmitters results in inappropriate mental processes</a:t>
            </a:r>
          </a:p>
          <a:p>
            <a:pPr>
              <a:lnSpc>
                <a:spcPct val="130000"/>
              </a:lnSpc>
            </a:pPr>
            <a:r>
              <a:rPr lang="en-GB" sz="1500">
                <a:ea typeface="Meiryo"/>
              </a:rPr>
              <a:t>Hormones are also involved in some disorders such as seasonal affective disorder (melatonin)</a:t>
            </a:r>
          </a:p>
        </p:txBody>
      </p:sp>
      <p:sp>
        <p:nvSpPr>
          <p:cNvPr id="12" name="Rectangle 16">
            <a:extLst>
              <a:ext uri="{FF2B5EF4-FFF2-40B4-BE49-F238E27FC236}">
                <a16:creationId xmlns:a16="http://schemas.microsoft.com/office/drawing/2014/main" id="{C1CF7BFC-0A02-4106-88A8-CCC0D94445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8">
            <a:extLst>
              <a:ext uri="{FF2B5EF4-FFF2-40B4-BE49-F238E27FC236}">
                <a16:creationId xmlns:a16="http://schemas.microsoft.com/office/drawing/2014/main" id="{65304E59-B4DC-4CA3-89F1-5C88000EB7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3167A8C-FFEF-4D1B-8459-E2BB5C045F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CA3DFBE-30A6-4BDE-9238-14F3652B4F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94950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fire&#10;&#10;Description automatically generated">
            <a:extLst>
              <a:ext uri="{FF2B5EF4-FFF2-40B4-BE49-F238E27FC236}">
                <a16:creationId xmlns:a16="http://schemas.microsoft.com/office/drawing/2014/main" id="{693AA26C-8E13-4FDD-8929-D0253223B861}"/>
              </a:ext>
            </a:extLst>
          </p:cNvPr>
          <p:cNvPicPr>
            <a:picLocks noChangeAspect="1"/>
          </p:cNvPicPr>
          <p:nvPr/>
        </p:nvPicPr>
        <p:blipFill rotWithShape="1">
          <a:blip r:embed="rId2"/>
          <a:srcRect l="19719" r="27313"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E06E68-8A32-45CB-AF34-08487D6BF9F4}"/>
              </a:ext>
            </a:extLst>
          </p:cNvPr>
          <p:cNvSpPr>
            <a:spLocks noGrp="1"/>
          </p:cNvSpPr>
          <p:nvPr>
            <p:ph type="title"/>
          </p:nvPr>
        </p:nvSpPr>
        <p:spPr>
          <a:xfrm>
            <a:off x="787178" y="1475399"/>
            <a:ext cx="6623040" cy="1140580"/>
          </a:xfrm>
        </p:spPr>
        <p:txBody>
          <a:bodyPr>
            <a:normAutofit/>
          </a:bodyPr>
          <a:lstStyle/>
          <a:p>
            <a:pPr>
              <a:lnSpc>
                <a:spcPct val="140000"/>
              </a:lnSpc>
            </a:pPr>
            <a:r>
              <a:rPr lang="en-GB" sz="2800">
                <a:ea typeface="Meiryo"/>
              </a:rPr>
              <a:t>Biological Models – Critique </a:t>
            </a:r>
            <a:endParaRPr lang="en-GB" sz="2800"/>
          </a:p>
        </p:txBody>
      </p:sp>
      <p:sp>
        <p:nvSpPr>
          <p:cNvPr id="3" name="Content Placeholder 2">
            <a:extLst>
              <a:ext uri="{FF2B5EF4-FFF2-40B4-BE49-F238E27FC236}">
                <a16:creationId xmlns:a16="http://schemas.microsoft.com/office/drawing/2014/main" id="{38E1CDCC-9B52-4E13-B191-0F207EA53061}"/>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Mental Health problems cannot always be reduced to biological explanations.</a:t>
            </a:r>
          </a:p>
          <a:p>
            <a:pPr>
              <a:lnSpc>
                <a:spcPct val="130000"/>
              </a:lnSpc>
            </a:pPr>
            <a:r>
              <a:rPr lang="en-GB" sz="1500">
                <a:ea typeface="Meiryo"/>
              </a:rPr>
              <a:t>Biological systems are continuously open to social and relational influences</a:t>
            </a:r>
          </a:p>
          <a:p>
            <a:pPr>
              <a:lnSpc>
                <a:spcPct val="130000"/>
              </a:lnSpc>
            </a:pPr>
            <a:r>
              <a:rPr lang="en-GB" sz="1500">
                <a:ea typeface="Meiryo"/>
              </a:rPr>
              <a:t>"Biology...always plays a part in our experience – but it is never separate, in principle or practice, from other influences" (</a:t>
            </a:r>
            <a:r>
              <a:rPr lang="en-GB" sz="1500" err="1">
                <a:ea typeface="Meiryo"/>
              </a:rPr>
              <a:t>Cromby</a:t>
            </a:r>
            <a:r>
              <a:rPr lang="en-GB" sz="1500">
                <a:ea typeface="Meiryo"/>
              </a:rPr>
              <a:t>, Harper, and Reavey, 2013, p.100).</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182759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close up of a coral&#10;&#10;Description automatically generated">
            <a:extLst>
              <a:ext uri="{FF2B5EF4-FFF2-40B4-BE49-F238E27FC236}">
                <a16:creationId xmlns:a16="http://schemas.microsoft.com/office/drawing/2014/main" id="{1DDAF9C4-9B69-4A14-863E-47398A7FFA24}"/>
              </a:ext>
            </a:extLst>
          </p:cNvPr>
          <p:cNvPicPr>
            <a:picLocks noChangeAspect="1"/>
          </p:cNvPicPr>
          <p:nvPr/>
        </p:nvPicPr>
        <p:blipFill rotWithShape="1">
          <a:blip r:embed="rId2"/>
          <a:srcRect l="19231" r="19470"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EBDBAA-FAD6-4FE8-9FFE-21572294D18B}"/>
              </a:ext>
            </a:extLst>
          </p:cNvPr>
          <p:cNvSpPr>
            <a:spLocks noGrp="1"/>
          </p:cNvSpPr>
          <p:nvPr>
            <p:ph type="title"/>
          </p:nvPr>
        </p:nvSpPr>
        <p:spPr>
          <a:xfrm>
            <a:off x="787178" y="1475399"/>
            <a:ext cx="6623040" cy="1140580"/>
          </a:xfrm>
        </p:spPr>
        <p:txBody>
          <a:bodyPr>
            <a:normAutofit/>
          </a:bodyPr>
          <a:lstStyle/>
          <a:p>
            <a:r>
              <a:rPr lang="en-GB">
                <a:ea typeface="Meiryo"/>
              </a:rPr>
              <a:t>Psychological Models </a:t>
            </a:r>
            <a:endParaRPr lang="en-GB"/>
          </a:p>
        </p:txBody>
      </p:sp>
      <p:sp>
        <p:nvSpPr>
          <p:cNvPr id="3" name="Content Placeholder 2">
            <a:extLst>
              <a:ext uri="{FF2B5EF4-FFF2-40B4-BE49-F238E27FC236}">
                <a16:creationId xmlns:a16="http://schemas.microsoft.com/office/drawing/2014/main" id="{F11B4A1F-B2A1-4D01-8113-D8A02FFA7F0F}"/>
              </a:ext>
            </a:extLst>
          </p:cNvPr>
          <p:cNvSpPr>
            <a:spLocks noGrp="1"/>
          </p:cNvSpPr>
          <p:nvPr>
            <p:ph idx="1"/>
          </p:nvPr>
        </p:nvSpPr>
        <p:spPr>
          <a:xfrm>
            <a:off x="787179" y="2743995"/>
            <a:ext cx="6623039" cy="3030599"/>
          </a:xfrm>
        </p:spPr>
        <p:txBody>
          <a:bodyPr anchor="t">
            <a:normAutofit/>
          </a:bodyPr>
          <a:lstStyle/>
          <a:p>
            <a:pPr>
              <a:lnSpc>
                <a:spcPct val="130000"/>
              </a:lnSpc>
            </a:pPr>
            <a:r>
              <a:rPr lang="en-GB" sz="1500">
                <a:ea typeface="Meiryo"/>
              </a:rPr>
              <a:t>Focus on internal mental processes that influence mood and behaviours</a:t>
            </a:r>
          </a:p>
          <a:p>
            <a:pPr>
              <a:lnSpc>
                <a:spcPct val="130000"/>
              </a:lnSpc>
            </a:pPr>
            <a:r>
              <a:rPr lang="en-GB" sz="1500">
                <a:ea typeface="Meiryo"/>
              </a:rPr>
              <a:t>No a single explanatory paradigm:</a:t>
            </a:r>
          </a:p>
          <a:p>
            <a:pPr>
              <a:lnSpc>
                <a:spcPct val="130000"/>
              </a:lnSpc>
            </a:pPr>
            <a:r>
              <a:rPr lang="en-GB" sz="1500">
                <a:ea typeface="Meiryo"/>
              </a:rPr>
              <a:t>Freud and Psychoanalysis (1900's)</a:t>
            </a:r>
          </a:p>
          <a:p>
            <a:pPr>
              <a:lnSpc>
                <a:spcPct val="130000"/>
              </a:lnSpc>
            </a:pPr>
            <a:r>
              <a:rPr lang="en-GB" sz="1500">
                <a:ea typeface="Meiryo"/>
              </a:rPr>
              <a:t>Behaviour Therapy (1950's/1960's)</a:t>
            </a:r>
          </a:p>
          <a:p>
            <a:pPr>
              <a:lnSpc>
                <a:spcPct val="130000"/>
              </a:lnSpc>
            </a:pPr>
            <a:r>
              <a:rPr lang="en-GB" sz="1500">
                <a:ea typeface="Meiryo"/>
              </a:rPr>
              <a:t>Humanistic Therapy (1960's)</a:t>
            </a:r>
          </a:p>
          <a:p>
            <a:pPr>
              <a:lnSpc>
                <a:spcPct val="130000"/>
              </a:lnSpc>
            </a:pPr>
            <a:r>
              <a:rPr lang="en-GB" sz="1500">
                <a:ea typeface="Meiryo"/>
              </a:rPr>
              <a:t>Cognitive Behavioural Therapy (1970's)</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1422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A4E7B50-D68C-43EB-930F-EA442A13A9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Rectangle 26">
            <a:extLst>
              <a:ext uri="{FF2B5EF4-FFF2-40B4-BE49-F238E27FC236}">
                <a16:creationId xmlns:a16="http://schemas.microsoft.com/office/drawing/2014/main" id="{02822754-E01B-4742-88B9-BE0984BAFE5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hand holding a small piece of paper&#10;&#10;Description automatically generated">
            <a:extLst>
              <a:ext uri="{FF2B5EF4-FFF2-40B4-BE49-F238E27FC236}">
                <a16:creationId xmlns:a16="http://schemas.microsoft.com/office/drawing/2014/main" id="{0D52AD5E-E9D9-4404-9F2A-B6A696A131B8}"/>
              </a:ext>
            </a:extLst>
          </p:cNvPr>
          <p:cNvPicPr>
            <a:picLocks noChangeAspect="1"/>
          </p:cNvPicPr>
          <p:nvPr/>
        </p:nvPicPr>
        <p:blipFill rotWithShape="1">
          <a:blip r:embed="rId2"/>
          <a:srcRect l="23804" r="23426" b="-2"/>
          <a:stretch/>
        </p:blipFill>
        <p:spPr>
          <a:xfrm>
            <a:off x="8194348" y="1074544"/>
            <a:ext cx="3997652" cy="5037857"/>
          </a:xfrm>
          <a:prstGeom prst="rect">
            <a:avLst/>
          </a:prstGeom>
        </p:spPr>
      </p:pic>
      <p:sp>
        <p:nvSpPr>
          <p:cNvPr id="29" name="Rectangle 28">
            <a:extLst>
              <a:ext uri="{FF2B5EF4-FFF2-40B4-BE49-F238E27FC236}">
                <a16:creationId xmlns:a16="http://schemas.microsoft.com/office/drawing/2014/main" id="{387C5BBA-BBE2-4821-96CF-38FC49570F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3611DA2B-4CF7-4A57-82AC-FA120DE44D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36F145-6A48-4E59-B84D-E95228BE3810}"/>
              </a:ext>
            </a:extLst>
          </p:cNvPr>
          <p:cNvSpPr>
            <a:spLocks noGrp="1"/>
          </p:cNvSpPr>
          <p:nvPr>
            <p:ph type="title"/>
          </p:nvPr>
        </p:nvSpPr>
        <p:spPr>
          <a:xfrm>
            <a:off x="787178" y="1475399"/>
            <a:ext cx="6623040" cy="1140580"/>
          </a:xfrm>
        </p:spPr>
        <p:txBody>
          <a:bodyPr>
            <a:normAutofit/>
          </a:bodyPr>
          <a:lstStyle/>
          <a:p>
            <a:pPr>
              <a:lnSpc>
                <a:spcPct val="140000"/>
              </a:lnSpc>
            </a:pPr>
            <a:r>
              <a:rPr lang="en-GB" sz="2300">
                <a:ea typeface="Meiryo"/>
              </a:rPr>
              <a:t>Socio-Cultural Models (Sociogenic) </a:t>
            </a:r>
            <a:endParaRPr lang="en-GB" sz="2300"/>
          </a:p>
        </p:txBody>
      </p:sp>
      <p:sp>
        <p:nvSpPr>
          <p:cNvPr id="3" name="Content Placeholder 2">
            <a:extLst>
              <a:ext uri="{FF2B5EF4-FFF2-40B4-BE49-F238E27FC236}">
                <a16:creationId xmlns:a16="http://schemas.microsoft.com/office/drawing/2014/main" id="{67B08E75-0887-4F0A-AEA4-7BBFFD0489A4}"/>
              </a:ext>
            </a:extLst>
          </p:cNvPr>
          <p:cNvSpPr>
            <a:spLocks noGrp="1"/>
          </p:cNvSpPr>
          <p:nvPr>
            <p:ph idx="1"/>
          </p:nvPr>
        </p:nvSpPr>
        <p:spPr>
          <a:xfrm>
            <a:off x="787179" y="2743995"/>
            <a:ext cx="6623039" cy="3030599"/>
          </a:xfrm>
        </p:spPr>
        <p:txBody>
          <a:bodyPr anchor="t">
            <a:normAutofit/>
          </a:bodyPr>
          <a:lstStyle/>
          <a:p>
            <a:pPr>
              <a:lnSpc>
                <a:spcPct val="130000"/>
              </a:lnSpc>
            </a:pPr>
            <a:r>
              <a:rPr lang="en-GB" sz="1400">
                <a:ea typeface="Meiryo"/>
              </a:rPr>
              <a:t>Jenkins et al. (1998) British Psychiatric Morbidity </a:t>
            </a:r>
            <a:r>
              <a:rPr lang="en-GB" sz="1400" err="1">
                <a:ea typeface="Meiryo"/>
              </a:rPr>
              <a:t>Survery</a:t>
            </a:r>
            <a:r>
              <a:rPr lang="en-GB" sz="1400">
                <a:ea typeface="Meiryo"/>
              </a:rPr>
              <a:t> – Many different social and cultural variables associated with mental health problems</a:t>
            </a:r>
          </a:p>
          <a:p>
            <a:pPr>
              <a:lnSpc>
                <a:spcPct val="130000"/>
              </a:lnSpc>
            </a:pPr>
            <a:r>
              <a:rPr lang="en-GB" sz="1400">
                <a:ea typeface="Meiryo"/>
              </a:rPr>
              <a:t>Socio-economic status differences - Social drift, social stress, lack of resources</a:t>
            </a:r>
          </a:p>
          <a:p>
            <a:pPr>
              <a:lnSpc>
                <a:spcPct val="130000"/>
              </a:lnSpc>
            </a:pPr>
            <a:r>
              <a:rPr lang="en-GB" sz="1400">
                <a:ea typeface="Meiryo"/>
              </a:rPr>
              <a:t>Gender differences – willingness to express distress, role strain</a:t>
            </a:r>
          </a:p>
          <a:p>
            <a:pPr>
              <a:lnSpc>
                <a:spcPct val="130000"/>
              </a:lnSpc>
            </a:pPr>
            <a:r>
              <a:rPr lang="en-GB" sz="1400">
                <a:ea typeface="Meiryo"/>
              </a:rPr>
              <a:t>Minority status – prejudice, culture transitions, confound with social class </a:t>
            </a:r>
          </a:p>
        </p:txBody>
      </p:sp>
      <p:sp>
        <p:nvSpPr>
          <p:cNvPr id="33" name="Rectangle 32">
            <a:extLst>
              <a:ext uri="{FF2B5EF4-FFF2-40B4-BE49-F238E27FC236}">
                <a16:creationId xmlns:a16="http://schemas.microsoft.com/office/drawing/2014/main" id="{C1CF7BFC-0A02-4106-88A8-CCC0D944451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65304E59-B4DC-4CA3-89F1-5C88000EB70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3167A8C-FFEF-4D1B-8459-E2BB5C045FA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1CA3DFBE-30A6-4BDE-9238-14F3652B4F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38287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67AEA-6734-41E6-8153-50A0CFB36FC8}"/>
              </a:ext>
            </a:extLst>
          </p:cNvPr>
          <p:cNvSpPr>
            <a:spLocks noGrp="1"/>
          </p:cNvSpPr>
          <p:nvPr>
            <p:ph type="title"/>
          </p:nvPr>
        </p:nvSpPr>
        <p:spPr>
          <a:xfrm>
            <a:off x="642918" y="1072110"/>
            <a:ext cx="3611029" cy="1862345"/>
          </a:xfrm>
        </p:spPr>
        <p:txBody>
          <a:bodyPr>
            <a:normAutofit/>
          </a:bodyPr>
          <a:lstStyle/>
          <a:p>
            <a:r>
              <a:rPr lang="en-GB" sz="2800">
                <a:ea typeface="Meiryo"/>
              </a:rPr>
              <a:t>Biopsychosocial Model</a:t>
            </a:r>
            <a:endParaRPr lang="en-GB" sz="2800"/>
          </a:p>
        </p:txBody>
      </p:sp>
      <p:sp>
        <p:nvSpPr>
          <p:cNvPr id="15" name="Rectangle 14">
            <a:extLst>
              <a:ext uri="{FF2B5EF4-FFF2-40B4-BE49-F238E27FC236}">
                <a16:creationId xmlns:a16="http://schemas.microsoft.com/office/drawing/2014/main" id="{2060C0F7-61A6-4E64-A77E-AFBD81127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240CD22E-573C-4B8A-9BB2-8DA60F53A24D}"/>
              </a:ext>
            </a:extLst>
          </p:cNvPr>
          <p:cNvSpPr>
            <a:spLocks noGrp="1"/>
          </p:cNvSpPr>
          <p:nvPr>
            <p:ph idx="1"/>
          </p:nvPr>
        </p:nvSpPr>
        <p:spPr>
          <a:xfrm>
            <a:off x="637874" y="2934455"/>
            <a:ext cx="3616073" cy="2840139"/>
          </a:xfrm>
        </p:spPr>
        <p:txBody>
          <a:bodyPr anchor="t">
            <a:normAutofit/>
          </a:bodyPr>
          <a:lstStyle/>
          <a:p>
            <a:r>
              <a:rPr lang="en-US" dirty="0">
                <a:ea typeface="Meiryo"/>
              </a:rPr>
              <a:t>George L. Engel – The need for a New Medical Model: A Challenge for Biomedicine (1977)</a:t>
            </a:r>
            <a:endParaRPr lang="en-US" dirty="0"/>
          </a:p>
        </p:txBody>
      </p:sp>
      <p:pic>
        <p:nvPicPr>
          <p:cNvPr id="4" name="Picture 4" descr="Diagram, venn diagram&#10;&#10;Description automatically generated">
            <a:extLst>
              <a:ext uri="{FF2B5EF4-FFF2-40B4-BE49-F238E27FC236}">
                <a16:creationId xmlns:a16="http://schemas.microsoft.com/office/drawing/2014/main" id="{9B95050D-57BF-4719-827E-B20246FC2FD7}"/>
              </a:ext>
            </a:extLst>
          </p:cNvPr>
          <p:cNvPicPr>
            <a:picLocks noChangeAspect="1"/>
          </p:cNvPicPr>
          <p:nvPr/>
        </p:nvPicPr>
        <p:blipFill>
          <a:blip r:embed="rId3"/>
          <a:stretch>
            <a:fillRect/>
          </a:stretch>
        </p:blipFill>
        <p:spPr>
          <a:xfrm>
            <a:off x="6312911" y="1295962"/>
            <a:ext cx="4266076" cy="4266076"/>
          </a:xfrm>
          <a:prstGeom prst="rect">
            <a:avLst/>
          </a:prstGeom>
        </p:spPr>
      </p:pic>
      <p:sp>
        <p:nvSpPr>
          <p:cNvPr id="17" name="Rectangle 16">
            <a:extLst>
              <a:ext uri="{FF2B5EF4-FFF2-40B4-BE49-F238E27FC236}">
                <a16:creationId xmlns:a16="http://schemas.microsoft.com/office/drawing/2014/main" id="{BCF4857D-F003-4CA1-82AB-00900B100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791336-FCAA-4174-9303-B3F3748611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A212158-300D-44D0-9CCE-472C3F669E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88521F4-D44A-42C5-9BDB-5CA255540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5E6738EB-6FF0-4AF9-8462-57F4494B8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587854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B0D678-CC6F-4CF4-A278-00AFFBC11D02}"/>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30E9F9B-B11D-4ECF-86F0-71B3FEED0D75}"/>
              </a:ext>
            </a:extLst>
          </p:cNvPr>
          <p:cNvSpPr>
            <a:spLocks noGrp="1"/>
          </p:cNvSpPr>
          <p:nvPr>
            <p:ph idx="1"/>
          </p:nvPr>
        </p:nvSpPr>
        <p:spPr>
          <a:xfrm>
            <a:off x="1535371" y="2702257"/>
            <a:ext cx="9935571" cy="3426158"/>
          </a:xfrm>
        </p:spPr>
        <p:txBody>
          <a:bodyPr anchor="t">
            <a:normAutofit/>
          </a:bodyPr>
          <a:lstStyle/>
          <a:p>
            <a:r>
              <a:rPr lang="en-GB" dirty="0">
                <a:ea typeface="Meiryo"/>
              </a:rPr>
              <a:t>Critique of the biomedical model of disease:</a:t>
            </a:r>
            <a:endParaRPr lang="en-GB">
              <a:ea typeface="Meiryo"/>
            </a:endParaRPr>
          </a:p>
          <a:p>
            <a:r>
              <a:rPr lang="en-GB" b="0" dirty="0">
                <a:ea typeface="+mn-lt"/>
                <a:cs typeface="+mn-lt"/>
              </a:rPr>
              <a:t>“The dominant model of disease today is biomedical, and it leaves no room within its framework for the social, psychological, and behavioural dimensions of illness. A biopsychosocial model proposed that provides a blueprint for research, a framework for teaching, and a design for action in the real world of health care” (p. 135)</a:t>
            </a:r>
            <a:endParaRPr lang="en-GB">
              <a:ea typeface="+mn-lt"/>
              <a:cs typeface="+mn-lt"/>
            </a:endParaRPr>
          </a:p>
        </p:txBody>
      </p:sp>
    </p:spTree>
    <p:extLst>
      <p:ext uri="{BB962C8B-B14F-4D97-AF65-F5344CB8AC3E}">
        <p14:creationId xmlns:p14="http://schemas.microsoft.com/office/powerpoint/2010/main" val="40809498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37C225-39C3-4F1F-AF2A-C3632E7717E9}"/>
              </a:ext>
            </a:extLst>
          </p:cNvPr>
          <p:cNvSpPr>
            <a:spLocks noGrp="1"/>
          </p:cNvSpPr>
          <p:nvPr>
            <p:ph type="title"/>
          </p:nvPr>
        </p:nvSpPr>
        <p:spPr>
          <a:xfrm>
            <a:off x="1535371" y="1044054"/>
            <a:ext cx="10013709" cy="1030360"/>
          </a:xfrm>
        </p:spPr>
        <p:txBody>
          <a:bodyPr>
            <a:normAutofit/>
          </a:bodyPr>
          <a:lstStyle/>
          <a:p>
            <a:r>
              <a:rPr lang="en-GB">
                <a:solidFill>
                  <a:schemeClr val="bg1"/>
                </a:solidFill>
                <a:ea typeface="Meiryo"/>
              </a:rPr>
              <a:t>Biopsychosocial Model - critique</a:t>
            </a:r>
            <a:endParaRPr lang="en-GB">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AE0B19-8E73-425D-9E20-51231BFD9AB7}"/>
              </a:ext>
            </a:extLst>
          </p:cNvPr>
          <p:cNvSpPr>
            <a:spLocks noGrp="1"/>
          </p:cNvSpPr>
          <p:nvPr>
            <p:ph idx="1"/>
          </p:nvPr>
        </p:nvSpPr>
        <p:spPr>
          <a:xfrm>
            <a:off x="1535371" y="2702257"/>
            <a:ext cx="9935571" cy="3426158"/>
          </a:xfrm>
        </p:spPr>
        <p:txBody>
          <a:bodyPr anchor="t">
            <a:normAutofit/>
          </a:bodyPr>
          <a:lstStyle/>
          <a:p>
            <a:r>
              <a:rPr lang="en-GB" dirty="0">
                <a:ea typeface="Meiryo"/>
              </a:rPr>
              <a:t>In practice, these three areas are still treated as separate and distinct.</a:t>
            </a:r>
          </a:p>
          <a:p>
            <a:r>
              <a:rPr lang="en-GB" dirty="0">
                <a:ea typeface="Meiryo"/>
              </a:rPr>
              <a:t>There's little consideration of the relationships between the three dimensions</a:t>
            </a:r>
          </a:p>
          <a:p>
            <a:endParaRPr lang="en-GB" dirty="0">
              <a:ea typeface="Meiryo"/>
            </a:endParaRPr>
          </a:p>
          <a:p>
            <a:r>
              <a:rPr lang="en-GB" dirty="0">
                <a:ea typeface="Meiryo"/>
                <a:hlinkClick r:id="rId2"/>
              </a:rPr>
              <a:t>The rise and fall of the biopsychosocial model</a:t>
            </a:r>
            <a:endParaRPr lang="en-GB" dirty="0">
              <a:ea typeface="Meiryo"/>
            </a:endParaRPr>
          </a:p>
        </p:txBody>
      </p:sp>
    </p:spTree>
    <p:extLst>
      <p:ext uri="{BB962C8B-B14F-4D97-AF65-F5344CB8AC3E}">
        <p14:creationId xmlns:p14="http://schemas.microsoft.com/office/powerpoint/2010/main" val="3310328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10">
            <a:extLst>
              <a:ext uri="{FF2B5EF4-FFF2-40B4-BE49-F238E27FC236}">
                <a16:creationId xmlns:a16="http://schemas.microsoft.com/office/drawing/2014/main" id="{BCF4857D-F003-4CA1-82AB-00900B100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4" descr="Question mark on green pastel background">
            <a:extLst>
              <a:ext uri="{FF2B5EF4-FFF2-40B4-BE49-F238E27FC236}">
                <a16:creationId xmlns:a16="http://schemas.microsoft.com/office/drawing/2014/main" id="{6E74407E-2D83-4E5C-9C57-BC74AAB4AB6C}"/>
              </a:ext>
            </a:extLst>
          </p:cNvPr>
          <p:cNvPicPr>
            <a:picLocks noChangeAspect="1"/>
          </p:cNvPicPr>
          <p:nvPr/>
        </p:nvPicPr>
        <p:blipFill rotWithShape="1">
          <a:blip r:embed="rId2"/>
          <a:srcRect l="23133" r="3" b="3"/>
          <a:stretch/>
        </p:blipFill>
        <p:spPr>
          <a:xfrm>
            <a:off x="20" y="1804072"/>
            <a:ext cx="4458058" cy="4349801"/>
          </a:xfrm>
          <a:prstGeom prst="rect">
            <a:avLst/>
          </a:prstGeom>
        </p:spPr>
      </p:pic>
      <p:sp>
        <p:nvSpPr>
          <p:cNvPr id="10" name="Rectangle 12">
            <a:extLst>
              <a:ext uri="{FF2B5EF4-FFF2-40B4-BE49-F238E27FC236}">
                <a16:creationId xmlns:a16="http://schemas.microsoft.com/office/drawing/2014/main" id="{79855050-A75B-4DD0-9B56-8B1C7722D8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426076" y="0"/>
            <a:ext cx="7765922" cy="616761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66C970-21E1-4EF7-9F6F-BBEB41306706}"/>
              </a:ext>
            </a:extLst>
          </p:cNvPr>
          <p:cNvSpPr>
            <a:spLocks noGrp="1"/>
          </p:cNvSpPr>
          <p:nvPr>
            <p:ph type="title"/>
          </p:nvPr>
        </p:nvSpPr>
        <p:spPr>
          <a:xfrm>
            <a:off x="4794634" y="332450"/>
            <a:ext cx="6754447" cy="1471622"/>
          </a:xfrm>
        </p:spPr>
        <p:txBody>
          <a:bodyPr anchor="b">
            <a:normAutofit/>
          </a:bodyPr>
          <a:lstStyle/>
          <a:p>
            <a:r>
              <a:rPr lang="en-GB" dirty="0">
                <a:ea typeface="Meiryo"/>
              </a:rPr>
              <a:t>Thoughts so far?</a:t>
            </a:r>
            <a:endParaRPr lang="en-GB" dirty="0"/>
          </a:p>
        </p:txBody>
      </p:sp>
      <p:sp>
        <p:nvSpPr>
          <p:cNvPr id="12" name="Rectangle 14">
            <a:extLst>
              <a:ext uri="{FF2B5EF4-FFF2-40B4-BE49-F238E27FC236}">
                <a16:creationId xmlns:a16="http://schemas.microsoft.com/office/drawing/2014/main" id="{5E6738EB-6FF0-4AF9-8462-57F4494B8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753806"/>
            <a:ext cx="4425696"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AE9677-69F1-4BCD-923A-9CD369D8B33A}"/>
              </a:ext>
            </a:extLst>
          </p:cNvPr>
          <p:cNvSpPr>
            <a:spLocks noGrp="1"/>
          </p:cNvSpPr>
          <p:nvPr>
            <p:ph idx="1"/>
          </p:nvPr>
        </p:nvSpPr>
        <p:spPr>
          <a:xfrm>
            <a:off x="4794637" y="1940001"/>
            <a:ext cx="6754446" cy="3834594"/>
          </a:xfrm>
        </p:spPr>
        <p:txBody>
          <a:bodyPr anchor="t">
            <a:normAutofit/>
          </a:bodyPr>
          <a:lstStyle/>
          <a:p>
            <a:r>
              <a:rPr lang="en-GB" dirty="0">
                <a:ea typeface="Meiryo"/>
              </a:rPr>
              <a:t>Spend 10mins in small groups discussing the different models. See if you can think of strengths and limitations of each. Consider whether you are aware of any other models that are used and reflect on the implications of these.</a:t>
            </a:r>
            <a:endParaRPr lang="en-GB" dirty="0"/>
          </a:p>
        </p:txBody>
      </p:sp>
      <p:sp>
        <p:nvSpPr>
          <p:cNvPr id="14"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9" y="6167615"/>
            <a:ext cx="12192001"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14336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835F464-7A59-4221-AA5E-B60EF8D3CBC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4476C45-D857-4BDA-A6BD-EC4A7D4575E4}"/>
              </a:ext>
            </a:extLst>
          </p:cNvPr>
          <p:cNvSpPr>
            <a:spLocks noGrp="1"/>
          </p:cNvSpPr>
          <p:nvPr>
            <p:ph type="title"/>
          </p:nvPr>
        </p:nvSpPr>
        <p:spPr>
          <a:xfrm>
            <a:off x="642918" y="705113"/>
            <a:ext cx="3411973" cy="5197498"/>
          </a:xfrm>
        </p:spPr>
        <p:txBody>
          <a:bodyPr>
            <a:normAutofit/>
          </a:bodyPr>
          <a:lstStyle/>
          <a:p>
            <a:pPr>
              <a:lnSpc>
                <a:spcPct val="140000"/>
              </a:lnSpc>
            </a:pPr>
            <a:r>
              <a:rPr lang="en-GB" sz="3300">
                <a:ea typeface="Meiryo"/>
              </a:rPr>
              <a:t>Medical and Psychiatric Diagnosis</a:t>
            </a:r>
            <a:br>
              <a:rPr lang="en-GB" sz="3300">
                <a:ea typeface="Meiryo"/>
              </a:rPr>
            </a:br>
            <a:r>
              <a:rPr lang="en-GB" sz="3300">
                <a:ea typeface="Meiryo"/>
              </a:rPr>
              <a:t>(</a:t>
            </a:r>
            <a:r>
              <a:rPr lang="en-GB" sz="3300" err="1">
                <a:ea typeface="Meiryo"/>
              </a:rPr>
              <a:t>Cromby</a:t>
            </a:r>
            <a:r>
              <a:rPr lang="en-GB" sz="3300">
                <a:ea typeface="Meiryo"/>
              </a:rPr>
              <a:t>, Harper, Reavey, 2013)</a:t>
            </a:r>
            <a:endParaRPr lang="en-GB" sz="3300"/>
          </a:p>
        </p:txBody>
      </p:sp>
      <p:sp>
        <p:nvSpPr>
          <p:cNvPr id="11" name="Rectangle 10">
            <a:extLst>
              <a:ext uri="{FF2B5EF4-FFF2-40B4-BE49-F238E27FC236}">
                <a16:creationId xmlns:a16="http://schemas.microsoft.com/office/drawing/2014/main" id="{2C57B5ED-61CB-4AF5-A47A-A41A996F83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61644" y="0"/>
            <a:ext cx="7530351"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14C9CDB-7738-4B6C-BCE1-D9516C1E03DE}"/>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45FF3B6-AA5C-4B72-A1F4-A4E7FAC49CB8}"/>
              </a:ext>
            </a:extLst>
          </p:cNvPr>
          <p:cNvGraphicFramePr>
            <a:graphicFrameLocks noGrp="1"/>
          </p:cNvGraphicFramePr>
          <p:nvPr>
            <p:ph idx="1"/>
            <p:extLst>
              <p:ext uri="{D42A27DB-BD31-4B8C-83A1-F6EECF244321}">
                <p14:modId xmlns:p14="http://schemas.microsoft.com/office/powerpoint/2010/main" val="451259451"/>
              </p:ext>
            </p:extLst>
          </p:nvPr>
        </p:nvGraphicFramePr>
        <p:xfrm>
          <a:off x="5376863" y="704850"/>
          <a:ext cx="6172200" cy="51974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18157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79855050-A75B-4DD0-9B56-8B1C7722D8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048" y="1767385"/>
            <a:ext cx="12188950" cy="4367284"/>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F494C0-8F0D-4498-8F18-B723F812B682}"/>
              </a:ext>
            </a:extLst>
          </p:cNvPr>
          <p:cNvSpPr>
            <a:spLocks noGrp="1"/>
          </p:cNvSpPr>
          <p:nvPr>
            <p:ph type="title"/>
          </p:nvPr>
        </p:nvSpPr>
        <p:spPr>
          <a:xfrm>
            <a:off x="642918" y="2138901"/>
            <a:ext cx="3411973" cy="3635693"/>
          </a:xfrm>
        </p:spPr>
        <p:txBody>
          <a:bodyPr>
            <a:normAutofit/>
          </a:bodyPr>
          <a:lstStyle/>
          <a:p>
            <a:r>
              <a:rPr lang="en-GB" sz="2800">
                <a:ea typeface="Meiryo"/>
              </a:rPr>
              <a:t>Consequences of diagnosis for service users</a:t>
            </a:r>
            <a:endParaRPr lang="en-GB" sz="2800"/>
          </a:p>
        </p:txBody>
      </p:sp>
      <p:sp>
        <p:nvSpPr>
          <p:cNvPr id="12" name="Rectangle 11">
            <a:extLst>
              <a:ext uri="{FF2B5EF4-FFF2-40B4-BE49-F238E27FC236}">
                <a16:creationId xmlns:a16="http://schemas.microsoft.com/office/drawing/2014/main" id="{BCF4857D-F003-4CA1-82AB-00900B100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6072" cy="1804072"/>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E6738EB-6FF0-4AF9-8462-57F4494B8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175380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B791336-FCAA-4174-9303-B3F3748611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394069" y="6167615"/>
            <a:ext cx="77948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CA212158-300D-44D0-9CCE-472C3F669E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88521F4-D44A-42C5-9BDB-5CA255540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94070"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A556F0-20C4-4B1C-BFC8-94287954FBAB}"/>
              </a:ext>
            </a:extLst>
          </p:cNvPr>
          <p:cNvSpPr>
            <a:spLocks noGrp="1"/>
          </p:cNvSpPr>
          <p:nvPr>
            <p:ph idx="1"/>
          </p:nvPr>
        </p:nvSpPr>
        <p:spPr>
          <a:xfrm>
            <a:off x="4794637" y="2138901"/>
            <a:ext cx="6754446" cy="3635693"/>
          </a:xfrm>
        </p:spPr>
        <p:txBody>
          <a:bodyPr>
            <a:normAutofit/>
          </a:bodyPr>
          <a:lstStyle/>
          <a:p>
            <a:r>
              <a:rPr lang="en-GB" dirty="0">
                <a:ea typeface="Meiryo"/>
              </a:rPr>
              <a:t>Comfort and reassurance</a:t>
            </a:r>
            <a:endParaRPr lang="en-US" dirty="0"/>
          </a:p>
          <a:p>
            <a:r>
              <a:rPr lang="en-GB" dirty="0">
                <a:ea typeface="Meiryo"/>
              </a:rPr>
              <a:t>Access to services</a:t>
            </a:r>
          </a:p>
          <a:p>
            <a:r>
              <a:rPr lang="en-GB" dirty="0">
                <a:ea typeface="Meiryo"/>
              </a:rPr>
              <a:t>Sense of Community</a:t>
            </a:r>
          </a:p>
          <a:p>
            <a:r>
              <a:rPr lang="en-GB" dirty="0">
                <a:ea typeface="Meiryo"/>
              </a:rPr>
              <a:t>Stigma</a:t>
            </a:r>
          </a:p>
          <a:p>
            <a:r>
              <a:rPr lang="en-GB" dirty="0">
                <a:ea typeface="Meiryo"/>
              </a:rPr>
              <a:t>Discrimination and social exclusion</a:t>
            </a:r>
          </a:p>
          <a:p>
            <a:r>
              <a:rPr lang="en-GB" dirty="0">
                <a:ea typeface="Meiryo"/>
              </a:rPr>
              <a:t>The sick role</a:t>
            </a:r>
          </a:p>
          <a:p>
            <a:r>
              <a:rPr lang="en-GB" dirty="0">
                <a:ea typeface="Meiryo"/>
              </a:rPr>
              <a:t>Loss of personal meaning</a:t>
            </a:r>
          </a:p>
        </p:txBody>
      </p:sp>
    </p:spTree>
    <p:extLst>
      <p:ext uri="{BB962C8B-B14F-4D97-AF65-F5344CB8AC3E}">
        <p14:creationId xmlns:p14="http://schemas.microsoft.com/office/powerpoint/2010/main" val="29897684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79855050-A75B-4DD0-9B56-8B1C7722D88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35" y="758246"/>
            <a:ext cx="4658480" cy="538631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C45536-2450-42E2-AB1A-B9660556465A}"/>
              </a:ext>
            </a:extLst>
          </p:cNvPr>
          <p:cNvSpPr>
            <a:spLocks noGrp="1"/>
          </p:cNvSpPr>
          <p:nvPr>
            <p:ph type="title"/>
          </p:nvPr>
        </p:nvSpPr>
        <p:spPr>
          <a:xfrm>
            <a:off x="642918" y="1072110"/>
            <a:ext cx="3611029" cy="1862345"/>
          </a:xfrm>
        </p:spPr>
        <p:txBody>
          <a:bodyPr>
            <a:normAutofit/>
          </a:bodyPr>
          <a:lstStyle/>
          <a:p>
            <a:r>
              <a:rPr lang="en-GB" sz="3300">
                <a:ea typeface="Meiryo"/>
              </a:rPr>
              <a:t>Diagnosis and Classification</a:t>
            </a:r>
            <a:endParaRPr lang="en-GB" sz="3300"/>
          </a:p>
        </p:txBody>
      </p:sp>
      <p:sp>
        <p:nvSpPr>
          <p:cNvPr id="13" name="Rectangle 12">
            <a:extLst>
              <a:ext uri="{FF2B5EF4-FFF2-40B4-BE49-F238E27FC236}">
                <a16:creationId xmlns:a16="http://schemas.microsoft.com/office/drawing/2014/main" id="{2060C0F7-61A6-4E64-A77E-AFBD8112735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84060" y="0"/>
            <a:ext cx="7507940" cy="7652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2CEB01-A7F6-4E95-9D16-FEEF81A622E5}"/>
              </a:ext>
            </a:extLst>
          </p:cNvPr>
          <p:cNvSpPr>
            <a:spLocks noGrp="1"/>
          </p:cNvSpPr>
          <p:nvPr>
            <p:ph idx="1"/>
          </p:nvPr>
        </p:nvSpPr>
        <p:spPr>
          <a:xfrm>
            <a:off x="637874" y="2934455"/>
            <a:ext cx="3616073" cy="2840139"/>
          </a:xfrm>
        </p:spPr>
        <p:txBody>
          <a:bodyPr anchor="t">
            <a:normAutofit/>
          </a:bodyPr>
          <a:lstStyle/>
          <a:p>
            <a:r>
              <a:rPr lang="en-GB" dirty="0">
                <a:ea typeface="Meiryo"/>
              </a:rPr>
              <a:t>ICD-10/ICD-11</a:t>
            </a:r>
          </a:p>
          <a:p>
            <a:r>
              <a:rPr lang="en-GB" dirty="0">
                <a:ea typeface="Meiryo"/>
              </a:rPr>
              <a:t>Links and information provided on Moodle</a:t>
            </a:r>
          </a:p>
          <a:p>
            <a:endParaRPr lang="en-GB" dirty="0">
              <a:ea typeface="Meiryo"/>
            </a:endParaRPr>
          </a:p>
        </p:txBody>
      </p:sp>
      <p:pic>
        <p:nvPicPr>
          <p:cNvPr id="4" name="Picture 4">
            <a:hlinkClick r:id="" action="ppaction://media"/>
            <a:extLst>
              <a:ext uri="{FF2B5EF4-FFF2-40B4-BE49-F238E27FC236}">
                <a16:creationId xmlns:a16="http://schemas.microsoft.com/office/drawing/2014/main" id="{498C55A8-615F-494B-AAAF-44126C27C44D}"/>
              </a:ext>
            </a:extLst>
          </p:cNvPr>
          <p:cNvPicPr>
            <a:picLocks noRot="1" noChangeAspect="1"/>
          </p:cNvPicPr>
          <p:nvPr>
            <a:videoFile r:link="rId1"/>
          </p:nvPr>
        </p:nvPicPr>
        <p:blipFill>
          <a:blip r:embed="rId3"/>
          <a:stretch>
            <a:fillRect/>
          </a:stretch>
        </p:blipFill>
        <p:spPr>
          <a:xfrm>
            <a:off x="5601898" y="1295962"/>
            <a:ext cx="5688101" cy="4266076"/>
          </a:xfrm>
          <a:prstGeom prst="rect">
            <a:avLst/>
          </a:prstGeom>
        </p:spPr>
      </p:pic>
      <p:sp>
        <p:nvSpPr>
          <p:cNvPr id="15" name="Rectangle 14">
            <a:extLst>
              <a:ext uri="{FF2B5EF4-FFF2-40B4-BE49-F238E27FC236}">
                <a16:creationId xmlns:a16="http://schemas.microsoft.com/office/drawing/2014/main" id="{BCF4857D-F003-4CA1-82AB-00900B1008B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 y="6144564"/>
            <a:ext cx="4656246" cy="71343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B791336-FCAA-4174-9303-B3F37486111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715122" y="6167615"/>
            <a:ext cx="747382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A212158-300D-44D0-9CCE-472C3F669EE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6109423"/>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88521F4-D44A-42C5-9BDB-5CA2555409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6241"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5E6738EB-6FF0-4AF9-8462-57F4494B88B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713436"/>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90037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ABDAE2-2EF5-4C0D-8491-06A5F1E3814B}"/>
              </a:ext>
            </a:extLst>
          </p:cNvPr>
          <p:cNvSpPr>
            <a:spLocks noGrp="1"/>
          </p:cNvSpPr>
          <p:nvPr>
            <p:ph type="title"/>
          </p:nvPr>
        </p:nvSpPr>
        <p:spPr>
          <a:xfrm>
            <a:off x="1535371" y="1044054"/>
            <a:ext cx="10013709" cy="1030360"/>
          </a:xfrm>
        </p:spPr>
        <p:txBody>
          <a:bodyPr>
            <a:normAutofit/>
          </a:bodyPr>
          <a:lstStyle/>
          <a:p>
            <a:pPr>
              <a:lnSpc>
                <a:spcPct val="140000"/>
              </a:lnSpc>
            </a:pPr>
            <a:r>
              <a:rPr lang="en-GB" sz="2000">
                <a:solidFill>
                  <a:schemeClr val="bg1"/>
                </a:solidFill>
                <a:ea typeface="Meiryo"/>
              </a:rPr>
              <a:t>Diagnostic and Statistical Manual of Mental Disorders </a:t>
            </a:r>
            <a:br>
              <a:rPr lang="en-GB" sz="2000">
                <a:solidFill>
                  <a:schemeClr val="bg1"/>
                </a:solidFill>
                <a:ea typeface="Meiryo"/>
              </a:rPr>
            </a:br>
            <a:r>
              <a:rPr lang="en-GB" sz="2000">
                <a:solidFill>
                  <a:schemeClr val="bg1"/>
                </a:solidFill>
                <a:ea typeface="Meiryo"/>
              </a:rPr>
              <a:t>DSM-5</a:t>
            </a:r>
            <a:endParaRPr lang="en-GB" sz="20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2879C20-6336-4007-BA69-9EFA2EF91242}"/>
              </a:ext>
            </a:extLst>
          </p:cNvPr>
          <p:cNvSpPr>
            <a:spLocks noGrp="1"/>
          </p:cNvSpPr>
          <p:nvPr>
            <p:ph idx="1"/>
          </p:nvPr>
        </p:nvSpPr>
        <p:spPr>
          <a:xfrm>
            <a:off x="1535371" y="2702257"/>
            <a:ext cx="9935571" cy="3426158"/>
          </a:xfrm>
        </p:spPr>
        <p:txBody>
          <a:bodyPr anchor="t">
            <a:normAutofit/>
          </a:bodyPr>
          <a:lstStyle/>
          <a:p>
            <a:pPr>
              <a:lnSpc>
                <a:spcPct val="130000"/>
              </a:lnSpc>
            </a:pPr>
            <a:r>
              <a:rPr lang="en-GB" dirty="0">
                <a:ea typeface="Meiryo"/>
              </a:rPr>
              <a:t>Diagnostic Statistical Manual</a:t>
            </a:r>
            <a:endParaRPr lang="en-GB">
              <a:ea typeface="Meiryo"/>
            </a:endParaRPr>
          </a:p>
          <a:p>
            <a:pPr marL="285750" indent="-285750">
              <a:lnSpc>
                <a:spcPct val="130000"/>
              </a:lnSpc>
              <a:buFont typeface="Arial" panose="020B0503020204020204" pitchFamily="34" charset="0"/>
              <a:buChar char="•"/>
            </a:pPr>
            <a:r>
              <a:rPr lang="en-GB" dirty="0">
                <a:ea typeface="Meiryo"/>
              </a:rPr>
              <a:t>A medical model of illness</a:t>
            </a:r>
            <a:endParaRPr lang="en-GB">
              <a:ea typeface="Meiryo"/>
            </a:endParaRPr>
          </a:p>
          <a:p>
            <a:pPr marL="285750" indent="-285750">
              <a:lnSpc>
                <a:spcPct val="130000"/>
              </a:lnSpc>
              <a:buFont typeface="Arial" panose="020B0503020204020204" pitchFamily="34" charset="0"/>
              <a:buChar char="•"/>
            </a:pPr>
            <a:r>
              <a:rPr lang="en-GB" dirty="0">
                <a:ea typeface="Meiryo"/>
              </a:rPr>
              <a:t>Most commonly used system for diagnosing mental health problems</a:t>
            </a:r>
            <a:endParaRPr lang="en-GB">
              <a:ea typeface="Meiryo"/>
            </a:endParaRPr>
          </a:p>
          <a:p>
            <a:pPr marL="285750" indent="-285750">
              <a:lnSpc>
                <a:spcPct val="130000"/>
              </a:lnSpc>
              <a:buFont typeface="Arial" panose="020B0503020204020204" pitchFamily="34" charset="0"/>
              <a:buChar char="•"/>
            </a:pPr>
            <a:r>
              <a:rPr lang="en-GB" dirty="0">
                <a:ea typeface="Meiryo"/>
              </a:rPr>
              <a:t>Diagnoses based on the presence of a number of symptoms</a:t>
            </a:r>
            <a:endParaRPr lang="en-GB">
              <a:ea typeface="Meiryo"/>
            </a:endParaRPr>
          </a:p>
          <a:p>
            <a:pPr>
              <a:lnSpc>
                <a:spcPct val="130000"/>
              </a:lnSpc>
            </a:pPr>
            <a:endParaRPr lang="en-GB">
              <a:ea typeface="Meiryo"/>
            </a:endParaRPr>
          </a:p>
          <a:p>
            <a:pPr>
              <a:lnSpc>
                <a:spcPct val="130000"/>
              </a:lnSpc>
            </a:pPr>
            <a:r>
              <a:rPr lang="en-GB" dirty="0">
                <a:ea typeface="Meiryo"/>
              </a:rPr>
              <a:t>DSM-V published in 2013</a:t>
            </a:r>
          </a:p>
          <a:p>
            <a:pPr>
              <a:lnSpc>
                <a:spcPct val="130000"/>
              </a:lnSpc>
            </a:pPr>
            <a:endParaRPr lang="en-GB">
              <a:ea typeface="Meiryo"/>
            </a:endParaRPr>
          </a:p>
        </p:txBody>
      </p:sp>
    </p:spTree>
    <p:extLst>
      <p:ext uri="{BB962C8B-B14F-4D97-AF65-F5344CB8AC3E}">
        <p14:creationId xmlns:p14="http://schemas.microsoft.com/office/powerpoint/2010/main" val="119740887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304137-38AE-457A-8AF3-3B6511AE3D2F}"/>
              </a:ext>
            </a:extLst>
          </p:cNvPr>
          <p:cNvSpPr>
            <a:spLocks noGrp="1"/>
          </p:cNvSpPr>
          <p:nvPr>
            <p:ph type="title"/>
          </p:nvPr>
        </p:nvSpPr>
        <p:spPr>
          <a:xfrm>
            <a:off x="1535371" y="1044054"/>
            <a:ext cx="10013709" cy="1030360"/>
          </a:xfrm>
        </p:spPr>
        <p:txBody>
          <a:bodyPr>
            <a:normAutofit/>
          </a:bodyPr>
          <a:lstStyle/>
          <a:p>
            <a:pPr>
              <a:lnSpc>
                <a:spcPct val="140000"/>
              </a:lnSpc>
            </a:pPr>
            <a:r>
              <a:rPr lang="en-GB" sz="3100">
                <a:solidFill>
                  <a:schemeClr val="bg1"/>
                </a:solidFill>
                <a:ea typeface="Meiryo"/>
              </a:rPr>
              <a:t>Advantages of DSM Classification System</a:t>
            </a:r>
            <a:endParaRPr lang="en-GB" sz="31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FB5666C-F3E6-43AE-9345-429CD51BAB49}"/>
              </a:ext>
            </a:extLst>
          </p:cNvPr>
          <p:cNvSpPr>
            <a:spLocks noGrp="1"/>
          </p:cNvSpPr>
          <p:nvPr>
            <p:ph idx="1"/>
          </p:nvPr>
        </p:nvSpPr>
        <p:spPr>
          <a:xfrm>
            <a:off x="1535371" y="2702257"/>
            <a:ext cx="9935571" cy="3426158"/>
          </a:xfrm>
        </p:spPr>
        <p:txBody>
          <a:bodyPr anchor="t">
            <a:normAutofit/>
          </a:bodyPr>
          <a:lstStyle/>
          <a:p>
            <a:r>
              <a:rPr lang="en-GB" dirty="0">
                <a:ea typeface="Meiryo"/>
              </a:rPr>
              <a:t>Simplicity of classification/definition</a:t>
            </a:r>
          </a:p>
          <a:p>
            <a:r>
              <a:rPr lang="en-GB" dirty="0">
                <a:ea typeface="Meiryo"/>
              </a:rPr>
              <a:t>Reliable diagnoses consistent within and across countries</a:t>
            </a:r>
          </a:p>
        </p:txBody>
      </p:sp>
    </p:spTree>
    <p:extLst>
      <p:ext uri="{BB962C8B-B14F-4D97-AF65-F5344CB8AC3E}">
        <p14:creationId xmlns:p14="http://schemas.microsoft.com/office/powerpoint/2010/main" val="4047928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FC156-7ED2-431A-BF66-6D607935D699}"/>
              </a:ext>
            </a:extLst>
          </p:cNvPr>
          <p:cNvSpPr>
            <a:spLocks noGrp="1"/>
          </p:cNvSpPr>
          <p:nvPr>
            <p:ph type="title"/>
          </p:nvPr>
        </p:nvSpPr>
        <p:spPr>
          <a:xfrm>
            <a:off x="1535371" y="1044054"/>
            <a:ext cx="10013709" cy="1030360"/>
          </a:xfrm>
        </p:spPr>
        <p:txBody>
          <a:bodyPr>
            <a:normAutofit/>
          </a:bodyPr>
          <a:lstStyle/>
          <a:p>
            <a:pPr>
              <a:lnSpc>
                <a:spcPct val="140000"/>
              </a:lnSpc>
            </a:pPr>
            <a:r>
              <a:rPr lang="en-GB" sz="2800">
                <a:solidFill>
                  <a:schemeClr val="bg1"/>
                </a:solidFill>
                <a:ea typeface="Meiryo"/>
              </a:rPr>
              <a:t>Disadvantages of DSM Classification System</a:t>
            </a:r>
            <a:endParaRPr lang="en-GB" sz="2800">
              <a:solidFill>
                <a:schemeClr val="bg1"/>
              </a:solidFill>
            </a:endParaRP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9C8F6A6-54C2-4FFD-8C35-78F0BA6E2A77}"/>
              </a:ext>
            </a:extLst>
          </p:cNvPr>
          <p:cNvSpPr>
            <a:spLocks noGrp="1"/>
          </p:cNvSpPr>
          <p:nvPr>
            <p:ph idx="1"/>
          </p:nvPr>
        </p:nvSpPr>
        <p:spPr>
          <a:xfrm>
            <a:off x="1535371" y="2702257"/>
            <a:ext cx="9935571" cy="3426158"/>
          </a:xfrm>
        </p:spPr>
        <p:txBody>
          <a:bodyPr anchor="t">
            <a:normAutofit/>
          </a:bodyPr>
          <a:lstStyle/>
          <a:p>
            <a:endParaRPr lang="en-GB" dirty="0">
              <a:ea typeface="Meiryo"/>
            </a:endParaRPr>
          </a:p>
          <a:p>
            <a:r>
              <a:rPr lang="en-GB" dirty="0">
                <a:ea typeface="Meiryo"/>
              </a:rPr>
              <a:t>Suggests mentally ill people have qualitative different experiences</a:t>
            </a:r>
          </a:p>
          <a:p>
            <a:r>
              <a:rPr lang="en-GB" dirty="0">
                <a:ea typeface="Meiryo"/>
              </a:rPr>
              <a:t>Little attention paid to individual's experiences</a:t>
            </a:r>
          </a:p>
          <a:p>
            <a:r>
              <a:rPr lang="en-GB" dirty="0">
                <a:ea typeface="Meiryo"/>
              </a:rPr>
              <a:t>Ignores social and psychological factors.</a:t>
            </a:r>
          </a:p>
        </p:txBody>
      </p:sp>
    </p:spTree>
    <p:extLst>
      <p:ext uri="{BB962C8B-B14F-4D97-AF65-F5344CB8AC3E}">
        <p14:creationId xmlns:p14="http://schemas.microsoft.com/office/powerpoint/2010/main" val="323733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2526924-84D3-45FB-A5FE-62D8FCBF53B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5C2A6256-1DD0-4E4B-A8B3-9A711B4DBE0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41760540-185E-4652-BFD2-9B362EF3BC9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CDD2EF-80C8-4F37-9A1C-86A49C7C1C31}"/>
              </a:ext>
            </a:extLst>
          </p:cNvPr>
          <p:cNvSpPr>
            <a:spLocks noGrp="1"/>
          </p:cNvSpPr>
          <p:nvPr>
            <p:ph type="title"/>
          </p:nvPr>
        </p:nvSpPr>
        <p:spPr>
          <a:xfrm>
            <a:off x="1535371" y="1044054"/>
            <a:ext cx="10013709" cy="1030360"/>
          </a:xfrm>
        </p:spPr>
        <p:txBody>
          <a:bodyPr>
            <a:normAutofit/>
          </a:bodyPr>
          <a:lstStyle/>
          <a:p>
            <a:pPr>
              <a:lnSpc>
                <a:spcPct val="140000"/>
              </a:lnSpc>
            </a:pPr>
            <a:r>
              <a:rPr lang="en-GB" sz="2500">
                <a:solidFill>
                  <a:schemeClr val="bg1"/>
                </a:solidFill>
                <a:ea typeface="Meiryo"/>
              </a:rPr>
              <a:t>Concerns over use of the DSM Classification System</a:t>
            </a:r>
          </a:p>
        </p:txBody>
      </p:sp>
      <p:sp>
        <p:nvSpPr>
          <p:cNvPr id="31" name="Rectangle 30">
            <a:extLst>
              <a:ext uri="{FF2B5EF4-FFF2-40B4-BE49-F238E27FC236}">
                <a16:creationId xmlns:a16="http://schemas.microsoft.com/office/drawing/2014/main" id="{729789F4-85C1-41A0-83EB-992E22210C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D9D367D-6DD2-4A7C-8918-0DCAC29755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D8EAD8-5FC8-4F77-AD78-E5DAB4A57591}"/>
              </a:ext>
            </a:extLst>
          </p:cNvPr>
          <p:cNvSpPr>
            <a:spLocks noGrp="1"/>
          </p:cNvSpPr>
          <p:nvPr>
            <p:ph idx="1"/>
          </p:nvPr>
        </p:nvSpPr>
        <p:spPr>
          <a:xfrm>
            <a:off x="1535371" y="2702257"/>
            <a:ext cx="9935571" cy="3426158"/>
          </a:xfrm>
        </p:spPr>
        <p:txBody>
          <a:bodyPr anchor="t">
            <a:normAutofit/>
          </a:bodyPr>
          <a:lstStyle/>
          <a:p>
            <a:r>
              <a:rPr lang="en-GB" dirty="0">
                <a:ea typeface="Meiryo"/>
              </a:rPr>
              <a:t>Diagnosis based upon such systems is not clear cut</a:t>
            </a:r>
          </a:p>
          <a:p>
            <a:r>
              <a:rPr lang="en-GB" dirty="0">
                <a:ea typeface="Meiryo"/>
              </a:rPr>
              <a:t>Validity of classifications questioned</a:t>
            </a:r>
          </a:p>
          <a:p>
            <a:r>
              <a:rPr lang="en-GB" dirty="0">
                <a:ea typeface="Meiryo"/>
              </a:rPr>
              <a:t>Clinician biases</a:t>
            </a:r>
          </a:p>
          <a:p>
            <a:r>
              <a:rPr lang="en-GB" dirty="0">
                <a:ea typeface="Meiryo"/>
              </a:rPr>
              <a:t>Ignores cultural/societal differences – assumes "abnormality" is universal.</a:t>
            </a:r>
          </a:p>
        </p:txBody>
      </p:sp>
    </p:spTree>
    <p:extLst>
      <p:ext uri="{BB962C8B-B14F-4D97-AF65-F5344CB8AC3E}">
        <p14:creationId xmlns:p14="http://schemas.microsoft.com/office/powerpoint/2010/main" val="162572484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9405E2-1A96-4DBA-A9DC-4C2A1B421CA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DEB1CCE3-FB1D-471C-9AFE-D20E81E64A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29BE3C-4F04-4BCC-95D8-8DD4131DF87D}"/>
              </a:ext>
            </a:extLst>
          </p:cNvPr>
          <p:cNvSpPr>
            <a:spLocks noGrp="1"/>
          </p:cNvSpPr>
          <p:nvPr>
            <p:ph type="title"/>
          </p:nvPr>
        </p:nvSpPr>
        <p:spPr>
          <a:xfrm>
            <a:off x="1434622" y="1113327"/>
            <a:ext cx="4862811" cy="2019488"/>
          </a:xfrm>
        </p:spPr>
        <p:txBody>
          <a:bodyPr>
            <a:normAutofit/>
          </a:bodyPr>
          <a:lstStyle/>
          <a:p>
            <a:pPr>
              <a:lnSpc>
                <a:spcPct val="140000"/>
              </a:lnSpc>
            </a:pPr>
            <a:r>
              <a:rPr lang="en-GB" sz="2800">
                <a:solidFill>
                  <a:schemeClr val="bg1"/>
                </a:solidFill>
                <a:ea typeface="Meiryo"/>
              </a:rPr>
              <a:t>DSM-V: The Future of Psychiatric Diagnosis</a:t>
            </a:r>
            <a:endParaRPr lang="en-GB" sz="2800">
              <a:solidFill>
                <a:schemeClr val="bg1"/>
              </a:solidFill>
            </a:endParaRPr>
          </a:p>
        </p:txBody>
      </p:sp>
      <p:sp>
        <p:nvSpPr>
          <p:cNvPr id="13" name="Rectangle 12">
            <a:extLst>
              <a:ext uri="{FF2B5EF4-FFF2-40B4-BE49-F238E27FC236}">
                <a16:creationId xmlns:a16="http://schemas.microsoft.com/office/drawing/2014/main" id="{60F38E87-6AF8-4488-B608-9FA2F57B40B7}"/>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CC3B76D-CC6E-42D0-8666-2A2164AB5AF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355896"/>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32BA9D6C-8214-4E25-AF8B-48762AD8D53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8769" y="3419903"/>
            <a:ext cx="5789163" cy="3438097"/>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BE9B8BD-472F-4F54-AC9D-101EE349699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0871A14F-64B0-4CCE-900E-695C55EFF37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825689"/>
            <a:ext cx="679399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C753BC-A610-4B29-BAB5-92D8BC980B9C}"/>
              </a:ext>
            </a:extLst>
          </p:cNvPr>
          <p:cNvSpPr>
            <a:spLocks noGrp="1"/>
          </p:cNvSpPr>
          <p:nvPr>
            <p:ph idx="1"/>
          </p:nvPr>
        </p:nvSpPr>
        <p:spPr>
          <a:xfrm>
            <a:off x="1434622" y="3707541"/>
            <a:ext cx="5117253" cy="2505801"/>
          </a:xfrm>
        </p:spPr>
        <p:txBody>
          <a:bodyPr anchor="t">
            <a:normAutofit/>
          </a:bodyPr>
          <a:lstStyle/>
          <a:p>
            <a:pPr>
              <a:lnSpc>
                <a:spcPct val="130000"/>
              </a:lnSpc>
            </a:pPr>
            <a:r>
              <a:rPr lang="en-GB" sz="1700">
                <a:ea typeface="Meiryo"/>
              </a:rPr>
              <a:t>Publication of the fifth edition of the </a:t>
            </a:r>
            <a:r>
              <a:rPr lang="en-GB" sz="1700" i="1">
                <a:ea typeface="Meiryo"/>
              </a:rPr>
              <a:t>Diagnostic and Statistical Manual of Mental Disorders (DSM-V) in 2013</a:t>
            </a:r>
            <a:endParaRPr lang="en-GB" sz="1700">
              <a:ea typeface="Meiryo"/>
            </a:endParaRPr>
          </a:p>
          <a:p>
            <a:pPr>
              <a:lnSpc>
                <a:spcPct val="130000"/>
              </a:lnSpc>
            </a:pPr>
            <a:r>
              <a:rPr lang="en-GB" sz="1700" i="1">
                <a:ea typeface="Meiryo"/>
              </a:rPr>
              <a:t>Huge controversy!</a:t>
            </a:r>
          </a:p>
          <a:p>
            <a:pPr>
              <a:lnSpc>
                <a:spcPct val="130000"/>
              </a:lnSpc>
            </a:pPr>
            <a:r>
              <a:rPr lang="en-GB" sz="1700" i="1">
                <a:ea typeface="Meiryo"/>
              </a:rPr>
              <a:t>Why?</a:t>
            </a:r>
          </a:p>
          <a:p>
            <a:pPr>
              <a:lnSpc>
                <a:spcPct val="130000"/>
              </a:lnSpc>
            </a:pPr>
            <a:endParaRPr lang="en-GB" sz="1700" i="1">
              <a:ea typeface="Meiryo"/>
            </a:endParaRPr>
          </a:p>
        </p:txBody>
      </p:sp>
      <p:sp>
        <p:nvSpPr>
          <p:cNvPr id="23" name="Rectangle 22">
            <a:extLst>
              <a:ext uri="{FF2B5EF4-FFF2-40B4-BE49-F238E27FC236}">
                <a16:creationId xmlns:a16="http://schemas.microsoft.com/office/drawing/2014/main" id="{0FDBC76A-295F-4635-A28D-ADA24F383ABC}"/>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hlinkClick r:id="" action="ppaction://media"/>
            <a:extLst>
              <a:ext uri="{FF2B5EF4-FFF2-40B4-BE49-F238E27FC236}">
                <a16:creationId xmlns:a16="http://schemas.microsoft.com/office/drawing/2014/main" id="{031A9DCF-A3CC-4D1A-A299-1A21967B6F3C}"/>
              </a:ext>
            </a:extLst>
          </p:cNvPr>
          <p:cNvPicPr>
            <a:picLocks noRot="1" noChangeAspect="1"/>
          </p:cNvPicPr>
          <p:nvPr>
            <a:videoFile r:link="rId1"/>
          </p:nvPr>
        </p:nvPicPr>
        <p:blipFill>
          <a:blip r:embed="rId4"/>
          <a:stretch>
            <a:fillRect/>
          </a:stretch>
        </p:blipFill>
        <p:spPr>
          <a:xfrm>
            <a:off x="7344569" y="1760946"/>
            <a:ext cx="4362798" cy="3272098"/>
          </a:xfrm>
          <a:prstGeom prst="rect">
            <a:avLst/>
          </a:prstGeom>
        </p:spPr>
      </p:pic>
    </p:spTree>
    <p:extLst>
      <p:ext uri="{BB962C8B-B14F-4D97-AF65-F5344CB8AC3E}">
        <p14:creationId xmlns:p14="http://schemas.microsoft.com/office/powerpoint/2010/main" val="1245272466"/>
      </p:ext>
    </p:extLst>
  </p:cSld>
  <p:clrMapOvr>
    <a:masterClrMapping/>
  </p:clrMapOvr>
</p:sld>
</file>

<file path=ppt/theme/theme1.xml><?xml version="1.0" encoding="utf-8"?>
<a:theme xmlns:a="http://schemas.openxmlformats.org/drawingml/2006/main" name="ShojiVTI">
  <a:themeElements>
    <a:clrScheme name="AnalogousFromLightSeedRightStep">
      <a:dk1>
        <a:srgbClr val="000000"/>
      </a:dk1>
      <a:lt1>
        <a:srgbClr val="FFFFFF"/>
      </a:lt1>
      <a:dk2>
        <a:srgbClr val="282441"/>
      </a:dk2>
      <a:lt2>
        <a:srgbClr val="E8E6E2"/>
      </a:lt2>
      <a:accent1>
        <a:srgbClr val="839BDA"/>
      </a:accent1>
      <a:accent2>
        <a:srgbClr val="7667D1"/>
      </a:accent2>
      <a:accent3>
        <a:srgbClr val="B383DA"/>
      </a:accent3>
      <a:accent4>
        <a:srgbClr val="CE67D1"/>
      </a:accent4>
      <a:accent5>
        <a:srgbClr val="DA83B8"/>
      </a:accent5>
      <a:accent6>
        <a:srgbClr val="D1677C"/>
      </a:accent6>
      <a:hlink>
        <a:srgbClr val="918158"/>
      </a:hlink>
      <a:folHlink>
        <a:srgbClr val="7F7F7F"/>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ojiVTI" id="{00D0DDEB-E771-48E5-9E96-0647434F08B1}" vid="{9D22D596-7FD0-4F89-958C-AD79A09491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1433</Words>
  <Application>Microsoft Office PowerPoint</Application>
  <PresentationFormat>Widescreen</PresentationFormat>
  <Paragraphs>133</Paragraphs>
  <Slides>26</Slides>
  <Notes>6</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Arial</vt:lpstr>
      <vt:lpstr>Calibri</vt:lpstr>
      <vt:lpstr>Calibri Light</vt:lpstr>
      <vt:lpstr>Corbel</vt:lpstr>
      <vt:lpstr>Meiryo</vt:lpstr>
      <vt:lpstr>ShojiVTI</vt:lpstr>
      <vt:lpstr>Models of Psychopathology</vt:lpstr>
      <vt:lpstr>What is Psychopathology?</vt:lpstr>
      <vt:lpstr>What is psychopathology?</vt:lpstr>
      <vt:lpstr>Culture and Mental Health </vt:lpstr>
      <vt:lpstr>The Relationship between Culture and Mental Health</vt:lpstr>
      <vt:lpstr>Mental Health and Culture contd.</vt:lpstr>
      <vt:lpstr>Medical Approaches (somatogenic)</vt:lpstr>
      <vt:lpstr>Psychogenic approaches</vt:lpstr>
      <vt:lpstr>Models of Abnormality</vt:lpstr>
      <vt:lpstr>Classification of Psychopathology</vt:lpstr>
      <vt:lpstr>Biological Models </vt:lpstr>
      <vt:lpstr>Biological Models – Critique </vt:lpstr>
      <vt:lpstr>Psychological Models </vt:lpstr>
      <vt:lpstr>Socio-Cultural Models (Sociogenic) </vt:lpstr>
      <vt:lpstr>Biopsychosocial Model</vt:lpstr>
      <vt:lpstr>Biopsychosocial Model</vt:lpstr>
      <vt:lpstr>Biopsychosocial Model - critique</vt:lpstr>
      <vt:lpstr>Thoughts so far?</vt:lpstr>
      <vt:lpstr>Medical and Psychiatric Diagnosis (Cromby, Harper, Reavey, 2013)</vt:lpstr>
      <vt:lpstr>Consequences of diagnosis for service users</vt:lpstr>
      <vt:lpstr>Diagnosis and Classification</vt:lpstr>
      <vt:lpstr>Diagnostic and Statistical Manual of Mental Disorders  DSM-5</vt:lpstr>
      <vt:lpstr>Advantages of DSM Classification System</vt:lpstr>
      <vt:lpstr>Disadvantages of DSM Classification System</vt:lpstr>
      <vt:lpstr>Concerns over use of the DSM Classification System</vt:lpstr>
      <vt:lpstr>DSM-V: The Future of Psychiatric Diagnosis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346</cp:revision>
  <dcterms:created xsi:type="dcterms:W3CDTF">2021-02-01T14:01:28Z</dcterms:created>
  <dcterms:modified xsi:type="dcterms:W3CDTF">2021-02-02T07:49:11Z</dcterms:modified>
</cp:coreProperties>
</file>