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8"/>
  </p:notes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7"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3A62CC6-BB69-47B0-B279-AB63D3674DE6}" type="datetimeFigureOut">
              <a:rPr lang="en-US" smtClean="0"/>
              <a:pPr/>
              <a:t>5/3/2021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ADAED5-7FF0-45BC-BE9B-1BD2A608FE8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HR officers maintain huge responsibility in the workplace for developing the environment and employer satisfaction. The concerned study includes an overview of HR officers responsibility in maintaining the workplace and business environment.  The study includes thoughts of a graduate trainee HR officer about required skills to handle a workforce. Moreover, personal  skills statements help the HR officer in understanding the self-evaluation about the knowledge and understanding of different skills. At last, the study includes the potential benefit of the organization in developing the qualities among HR professionals in making an effective and innovative business environment.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HR department is managing an important role in maintaining the employee life cycle and handling all sorts of employee benefits in the workforce. Moreover, HR officers emerge with different responsibilities to support the employees and provide resources for humans. HR needs to understand the organizational need so that they can identify the suitable candidate for the job roles. Moreover, HR has different responsibilities to conduct disciplinary actions in the work environment. Therefore, disciplinary actions can lead to an effective work environment for the improvement of the services and employee satisfaction.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can be stated as a HR officer that HR has valuable roles with updating policies in improving the business environment and managing the changes and innovation. Moreover, HR has different actions for making innovative and strategic decisions for developing the employees working condition and job environment. Therefore, HR officers have developed a mentality in improving the business and productivity of large organizations.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HR department is always concerned about adding value in the business and employee satisfaction towards the work environment. Moreover, various key expectations are associated with HR officers' role in achieving business aims. HR needs to improve their knowledge and training in relation  to maintain culture and diversity in the workforce. On the other hand, the concerned department officers need to improve their financial knowledge as the department needs to maintain financial record, interpreting and advising about employment laws.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HR needs to maintain their </a:t>
            </a:r>
            <a:r>
              <a:rPr lang="en-US" sz="1200" b="0" i="0" u="none" strike="noStrike" kern="1200" dirty="0" err="1">
                <a:solidFill>
                  <a:schemeClr val="tx1"/>
                </a:solidFill>
                <a:latin typeface="+mn-lt"/>
                <a:ea typeface="+mn-ea"/>
                <a:cs typeface="+mn-cs"/>
              </a:rPr>
              <a:t>behaviour</a:t>
            </a:r>
            <a:r>
              <a:rPr lang="en-US" sz="1200" b="0" i="0" u="none" strike="noStrike" kern="1200" dirty="0">
                <a:solidFill>
                  <a:schemeClr val="tx1"/>
                </a:solidFill>
                <a:latin typeface="+mn-lt"/>
                <a:ea typeface="+mn-ea"/>
                <a:cs typeface="+mn-cs"/>
              </a:rPr>
              <a:t> and skills in development of productivity and maintaining the services in relation to make an effective business outcome. Feedback systems need to be introduced in the business environment which  helps the HR for understanding employee mentality about productivity and workforces.  As a graduate trainee HR officer it can be stated that HR needs to make a clear vision about the goals and mission of the organization. Therefore, they can recruit efficient employees for the job role.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personal skill audit helps me to understand my skills and knowledge in improving the facilities and job role as a HR officer. Moreover, I have identified that I have excellent Microsoft word knowledge which can help me to make any documents and develop the organizational outcome. On the other hand, I need to improve my knowledge for maintaining my job and work in excel spreadsheet, database and specialist HR software. Moreover, I need to improve my problem solving skills so that I can understand employee needs and mentality about developing the work environment.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 also have an average communication skill and excellent report writing ability which can help me in communicating with different employees and hierarchies. Moreover, I can give effective advice to HR issues towards employees so that they can improve their work experiences in the job satisfaction. I also have an effective problem solving skill so that I can improve the business performances and develop the organization's value. </a:t>
            </a:r>
            <a:r>
              <a:rPr lang="en-US" sz="1200" b="1" i="0" u="none" strike="noStrike" kern="1200" dirty="0">
                <a:solidFill>
                  <a:schemeClr val="tx1"/>
                </a:solidFill>
                <a:latin typeface="+mn-lt"/>
                <a:ea typeface="+mn-ea"/>
                <a:cs typeface="+mn-cs"/>
              </a:rPr>
              <a:t> </a:t>
            </a:r>
            <a:r>
              <a:rPr lang="en-US" sz="1200" b="1" i="1" u="none" strike="noStrike" kern="1200" dirty="0">
                <a:solidFill>
                  <a:schemeClr val="tx1"/>
                </a:solidFill>
                <a:latin typeface="Times New Roman" pitchFamily="18" charset="0"/>
                <a:ea typeface="+mn-ea"/>
                <a:cs typeface="Times New Roman" pitchFamily="18" charset="0"/>
              </a:rPr>
              <a:t>[Refers to Appendix B]</a:t>
            </a:r>
            <a:endParaRPr lang="en-US" b="0" i="1" dirty="0">
              <a:latin typeface="Times New Roman" pitchFamily="18" charset="0"/>
              <a:cs typeface="Times New Roman" pitchFamily="18"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HR qualities can be introduced among HR managers through different activities of organizational and company atmosphere and has a role in improving the responsibilities among the HR professionals. As a HR, the organization helps to motivate and engage with different employees for understanding the working culture and beneficial working atmosphere. Company environment can be identified as a potential benefit for improving the HR qualities for improving the business performances. The organization also helps to provide valuable thoughts about the mission and vision of the company so that HR officers can introduce different policies for maintaining the job atmosphere.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organization also helps to improve the </a:t>
            </a:r>
            <a:r>
              <a:rPr lang="en-US" sz="1200" b="0" i="0" u="none" strike="noStrike" kern="1200" dirty="0" err="1">
                <a:solidFill>
                  <a:schemeClr val="tx1"/>
                </a:solidFill>
                <a:latin typeface="+mn-lt"/>
                <a:ea typeface="+mn-ea"/>
                <a:cs typeface="+mn-cs"/>
              </a:rPr>
              <a:t>behavioural</a:t>
            </a:r>
            <a:r>
              <a:rPr lang="en-US" sz="1200" b="0" i="0" u="none" strike="noStrike" kern="1200" dirty="0">
                <a:solidFill>
                  <a:schemeClr val="tx1"/>
                </a:solidFill>
                <a:latin typeface="+mn-lt"/>
                <a:ea typeface="+mn-ea"/>
                <a:cs typeface="+mn-cs"/>
              </a:rPr>
              <a:t> approach of a HR so that they can understand the potential and work environment of the company. Moreover, the organization has a huge value for making an effective job role in developing the work structure. The organization helps HR officers about understanding the structure of the company so that responsibilities can be properly managed.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above study can be concluded by stating the role of HR officer in a large organization which needs different training and development skills for handling the organizational environment. The study helps to understand the requirements in a HR officer for managing employee and work culture efficiently. Moreover, the study highlights  a personal audit which helps to ensure the ability of being an effective HR officer for adding value to the organization. Furthermore, different benefits of organization have been included in this study for developing the role and </a:t>
            </a:r>
            <a:r>
              <a:rPr lang="en-US" sz="1200" b="0" i="0" u="none" strike="noStrike" kern="1200" dirty="0" err="1">
                <a:solidFill>
                  <a:schemeClr val="tx1"/>
                </a:solidFill>
                <a:latin typeface="+mn-lt"/>
                <a:ea typeface="+mn-ea"/>
                <a:cs typeface="+mn-cs"/>
              </a:rPr>
              <a:t>behaviour</a:t>
            </a:r>
            <a:r>
              <a:rPr lang="en-US" sz="1200" b="0" i="0" u="none" strike="noStrike" kern="1200" dirty="0">
                <a:solidFill>
                  <a:schemeClr val="tx1"/>
                </a:solidFill>
                <a:latin typeface="+mn-lt"/>
                <a:ea typeface="+mn-ea"/>
                <a:cs typeface="+mn-cs"/>
              </a:rPr>
              <a:t> of an HR officer.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9ADAED5-7FF0-45BC-BE9B-1BD2A608FE84}"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DAED5-7FF0-45BC-BE9B-1BD2A608FE84}" type="slidenum">
              <a:rPr lang="en-US" smtClean="0"/>
              <a:pPr/>
              <a:t>16</a:t>
            </a:fld>
            <a:endParaRPr lang="en-US"/>
          </a:p>
        </p:txBody>
      </p:sp>
    </p:spTree>
    <p:extLst>
      <p:ext uri="{BB962C8B-B14F-4D97-AF65-F5344CB8AC3E}">
        <p14:creationId xmlns:p14="http://schemas.microsoft.com/office/powerpoint/2010/main" val="134019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5100FC10-208B-471F-A6AD-F6B2C97D41FC}" type="datetimeFigureOut">
              <a:rPr lang="en-US" smtClean="0"/>
              <a:pPr/>
              <a:t>5/3/2021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8FF6714-C309-4509-A9A1-C9D65302C5C3}"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100FC10-208B-471F-A6AD-F6B2C97D41FC}" type="datetimeFigureOut">
              <a:rPr lang="en-US" smtClean="0"/>
              <a:pPr/>
              <a:t>5/3/2021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FF6714-C309-4509-A9A1-C9D65302C5C3}"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100FC10-208B-471F-A6AD-F6B2C97D41FC}" type="datetimeFigureOut">
              <a:rPr lang="en-US" smtClean="0"/>
              <a:pPr/>
              <a:t>5/3/2021</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8FF6714-C309-4509-A9A1-C9D65302C5C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100FC10-208B-471F-A6AD-F6B2C97D41FC}" type="datetimeFigureOut">
              <a:rPr lang="en-US" smtClean="0"/>
              <a:pPr/>
              <a:t>5/3/2021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FF6714-C309-4509-A9A1-C9D65302C5C3}"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5100FC10-208B-471F-A6AD-F6B2C97D41FC}" type="datetimeFigureOut">
              <a:rPr lang="en-US" smtClean="0"/>
              <a:pPr/>
              <a:t>5/3/2021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FF6714-C309-4509-A9A1-C9D65302C5C3}"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100FC10-208B-471F-A6AD-F6B2C97D41FC}" type="datetimeFigureOut">
              <a:rPr lang="en-US" smtClean="0"/>
              <a:pPr/>
              <a:t>5/3/2021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FF6714-C309-4509-A9A1-C9D65302C5C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00FC10-208B-471F-A6AD-F6B2C97D41FC}" type="datetimeFigureOut">
              <a:rPr lang="en-US" smtClean="0"/>
              <a:pPr/>
              <a:t>5/3/2021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FF6714-C309-4509-A9A1-C9D65302C5C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100FC10-208B-471F-A6AD-F6B2C97D41FC}" type="datetimeFigureOut">
              <a:rPr lang="en-US" smtClean="0"/>
              <a:pPr/>
              <a:t>5/3/2021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FF6714-C309-4509-A9A1-C9D65302C5C3}"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100FC10-208B-471F-A6AD-F6B2C97D41FC}" type="datetimeFigureOut">
              <a:rPr lang="en-US" smtClean="0"/>
              <a:pPr/>
              <a:t>5/3/2021</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58FF6714-C309-4509-A9A1-C9D65302C5C3}"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00FC10-208B-471F-A6AD-F6B2C97D41FC}" type="datetimeFigureOut">
              <a:rPr lang="en-US" smtClean="0"/>
              <a:pPr/>
              <a:t>5/3/2021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FF6714-C309-4509-A9A1-C9D65302C5C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00FC10-208B-471F-A6AD-F6B2C97D41FC}" type="datetimeFigureOut">
              <a:rPr lang="en-US" smtClean="0"/>
              <a:pPr/>
              <a:t>5/3/2021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FF6714-C309-4509-A9A1-C9D65302C5C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5100FC10-208B-471F-A6AD-F6B2C97D41FC}" type="datetimeFigureOut">
              <a:rPr lang="en-US" smtClean="0"/>
              <a:pPr/>
              <a:t>5/3/2021</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8FF6714-C309-4509-A9A1-C9D65302C5C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E8AA5D-E34C-4CE5-A4E1-5003B3B03B6D}"/>
              </a:ext>
            </a:extLst>
          </p:cNvPr>
          <p:cNvSpPr txBox="1"/>
          <p:nvPr/>
        </p:nvSpPr>
        <p:spPr>
          <a:xfrm>
            <a:off x="2286000" y="511185"/>
            <a:ext cx="4572000" cy="4701993"/>
          </a:xfrm>
          <a:prstGeom prst="rect">
            <a:avLst/>
          </a:prstGeom>
          <a:noFill/>
        </p:spPr>
        <p:txBody>
          <a:bodyPr wrap="square">
            <a:spAutoFit/>
          </a:bodyPr>
          <a:lstStyle/>
          <a:p>
            <a:pPr algn="ctr">
              <a:lnSpc>
                <a:spcPct val="150000"/>
              </a:lnSpc>
              <a:spcAft>
                <a:spcPts val="10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Module Title: Developing Relationships and Workplace Achievements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1000"/>
              </a:spcAft>
            </a:pPr>
            <a:r>
              <a:rPr lang="en-US" sz="1800" b="1">
                <a:effectLst/>
                <a:latin typeface="Arial" panose="020B0604020202020204" pitchFamily="34" charset="0"/>
                <a:ea typeface="Calibri" panose="020F0502020204030204" pitchFamily="34" charset="0"/>
                <a:cs typeface="Times New Roman" panose="02020603050405020304" pitchFamily="18" charset="0"/>
              </a:rPr>
              <a:t> Assignment </a:t>
            </a:r>
            <a:r>
              <a:rPr lang="en-US" sz="1800" b="1" dirty="0">
                <a:effectLst/>
                <a:latin typeface="Arial" panose="020B0604020202020204" pitchFamily="34" charset="0"/>
                <a:ea typeface="Calibri" panose="020F0502020204030204" pitchFamily="34" charset="0"/>
                <a:cs typeface="Times New Roman" panose="02020603050405020304" pitchFamily="18" charset="0"/>
              </a:rPr>
              <a:t>Title : </a:t>
            </a:r>
            <a:r>
              <a:rPr lang="en-US" sz="1800" b="1" dirty="0">
                <a:effectLst/>
                <a:latin typeface="Arial" panose="020B0604020202020204" pitchFamily="34" charset="0"/>
                <a:ea typeface="Calibri" panose="020F0502020204030204" pitchFamily="34" charset="0"/>
              </a:rPr>
              <a:t>Individual Presentation on Training and Development needs for HR officer</a:t>
            </a:r>
            <a:endParaRPr lang="en-US" sz="1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15000"/>
              </a:lnSpc>
              <a:spcAft>
                <a:spcPts val="1000"/>
              </a:spcAft>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Module Code: BMSW5102</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50000"/>
              </a:lnSpc>
              <a:spcBef>
                <a:spcPts val="2400"/>
              </a:spcBef>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Module Leader: Molly Jack</a:t>
            </a:r>
          </a:p>
          <a:p>
            <a:pPr algn="ctr">
              <a:lnSpc>
                <a:spcPct val="150000"/>
              </a:lnSpc>
              <a:spcBef>
                <a:spcPts val="2400"/>
              </a:spcBef>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Student Name: Nicu Ile</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50000"/>
              </a:lnSpc>
              <a:spcBef>
                <a:spcPts val="2400"/>
              </a:spcBef>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Student Number: 1913388</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4459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24000"/>
            <a:ext cx="7772400" cy="1470025"/>
          </a:xfrm>
        </p:spPr>
        <p:txBody>
          <a:bodyPr>
            <a:normAutofit/>
          </a:bodyPr>
          <a:lstStyle/>
          <a:p>
            <a:r>
              <a:rPr lang="en-US" b="1" dirty="0">
                <a:solidFill>
                  <a:schemeClr val="tx1"/>
                </a:solidFill>
                <a:latin typeface="Times New Roman" pitchFamily="18" charset="0"/>
                <a:cs typeface="Times New Roman" pitchFamily="18" charset="0"/>
              </a:rPr>
              <a:t>Training and Development needs for an HR officer</a:t>
            </a:r>
            <a:endParaRPr lang="en-US" dirty="0">
              <a:solidFill>
                <a:schemeClr val="tx1"/>
              </a:solidFill>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183880" cy="746760"/>
          </a:xfrm>
        </p:spPr>
        <p:txBody>
          <a:bodyPr>
            <a:normAutofit/>
          </a:bodyPr>
          <a:lstStyle/>
          <a:p>
            <a:pPr algn="ctr"/>
            <a:r>
              <a:rPr lang="en-US" sz="3200" dirty="0">
                <a:solidFill>
                  <a:schemeClr val="tx1"/>
                </a:solidFill>
                <a:latin typeface="Times New Roman" pitchFamily="18" charset="0"/>
                <a:cs typeface="Times New Roman" pitchFamily="18" charset="0"/>
              </a:rPr>
              <a:t>I</a:t>
            </a:r>
            <a:r>
              <a:rPr lang="en-US" sz="3200" b="1" dirty="0">
                <a:solidFill>
                  <a:schemeClr val="tx1"/>
                </a:solidFill>
                <a:latin typeface="Times New Roman" pitchFamily="18" charset="0"/>
                <a:cs typeface="Times New Roman" pitchFamily="18" charset="0"/>
              </a:rPr>
              <a:t>ntroduction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5562600" y="1676400"/>
            <a:ext cx="3276600" cy="3886200"/>
          </a:xfrm>
        </p:spPr>
        <p:txBody>
          <a:bodyPr>
            <a:normAutofit lnSpcReduction="10000"/>
          </a:bodyPr>
          <a:lstStyle/>
          <a:p>
            <a:pPr fontAlgn="base"/>
            <a:r>
              <a:rPr lang="en-US" sz="2800" dirty="0">
                <a:latin typeface="Times New Roman" pitchFamily="18" charset="0"/>
                <a:cs typeface="Times New Roman" pitchFamily="18" charset="0"/>
              </a:rPr>
              <a:t>Overview of HR officers responsibility in maintaining the workplace</a:t>
            </a:r>
          </a:p>
          <a:p>
            <a:pPr fontAlgn="base"/>
            <a:r>
              <a:rPr lang="en-US" sz="2800" dirty="0">
                <a:latin typeface="Times New Roman" pitchFamily="18" charset="0"/>
                <a:cs typeface="Times New Roman" pitchFamily="18" charset="0"/>
              </a:rPr>
              <a:t>Thoughts of a graduate trainee HR officer</a:t>
            </a:r>
          </a:p>
          <a:p>
            <a:pPr fontAlgn="base"/>
            <a:r>
              <a:rPr lang="en-US" sz="2800" dirty="0">
                <a:latin typeface="Times New Roman" pitchFamily="18" charset="0"/>
                <a:cs typeface="Times New Roman" pitchFamily="18" charset="0"/>
              </a:rPr>
              <a:t>Self-evaluation</a:t>
            </a:r>
          </a:p>
          <a:p>
            <a:endParaRPr lang="en-US" sz="2800" dirty="0"/>
          </a:p>
        </p:txBody>
      </p:sp>
      <p:pic>
        <p:nvPicPr>
          <p:cNvPr id="1027" name="Picture 3"/>
          <p:cNvPicPr>
            <a:picLocks noChangeAspect="1" noChangeArrowheads="1"/>
          </p:cNvPicPr>
          <p:nvPr/>
        </p:nvPicPr>
        <p:blipFill>
          <a:blip r:embed="rId3"/>
          <a:srcRect/>
          <a:stretch>
            <a:fillRect/>
          </a:stretch>
        </p:blipFill>
        <p:spPr bwMode="auto">
          <a:xfrm>
            <a:off x="304800" y="2057400"/>
            <a:ext cx="4953000" cy="2596116"/>
          </a:xfrm>
          <a:prstGeom prst="rect">
            <a:avLst/>
          </a:prstGeom>
          <a:noFill/>
          <a:ln w="9525">
            <a:noFill/>
            <a:miter lim="800000"/>
            <a:headEnd/>
            <a:tailEnd/>
          </a:ln>
          <a:effectLst/>
        </p:spPr>
      </p:pic>
      <p:sp>
        <p:nvSpPr>
          <p:cNvPr id="6" name="TextBox 5"/>
          <p:cNvSpPr txBox="1"/>
          <p:nvPr/>
        </p:nvSpPr>
        <p:spPr>
          <a:xfrm>
            <a:off x="609600" y="4876800"/>
            <a:ext cx="4267200" cy="923330"/>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1:  HR roles in business</a:t>
            </a:r>
          </a:p>
          <a:p>
            <a:pPr algn="ctr"/>
            <a:r>
              <a:rPr lang="en-US" dirty="0">
                <a:latin typeface="Times New Roman" pitchFamily="18" charset="0"/>
                <a:cs typeface="Times New Roman" pitchFamily="18" charset="0"/>
              </a:rPr>
              <a:t>(Source: </a:t>
            </a:r>
            <a:r>
              <a:rPr lang="en-US" dirty="0" err="1">
                <a:latin typeface="Times New Roman" pitchFamily="18" charset="0"/>
                <a:cs typeface="Times New Roman" pitchFamily="18" charset="0"/>
              </a:rPr>
              <a:t>Laine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2017)</a:t>
            </a:r>
          </a:p>
          <a:p>
            <a:pPr algn="ctr"/>
            <a:endParaRPr lang="en-US" b="1"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183880" cy="1051560"/>
          </a:xfrm>
        </p:spPr>
        <p:txBody>
          <a:bodyPr>
            <a:normAutofit/>
          </a:bodyPr>
          <a:lstStyle/>
          <a:p>
            <a:pPr algn="ctr"/>
            <a:r>
              <a:rPr lang="en-US" sz="3200" b="1" dirty="0">
                <a:solidFill>
                  <a:schemeClr val="tx1"/>
                </a:solidFill>
                <a:latin typeface="Times New Roman" pitchFamily="18" charset="0"/>
                <a:cs typeface="Times New Roman" pitchFamily="18" charset="0"/>
              </a:rPr>
              <a:t>Overview of HR officer responsibility</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5562600" y="1905000"/>
            <a:ext cx="3276600" cy="3810000"/>
          </a:xfrm>
        </p:spPr>
        <p:txBody>
          <a:bodyPr>
            <a:noAutofit/>
          </a:bodyPr>
          <a:lstStyle/>
          <a:p>
            <a:pPr fontAlgn="base"/>
            <a:r>
              <a:rPr lang="en-US" sz="2800" dirty="0">
                <a:latin typeface="Times New Roman" pitchFamily="18" charset="0"/>
                <a:cs typeface="Times New Roman" pitchFamily="18" charset="0"/>
              </a:rPr>
              <a:t>Maintaining the employee life cycle</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Provide resources for humans (</a:t>
            </a:r>
            <a:r>
              <a:rPr lang="en-US" sz="2800" dirty="0" err="1">
                <a:latin typeface="Times New Roman" pitchFamily="18" charset="0"/>
                <a:cs typeface="Times New Roman" pitchFamily="18" charset="0"/>
              </a:rPr>
              <a:t>Kuipers</a:t>
            </a:r>
            <a:r>
              <a:rPr lang="en-US" sz="2800" dirty="0">
                <a:latin typeface="Times New Roman" pitchFamily="18" charset="0"/>
                <a:cs typeface="Times New Roman" pitchFamily="18" charset="0"/>
              </a:rPr>
              <a:t> and </a:t>
            </a:r>
            <a:r>
              <a:rPr lang="en-US" sz="2800" dirty="0" err="1">
                <a:latin typeface="Times New Roman" pitchFamily="18" charset="0"/>
                <a:cs typeface="Times New Roman" pitchFamily="18" charset="0"/>
              </a:rPr>
              <a:t>Giurge</a:t>
            </a:r>
            <a:r>
              <a:rPr lang="en-US" sz="2800" dirty="0">
                <a:latin typeface="Times New Roman" pitchFamily="18" charset="0"/>
                <a:cs typeface="Times New Roman" pitchFamily="18" charset="0"/>
              </a:rPr>
              <a:t>, 2017)</a:t>
            </a:r>
          </a:p>
          <a:p>
            <a:pPr fontAlgn="base"/>
            <a:r>
              <a:rPr lang="en-US" sz="2800" dirty="0">
                <a:latin typeface="Times New Roman" pitchFamily="18" charset="0"/>
                <a:cs typeface="Times New Roman" pitchFamily="18" charset="0"/>
              </a:rPr>
              <a:t>Recruitment of employees</a:t>
            </a:r>
          </a:p>
          <a:p>
            <a:endParaRPr lang="en-US" sz="28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381000" y="2209800"/>
            <a:ext cx="5145437" cy="2667000"/>
          </a:xfrm>
          <a:prstGeom prst="rect">
            <a:avLst/>
          </a:prstGeom>
          <a:noFill/>
          <a:ln w="9525">
            <a:noFill/>
            <a:miter lim="800000"/>
            <a:headEnd/>
            <a:tailEnd/>
          </a:ln>
          <a:effectLst/>
        </p:spPr>
      </p:pic>
      <p:sp>
        <p:nvSpPr>
          <p:cNvPr id="5" name="TextBox 4"/>
          <p:cNvSpPr txBox="1"/>
          <p:nvPr/>
        </p:nvSpPr>
        <p:spPr>
          <a:xfrm>
            <a:off x="609600" y="5181600"/>
            <a:ext cx="4724400" cy="923330"/>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2: HR officers role</a:t>
            </a:r>
          </a:p>
          <a:p>
            <a:pPr algn="ctr"/>
            <a:r>
              <a:rPr lang="en-US" dirty="0">
                <a:latin typeface="Times New Roman" pitchFamily="18" charset="0"/>
                <a:cs typeface="Times New Roman" pitchFamily="18" charset="0"/>
              </a:rPr>
              <a:t>(Source: </a:t>
            </a:r>
            <a:r>
              <a:rPr lang="en-US" dirty="0" err="1">
                <a:latin typeface="Times New Roman" pitchFamily="18" charset="0"/>
                <a:cs typeface="Times New Roman" pitchFamily="18" charset="0"/>
              </a:rPr>
              <a:t>Kuipers</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Giurge</a:t>
            </a:r>
            <a:r>
              <a:rPr lang="en-US" dirty="0">
                <a:latin typeface="Times New Roman" pitchFamily="18" charset="0"/>
                <a:cs typeface="Times New Roman" pitchFamily="18" charset="0"/>
              </a:rPr>
              <a:t>, 2017)</a:t>
            </a:r>
          </a:p>
          <a:p>
            <a:pPr algn="ctr"/>
            <a:endParaRPr lang="en-US" b="1"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52400"/>
            <a:ext cx="7772400" cy="731838"/>
          </a:xfrm>
        </p:spPr>
        <p:txBody>
          <a:bodyPr>
            <a:normAutofit/>
          </a:bodyPr>
          <a:lstStyle/>
          <a:p>
            <a:pPr algn="ctr"/>
            <a:r>
              <a:rPr lang="en-US" sz="3200" b="1" dirty="0">
                <a:solidFill>
                  <a:schemeClr val="tx1"/>
                </a:solidFill>
                <a:latin typeface="Times New Roman" pitchFamily="18" charset="0"/>
                <a:cs typeface="Times New Roman" pitchFamily="18" charset="0"/>
              </a:rPr>
              <a:t>Contd...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953000" y="1828800"/>
            <a:ext cx="3886200" cy="3733800"/>
          </a:xfrm>
        </p:spPr>
        <p:txBody>
          <a:bodyPr>
            <a:normAutofit/>
          </a:bodyPr>
          <a:lstStyle/>
          <a:p>
            <a:pPr fontAlgn="base"/>
            <a:r>
              <a:rPr lang="en-US" sz="2800" dirty="0">
                <a:latin typeface="Times New Roman" pitchFamily="18" charset="0"/>
                <a:cs typeface="Times New Roman" pitchFamily="18" charset="0"/>
              </a:rPr>
              <a:t>Disciplinary actions can lead to an effective work environment</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Updating policies</a:t>
            </a:r>
          </a:p>
          <a:p>
            <a:pPr fontAlgn="base"/>
            <a:r>
              <a:rPr lang="en-US" sz="2800" dirty="0">
                <a:latin typeface="Times New Roman" pitchFamily="18" charset="0"/>
                <a:cs typeface="Times New Roman" pitchFamily="18" charset="0"/>
              </a:rPr>
              <a:t>Innovative and strategic decisions (Ahmad and </a:t>
            </a:r>
            <a:r>
              <a:rPr lang="en-US" sz="2800" dirty="0" err="1">
                <a:latin typeface="Times New Roman" pitchFamily="18" charset="0"/>
                <a:cs typeface="Times New Roman" pitchFamily="18" charset="0"/>
              </a:rPr>
              <a:t>Salman</a:t>
            </a:r>
            <a:r>
              <a:rPr lang="en-US" sz="2800" dirty="0">
                <a:latin typeface="Times New Roman" pitchFamily="18" charset="0"/>
                <a:cs typeface="Times New Roman" pitchFamily="18" charset="0"/>
              </a:rPr>
              <a:t>, 2017)</a:t>
            </a:r>
          </a:p>
          <a:p>
            <a:endParaRPr lang="en-US" sz="2800" dirty="0">
              <a:latin typeface="Times New Roman" pitchFamily="18" charset="0"/>
              <a:cs typeface="Times New Roman" pitchFamily="18" charset="0"/>
            </a:endParaRPr>
          </a:p>
        </p:txBody>
      </p:sp>
      <p:pic>
        <p:nvPicPr>
          <p:cNvPr id="4098" name="Picture 2" descr="D:\Work from home\April\Lokkk\images.jpg"/>
          <p:cNvPicPr>
            <a:picLocks noChangeAspect="1" noChangeArrowheads="1"/>
          </p:cNvPicPr>
          <p:nvPr/>
        </p:nvPicPr>
        <p:blipFill>
          <a:blip r:embed="rId3"/>
          <a:srcRect/>
          <a:stretch>
            <a:fillRect/>
          </a:stretch>
        </p:blipFill>
        <p:spPr bwMode="auto">
          <a:xfrm>
            <a:off x="533400" y="1905000"/>
            <a:ext cx="4038600" cy="2687504"/>
          </a:xfrm>
          <a:prstGeom prst="rect">
            <a:avLst/>
          </a:prstGeom>
          <a:noFill/>
        </p:spPr>
      </p:pic>
      <p:sp>
        <p:nvSpPr>
          <p:cNvPr id="5" name="TextBox 4"/>
          <p:cNvSpPr txBox="1"/>
          <p:nvPr/>
        </p:nvSpPr>
        <p:spPr>
          <a:xfrm>
            <a:off x="762000" y="4800600"/>
            <a:ext cx="3810000"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3: Selection of HR</a:t>
            </a:r>
          </a:p>
          <a:p>
            <a:pPr algn="ctr"/>
            <a:r>
              <a:rPr lang="en-US" dirty="0">
                <a:latin typeface="Times New Roman" pitchFamily="18" charset="0"/>
                <a:cs typeface="Times New Roman" pitchFamily="18" charset="0"/>
              </a:rPr>
              <a:t>(Source: Ahmad and </a:t>
            </a:r>
            <a:r>
              <a:rPr lang="en-US" dirty="0" err="1">
                <a:latin typeface="Times New Roman" pitchFamily="18" charset="0"/>
                <a:cs typeface="Times New Roman" pitchFamily="18" charset="0"/>
              </a:rPr>
              <a:t>Salman</a:t>
            </a:r>
            <a:r>
              <a:rPr lang="en-US" dirty="0">
                <a:latin typeface="Times New Roman" pitchFamily="18" charset="0"/>
                <a:cs typeface="Times New Roman" pitchFamily="18" charset="0"/>
              </a:rPr>
              <a:t>, 2017)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Required KSB qualities among HR professionals</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5867400" y="1295400"/>
            <a:ext cx="2743200" cy="4419600"/>
          </a:xfrm>
        </p:spPr>
        <p:txBody>
          <a:bodyPr>
            <a:noAutofit/>
          </a:bodyPr>
          <a:lstStyle/>
          <a:p>
            <a:pPr fontAlgn="base"/>
            <a:r>
              <a:rPr lang="en-US" sz="2400" dirty="0">
                <a:latin typeface="Times New Roman" pitchFamily="18" charset="0"/>
                <a:cs typeface="Times New Roman" pitchFamily="18" charset="0"/>
              </a:rPr>
              <a:t>Knowledge and training in relation  to maintain culture and diversity (</a:t>
            </a:r>
            <a:r>
              <a:rPr lang="en-US" sz="2400" dirty="0" err="1">
                <a:latin typeface="Times New Roman" pitchFamily="18" charset="0"/>
                <a:cs typeface="Times New Roman" pitchFamily="18" charset="0"/>
              </a:rPr>
              <a:t>Widiputra</a:t>
            </a:r>
            <a:r>
              <a:rPr lang="en-US" sz="2400" dirty="0">
                <a:latin typeface="Times New Roman" pitchFamily="18" charset="0"/>
                <a:cs typeface="Times New Roman" pitchFamily="18" charset="0"/>
              </a:rPr>
              <a:t> </a:t>
            </a:r>
            <a:r>
              <a:rPr lang="en-US" sz="2400" i="1" dirty="0">
                <a:latin typeface="Times New Roman" pitchFamily="18" charset="0"/>
                <a:cs typeface="Times New Roman" pitchFamily="18" charset="0"/>
              </a:rPr>
              <a:t>et al. </a:t>
            </a:r>
            <a:r>
              <a:rPr lang="en-US" sz="2400" dirty="0">
                <a:latin typeface="Times New Roman" pitchFamily="18" charset="0"/>
                <a:cs typeface="Times New Roman" pitchFamily="18" charset="0"/>
              </a:rPr>
              <a:t>2020)</a:t>
            </a:r>
            <a:endParaRPr lang="en-US" sz="2400" b="1" dirty="0">
              <a:latin typeface="Times New Roman" pitchFamily="18" charset="0"/>
              <a:cs typeface="Times New Roman" pitchFamily="18" charset="0"/>
            </a:endParaRPr>
          </a:p>
          <a:p>
            <a:pPr fontAlgn="base"/>
            <a:r>
              <a:rPr lang="en-US" sz="2400" dirty="0">
                <a:latin typeface="Times New Roman" pitchFamily="18" charset="0"/>
                <a:cs typeface="Times New Roman" pitchFamily="18" charset="0"/>
              </a:rPr>
              <a:t>Financial knowledge</a:t>
            </a:r>
          </a:p>
          <a:p>
            <a:pPr fontAlgn="base"/>
            <a:r>
              <a:rPr lang="en-US" sz="2400" dirty="0">
                <a:latin typeface="Times New Roman" pitchFamily="18" charset="0"/>
                <a:cs typeface="Times New Roman" pitchFamily="18" charset="0"/>
              </a:rPr>
              <a:t>Employment laws</a:t>
            </a:r>
          </a:p>
          <a:p>
            <a:endParaRPr lang="en-US" sz="24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srcRect/>
          <a:stretch>
            <a:fillRect/>
          </a:stretch>
        </p:blipFill>
        <p:spPr bwMode="auto">
          <a:xfrm>
            <a:off x="533400" y="1600200"/>
            <a:ext cx="5105400" cy="3579648"/>
          </a:xfrm>
          <a:prstGeom prst="rect">
            <a:avLst/>
          </a:prstGeom>
          <a:noFill/>
          <a:ln w="9525">
            <a:noFill/>
            <a:miter lim="800000"/>
            <a:headEnd/>
            <a:tailEnd/>
          </a:ln>
          <a:effectLst/>
        </p:spPr>
      </p:pic>
      <p:sp>
        <p:nvSpPr>
          <p:cNvPr id="5" name="TextBox 4"/>
          <p:cNvSpPr txBox="1"/>
          <p:nvPr/>
        </p:nvSpPr>
        <p:spPr>
          <a:xfrm>
            <a:off x="990600" y="5334000"/>
            <a:ext cx="4419600"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4: Skills among HR mangers</a:t>
            </a:r>
          </a:p>
          <a:p>
            <a:pPr algn="ctr"/>
            <a:r>
              <a:rPr lang="en-US" dirty="0">
                <a:latin typeface="Times New Roman" pitchFamily="18" charset="0"/>
                <a:cs typeface="Times New Roman" pitchFamily="18" charset="0"/>
              </a:rPr>
              <a:t>(Source: </a:t>
            </a:r>
            <a:r>
              <a:rPr lang="en-US" dirty="0" err="1">
                <a:latin typeface="Times New Roman" pitchFamily="18" charset="0"/>
                <a:cs typeface="Times New Roman" pitchFamily="18" charset="0"/>
              </a:rPr>
              <a:t>Widiputra</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 </a:t>
            </a:r>
            <a:r>
              <a:rPr lang="en-US" dirty="0">
                <a:latin typeface="Times New Roman" pitchFamily="18" charset="0"/>
                <a:cs typeface="Times New Roman" pitchFamily="18" charset="0"/>
              </a:rPr>
              <a:t>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772400" cy="731838"/>
          </a:xfrm>
        </p:spPr>
        <p:txBody>
          <a:bodyPr>
            <a:normAutofit/>
          </a:bodyPr>
          <a:lstStyle/>
          <a:p>
            <a:pPr algn="ctr"/>
            <a:r>
              <a:rPr lang="en-US" sz="3200" b="1" dirty="0">
                <a:solidFill>
                  <a:schemeClr val="tx1"/>
                </a:solidFill>
                <a:latin typeface="Times New Roman" pitchFamily="18" charset="0"/>
                <a:cs typeface="Times New Roman" pitchFamily="18" charset="0"/>
              </a:rPr>
              <a:t>Contd...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800600" y="1447800"/>
            <a:ext cx="3886200" cy="3886200"/>
          </a:xfrm>
        </p:spPr>
        <p:txBody>
          <a:bodyPr>
            <a:normAutofit/>
          </a:bodyPr>
          <a:lstStyle/>
          <a:p>
            <a:pPr fontAlgn="base"/>
            <a:r>
              <a:rPr lang="en-US" sz="2800" dirty="0">
                <a:latin typeface="Times New Roman" pitchFamily="18" charset="0"/>
                <a:cs typeface="Times New Roman" pitchFamily="18" charset="0"/>
              </a:rPr>
              <a:t>Clear vision about the goals and mission of the organization</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Maintain their </a:t>
            </a:r>
            <a:r>
              <a:rPr lang="en-US" sz="2800" dirty="0" err="1">
                <a:latin typeface="Times New Roman" pitchFamily="18" charset="0"/>
                <a:cs typeface="Times New Roman" pitchFamily="18" charset="0"/>
              </a:rPr>
              <a:t>behaviour</a:t>
            </a:r>
            <a:r>
              <a:rPr lang="en-US" sz="2800" dirty="0">
                <a:latin typeface="Times New Roman" pitchFamily="18" charset="0"/>
                <a:cs typeface="Times New Roman" pitchFamily="18" charset="0"/>
              </a:rPr>
              <a:t> and skills in development (</a:t>
            </a:r>
            <a:r>
              <a:rPr lang="en-US" sz="2800" dirty="0" err="1">
                <a:latin typeface="Times New Roman" pitchFamily="18" charset="0"/>
                <a:cs typeface="Times New Roman" pitchFamily="18" charset="0"/>
              </a:rPr>
              <a:t>Voo</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et al.</a:t>
            </a:r>
            <a:r>
              <a:rPr lang="en-US" sz="2800" dirty="0">
                <a:latin typeface="Times New Roman" pitchFamily="18" charset="0"/>
                <a:cs typeface="Times New Roman" pitchFamily="18" charset="0"/>
              </a:rPr>
              <a:t> 2017)</a:t>
            </a:r>
          </a:p>
          <a:p>
            <a:pPr fontAlgn="base"/>
            <a:r>
              <a:rPr lang="en-US" sz="2800" dirty="0">
                <a:latin typeface="Times New Roman" pitchFamily="18" charset="0"/>
                <a:cs typeface="Times New Roman" pitchFamily="18" charset="0"/>
              </a:rPr>
              <a:t>Feedback systems</a:t>
            </a:r>
          </a:p>
          <a:p>
            <a:endParaRPr lang="en-US" sz="2800" dirty="0">
              <a:latin typeface="Times New Roman" pitchFamily="18" charset="0"/>
              <a:cs typeface="Times New Roman" pitchFamily="18" charset="0"/>
            </a:endParaRPr>
          </a:p>
        </p:txBody>
      </p:sp>
      <p:pic>
        <p:nvPicPr>
          <p:cNvPr id="5122" name="Picture 2" descr="D:\Work from home\April\Lokkk\images (1).jpg"/>
          <p:cNvPicPr>
            <a:picLocks noChangeAspect="1" noChangeArrowheads="1"/>
          </p:cNvPicPr>
          <p:nvPr/>
        </p:nvPicPr>
        <p:blipFill>
          <a:blip r:embed="rId3"/>
          <a:srcRect/>
          <a:stretch>
            <a:fillRect/>
          </a:stretch>
        </p:blipFill>
        <p:spPr bwMode="auto">
          <a:xfrm>
            <a:off x="685800" y="1371600"/>
            <a:ext cx="3616224" cy="3505200"/>
          </a:xfrm>
          <a:prstGeom prst="rect">
            <a:avLst/>
          </a:prstGeom>
          <a:noFill/>
        </p:spPr>
      </p:pic>
      <p:sp>
        <p:nvSpPr>
          <p:cNvPr id="5" name="TextBox 4"/>
          <p:cNvSpPr txBox="1"/>
          <p:nvPr/>
        </p:nvSpPr>
        <p:spPr>
          <a:xfrm>
            <a:off x="685800" y="5334000"/>
            <a:ext cx="3733800"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5: Skills of HR professionals</a:t>
            </a:r>
          </a:p>
          <a:p>
            <a:pPr algn="ctr"/>
            <a:r>
              <a:rPr lang="en-US" dirty="0">
                <a:latin typeface="Times New Roman" pitchFamily="18" charset="0"/>
                <a:cs typeface="Times New Roman" pitchFamily="18" charset="0"/>
              </a:rPr>
              <a:t>(Source: </a:t>
            </a:r>
            <a:r>
              <a:rPr lang="en-US" dirty="0" err="1">
                <a:latin typeface="Times New Roman" pitchFamily="18" charset="0"/>
                <a:cs typeface="Times New Roman" pitchFamily="18" charset="0"/>
              </a:rPr>
              <a:t>Voo</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2017)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52400"/>
            <a:ext cx="7772400" cy="884238"/>
          </a:xfrm>
        </p:spPr>
        <p:txBody>
          <a:bodyPr>
            <a:normAutofit/>
          </a:bodyPr>
          <a:lstStyle/>
          <a:p>
            <a:pPr algn="ctr"/>
            <a:r>
              <a:rPr lang="en-US" sz="3200" b="1" dirty="0">
                <a:solidFill>
                  <a:schemeClr val="tx1"/>
                </a:solidFill>
                <a:latin typeface="Times New Roman" pitchFamily="18" charset="0"/>
                <a:cs typeface="Times New Roman" pitchFamily="18" charset="0"/>
              </a:rPr>
              <a:t>Discussion of personal skills audit</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5181600" y="1447800"/>
            <a:ext cx="3505200" cy="4572000"/>
          </a:xfrm>
        </p:spPr>
        <p:txBody>
          <a:bodyPr>
            <a:normAutofit/>
          </a:bodyPr>
          <a:lstStyle/>
          <a:p>
            <a:pPr fontAlgn="base"/>
            <a:r>
              <a:rPr lang="en-US" sz="2800" dirty="0">
                <a:latin typeface="Times New Roman" pitchFamily="18" charset="0"/>
                <a:cs typeface="Times New Roman" pitchFamily="18" charset="0"/>
              </a:rPr>
              <a:t>Understand my skills and knowledge</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Excellent Microsoft word knowledge </a:t>
            </a:r>
          </a:p>
          <a:p>
            <a:pPr fontAlgn="base"/>
            <a:r>
              <a:rPr lang="en-US" sz="2800" dirty="0">
                <a:latin typeface="Times New Roman" pitchFamily="18" charset="0"/>
                <a:cs typeface="Times New Roman" pitchFamily="18" charset="0"/>
              </a:rPr>
              <a:t>Excel spreadsheet, database and specialist HR software</a:t>
            </a:r>
          </a:p>
          <a:p>
            <a:pPr>
              <a:buNone/>
            </a:pPr>
            <a:endParaRPr lang="en-US" sz="2800" dirty="0">
              <a:latin typeface="Times New Roman" pitchFamily="18" charset="0"/>
              <a:cs typeface="Times New Roman" pitchFamily="18" charset="0"/>
            </a:endParaRPr>
          </a:p>
        </p:txBody>
      </p:sp>
      <p:pic>
        <p:nvPicPr>
          <p:cNvPr id="6146" name="Picture 2" descr="D:\Work from home\April\Lokkk\HR During COVID-02.jpg"/>
          <p:cNvPicPr>
            <a:picLocks noChangeAspect="1" noChangeArrowheads="1"/>
          </p:cNvPicPr>
          <p:nvPr/>
        </p:nvPicPr>
        <p:blipFill>
          <a:blip r:embed="rId3" cstate="print"/>
          <a:srcRect/>
          <a:stretch>
            <a:fillRect/>
          </a:stretch>
        </p:blipFill>
        <p:spPr bwMode="auto">
          <a:xfrm>
            <a:off x="304800" y="1600200"/>
            <a:ext cx="4648200" cy="2597414"/>
          </a:xfrm>
          <a:prstGeom prst="rect">
            <a:avLst/>
          </a:prstGeom>
          <a:noFill/>
        </p:spPr>
      </p:pic>
      <p:sp>
        <p:nvSpPr>
          <p:cNvPr id="5" name="TextBox 4"/>
          <p:cNvSpPr txBox="1"/>
          <p:nvPr/>
        </p:nvSpPr>
        <p:spPr>
          <a:xfrm>
            <a:off x="457200" y="4800600"/>
            <a:ext cx="4572000"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6: Personal skills of HR</a:t>
            </a:r>
          </a:p>
          <a:p>
            <a:pPr algn="ctr"/>
            <a:r>
              <a:rPr lang="en-US" dirty="0">
                <a:latin typeface="Times New Roman" pitchFamily="18" charset="0"/>
                <a:cs typeface="Times New Roman" pitchFamily="18" charset="0"/>
              </a:rPr>
              <a:t>(Source: </a:t>
            </a:r>
            <a:r>
              <a:rPr lang="en-US" dirty="0" err="1">
                <a:latin typeface="Times New Roman" pitchFamily="18" charset="0"/>
                <a:cs typeface="Times New Roman" pitchFamily="18" charset="0"/>
              </a:rPr>
              <a:t>Kuipers</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Giurge</a:t>
            </a:r>
            <a:r>
              <a:rPr lang="en-US" dirty="0">
                <a:latin typeface="Times New Roman" pitchFamily="18" charset="0"/>
                <a:cs typeface="Times New Roman" pitchFamily="18" charset="0"/>
              </a:rPr>
              <a:t>, 2017)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772400" cy="579438"/>
          </a:xfrm>
        </p:spPr>
        <p:txBody>
          <a:bodyPr>
            <a:noAutofit/>
          </a:bodyPr>
          <a:lstStyle/>
          <a:p>
            <a:pPr algn="ctr"/>
            <a:r>
              <a:rPr lang="en-US" sz="3200" b="1" dirty="0">
                <a:solidFill>
                  <a:schemeClr val="tx1"/>
                </a:solidFill>
                <a:latin typeface="Times New Roman" pitchFamily="18" charset="0"/>
                <a:cs typeface="Times New Roman" pitchFamily="18" charset="0"/>
              </a:rPr>
              <a:t>Contd...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800600" y="1447800"/>
            <a:ext cx="3886200" cy="4572000"/>
          </a:xfrm>
        </p:spPr>
        <p:txBody>
          <a:bodyPr>
            <a:normAutofit/>
          </a:bodyPr>
          <a:lstStyle/>
          <a:p>
            <a:pPr fontAlgn="base"/>
            <a:r>
              <a:rPr lang="en-US" sz="2800" dirty="0">
                <a:latin typeface="Times New Roman" pitchFamily="18" charset="0"/>
                <a:cs typeface="Times New Roman" pitchFamily="18" charset="0"/>
              </a:rPr>
              <a:t>Average communication skill and excellent report writing ability</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Effective advice to HR issues</a:t>
            </a:r>
          </a:p>
          <a:p>
            <a:pPr fontAlgn="base"/>
            <a:r>
              <a:rPr lang="en-US" sz="2800" dirty="0">
                <a:latin typeface="Times New Roman" pitchFamily="18" charset="0"/>
                <a:cs typeface="Times New Roman" pitchFamily="18" charset="0"/>
              </a:rPr>
              <a:t>Effective problem solving skill</a:t>
            </a:r>
          </a:p>
          <a:p>
            <a:endParaRPr lang="en-US" sz="2800"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3"/>
          <a:srcRect/>
          <a:stretch>
            <a:fillRect/>
          </a:stretch>
        </p:blipFill>
        <p:spPr bwMode="auto">
          <a:xfrm>
            <a:off x="533400" y="1295400"/>
            <a:ext cx="3590925" cy="3371850"/>
          </a:xfrm>
          <a:prstGeom prst="rect">
            <a:avLst/>
          </a:prstGeom>
          <a:noFill/>
          <a:ln w="9525">
            <a:noFill/>
            <a:miter lim="800000"/>
            <a:headEnd/>
            <a:tailEnd/>
          </a:ln>
          <a:effectLst/>
        </p:spPr>
      </p:pic>
      <p:sp>
        <p:nvSpPr>
          <p:cNvPr id="5" name="TextBox 4"/>
          <p:cNvSpPr txBox="1"/>
          <p:nvPr/>
        </p:nvSpPr>
        <p:spPr>
          <a:xfrm>
            <a:off x="609600" y="4724400"/>
            <a:ext cx="3810000"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7: Skills to be a HR </a:t>
            </a:r>
          </a:p>
          <a:p>
            <a:pPr algn="ctr"/>
            <a:r>
              <a:rPr lang="en-US" dirty="0">
                <a:latin typeface="Times New Roman" pitchFamily="18" charset="0"/>
                <a:cs typeface="Times New Roman" pitchFamily="18" charset="0"/>
              </a:rPr>
              <a:t>(Source: </a:t>
            </a:r>
            <a:r>
              <a:rPr lang="en-US" dirty="0" err="1">
                <a:latin typeface="Times New Roman" pitchFamily="18" charset="0"/>
                <a:cs typeface="Times New Roman" pitchFamily="18" charset="0"/>
              </a:rPr>
              <a:t>Voo</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2017)</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Potential benefit of organization in developing HR qualities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5105400" y="1981200"/>
            <a:ext cx="3581400" cy="3352800"/>
          </a:xfrm>
        </p:spPr>
        <p:txBody>
          <a:bodyPr>
            <a:normAutofit fontScale="92500" lnSpcReduction="20000"/>
          </a:bodyPr>
          <a:lstStyle/>
          <a:p>
            <a:pPr fontAlgn="base"/>
            <a:r>
              <a:rPr lang="en-US" sz="2800" dirty="0">
                <a:latin typeface="Times New Roman" pitchFamily="18" charset="0"/>
                <a:cs typeface="Times New Roman" pitchFamily="18" charset="0"/>
              </a:rPr>
              <a:t>Motivate and engage with different employees (</a:t>
            </a:r>
            <a:r>
              <a:rPr lang="en-US" sz="2800" dirty="0" err="1">
                <a:latin typeface="Times New Roman" pitchFamily="18" charset="0"/>
                <a:cs typeface="Times New Roman" pitchFamily="18" charset="0"/>
              </a:rPr>
              <a:t>Laine</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et al.</a:t>
            </a:r>
            <a:r>
              <a:rPr lang="en-US" sz="2800" dirty="0">
                <a:latin typeface="Times New Roman" pitchFamily="18" charset="0"/>
                <a:cs typeface="Times New Roman" pitchFamily="18" charset="0"/>
              </a:rPr>
              <a:t> 2017)</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Understand work culture</a:t>
            </a:r>
          </a:p>
          <a:p>
            <a:pPr fontAlgn="base"/>
            <a:r>
              <a:rPr lang="en-US" sz="2800" dirty="0">
                <a:latin typeface="Times New Roman" pitchFamily="18" charset="0"/>
                <a:cs typeface="Times New Roman" pitchFamily="18" charset="0"/>
              </a:rPr>
              <a:t> Valuable thoughts about the mission and vision</a:t>
            </a:r>
          </a:p>
          <a:p>
            <a:endParaRPr lang="en-US" sz="2800" dirty="0">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3"/>
          <a:srcRect/>
          <a:stretch>
            <a:fillRect/>
          </a:stretch>
        </p:blipFill>
        <p:spPr bwMode="auto">
          <a:xfrm>
            <a:off x="381000" y="1981199"/>
            <a:ext cx="4648199" cy="2225657"/>
          </a:xfrm>
          <a:prstGeom prst="rect">
            <a:avLst/>
          </a:prstGeom>
          <a:noFill/>
          <a:ln w="9525">
            <a:noFill/>
            <a:miter lim="800000"/>
            <a:headEnd/>
            <a:tailEnd/>
          </a:ln>
          <a:effectLst/>
        </p:spPr>
      </p:pic>
      <p:sp>
        <p:nvSpPr>
          <p:cNvPr id="5" name="TextBox 4"/>
          <p:cNvSpPr txBox="1"/>
          <p:nvPr/>
        </p:nvSpPr>
        <p:spPr>
          <a:xfrm>
            <a:off x="533400" y="4648200"/>
            <a:ext cx="4267200"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8: benefits of organization </a:t>
            </a:r>
          </a:p>
          <a:p>
            <a:pPr algn="ctr"/>
            <a:r>
              <a:rPr lang="en-US" dirty="0">
                <a:latin typeface="Times New Roman" pitchFamily="18" charset="0"/>
                <a:cs typeface="Times New Roman" pitchFamily="18" charset="0"/>
              </a:rPr>
              <a:t>(Source: </a:t>
            </a:r>
            <a:r>
              <a:rPr lang="en-US" dirty="0" err="1">
                <a:latin typeface="Times New Roman" pitchFamily="18" charset="0"/>
                <a:cs typeface="Times New Roman" pitchFamily="18" charset="0"/>
              </a:rPr>
              <a:t>Laine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0"/>
            <a:ext cx="7772400" cy="731838"/>
          </a:xfrm>
        </p:spPr>
        <p:txBody>
          <a:bodyPr>
            <a:normAutofit/>
          </a:bodyPr>
          <a:lstStyle/>
          <a:p>
            <a:pPr algn="ctr"/>
            <a:r>
              <a:rPr lang="en-US" sz="3200" b="1" dirty="0">
                <a:solidFill>
                  <a:schemeClr val="tx1"/>
                </a:solidFill>
                <a:latin typeface="Times New Roman" pitchFamily="18" charset="0"/>
                <a:cs typeface="Times New Roman" pitchFamily="18" charset="0"/>
              </a:rPr>
              <a:t>Contd…</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5486400" y="1524000"/>
            <a:ext cx="3276600" cy="3429000"/>
          </a:xfrm>
        </p:spPr>
        <p:txBody>
          <a:bodyPr>
            <a:normAutofit lnSpcReduction="10000"/>
          </a:bodyPr>
          <a:lstStyle/>
          <a:p>
            <a:pPr fontAlgn="base"/>
            <a:r>
              <a:rPr lang="en-US" sz="2800" dirty="0">
                <a:latin typeface="Times New Roman" pitchFamily="18" charset="0"/>
                <a:cs typeface="Times New Roman" pitchFamily="18" charset="0"/>
              </a:rPr>
              <a:t>Improve the </a:t>
            </a:r>
            <a:r>
              <a:rPr lang="en-US" sz="2800" dirty="0" err="1">
                <a:latin typeface="Times New Roman" pitchFamily="18" charset="0"/>
                <a:cs typeface="Times New Roman" pitchFamily="18" charset="0"/>
              </a:rPr>
              <a:t>behavioural</a:t>
            </a:r>
            <a:r>
              <a:rPr lang="en-US" sz="2800" dirty="0">
                <a:latin typeface="Times New Roman" pitchFamily="18" charset="0"/>
                <a:cs typeface="Times New Roman" pitchFamily="18" charset="0"/>
              </a:rPr>
              <a:t> approach of a HR</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work structure (Al-</a:t>
            </a:r>
            <a:r>
              <a:rPr lang="en-US" sz="2800" dirty="0" err="1">
                <a:latin typeface="Times New Roman" pitchFamily="18" charset="0"/>
                <a:cs typeface="Times New Roman" pitchFamily="18" charset="0"/>
              </a:rPr>
              <a:t>Harazneh</a:t>
            </a:r>
            <a:r>
              <a:rPr lang="en-US" sz="2800" dirty="0">
                <a:latin typeface="Times New Roman" pitchFamily="18" charset="0"/>
                <a:cs typeface="Times New Roman" pitchFamily="18" charset="0"/>
              </a:rPr>
              <a:t> and </a:t>
            </a:r>
            <a:r>
              <a:rPr lang="en-US" sz="2800" dirty="0" err="1">
                <a:latin typeface="Times New Roman" pitchFamily="18" charset="0"/>
                <a:cs typeface="Times New Roman" pitchFamily="18" charset="0"/>
              </a:rPr>
              <a:t>Sila</a:t>
            </a:r>
            <a:r>
              <a:rPr lang="en-US" sz="2800" dirty="0">
                <a:latin typeface="Times New Roman" pitchFamily="18" charset="0"/>
                <a:cs typeface="Times New Roman" pitchFamily="18" charset="0"/>
              </a:rPr>
              <a:t>, 2021)</a:t>
            </a:r>
          </a:p>
          <a:p>
            <a:pPr fontAlgn="base"/>
            <a:r>
              <a:rPr lang="en-US" sz="2800" dirty="0">
                <a:latin typeface="Times New Roman" pitchFamily="18" charset="0"/>
                <a:cs typeface="Times New Roman" pitchFamily="18" charset="0"/>
              </a:rPr>
              <a:t>Identify responsibilities</a:t>
            </a:r>
          </a:p>
          <a:p>
            <a:endParaRPr lang="en-US" sz="2800" dirty="0">
              <a:latin typeface="Times New Roman" pitchFamily="18" charset="0"/>
              <a:cs typeface="Times New Roman" pitchFamily="18" charset="0"/>
            </a:endParaRPr>
          </a:p>
        </p:txBody>
      </p:sp>
      <p:pic>
        <p:nvPicPr>
          <p:cNvPr id="9218" name="Picture 2" descr="D:\Work from home\April\Lokkk\HR-Roles.jpg"/>
          <p:cNvPicPr>
            <a:picLocks noChangeAspect="1" noChangeArrowheads="1"/>
          </p:cNvPicPr>
          <p:nvPr/>
        </p:nvPicPr>
        <p:blipFill>
          <a:blip r:embed="rId3" cstate="print"/>
          <a:srcRect/>
          <a:stretch>
            <a:fillRect/>
          </a:stretch>
        </p:blipFill>
        <p:spPr bwMode="auto">
          <a:xfrm>
            <a:off x="685800" y="1600200"/>
            <a:ext cx="3962400" cy="2872740"/>
          </a:xfrm>
          <a:prstGeom prst="rect">
            <a:avLst/>
          </a:prstGeom>
          <a:noFill/>
        </p:spPr>
      </p:pic>
      <p:sp>
        <p:nvSpPr>
          <p:cNvPr id="5" name="TextBox 4"/>
          <p:cNvSpPr txBox="1"/>
          <p:nvPr/>
        </p:nvSpPr>
        <p:spPr>
          <a:xfrm>
            <a:off x="685800" y="4800600"/>
            <a:ext cx="3886200"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9: HR roles</a:t>
            </a:r>
          </a:p>
          <a:p>
            <a:pPr algn="ctr"/>
            <a:r>
              <a:rPr lang="en-US" dirty="0">
                <a:latin typeface="Times New Roman" pitchFamily="18" charset="0"/>
                <a:cs typeface="Times New Roman" pitchFamily="18" charset="0"/>
              </a:rPr>
              <a:t>(Source: Al-</a:t>
            </a:r>
            <a:r>
              <a:rPr lang="en-US" dirty="0" err="1">
                <a:latin typeface="Times New Roman" pitchFamily="18" charset="0"/>
                <a:cs typeface="Times New Roman" pitchFamily="18" charset="0"/>
              </a:rPr>
              <a:t>Harazneh</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Sila</a:t>
            </a:r>
            <a:r>
              <a:rPr lang="en-US" dirty="0">
                <a:latin typeface="Times New Roman" pitchFamily="18" charset="0"/>
                <a:cs typeface="Times New Roman" pitchFamily="18" charset="0"/>
              </a:rPr>
              <a:t>, 2021)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772400" cy="579438"/>
          </a:xfrm>
        </p:spPr>
        <p:txBody>
          <a:bodyPr>
            <a:noAutofit/>
          </a:bodyPr>
          <a:lstStyle/>
          <a:p>
            <a:pPr algn="ctr"/>
            <a:r>
              <a:rPr lang="en-US" sz="3200" b="1" dirty="0">
                <a:solidFill>
                  <a:schemeClr val="tx1"/>
                </a:solidFill>
                <a:latin typeface="Times New Roman" pitchFamily="18" charset="0"/>
                <a:cs typeface="Times New Roman" pitchFamily="18" charset="0"/>
              </a:rPr>
              <a:t>Conclusion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762000" y="1752600"/>
            <a:ext cx="7391400" cy="2819400"/>
          </a:xfrm>
        </p:spPr>
        <p:txBody>
          <a:bodyPr>
            <a:normAutofit/>
          </a:bodyPr>
          <a:lstStyle/>
          <a:p>
            <a:pPr fontAlgn="base"/>
            <a:r>
              <a:rPr lang="en-US" sz="2800" dirty="0">
                <a:latin typeface="Times New Roman" pitchFamily="18" charset="0"/>
                <a:cs typeface="Times New Roman" pitchFamily="18" charset="0"/>
              </a:rPr>
              <a:t>Role of HR officer in a large organization</a:t>
            </a:r>
            <a:endParaRPr lang="en-US" sz="2800" b="1" dirty="0">
              <a:latin typeface="Times New Roman" pitchFamily="18" charset="0"/>
              <a:cs typeface="Times New Roman" pitchFamily="18" charset="0"/>
            </a:endParaRPr>
          </a:p>
          <a:p>
            <a:pPr fontAlgn="base"/>
            <a:r>
              <a:rPr lang="en-US" sz="2800" dirty="0">
                <a:latin typeface="Times New Roman" pitchFamily="18" charset="0"/>
                <a:cs typeface="Times New Roman" pitchFamily="18" charset="0"/>
              </a:rPr>
              <a:t>Requirements in a HR officer for managing employee and work culture</a:t>
            </a:r>
          </a:p>
          <a:p>
            <a:pPr fontAlgn="base"/>
            <a:r>
              <a:rPr lang="en-US" sz="2800" dirty="0">
                <a:latin typeface="Times New Roman" pitchFamily="18" charset="0"/>
                <a:cs typeface="Times New Roman" pitchFamily="18" charset="0"/>
              </a:rPr>
              <a:t>Ability of being an effective HR officer</a:t>
            </a:r>
          </a:p>
          <a:p>
            <a:endParaRPr lang="en-US" sz="28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sz="quarter" idx="1"/>
          </p:nvPr>
        </p:nvSpPr>
        <p:spPr>
          <a:xfrm>
            <a:off x="914400" y="1447800"/>
            <a:ext cx="7772400" cy="4114800"/>
          </a:xfrm>
        </p:spPr>
        <p:txBody>
          <a:bodyPr>
            <a:normAutofit fontScale="70000" lnSpcReduction="20000"/>
          </a:bodyPr>
          <a:lstStyle/>
          <a:p>
            <a:r>
              <a:rPr lang="en-US" dirty="0" err="1"/>
              <a:t>Kuipers</a:t>
            </a:r>
            <a:r>
              <a:rPr lang="en-US" dirty="0"/>
              <a:t>, B.S. and </a:t>
            </a:r>
            <a:r>
              <a:rPr lang="en-US" dirty="0" err="1"/>
              <a:t>Giurge</a:t>
            </a:r>
            <a:r>
              <a:rPr lang="en-US" dirty="0"/>
              <a:t>, L.M., 2017. Does alignment matter? The performance implications of HR roles connected to organizational strategy. </a:t>
            </a:r>
            <a:r>
              <a:rPr lang="en-US" i="1" dirty="0"/>
              <a:t>The International Journal of Human Resource Management</a:t>
            </a:r>
            <a:r>
              <a:rPr lang="en-US" dirty="0"/>
              <a:t>, </a:t>
            </a:r>
            <a:r>
              <a:rPr lang="en-US" i="1" dirty="0"/>
              <a:t>28</a:t>
            </a:r>
            <a:r>
              <a:rPr lang="en-US" dirty="0"/>
              <a:t>(22), pp.3179-3201.</a:t>
            </a:r>
          </a:p>
          <a:p>
            <a:r>
              <a:rPr lang="en-US" dirty="0"/>
              <a:t>Ahmad, Z. and </a:t>
            </a:r>
            <a:r>
              <a:rPr lang="en-US" dirty="0" err="1"/>
              <a:t>Salman</a:t>
            </a:r>
            <a:r>
              <a:rPr lang="en-US" dirty="0"/>
              <a:t>, M. (2017), IMPACT OF INTERNATIONAL ORIENTATION ON HR ROLES IN HEALTHCARE ORGANIZATIONS.</a:t>
            </a:r>
          </a:p>
          <a:p>
            <a:r>
              <a:rPr lang="en-US" dirty="0" err="1"/>
              <a:t>Widiputra</a:t>
            </a:r>
            <a:r>
              <a:rPr lang="en-US" dirty="0"/>
              <a:t>, A.W.P. and </a:t>
            </a:r>
            <a:r>
              <a:rPr lang="en-US" dirty="0" err="1"/>
              <a:t>Arquisola</a:t>
            </a:r>
            <a:r>
              <a:rPr lang="en-US" dirty="0"/>
              <a:t>, M.J., 2020. HR Roles in Addressing the Challenges of Industry 4.0: Indonesian Employees Cross-Industry Perceptions. </a:t>
            </a:r>
            <a:r>
              <a:rPr lang="en-US" i="1" dirty="0"/>
              <a:t>International Journal of Business Studies</a:t>
            </a:r>
            <a:r>
              <a:rPr lang="en-US" dirty="0"/>
              <a:t>, </a:t>
            </a:r>
            <a:r>
              <a:rPr lang="en-US" i="1" dirty="0"/>
              <a:t>4</a:t>
            </a:r>
            <a:r>
              <a:rPr lang="en-US" dirty="0"/>
              <a:t>(1), pp.8-20.</a:t>
            </a:r>
          </a:p>
          <a:p>
            <a:r>
              <a:rPr lang="en-US" dirty="0" err="1"/>
              <a:t>Voo</a:t>
            </a:r>
            <a:r>
              <a:rPr lang="en-US" dirty="0"/>
              <a:t>, I.C., </a:t>
            </a:r>
            <a:r>
              <a:rPr lang="en-US" dirty="0" err="1"/>
              <a:t>Soehod</a:t>
            </a:r>
            <a:r>
              <a:rPr lang="en-US" dirty="0"/>
              <a:t>, K., Long, C.S. and </a:t>
            </a:r>
            <a:r>
              <a:rPr lang="en-US" dirty="0" err="1"/>
              <a:t>Doulatabadi</a:t>
            </a:r>
            <a:r>
              <a:rPr lang="en-US" dirty="0"/>
              <a:t>, M.(2017), Enhancing Firm Performance through Human Resource Management (HRM) practices and HR Roles.</a:t>
            </a:r>
          </a:p>
          <a:p>
            <a:r>
              <a:rPr lang="en-US" dirty="0" err="1"/>
              <a:t>Laine</a:t>
            </a:r>
            <a:r>
              <a:rPr lang="en-US" dirty="0"/>
              <a:t>, P., </a:t>
            </a:r>
            <a:r>
              <a:rPr lang="en-US" dirty="0" err="1"/>
              <a:t>Stenvall</a:t>
            </a:r>
            <a:r>
              <a:rPr lang="en-US" dirty="0"/>
              <a:t>, J. and </a:t>
            </a:r>
            <a:r>
              <a:rPr lang="en-US" dirty="0" err="1"/>
              <a:t>Tuominen</a:t>
            </a:r>
            <a:r>
              <a:rPr lang="en-US" dirty="0"/>
              <a:t>, H., 2017. A Strategic role for HR: is it a competence issue. </a:t>
            </a:r>
            <a:r>
              <a:rPr lang="en-US" i="1" dirty="0"/>
              <a:t>Nordic Journal of Business</a:t>
            </a:r>
            <a:r>
              <a:rPr lang="en-US" dirty="0"/>
              <a:t>, </a:t>
            </a:r>
            <a:r>
              <a:rPr lang="en-US" i="1" dirty="0"/>
              <a:t>66</a:t>
            </a:r>
            <a:r>
              <a:rPr lang="en-US" dirty="0"/>
              <a:t>(1), pp.29-48.</a:t>
            </a:r>
          </a:p>
          <a:p>
            <a:r>
              <a:rPr lang="en-US" dirty="0"/>
              <a:t>Al-</a:t>
            </a:r>
            <a:r>
              <a:rPr lang="en-US" dirty="0" err="1"/>
              <a:t>Harazneh</a:t>
            </a:r>
            <a:r>
              <a:rPr lang="en-US" dirty="0"/>
              <a:t>, Y.M. and </a:t>
            </a:r>
            <a:r>
              <a:rPr lang="en-US" dirty="0" err="1"/>
              <a:t>Sila</a:t>
            </a:r>
            <a:r>
              <a:rPr lang="en-US" dirty="0"/>
              <a:t>, I., 2021. The Impact of E-HRM Usage on HRM Effectiveness: Highlighting the Roles of Top Management Support, HR Professionals, and Line Managers. </a:t>
            </a:r>
            <a:r>
              <a:rPr lang="en-US" i="1" dirty="0"/>
              <a:t>Journal of Global Information Management (JGIM)</a:t>
            </a:r>
            <a:r>
              <a:rPr lang="en-US" dirty="0"/>
              <a:t>, </a:t>
            </a:r>
            <a:r>
              <a:rPr lang="en-US" i="1" dirty="0"/>
              <a:t>29</a:t>
            </a:r>
            <a:r>
              <a:rPr lang="en-US" dirty="0"/>
              <a:t>(2), pp.118-147.</a:t>
            </a:r>
            <a:br>
              <a:rPr lang="en-US" dirty="0"/>
            </a:b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7772400" cy="655638"/>
          </a:xfrm>
        </p:spPr>
        <p:txBody>
          <a:bodyPr>
            <a:normAutofit/>
          </a:bodyPr>
          <a:lstStyle/>
          <a:p>
            <a:pPr algn="ctr"/>
            <a:r>
              <a:rPr lang="en-US" sz="3200" b="1" dirty="0">
                <a:solidFill>
                  <a:schemeClr val="tx1"/>
                </a:solidFill>
                <a:latin typeface="Times New Roman" pitchFamily="18" charset="0"/>
                <a:cs typeface="Times New Roman" pitchFamily="18" charset="0"/>
              </a:rPr>
              <a:t>Appendix B</a:t>
            </a:r>
          </a:p>
        </p:txBody>
      </p:sp>
      <p:pic>
        <p:nvPicPr>
          <p:cNvPr id="1026" name="Picture 2"/>
          <p:cNvPicPr>
            <a:picLocks noGrp="1" noChangeAspect="1" noChangeArrowheads="1"/>
          </p:cNvPicPr>
          <p:nvPr>
            <p:ph sz="quarter" idx="1"/>
          </p:nvPr>
        </p:nvPicPr>
        <p:blipFill>
          <a:blip r:embed="rId2"/>
          <a:srcRect/>
          <a:stretch>
            <a:fillRect/>
          </a:stretch>
        </p:blipFill>
        <p:spPr bwMode="auto">
          <a:xfrm>
            <a:off x="1447800" y="838200"/>
            <a:ext cx="6324600" cy="2292530"/>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1371600" y="3886200"/>
            <a:ext cx="6400800" cy="1981200"/>
          </a:xfrm>
          <a:prstGeom prst="rect">
            <a:avLst/>
          </a:prstGeom>
          <a:noFill/>
          <a:ln w="9525">
            <a:noFill/>
            <a:miter lim="800000"/>
            <a:headEnd/>
            <a:tailEnd/>
          </a:ln>
          <a:effectLst/>
        </p:spPr>
      </p:pic>
      <p:pic>
        <p:nvPicPr>
          <p:cNvPr id="1028" name="Picture 4"/>
          <p:cNvPicPr>
            <a:picLocks noChangeAspect="1" noChangeArrowheads="1"/>
          </p:cNvPicPr>
          <p:nvPr/>
        </p:nvPicPr>
        <p:blipFill>
          <a:blip r:embed="rId4"/>
          <a:srcRect/>
          <a:stretch>
            <a:fillRect/>
          </a:stretch>
        </p:blipFill>
        <p:spPr bwMode="auto">
          <a:xfrm>
            <a:off x="1295400" y="2971800"/>
            <a:ext cx="6477000" cy="826073"/>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04800"/>
            <a:ext cx="7772400" cy="655638"/>
          </a:xfrm>
        </p:spPr>
        <p:txBody>
          <a:bodyPr>
            <a:normAutofit/>
          </a:bodyPr>
          <a:lstStyle/>
          <a:p>
            <a:pPr algn="ctr"/>
            <a:r>
              <a:rPr lang="en-US" sz="3200" b="1" dirty="0">
                <a:solidFill>
                  <a:schemeClr val="tx1"/>
                </a:solidFill>
                <a:latin typeface="Times New Roman" pitchFamily="18" charset="0"/>
                <a:cs typeface="Times New Roman" pitchFamily="18" charset="0"/>
              </a:rPr>
              <a:t>Contd…</a:t>
            </a:r>
          </a:p>
        </p:txBody>
      </p:sp>
      <p:pic>
        <p:nvPicPr>
          <p:cNvPr id="2050" name="Picture 2"/>
          <p:cNvPicPr>
            <a:picLocks noGrp="1" noChangeAspect="1" noChangeArrowheads="1"/>
          </p:cNvPicPr>
          <p:nvPr>
            <p:ph sz="quarter" idx="1"/>
          </p:nvPr>
        </p:nvPicPr>
        <p:blipFill>
          <a:blip r:embed="rId2"/>
          <a:srcRect/>
          <a:stretch>
            <a:fillRect/>
          </a:stretch>
        </p:blipFill>
        <p:spPr bwMode="auto">
          <a:xfrm>
            <a:off x="609600" y="914400"/>
            <a:ext cx="7772400" cy="2661059"/>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a:srcRect/>
          <a:stretch>
            <a:fillRect/>
          </a:stretch>
        </p:blipFill>
        <p:spPr bwMode="auto">
          <a:xfrm>
            <a:off x="1143000" y="3733800"/>
            <a:ext cx="7010400" cy="2216964"/>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noChangeArrowheads="1"/>
          </p:cNvPicPr>
          <p:nvPr>
            <p:ph sz="quarter" idx="1"/>
          </p:nvPr>
        </p:nvPicPr>
        <p:blipFill>
          <a:blip r:embed="rId3"/>
          <a:srcRect/>
          <a:stretch>
            <a:fillRect/>
          </a:stretch>
        </p:blipFill>
        <p:spPr bwMode="auto">
          <a:xfrm>
            <a:off x="914400" y="2133600"/>
            <a:ext cx="6983254" cy="236220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63</TotalTime>
  <Words>1584</Words>
  <Application>Microsoft Office PowerPoint</Application>
  <PresentationFormat>On-screen Show (4:3)</PresentationFormat>
  <Paragraphs>105</Paragraphs>
  <Slides>16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Franklin Gothic Book</vt:lpstr>
      <vt:lpstr>Perpetua</vt:lpstr>
      <vt:lpstr>Times New Roman</vt:lpstr>
      <vt:lpstr>Wingdings 2</vt:lpstr>
      <vt:lpstr>Equity</vt:lpstr>
      <vt:lpstr>PowerPoint Presentation</vt:lpstr>
      <vt:lpstr>Training and Development needs for an HR officer</vt:lpstr>
      <vt:lpstr>Introduction </vt:lpstr>
      <vt:lpstr>Overview of HR officer responsibility</vt:lpstr>
      <vt:lpstr>Contd...  </vt:lpstr>
      <vt:lpstr>Required KSB qualities among HR professionals</vt:lpstr>
      <vt:lpstr>Contd...  </vt:lpstr>
      <vt:lpstr>Discussion of personal skills audit</vt:lpstr>
      <vt:lpstr>Contd... </vt:lpstr>
      <vt:lpstr>Potential benefit of organization in developing HR qualities </vt:lpstr>
      <vt:lpstr>Contd…</vt:lpstr>
      <vt:lpstr>Conclusion </vt:lpstr>
      <vt:lpstr>References</vt:lpstr>
      <vt:lpstr>Appendix B</vt:lpstr>
      <vt:lpstr>Contd…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Personal</dc:creator>
  <cp:lastModifiedBy>Nicu Ile</cp:lastModifiedBy>
  <cp:revision>46</cp:revision>
  <dcterms:created xsi:type="dcterms:W3CDTF">2021-04-22T12:24:23Z</dcterms:created>
  <dcterms:modified xsi:type="dcterms:W3CDTF">2021-05-03T22:27:08Z</dcterms:modified>
</cp:coreProperties>
</file>