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74" r:id="rId6"/>
    <p:sldId id="264" r:id="rId7"/>
    <p:sldId id="260" r:id="rId8"/>
    <p:sldId id="265" r:id="rId9"/>
    <p:sldId id="275" r:id="rId10"/>
    <p:sldId id="276" r:id="rId11"/>
    <p:sldId id="277" r:id="rId12"/>
    <p:sldId id="278" r:id="rId13"/>
    <p:sldId id="281" r:id="rId14"/>
    <p:sldId id="282" r:id="rId15"/>
    <p:sldId id="279" r:id="rId16"/>
    <p:sldId id="280" r:id="rId17"/>
    <p:sldId id="261" r:id="rId18"/>
    <p:sldId id="262" r:id="rId19"/>
    <p:sldId id="263" r:id="rId20"/>
    <p:sldId id="283" r:id="rId21"/>
    <p:sldId id="28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DA239B-F1CC-4DB6-BD01-1B7E9DBE5670}" type="datetimeFigureOut">
              <a:rPr lang="en-US" smtClean="0"/>
              <a:pPr/>
              <a:t>12/5/2012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CD790E-DA9E-4FB0-B642-36E3F8EC126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0C363972-E6BD-4E5A-9B93-0011CDBCECA4}" type="datetimeFigureOut">
              <a:rPr lang="en-US" smtClean="0"/>
              <a:pPr/>
              <a:t>12/5/2012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96912948-9269-4A8F-A57D-91D92B8617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363972-E6BD-4E5A-9B93-0011CDBCECA4}" type="datetimeFigureOut">
              <a:rPr lang="en-US" smtClean="0"/>
              <a:pPr/>
              <a:t>12/5/2012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C363972-E6BD-4E5A-9B93-0011CDBCECA4}" type="datetimeFigureOut">
              <a:rPr lang="en-US" smtClean="0"/>
              <a:pPr/>
              <a:t>12/5/2012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96912948-9269-4A8F-A57D-91D92B8617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C363972-E6BD-4E5A-9B93-0011CDBCECA4}" type="datetimeFigureOut">
              <a:rPr lang="en-US" smtClean="0"/>
              <a:pPr/>
              <a:t>12/5/2012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C363972-E6BD-4E5A-9B93-0011CDBCECA4}" type="datetimeFigureOut">
              <a:rPr lang="en-US" smtClean="0"/>
              <a:pPr/>
              <a:t>12/5/2012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C363972-E6BD-4E5A-9B93-0011CDBCECA4}" type="datetimeFigureOut">
              <a:rPr lang="en-US" smtClean="0"/>
              <a:pPr/>
              <a:t>12/5/2012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363972-E6BD-4E5A-9B93-0011CDBCECA4}" type="datetimeFigureOut">
              <a:rPr lang="en-US" smtClean="0"/>
              <a:pPr/>
              <a:t>12/5/2012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C363972-E6BD-4E5A-9B93-0011CDBCECA4}" type="datetimeFigureOut">
              <a:rPr lang="en-US" smtClean="0"/>
              <a:pPr/>
              <a:t>12/5/2012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C363972-E6BD-4E5A-9B93-0011CDBCECA4}" type="datetimeFigureOut">
              <a:rPr lang="en-US" smtClean="0"/>
              <a:pPr/>
              <a:t>12/5/2012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363972-E6BD-4E5A-9B93-0011CDBCECA4}" type="datetimeFigureOut">
              <a:rPr lang="en-US" smtClean="0"/>
              <a:pPr/>
              <a:t>12/5/2012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C363972-E6BD-4E5A-9B93-0011CDBCECA4}" type="datetimeFigureOut">
              <a:rPr lang="en-US" smtClean="0"/>
              <a:pPr/>
              <a:t>12/5/2012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912948-9269-4A8F-A57D-91D92B8617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C363972-E6BD-4E5A-9B93-0011CDBCECA4}" type="datetimeFigureOut">
              <a:rPr lang="en-US" smtClean="0"/>
              <a:pPr/>
              <a:t>12/5/2012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6912948-9269-4A8F-A57D-91D92B8617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www.jstor.org/stable/25011095"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Siege </a:t>
            </a:r>
            <a:r>
              <a:rPr lang="en-GB" dirty="0" smtClean="0"/>
              <a:t>Warfare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Troy</a:t>
            </a:r>
            <a:endParaRPr lang="en-GB" dirty="0"/>
          </a:p>
        </p:txBody>
      </p:sp>
      <p:sp>
        <p:nvSpPr>
          <p:cNvPr id="3" name="Content Placeholder 2"/>
          <p:cNvSpPr>
            <a:spLocks noGrp="1"/>
          </p:cNvSpPr>
          <p:nvPr>
            <p:ph idx="1"/>
          </p:nvPr>
        </p:nvSpPr>
        <p:spPr/>
        <p:txBody>
          <a:bodyPr/>
          <a:lstStyle/>
          <a:p>
            <a:r>
              <a:rPr lang="en-GB" dirty="0" smtClean="0"/>
              <a:t>The earliest siege mentioned in Greek literature is of course that of Troy in the Iliad.</a:t>
            </a:r>
          </a:p>
          <a:p>
            <a:r>
              <a:rPr lang="en-GB" dirty="0" smtClean="0"/>
              <a:t>However, there is no mention of siege-machines of any kind. </a:t>
            </a:r>
          </a:p>
          <a:p>
            <a:r>
              <a:rPr lang="en-GB" dirty="0" smtClean="0"/>
              <a:t>Troy fell through a trick and it is clear from the poem that the Greeks did not even try to starve the city out.</a:t>
            </a:r>
          </a:p>
          <a:p>
            <a:r>
              <a:rPr lang="en-GB" dirty="0" smtClean="0"/>
              <a:t>The usual way for sieges to be successful was through treachery and starvation.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Persian </a:t>
            </a:r>
            <a:r>
              <a:rPr lang="en-GB" dirty="0" err="1" smtClean="0"/>
              <a:t>Siegecraft</a:t>
            </a:r>
            <a:r>
              <a:rPr lang="en-GB" dirty="0" smtClean="0"/>
              <a:t>: Siege Mounds</a:t>
            </a:r>
            <a:endParaRPr lang="en-GB" dirty="0"/>
          </a:p>
        </p:txBody>
      </p:sp>
      <p:sp>
        <p:nvSpPr>
          <p:cNvPr id="3" name="Content Placeholder 2"/>
          <p:cNvSpPr>
            <a:spLocks noGrp="1"/>
          </p:cNvSpPr>
          <p:nvPr>
            <p:ph idx="1"/>
          </p:nvPr>
        </p:nvSpPr>
        <p:spPr/>
        <p:txBody>
          <a:bodyPr>
            <a:normAutofit lnSpcReduction="10000"/>
          </a:bodyPr>
          <a:lstStyle/>
          <a:p>
            <a:r>
              <a:rPr lang="en-GB" dirty="0" smtClean="0"/>
              <a:t>After his death, </a:t>
            </a:r>
            <a:r>
              <a:rPr lang="en-GB" dirty="0" err="1" smtClean="0"/>
              <a:t>Harpagus</a:t>
            </a:r>
            <a:r>
              <a:rPr lang="en-GB" dirty="0" smtClean="0"/>
              <a:t>, a Mede like </a:t>
            </a:r>
            <a:r>
              <a:rPr lang="en-GB" dirty="0" err="1" smtClean="0"/>
              <a:t>Mazares</a:t>
            </a:r>
            <a:r>
              <a:rPr lang="en-GB" dirty="0" smtClean="0"/>
              <a:t>, came down to succeed him in his command; this is the </a:t>
            </a:r>
            <a:r>
              <a:rPr lang="en-GB" dirty="0" err="1" smtClean="0"/>
              <a:t>Harpagus</a:t>
            </a:r>
            <a:r>
              <a:rPr lang="en-GB" dirty="0" smtClean="0"/>
              <a:t> who was entertained by </a:t>
            </a:r>
            <a:r>
              <a:rPr lang="en-GB" dirty="0" err="1" smtClean="0"/>
              <a:t>Astyages</a:t>
            </a:r>
            <a:r>
              <a:rPr lang="en-GB" dirty="0" smtClean="0"/>
              <a:t> the king of the Medes at that unnatural feast, and who helped win the kingship for Cyrus. [2] This man was now made general by Cyrus. </a:t>
            </a:r>
            <a:r>
              <a:rPr lang="en-GB" b="1" dirty="0" smtClean="0"/>
              <a:t>When he came to Ionia, he took the cities by means of earthworks; he would drive the men within their walls and then build earthworks against the walls and so take the cities</a:t>
            </a:r>
            <a:r>
              <a:rPr lang="en-GB" dirty="0" smtClean="0"/>
              <a:t>. </a:t>
            </a:r>
            <a:r>
              <a:rPr lang="en-GB" dirty="0" err="1" smtClean="0"/>
              <a:t>Herodotos</a:t>
            </a:r>
            <a:r>
              <a:rPr lang="en-GB" dirty="0" smtClean="0"/>
              <a:t> 1.162</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Persian </a:t>
            </a:r>
            <a:r>
              <a:rPr lang="en-GB" dirty="0" err="1" smtClean="0"/>
              <a:t>Siegecraft</a:t>
            </a:r>
            <a:r>
              <a:rPr lang="en-GB" dirty="0" smtClean="0"/>
              <a:t>: Undermining</a:t>
            </a:r>
            <a:endParaRPr lang="en-GB" dirty="0"/>
          </a:p>
        </p:txBody>
      </p:sp>
      <p:sp>
        <p:nvSpPr>
          <p:cNvPr id="3" name="Content Placeholder 2"/>
          <p:cNvSpPr>
            <a:spLocks noGrp="1"/>
          </p:cNvSpPr>
          <p:nvPr>
            <p:ph idx="1"/>
          </p:nvPr>
        </p:nvSpPr>
        <p:spPr/>
        <p:txBody>
          <a:bodyPr>
            <a:normAutofit lnSpcReduction="10000"/>
          </a:bodyPr>
          <a:lstStyle/>
          <a:p>
            <a:r>
              <a:rPr lang="en-GB" dirty="0" smtClean="0"/>
              <a:t>This the </a:t>
            </a:r>
            <a:r>
              <a:rPr lang="en-GB" dirty="0" err="1" smtClean="0"/>
              <a:t>Amathusians</a:t>
            </a:r>
            <a:r>
              <a:rPr lang="en-GB" dirty="0" smtClean="0"/>
              <a:t> did, and have done to this day. When, however, the Ionians engaged in the sea-battle off Cyprus learned that </a:t>
            </a:r>
            <a:r>
              <a:rPr lang="en-GB" dirty="0" err="1" smtClean="0"/>
              <a:t>Onesilus</a:t>
            </a:r>
            <a:r>
              <a:rPr lang="en-GB" dirty="0" smtClean="0"/>
              <a:t>' cause was lost and that the cities of Cyprus, with the exception of Salamis which the </a:t>
            </a:r>
            <a:r>
              <a:rPr lang="en-GB" dirty="0" err="1" smtClean="0"/>
              <a:t>Salaminians</a:t>
            </a:r>
            <a:r>
              <a:rPr lang="en-GB" dirty="0" smtClean="0"/>
              <a:t> had handed over to their former king </a:t>
            </a:r>
            <a:r>
              <a:rPr lang="en-GB" dirty="0" err="1" smtClean="0"/>
              <a:t>Gorgus</a:t>
            </a:r>
            <a:r>
              <a:rPr lang="en-GB" dirty="0" smtClean="0"/>
              <a:t>, were besieged, they sailed off to Ionia without delay. [2] </a:t>
            </a:r>
            <a:r>
              <a:rPr lang="en-GB" b="1" dirty="0" smtClean="0"/>
              <a:t>Soli was the Cyprian city which withstood siege longest; the Persians took it in the fifth month by digging a mine under its walls. </a:t>
            </a:r>
            <a:r>
              <a:rPr lang="en-GB" dirty="0" err="1" smtClean="0"/>
              <a:t>Herodotos</a:t>
            </a:r>
            <a:r>
              <a:rPr lang="en-GB" dirty="0" smtClean="0"/>
              <a:t> 5.115</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Fifth century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Athenian Expertise</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Lacedaemonians</a:t>
            </a:r>
            <a:r>
              <a:rPr lang="en-GB" dirty="0" smtClean="0"/>
              <a:t> meanwhile finding the war against the rebels in </a:t>
            </a:r>
            <a:r>
              <a:rPr lang="en-GB" dirty="0" err="1" smtClean="0"/>
              <a:t>Ithome</a:t>
            </a:r>
            <a:r>
              <a:rPr lang="en-GB" dirty="0" smtClean="0"/>
              <a:t> likely to last, invoked the aid of their allies, and especially of the Athenians, who came in some force under the command of Cimon. [2] </a:t>
            </a:r>
            <a:r>
              <a:rPr lang="en-GB" b="1" dirty="0" smtClean="0"/>
              <a:t>The reason for this pressing summons lay in their reputed skill in siege operations; a long siege had taught the </a:t>
            </a:r>
            <a:r>
              <a:rPr lang="en-GB" b="1" dirty="0" err="1" smtClean="0"/>
              <a:t>Lacedaemonians</a:t>
            </a:r>
            <a:r>
              <a:rPr lang="en-GB" b="1" dirty="0" smtClean="0"/>
              <a:t> their own deficiency in this art, else they would have taken the place by assault. </a:t>
            </a:r>
            <a:r>
              <a:rPr lang="en-GB" dirty="0" smtClean="0"/>
              <a:t>Thucydides 1.102</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t>First Instance of Greek Siege Engines: Samos 440BC</a:t>
            </a:r>
            <a:endParaRPr lang="en-GB" dirty="0"/>
          </a:p>
        </p:txBody>
      </p:sp>
      <p:sp>
        <p:nvSpPr>
          <p:cNvPr id="3" name="Content Placeholder 2"/>
          <p:cNvSpPr>
            <a:spLocks noGrp="1"/>
          </p:cNvSpPr>
          <p:nvPr>
            <p:ph idx="1"/>
          </p:nvPr>
        </p:nvSpPr>
        <p:spPr>
          <a:xfrm>
            <a:off x="0" y="1600200"/>
            <a:ext cx="8686800" cy="5114948"/>
          </a:xfrm>
        </p:spPr>
        <p:txBody>
          <a:bodyPr>
            <a:normAutofit fontScale="85000" lnSpcReduction="20000"/>
          </a:bodyPr>
          <a:lstStyle/>
          <a:p>
            <a:r>
              <a:rPr lang="en-GB" dirty="0" smtClean="0"/>
              <a:t>The </a:t>
            </a:r>
            <a:r>
              <a:rPr lang="en-GB" dirty="0" err="1" smtClean="0"/>
              <a:t>Samians</a:t>
            </a:r>
            <a:r>
              <a:rPr lang="en-GB" dirty="0" smtClean="0"/>
              <a:t>, believing that because of the departure of Pericles they had a suitable opportunity to attack the ships that had been left behind, sailed against them, and having won the battle they were puffed up with pride. [2] But when Pericles received word of the defeat of his forces, he at once turned back and gathered an imposing fleet, since he desired to destroy once and for all the fleet of the enemy. The Athenians rapidly dispatched sixty triremes and the </a:t>
            </a:r>
            <a:r>
              <a:rPr lang="en-GB" dirty="0" err="1" smtClean="0"/>
              <a:t>Chians</a:t>
            </a:r>
            <a:r>
              <a:rPr lang="en-GB" dirty="0" smtClean="0"/>
              <a:t> and </a:t>
            </a:r>
            <a:r>
              <a:rPr lang="en-GB" dirty="0" err="1" smtClean="0"/>
              <a:t>Mytilenaeans</a:t>
            </a:r>
            <a:r>
              <a:rPr lang="en-GB" dirty="0" smtClean="0"/>
              <a:t> thirty, and with this great armament Pericles renewed the siege both by land and by sea, making continuous assaults. [3] </a:t>
            </a:r>
            <a:r>
              <a:rPr lang="en-GB" b="1" dirty="0" smtClean="0"/>
              <a:t>He built also siege machines, being the first of all men to do so, such as those called "rams" and "tortoises," </a:t>
            </a:r>
            <a:r>
              <a:rPr lang="en-GB" b="1" dirty="0" err="1" smtClean="0"/>
              <a:t>Artemon</a:t>
            </a:r>
            <a:r>
              <a:rPr lang="en-GB" b="1" dirty="0" smtClean="0"/>
              <a:t> of </a:t>
            </a:r>
            <a:r>
              <a:rPr lang="en-GB" b="1" dirty="0" err="1" smtClean="0"/>
              <a:t>Clazomenae</a:t>
            </a:r>
            <a:r>
              <a:rPr lang="en-GB" b="1" dirty="0" smtClean="0"/>
              <a:t> having built them</a:t>
            </a:r>
            <a:r>
              <a:rPr lang="en-GB" dirty="0" smtClean="0"/>
              <a:t>; and by pushing the siege with energy and throwing down the walls by means of the siege machines he gained the mastery of Samos. Diodoros 12.28</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siege of </a:t>
            </a:r>
            <a:r>
              <a:rPr lang="en-GB" dirty="0" err="1" smtClean="0"/>
              <a:t>Potidea</a:t>
            </a:r>
            <a:endParaRPr lang="en-GB" dirty="0"/>
          </a:p>
        </p:txBody>
      </p:sp>
      <p:sp>
        <p:nvSpPr>
          <p:cNvPr id="3" name="Content Placeholder 2"/>
          <p:cNvSpPr>
            <a:spLocks noGrp="1"/>
          </p:cNvSpPr>
          <p:nvPr>
            <p:ph idx="1"/>
          </p:nvPr>
        </p:nvSpPr>
        <p:spPr/>
        <p:txBody>
          <a:bodyPr>
            <a:normAutofit lnSpcReduction="10000"/>
          </a:bodyPr>
          <a:lstStyle/>
          <a:p>
            <a:r>
              <a:rPr lang="en-GB" dirty="0" smtClean="0"/>
              <a:t>The same summer </a:t>
            </a:r>
            <a:r>
              <a:rPr lang="en-GB" dirty="0" err="1" smtClean="0"/>
              <a:t>Hagnon</a:t>
            </a:r>
            <a:r>
              <a:rPr lang="en-GB" dirty="0" smtClean="0"/>
              <a:t>, son of Nicias, and </a:t>
            </a:r>
            <a:r>
              <a:rPr lang="en-GB" dirty="0" err="1" smtClean="0"/>
              <a:t>Cleopompus</a:t>
            </a:r>
            <a:r>
              <a:rPr lang="en-GB" dirty="0" smtClean="0"/>
              <a:t>, son of </a:t>
            </a:r>
            <a:r>
              <a:rPr lang="en-GB" dirty="0" err="1" smtClean="0"/>
              <a:t>Clinias</a:t>
            </a:r>
            <a:r>
              <a:rPr lang="en-GB" dirty="0" smtClean="0"/>
              <a:t>, the colleagues of Pericles, took the armament of which he had lately made use, and went off upon an expedition against the </a:t>
            </a:r>
            <a:r>
              <a:rPr lang="en-GB" dirty="0" err="1" smtClean="0"/>
              <a:t>Chalcidians</a:t>
            </a:r>
            <a:r>
              <a:rPr lang="en-GB" dirty="0" smtClean="0"/>
              <a:t> in the direction of Thrace and Potidaea, which was still under siege. </a:t>
            </a:r>
            <a:r>
              <a:rPr lang="en-GB" b="1" dirty="0" smtClean="0"/>
              <a:t>As soon as they arrived, they brought up their engines against Potidaea and tried every means of taking it, [2] but did not succeed either in capturing the city or in doing anything else worthy of their preparations. </a:t>
            </a:r>
            <a:r>
              <a:rPr lang="en-GB" dirty="0" smtClean="0"/>
              <a:t>Thucydides 2.58</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Plataia</a:t>
            </a:r>
            <a:r>
              <a:rPr lang="en-GB" dirty="0" smtClean="0"/>
              <a:t>: Siege Mounds</a:t>
            </a:r>
            <a:endParaRPr lang="en-GB" dirty="0"/>
          </a:p>
        </p:txBody>
      </p:sp>
      <p:sp>
        <p:nvSpPr>
          <p:cNvPr id="3" name="Content Placeholder 2"/>
          <p:cNvSpPr>
            <a:spLocks noGrp="1"/>
          </p:cNvSpPr>
          <p:nvPr>
            <p:ph idx="1"/>
          </p:nvPr>
        </p:nvSpPr>
        <p:spPr>
          <a:xfrm>
            <a:off x="457200" y="1285860"/>
            <a:ext cx="8229600" cy="5572140"/>
          </a:xfrm>
        </p:spPr>
        <p:txBody>
          <a:bodyPr>
            <a:normAutofit fontScale="85000" lnSpcReduction="20000"/>
          </a:bodyPr>
          <a:lstStyle/>
          <a:p>
            <a:r>
              <a:rPr lang="en-GB" b="1" dirty="0" smtClean="0"/>
              <a:t>First he enclosed the town with a palisade formed of the fruit-trees which they cut down</a:t>
            </a:r>
            <a:r>
              <a:rPr lang="en-GB" dirty="0" smtClean="0"/>
              <a:t>, to prevent further egress from Plataea; next day </a:t>
            </a:r>
            <a:r>
              <a:rPr lang="en-GB" b="1" dirty="0" smtClean="0"/>
              <a:t>they threw up a mound </a:t>
            </a:r>
            <a:r>
              <a:rPr lang="en-GB" dirty="0" smtClean="0"/>
              <a:t>against the city, hoping that the largeness of the force employed would insure the speedy reduction of the place. [2] They accordingly cut down timber from Cithaeron, and built it up on either side, laying it like lattice-work to serve as a wall to keep the mound from spreading abroad, and carried to it wood and stones and earth and whatever other material might help to complete it. [3] </a:t>
            </a:r>
            <a:r>
              <a:rPr lang="en-GB" b="1" dirty="0" smtClean="0"/>
              <a:t>They continued to work at the mound for seventy days and nights without intermission</a:t>
            </a:r>
            <a:r>
              <a:rPr lang="en-GB" dirty="0" smtClean="0"/>
              <a:t>, being divided into relief parties to allow of some being employed in carrying while others took sleep and refreshment; the </a:t>
            </a:r>
            <a:r>
              <a:rPr lang="en-GB" dirty="0" err="1" smtClean="0"/>
              <a:t>Lacedaemonian</a:t>
            </a:r>
            <a:r>
              <a:rPr lang="en-GB" dirty="0" smtClean="0"/>
              <a:t> officer attached to each contingent keeping the men to the work. Thucydides 2.75</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Plataia</a:t>
            </a:r>
            <a:r>
              <a:rPr lang="en-GB" dirty="0" smtClean="0"/>
              <a:t>: Towers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While raising the mound </a:t>
            </a:r>
            <a:r>
              <a:rPr lang="en-GB" b="1" dirty="0" smtClean="0"/>
              <a:t>the Peloponnesians also brought up engines against the city, one of which was brought up upon the mound against the great building and shook down a good piece of it, to the no small alarm of the </a:t>
            </a:r>
            <a:r>
              <a:rPr lang="en-GB" b="1" dirty="0" err="1" smtClean="0"/>
              <a:t>Plataeans</a:t>
            </a:r>
            <a:r>
              <a:rPr lang="en-GB" b="1" dirty="0" smtClean="0"/>
              <a:t>.</a:t>
            </a:r>
            <a:r>
              <a:rPr lang="en-GB" dirty="0" smtClean="0"/>
              <a:t> Others were advanced against different parts of the wall but </a:t>
            </a:r>
            <a:r>
              <a:rPr lang="en-GB" b="1" dirty="0" smtClean="0"/>
              <a:t>were lassoed and broken by the </a:t>
            </a:r>
            <a:r>
              <a:rPr lang="en-GB" b="1" dirty="0" err="1" smtClean="0"/>
              <a:t>Plataeans</a:t>
            </a:r>
            <a:r>
              <a:rPr lang="en-GB" dirty="0" smtClean="0"/>
              <a:t>; who also hung up great beams by long iron chains from either extremity of two poles laid on the wall and projecting over it, </a:t>
            </a:r>
            <a:r>
              <a:rPr lang="en-GB" b="1" dirty="0" smtClean="0"/>
              <a:t>and drew them up at an angle whenever any point was threatened by the engine, and loosing their hold let the beam go with its chains slack, so that it fell with a run and snapped off the nose of the battering ram</a:t>
            </a:r>
            <a:r>
              <a:rPr lang="en-GB" dirty="0" smtClean="0"/>
              <a:t>.  Thucydides 2.76</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Plataia</a:t>
            </a:r>
            <a:r>
              <a:rPr lang="en-GB" dirty="0" smtClean="0"/>
              <a:t>: Fire</a:t>
            </a:r>
            <a:endParaRPr lang="en-GB" dirty="0"/>
          </a:p>
        </p:txBody>
      </p:sp>
      <p:sp>
        <p:nvSpPr>
          <p:cNvPr id="3" name="Content Placeholder 2"/>
          <p:cNvSpPr>
            <a:spLocks noGrp="1"/>
          </p:cNvSpPr>
          <p:nvPr>
            <p:ph idx="1"/>
          </p:nvPr>
        </p:nvSpPr>
        <p:spPr>
          <a:xfrm>
            <a:off x="457200" y="1268760"/>
            <a:ext cx="8229600" cy="5400600"/>
          </a:xfrm>
        </p:spPr>
        <p:txBody>
          <a:bodyPr>
            <a:normAutofit fontScale="62500" lnSpcReduction="20000"/>
          </a:bodyPr>
          <a:lstStyle/>
          <a:p>
            <a:r>
              <a:rPr lang="en-GB" dirty="0" smtClean="0"/>
              <a:t>First, however, they determined to </a:t>
            </a:r>
            <a:r>
              <a:rPr lang="en-GB" b="1" dirty="0" smtClean="0"/>
              <a:t>try the effects of fire and see whether they could not, with the help of a wind, burn the town as it was not a large one; indeed they thought of every possible expedient by which the place might be reduced without the expense of a blockade</a:t>
            </a:r>
            <a:r>
              <a:rPr lang="en-GB" dirty="0" smtClean="0"/>
              <a:t>. [3] They accordingly brought faggots of brushwood and threw them from the mound, first into the space between it and the wall; and this soon becoming full from the number of hands at work, they next heaped the faggots up as far into the town as they could reach from the top, and then lighted the wood by setting fire to it with sulphur and pitch. [4] The consequence was a fire greater than any one had ever yet seen produced by human agency, though it could not of course be compared to the spontaneous conflagrations sometimes known to occur through the wind rubbing the branches of a mountain forest together. [5] </a:t>
            </a:r>
            <a:r>
              <a:rPr lang="en-GB" b="1" dirty="0" smtClean="0"/>
              <a:t>And this fire was not only remarkable for its magnitude, but was also, at the end of so many perils, within an ace of proving fatal to the </a:t>
            </a:r>
            <a:r>
              <a:rPr lang="en-GB" b="1" dirty="0" err="1" smtClean="0"/>
              <a:t>Plataeans</a:t>
            </a:r>
            <a:r>
              <a:rPr lang="en-GB" b="1" dirty="0" smtClean="0"/>
              <a:t>; a great part of the town became entirely inaccessible, and had a wind blown upon it, in accordance with the hopes of the enemy, nothing could have saved them. [6] As it was, there is also a story of heavy rain and thunder having come on by which the fire was put out and the danger averted</a:t>
            </a:r>
            <a:r>
              <a:rPr lang="en-GB" dirty="0" smtClean="0"/>
              <a:t>.  Thucydides 2.77</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Plataia</a:t>
            </a:r>
            <a:r>
              <a:rPr lang="en-GB" dirty="0" smtClean="0"/>
              <a:t>: Blockade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All being finished by about the rising of </a:t>
            </a:r>
            <a:r>
              <a:rPr lang="en-GB" dirty="0" err="1" smtClean="0"/>
              <a:t>Arcturus</a:t>
            </a:r>
            <a:r>
              <a:rPr lang="en-GB" dirty="0" smtClean="0"/>
              <a:t>, </a:t>
            </a:r>
            <a:r>
              <a:rPr lang="en-GB" b="1" dirty="0" smtClean="0"/>
              <a:t>they left men enough to man half the wall, the rest being manned by the </a:t>
            </a:r>
            <a:r>
              <a:rPr lang="en-GB" b="1" dirty="0" err="1" smtClean="0"/>
              <a:t>Boeotians</a:t>
            </a:r>
            <a:r>
              <a:rPr lang="en-GB" b="1" dirty="0" smtClean="0"/>
              <a:t>, and drawing off their army dispersed to their several ci</a:t>
            </a:r>
            <a:r>
              <a:rPr lang="en-GB" dirty="0" smtClean="0"/>
              <a:t>ties. [3] The </a:t>
            </a:r>
            <a:r>
              <a:rPr lang="en-GB" dirty="0" err="1" smtClean="0"/>
              <a:t>Plataeans</a:t>
            </a:r>
            <a:r>
              <a:rPr lang="en-GB" dirty="0" smtClean="0"/>
              <a:t> had before sent off their wives and children and oldest men and the mass of the </a:t>
            </a:r>
            <a:r>
              <a:rPr lang="en-GB" dirty="0" err="1" smtClean="0"/>
              <a:t>noncombatants</a:t>
            </a:r>
            <a:r>
              <a:rPr lang="en-GB" dirty="0" smtClean="0"/>
              <a:t> to Athens; </a:t>
            </a:r>
            <a:r>
              <a:rPr lang="en-GB" b="1" dirty="0" smtClean="0"/>
              <a:t>so that the number of the besieged left in the place comprised four hundred of their own citizens, eighty Athenians, and a hundred and ten women to bake their bread</a:t>
            </a:r>
            <a:r>
              <a:rPr lang="en-GB" dirty="0" smtClean="0"/>
              <a:t>. [4] This was the sum total at the commencement of the siege, and there was no one else within the walls, bond or free. Such were the arrangements made for the blockade of Plataea. Thucydides 2.78</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exhaustion</a:t>
            </a:r>
            <a:endParaRPr lang="en-GB" dirty="0"/>
          </a:p>
        </p:txBody>
      </p:sp>
      <p:sp>
        <p:nvSpPr>
          <p:cNvPr id="3" name="Content Placeholder 2"/>
          <p:cNvSpPr>
            <a:spLocks noGrp="1"/>
          </p:cNvSpPr>
          <p:nvPr>
            <p:ph idx="1"/>
          </p:nvPr>
        </p:nvSpPr>
        <p:spPr>
          <a:xfrm>
            <a:off x="457200" y="1214422"/>
            <a:ext cx="8229600" cy="5429288"/>
          </a:xfrm>
        </p:spPr>
        <p:txBody>
          <a:bodyPr>
            <a:normAutofit fontScale="85000" lnSpcReduction="20000"/>
          </a:bodyPr>
          <a:lstStyle/>
          <a:p>
            <a:r>
              <a:rPr lang="en-GB" dirty="0" smtClean="0"/>
              <a:t>The same winter the </a:t>
            </a:r>
            <a:r>
              <a:rPr lang="en-GB" dirty="0" err="1" smtClean="0"/>
              <a:t>Potidaeans</a:t>
            </a:r>
            <a:r>
              <a:rPr lang="en-GB" dirty="0" smtClean="0"/>
              <a:t> at</a:t>
            </a:r>
            <a:r>
              <a:rPr lang="en-GB" b="1" dirty="0" smtClean="0"/>
              <a:t> length found themselves no longer able to hold out against their besiegers. </a:t>
            </a:r>
            <a:r>
              <a:rPr lang="en-GB" dirty="0" smtClean="0"/>
              <a:t>The inroads of the Peloponnesians into Attica had not had the desired effect of making the Athenians raise the siege. </a:t>
            </a:r>
            <a:r>
              <a:rPr lang="en-GB" b="1" dirty="0" smtClean="0"/>
              <a:t>Provisions there were none left; and so far had distress for food gone in Potidaea that, besides a number of other horrors, instances had even occurred of the people having eaten one another. </a:t>
            </a:r>
            <a:r>
              <a:rPr lang="en-GB" dirty="0" smtClean="0"/>
              <a:t>So in this extremity they at last made proposals for capitulating to the Athenian generals in command against them, Xenophon, son of Euripides, </a:t>
            </a:r>
            <a:r>
              <a:rPr lang="en-GB" dirty="0" err="1" smtClean="0"/>
              <a:t>Hestiodorus</a:t>
            </a:r>
            <a:r>
              <a:rPr lang="en-GB" dirty="0" smtClean="0"/>
              <a:t>, son of </a:t>
            </a:r>
            <a:r>
              <a:rPr lang="en-GB" dirty="0" err="1" smtClean="0"/>
              <a:t>Aristocleides</a:t>
            </a:r>
            <a:r>
              <a:rPr lang="en-GB" dirty="0" smtClean="0"/>
              <a:t>, and </a:t>
            </a:r>
            <a:r>
              <a:rPr lang="en-GB" dirty="0" err="1" smtClean="0"/>
              <a:t>Phanomachus</a:t>
            </a:r>
            <a:r>
              <a:rPr lang="en-GB" dirty="0" smtClean="0"/>
              <a:t>, son of Callimachus. [2] </a:t>
            </a:r>
            <a:r>
              <a:rPr lang="en-GB" b="1" dirty="0" smtClean="0"/>
              <a:t>The generals accepted their proposals, seeing the sufferings of the army in so exposed a position; besides which the state had already spent two thousand talents upon the siege</a:t>
            </a:r>
            <a:r>
              <a:rPr lang="en-GB" dirty="0" smtClean="0"/>
              <a:t>. Thucydides 2.70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storm</a:t>
            </a:r>
            <a:endParaRPr lang="en-GB" dirty="0"/>
          </a:p>
        </p:txBody>
      </p:sp>
      <p:sp>
        <p:nvSpPr>
          <p:cNvPr id="3" name="Content Placeholder 2"/>
          <p:cNvSpPr>
            <a:spLocks noGrp="1"/>
          </p:cNvSpPr>
          <p:nvPr>
            <p:ph idx="1"/>
          </p:nvPr>
        </p:nvSpPr>
        <p:spPr>
          <a:xfrm>
            <a:off x="457200" y="1268760"/>
            <a:ext cx="8229600" cy="5040600"/>
          </a:xfrm>
        </p:spPr>
        <p:txBody>
          <a:bodyPr>
            <a:normAutofit fontScale="85000" lnSpcReduction="20000"/>
          </a:bodyPr>
          <a:lstStyle/>
          <a:p>
            <a:r>
              <a:rPr lang="en-GB" dirty="0" smtClean="0"/>
              <a:t>This was the largest town in </a:t>
            </a:r>
            <a:r>
              <a:rPr lang="en-GB" dirty="0" err="1" smtClean="0"/>
              <a:t>Amphilochia</a:t>
            </a:r>
            <a:r>
              <a:rPr lang="en-GB" dirty="0" smtClean="0"/>
              <a:t>, and its inhabitants the most powerful. [5] Under the pressure of misfortune many generations afterwards, they called in the </a:t>
            </a:r>
            <a:r>
              <a:rPr lang="en-GB" dirty="0" err="1" smtClean="0"/>
              <a:t>Ambraciots</a:t>
            </a:r>
            <a:r>
              <a:rPr lang="en-GB" dirty="0" smtClean="0"/>
              <a:t>, their </a:t>
            </a:r>
            <a:r>
              <a:rPr lang="en-GB" dirty="0" err="1" smtClean="0"/>
              <a:t>neighbors</a:t>
            </a:r>
            <a:r>
              <a:rPr lang="en-GB" dirty="0" smtClean="0"/>
              <a:t> on the </a:t>
            </a:r>
            <a:r>
              <a:rPr lang="en-GB" dirty="0" err="1" smtClean="0"/>
              <a:t>Amphilochian</a:t>
            </a:r>
            <a:r>
              <a:rPr lang="en-GB" dirty="0" smtClean="0"/>
              <a:t> border, to join their colony; and it was by this union with the </a:t>
            </a:r>
            <a:r>
              <a:rPr lang="en-GB" dirty="0" err="1" smtClean="0"/>
              <a:t>Ambraciots</a:t>
            </a:r>
            <a:r>
              <a:rPr lang="en-GB" dirty="0" smtClean="0"/>
              <a:t> that they learnt their present Hellenic speech, the rest of the </a:t>
            </a:r>
            <a:r>
              <a:rPr lang="en-GB" dirty="0" err="1" smtClean="0"/>
              <a:t>Amphilochians</a:t>
            </a:r>
            <a:r>
              <a:rPr lang="en-GB" dirty="0" smtClean="0"/>
              <a:t> being barbarians. [6] After a time the </a:t>
            </a:r>
            <a:r>
              <a:rPr lang="en-GB" dirty="0" err="1" smtClean="0"/>
              <a:t>Ambraciots</a:t>
            </a:r>
            <a:r>
              <a:rPr lang="en-GB" dirty="0" smtClean="0"/>
              <a:t> expelled the </a:t>
            </a:r>
            <a:r>
              <a:rPr lang="en-GB" dirty="0" err="1" smtClean="0"/>
              <a:t>Argives</a:t>
            </a:r>
            <a:r>
              <a:rPr lang="en-GB" dirty="0" smtClean="0"/>
              <a:t> and held the city themselves. [7] Upon this the </a:t>
            </a:r>
            <a:r>
              <a:rPr lang="en-GB" dirty="0" err="1" smtClean="0"/>
              <a:t>Amphilochians</a:t>
            </a:r>
            <a:r>
              <a:rPr lang="en-GB" dirty="0" smtClean="0"/>
              <a:t> gave themselves over to the </a:t>
            </a:r>
            <a:r>
              <a:rPr lang="en-GB" dirty="0" err="1" smtClean="0"/>
              <a:t>Acarnanians</a:t>
            </a:r>
            <a:r>
              <a:rPr lang="en-GB" dirty="0" smtClean="0"/>
              <a:t>; and the two together called the Athenians, who sent them </a:t>
            </a:r>
            <a:r>
              <a:rPr lang="en-GB" dirty="0" err="1" smtClean="0"/>
              <a:t>Phormio</a:t>
            </a:r>
            <a:r>
              <a:rPr lang="en-GB" dirty="0" smtClean="0"/>
              <a:t> as general and thirty ships; </a:t>
            </a:r>
            <a:r>
              <a:rPr lang="en-GB" b="1" dirty="0" smtClean="0"/>
              <a:t>upon whose arrival they took Argos by storm, and made slaves of the </a:t>
            </a:r>
            <a:r>
              <a:rPr lang="en-GB" b="1" dirty="0" err="1" smtClean="0"/>
              <a:t>Ambraciots</a:t>
            </a:r>
            <a:r>
              <a:rPr lang="en-GB" b="1" dirty="0" smtClean="0"/>
              <a:t>; and the </a:t>
            </a:r>
            <a:r>
              <a:rPr lang="en-GB" b="1" dirty="0" err="1" smtClean="0"/>
              <a:t>Amphilochians</a:t>
            </a:r>
            <a:r>
              <a:rPr lang="en-GB" b="1" dirty="0" smtClean="0"/>
              <a:t> and </a:t>
            </a:r>
            <a:r>
              <a:rPr lang="en-GB" b="1" dirty="0" err="1" smtClean="0"/>
              <a:t>Acarnanians</a:t>
            </a:r>
            <a:r>
              <a:rPr lang="en-GB" b="1" dirty="0" smtClean="0"/>
              <a:t> inhabited the town in common</a:t>
            </a:r>
            <a:r>
              <a:rPr lang="en-GB" dirty="0" smtClean="0"/>
              <a:t>. Thucydides 2.68</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Fourth Century</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smtClean="0"/>
              <a:t>In fact the catapult was invented at this time in Syracuse,</a:t>
            </a:r>
            <a:r>
              <a:rPr lang="en-GB" b="1" baseline="30000" dirty="0" smtClean="0"/>
              <a:t> </a:t>
            </a:r>
            <a:r>
              <a:rPr lang="en-GB" b="1" dirty="0" smtClean="0"/>
              <a:t>since the ablest skilled workmen had been gathered from everywhere into one place</a:t>
            </a:r>
            <a:r>
              <a:rPr lang="en-GB" dirty="0" smtClean="0"/>
              <a:t>. The high wages as well as the numerous prizes offered the workmen who were judged to be the best stimulated their zeal. And over and above these factors, Dionysius circulated daily among the workers, conversed with them in kindly fashion, and rewarded the most zealous with gifts and invited them to his table. [2] </a:t>
            </a:r>
            <a:r>
              <a:rPr lang="en-GB" b="1" dirty="0" smtClean="0"/>
              <a:t>Consequently the workmen brought unsurpassable devotion to the devising of many missiles and engines of war that were strange and capable of rendering great servic</a:t>
            </a:r>
            <a:r>
              <a:rPr lang="en-GB" dirty="0" smtClean="0"/>
              <a:t>e. Diodoros 14.42</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Missile-Throwing Catapults</a:t>
            </a:r>
            <a:endParaRPr lang="en-GB" dirty="0"/>
          </a:p>
        </p:txBody>
      </p:sp>
      <p:sp>
        <p:nvSpPr>
          <p:cNvPr id="3" name="Content Placeholder 2"/>
          <p:cNvSpPr>
            <a:spLocks noGrp="1"/>
          </p:cNvSpPr>
          <p:nvPr>
            <p:ph idx="1"/>
          </p:nvPr>
        </p:nvSpPr>
        <p:spPr>
          <a:xfrm>
            <a:off x="457200" y="928670"/>
            <a:ext cx="8229600" cy="5715040"/>
          </a:xfrm>
        </p:spPr>
        <p:txBody>
          <a:bodyPr>
            <a:normAutofit fontScale="92500" lnSpcReduction="20000"/>
          </a:bodyPr>
          <a:lstStyle/>
          <a:p>
            <a:r>
              <a:rPr lang="en-GB" dirty="0" smtClean="0"/>
              <a:t>Consequently, using the multitude of his soldiers, he hauled his vessels over the land with no difficulty and launched them safely in the sea outside the harbour. </a:t>
            </a:r>
            <a:r>
              <a:rPr lang="en-GB" dirty="0" err="1" smtClean="0"/>
              <a:t>Himilcon</a:t>
            </a:r>
            <a:r>
              <a:rPr lang="en-GB" dirty="0" smtClean="0"/>
              <a:t> attacked the first ships, but was held back by the multitude of missiles; </a:t>
            </a:r>
            <a:r>
              <a:rPr lang="en-GB" b="1" dirty="0" smtClean="0"/>
              <a:t>for Dionysius had manned the ships with a great number of archers and slingers</a:t>
            </a:r>
            <a:r>
              <a:rPr lang="en-GB" dirty="0" smtClean="0"/>
              <a:t>, and the </a:t>
            </a:r>
            <a:r>
              <a:rPr lang="en-GB" dirty="0" err="1" smtClean="0"/>
              <a:t>Syracusans</a:t>
            </a:r>
            <a:r>
              <a:rPr lang="en-GB" dirty="0" smtClean="0"/>
              <a:t> slew many of the enemy by using </a:t>
            </a:r>
            <a:r>
              <a:rPr lang="en-GB" b="1" dirty="0" smtClean="0"/>
              <a:t>from the land the catapults which shot sharp-pointed missiles</a:t>
            </a:r>
            <a:r>
              <a:rPr lang="en-GB" dirty="0" smtClean="0"/>
              <a:t>. </a:t>
            </a:r>
            <a:r>
              <a:rPr lang="en-GB" b="1" dirty="0" smtClean="0"/>
              <a:t>Indeed this weapon created great dismay, because it was a new invention at this time</a:t>
            </a:r>
            <a:r>
              <a:rPr lang="en-GB" dirty="0" smtClean="0"/>
              <a:t>. As a result, </a:t>
            </a:r>
            <a:r>
              <a:rPr lang="en-GB" dirty="0" err="1" smtClean="0"/>
              <a:t>Himilcon</a:t>
            </a:r>
            <a:r>
              <a:rPr lang="en-GB" dirty="0" smtClean="0"/>
              <a:t> was unable to achieve his design and sailed away to Libya, believing that a sea-battle would serve no end, since the enemy's ships were double his in number. Diodoros 14.50</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Philip’s Siege Engines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Philip, whose fortunes were constantly on the increase, made an expedition against </a:t>
            </a:r>
            <a:r>
              <a:rPr lang="en-GB" dirty="0" err="1" smtClean="0"/>
              <a:t>Perinthus</a:t>
            </a:r>
            <a:r>
              <a:rPr lang="en-GB" dirty="0" smtClean="0"/>
              <a:t>, which had resisted him and inclined toward the Athenians. </a:t>
            </a:r>
            <a:r>
              <a:rPr lang="en-GB" b="1" dirty="0" smtClean="0"/>
              <a:t>He instituted a siege and advancing engines to the city assailed the walls in relays day after day</a:t>
            </a:r>
            <a:r>
              <a:rPr lang="en-GB" dirty="0" smtClean="0"/>
              <a:t>. [3] He built </a:t>
            </a:r>
            <a:r>
              <a:rPr lang="en-GB" b="1" dirty="0" smtClean="0"/>
              <a:t>towers eighty cubits high</a:t>
            </a:r>
            <a:r>
              <a:rPr lang="en-GB" dirty="0" smtClean="0"/>
              <a:t>, which far overtopped the towers of </a:t>
            </a:r>
            <a:r>
              <a:rPr lang="en-GB" dirty="0" err="1" smtClean="0"/>
              <a:t>Perinthus</a:t>
            </a:r>
            <a:r>
              <a:rPr lang="en-GB" dirty="0" smtClean="0"/>
              <a:t>, and from a superior height kept wearing down the besieged. </a:t>
            </a:r>
            <a:r>
              <a:rPr lang="en-GB" b="1" dirty="0" smtClean="0"/>
              <a:t>He rocked the walls with battering rams and undermined them with saps</a:t>
            </a:r>
            <a:r>
              <a:rPr lang="en-GB" dirty="0" smtClean="0"/>
              <a:t>, and cast down a long stretch of the wall. The </a:t>
            </a:r>
            <a:r>
              <a:rPr lang="en-GB" dirty="0" err="1" smtClean="0"/>
              <a:t>Perinthians</a:t>
            </a:r>
            <a:r>
              <a:rPr lang="en-GB" dirty="0" smtClean="0"/>
              <a:t> fought stoutly in their own defence </a:t>
            </a:r>
            <a:r>
              <a:rPr lang="en-GB" b="1" dirty="0" smtClean="0"/>
              <a:t>and quickly threw up a second wall; </a:t>
            </a:r>
            <a:r>
              <a:rPr lang="en-GB" dirty="0" smtClean="0"/>
              <a:t>many admirable feats were performed in the open and on the fortifications. Diodoros 16.74</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Enough</a:t>
            </a:r>
            <a:endParaRPr lang="en-GB" dirty="0"/>
          </a:p>
        </p:txBody>
      </p:sp>
      <p:sp>
        <p:nvSpPr>
          <p:cNvPr id="3" name="Content Placeholder 2"/>
          <p:cNvSpPr>
            <a:spLocks noGrp="1"/>
          </p:cNvSpPr>
          <p:nvPr>
            <p:ph idx="1"/>
          </p:nvPr>
        </p:nvSpPr>
        <p:spPr/>
        <p:txBody>
          <a:bodyPr>
            <a:normAutofit lnSpcReduction="10000"/>
          </a:bodyPr>
          <a:lstStyle/>
          <a:p>
            <a:r>
              <a:rPr lang="en-GB" dirty="0" smtClean="0"/>
              <a:t>When they had again become a match for the enemy, they took courage and resolutely bore the brunt of battle for their homeland. Still the king persevered in his determination. </a:t>
            </a:r>
            <a:r>
              <a:rPr lang="en-GB" b="1" dirty="0" smtClean="0"/>
              <a:t>He divided his forces into several divisions and with frequent reliefs kept up a continuous attack on the walls both day and night. He had thirty thousand men and a store of missiles and siege engines besides other machines in plenty, and kept up a steady pressure against the besieged people</a:t>
            </a:r>
            <a:r>
              <a:rPr lang="en-GB" dirty="0" smtClean="0"/>
              <a:t>. Diodoros 16.75</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4" name="Content Placeholder 3"/>
          <p:cNvSpPr>
            <a:spLocks noGrp="1"/>
          </p:cNvSpPr>
          <p:nvPr>
            <p:ph idx="1"/>
          </p:nvPr>
        </p:nvSpPr>
        <p:spPr/>
        <p:txBody>
          <a:bodyPr/>
          <a:lstStyle/>
          <a:p>
            <a:r>
              <a:rPr lang="en-GB" dirty="0" smtClean="0"/>
              <a:t>Eric W. Robinson ‘</a:t>
            </a:r>
            <a:r>
              <a:rPr lang="en-GB" dirty="0" err="1" smtClean="0"/>
              <a:t>Thucydidean</a:t>
            </a:r>
            <a:r>
              <a:rPr lang="en-GB" dirty="0" smtClean="0"/>
              <a:t> Sieges, </a:t>
            </a:r>
            <a:r>
              <a:rPr lang="en-GB" dirty="0" err="1" smtClean="0"/>
              <a:t>Prosopitis</a:t>
            </a:r>
            <a:r>
              <a:rPr lang="en-GB" dirty="0" smtClean="0"/>
              <a:t>, and the Hellenic Disaster in Egypt’  </a:t>
            </a:r>
            <a:r>
              <a:rPr lang="en-GB" i="1" dirty="0" smtClean="0"/>
              <a:t>Classical Antiquity</a:t>
            </a:r>
            <a:r>
              <a:rPr lang="en-GB" dirty="0" smtClean="0"/>
              <a:t>, Vol. 18, No. 1 (Apr., 1999), pp. </a:t>
            </a:r>
            <a:r>
              <a:rPr lang="en-GB" smtClean="0"/>
              <a:t>132-152 Stable </a:t>
            </a:r>
            <a:r>
              <a:rPr lang="en-GB" dirty="0" smtClean="0"/>
              <a:t>URL: </a:t>
            </a:r>
            <a:r>
              <a:rPr lang="en-GB" dirty="0" smtClean="0">
                <a:hlinkClick r:id="rId3"/>
              </a:rPr>
              <a:t>http</a:t>
            </a:r>
            <a:r>
              <a:rPr lang="en-GB" smtClean="0">
                <a:hlinkClick r:id="rId3"/>
              </a:rPr>
              <a:t>://www.jstor.org/stable/25011095</a:t>
            </a:r>
            <a:r>
              <a:rPr lang="en-GB" smtClean="0"/>
              <a:t>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60</TotalTime>
  <Words>2239</Words>
  <Application>Microsoft Office PowerPoint</Application>
  <PresentationFormat>On-screen Show (4:3)</PresentationFormat>
  <Paragraphs>63</Paragraphs>
  <Slides>21</Slides>
  <Notes>21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Armies and navies</vt:lpstr>
      <vt:lpstr>Troy</vt:lpstr>
      <vt:lpstr>Persian Siegecraft: Siege Mounds</vt:lpstr>
      <vt:lpstr>Persian Siegecraft: Undermining</vt:lpstr>
      <vt:lpstr>Fifth century</vt:lpstr>
      <vt:lpstr>Athenian Expertise</vt:lpstr>
      <vt:lpstr>First Instance of Greek Siege Engines: Samos 440BC</vt:lpstr>
      <vt:lpstr>The siege of Potidea</vt:lpstr>
      <vt:lpstr>Plataia: Siege Mounds</vt:lpstr>
      <vt:lpstr>Plataia: Towers</vt:lpstr>
      <vt:lpstr>Plataia: Fire</vt:lpstr>
      <vt:lpstr>Plataia: Blockade</vt:lpstr>
      <vt:lpstr>By exhaustion</vt:lpstr>
      <vt:lpstr>By storm</vt:lpstr>
      <vt:lpstr>Fourth Century</vt:lpstr>
      <vt:lpstr>Invention</vt:lpstr>
      <vt:lpstr>Missile-Throwing Catapults</vt:lpstr>
      <vt:lpstr>Philip’s Siege Engines</vt:lpstr>
      <vt:lpstr>Not Enough</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43</cp:revision>
  <dcterms:created xsi:type="dcterms:W3CDTF">2009-02-18T08:49:33Z</dcterms:created>
  <dcterms:modified xsi:type="dcterms:W3CDTF">2012-12-05T09:05:33Z</dcterms:modified>
</cp:coreProperties>
</file>