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68" r:id="rId3"/>
    <p:sldId id="267" r:id="rId4"/>
    <p:sldId id="269" r:id="rId5"/>
    <p:sldId id="270" r:id="rId6"/>
    <p:sldId id="272" r:id="rId7"/>
    <p:sldId id="302" r:id="rId8"/>
    <p:sldId id="312" r:id="rId9"/>
    <p:sldId id="316" r:id="rId10"/>
    <p:sldId id="321" r:id="rId11"/>
    <p:sldId id="352" r:id="rId12"/>
    <p:sldId id="353" r:id="rId13"/>
    <p:sldId id="355" r:id="rId14"/>
    <p:sldId id="356" r:id="rId15"/>
    <p:sldId id="357" r:id="rId16"/>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8"/>
            <p14:sldId id="267"/>
            <p14:sldId id="269"/>
            <p14:sldId id="270"/>
            <p14:sldId id="272"/>
            <p14:sldId id="302"/>
            <p14:sldId id="312"/>
            <p14:sldId id="316"/>
            <p14:sldId id="321"/>
            <p14:sldId id="352"/>
            <p14:sldId id="353"/>
            <p14:sldId id="355"/>
            <p14:sldId id="356"/>
            <p14:sldId id="35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8" autoAdjust="0"/>
    <p:restoredTop sz="95373" autoAdjust="0"/>
  </p:normalViewPr>
  <p:slideViewPr>
    <p:cSldViewPr snapToGrid="0" snapToObjects="1">
      <p:cViewPr varScale="1">
        <p:scale>
          <a:sx n="104" d="100"/>
          <a:sy n="104" d="100"/>
        </p:scale>
        <p:origin x="1860" y="102"/>
      </p:cViewPr>
      <p:guideLst/>
    </p:cSldViewPr>
  </p:slideViewPr>
  <p:outlineViewPr>
    <p:cViewPr>
      <p:scale>
        <a:sx n="33" d="100"/>
        <a:sy n="33" d="100"/>
      </p:scale>
      <p:origin x="0" y="-16311"/>
    </p:cViewPr>
  </p:outlineViewPr>
  <p:notesTextViewPr>
    <p:cViewPr>
      <p:scale>
        <a:sx n="1" d="1"/>
        <a:sy n="1" d="1"/>
      </p:scale>
      <p:origin x="0" y="0"/>
    </p:cViewPr>
  </p:notesTextViewPr>
  <p:sorterViewPr>
    <p:cViewPr>
      <p:scale>
        <a:sx n="100" d="100"/>
        <a:sy n="100" d="100"/>
      </p:scale>
      <p:origin x="0" y="-1653"/>
    </p:cViewPr>
  </p:sorterViewPr>
  <p:notesViewPr>
    <p:cSldViewPr snapToGrid="0" snapToObjects="1">
      <p:cViewPr>
        <p:scale>
          <a:sx n="80" d="100"/>
          <a:sy n="80" d="100"/>
        </p:scale>
        <p:origin x="2301" y="3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2/28/2022</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260728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66239"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95385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first group exercise I would be asking students to simply  identify as many characteristics as possible that may be relevant to the workplace </a:t>
            </a:r>
          </a:p>
          <a:p>
            <a:endParaRPr lang="en-GB" dirty="0"/>
          </a:p>
          <a:p>
            <a:r>
              <a:rPr lang="en-GB" dirty="0"/>
              <a:t>Then I would be asking them to identify specific examples of jobs/careers -  where may such characteristics be helpful or a hindrance… </a:t>
            </a:r>
          </a:p>
          <a:p>
            <a:endParaRPr lang="en-GB" dirty="0"/>
          </a:p>
          <a:p>
            <a:r>
              <a:rPr lang="en-GB" dirty="0"/>
              <a:t>If they need prompting – think about e.g. a sales job – what characteristics would be beneficial? E.g. extraversion V introversion.   </a:t>
            </a:r>
          </a:p>
          <a:p>
            <a:endParaRPr lang="en-GB" dirty="0"/>
          </a:p>
          <a:p>
            <a:r>
              <a:rPr lang="en-GB" dirty="0"/>
              <a:t>Then get them to think more widely about the broader traits </a:t>
            </a:r>
            <a:r>
              <a:rPr lang="en-GB" dirty="0" err="1"/>
              <a:t>etc</a:t>
            </a:r>
            <a:r>
              <a:rPr lang="en-GB" dirty="0"/>
              <a:t> that may be linked to success regardless of a specific career… conscientiousness, intelligence, resilience, flexibility </a:t>
            </a:r>
            <a:r>
              <a:rPr lang="en-GB" dirty="0" err="1"/>
              <a:t>etc</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464023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the slide it just to remind students of the range of “individual differences” we see everyday in the workplace…. They will have already covered some of this in other areas of the module so should be a little informed at least.</a:t>
            </a:r>
          </a:p>
          <a:p>
            <a:endParaRPr lang="en-GB" dirty="0"/>
          </a:p>
          <a:p>
            <a:r>
              <a:rPr lang="en-GB" dirty="0"/>
              <a:t>Just ask them to consider where they feel they sit alongside these characteristics – of have then even thought about these before? </a:t>
            </a:r>
          </a:p>
          <a:p>
            <a:endParaRPr lang="en-GB" dirty="0"/>
          </a:p>
          <a:p>
            <a:r>
              <a:rPr lang="en-GB" dirty="0"/>
              <a:t>Ask for comments/discussion before starting to move on to a specific focus on personality in the next slide.  </a:t>
            </a:r>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833938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t>How do we know?</a:t>
            </a:r>
          </a:p>
          <a:p>
            <a:pPr>
              <a:defRPr/>
            </a:pPr>
            <a:endParaRPr lang="en-GB" dirty="0"/>
          </a:p>
          <a:p>
            <a:pPr>
              <a:defRPr/>
            </a:pPr>
            <a:r>
              <a:rPr lang="en-GB" dirty="0"/>
              <a:t>How do we measure personality?</a:t>
            </a:r>
          </a:p>
          <a:p>
            <a:pPr lvl="1">
              <a:defRPr/>
            </a:pPr>
            <a:r>
              <a:rPr lang="en-GB" dirty="0"/>
              <a:t>Which models/theories?</a:t>
            </a:r>
          </a:p>
          <a:p>
            <a:pPr lvl="1">
              <a:defRPr/>
            </a:pPr>
            <a:r>
              <a:rPr lang="en-GB" dirty="0"/>
              <a:t>Which assessment method?</a:t>
            </a:r>
          </a:p>
          <a:p>
            <a:pPr>
              <a:defRPr/>
            </a:pPr>
            <a:endParaRPr lang="en-GB" dirty="0"/>
          </a:p>
          <a:p>
            <a:pPr>
              <a:defRPr/>
            </a:pPr>
            <a:r>
              <a:rPr lang="en-GB" dirty="0"/>
              <a:t>What other factors do we need to consider?</a:t>
            </a:r>
          </a:p>
          <a:p>
            <a:pPr>
              <a:buFont typeface="Wingdings" panose="05000000000000000000" pitchFamily="2" charset="2"/>
              <a:buNone/>
              <a:defRPr/>
            </a:pPr>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6039192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600" dirty="0"/>
              <a:t>The Five Factors and their Characteristics:</a:t>
            </a:r>
          </a:p>
          <a:p>
            <a:pPr lvl="1">
              <a:defRPr/>
            </a:pPr>
            <a:r>
              <a:rPr lang="en-US" sz="1600" u="sng" dirty="0"/>
              <a:t>Extraversion</a:t>
            </a:r>
            <a:r>
              <a:rPr lang="en-US" sz="1600" dirty="0"/>
              <a:t>: Assertive, competitive, positive emotionality, sociable</a:t>
            </a:r>
          </a:p>
          <a:p>
            <a:pPr lvl="1">
              <a:defRPr/>
            </a:pPr>
            <a:r>
              <a:rPr lang="en-US" sz="1600" u="sng" dirty="0"/>
              <a:t>Agreeableness</a:t>
            </a:r>
            <a:r>
              <a:rPr lang="en-US" sz="1600" dirty="0"/>
              <a:t>: Warm, likeable, gentle, cooperative</a:t>
            </a:r>
          </a:p>
          <a:p>
            <a:pPr lvl="1">
              <a:defRPr/>
            </a:pPr>
            <a:r>
              <a:rPr lang="en-US" sz="1600" u="sng" dirty="0"/>
              <a:t>Conscientiousness</a:t>
            </a:r>
            <a:r>
              <a:rPr lang="en-US" sz="1600" dirty="0"/>
              <a:t>: Orderly, dependable, industrious, disciplined</a:t>
            </a:r>
          </a:p>
          <a:p>
            <a:pPr lvl="1">
              <a:defRPr/>
            </a:pPr>
            <a:r>
              <a:rPr lang="en-US" sz="1600" u="sng" dirty="0"/>
              <a:t>Emotional Stability</a:t>
            </a:r>
            <a:r>
              <a:rPr lang="en-US" sz="1600" dirty="0"/>
              <a:t>: Relaxed, free from anxiety, depression, negative emotionality</a:t>
            </a:r>
          </a:p>
          <a:p>
            <a:pPr lvl="1">
              <a:defRPr/>
            </a:pPr>
            <a:r>
              <a:rPr lang="en-US" sz="1600" u="sng" dirty="0"/>
              <a:t>Openness to Experience</a:t>
            </a:r>
            <a:r>
              <a:rPr lang="en-US" sz="1600" dirty="0"/>
              <a:t>: Creative, cultured, intellectual, perceptive</a:t>
            </a:r>
          </a:p>
          <a:p>
            <a:endParaRPr lang="en-GB" sz="1000"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3469621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Arial" panose="020B0604020202020204" pitchFamily="34" charset="0"/>
                <a:cs typeface="Arial" panose="020B0604020202020204" pitchFamily="34" charset="0"/>
              </a:defRPr>
            </a:lvl1pPr>
            <a:lvl2pPr marL="742950" indent="-285750" eaLnBrk="0" hangingPunct="0">
              <a:defRPr sz="2800">
                <a:solidFill>
                  <a:schemeClr val="tx1"/>
                </a:solidFill>
                <a:latin typeface="Arial" panose="020B0604020202020204" pitchFamily="34" charset="0"/>
                <a:cs typeface="Arial" panose="020B0604020202020204" pitchFamily="34" charset="0"/>
              </a:defRPr>
            </a:lvl2pPr>
            <a:lvl3pPr marL="1143000" indent="-228600" eaLnBrk="0" hangingPunct="0">
              <a:defRPr sz="2800">
                <a:solidFill>
                  <a:schemeClr val="tx1"/>
                </a:solidFill>
                <a:latin typeface="Arial" panose="020B0604020202020204" pitchFamily="34" charset="0"/>
                <a:cs typeface="Arial" panose="020B0604020202020204" pitchFamily="34" charset="0"/>
              </a:defRPr>
            </a:lvl3pPr>
            <a:lvl4pPr marL="1600200" indent="-228600" eaLnBrk="0" hangingPunct="0">
              <a:defRPr sz="2800">
                <a:solidFill>
                  <a:schemeClr val="tx1"/>
                </a:solidFill>
                <a:latin typeface="Arial" panose="020B0604020202020204" pitchFamily="34" charset="0"/>
                <a:cs typeface="Arial" panose="020B0604020202020204" pitchFamily="34" charset="0"/>
              </a:defRPr>
            </a:lvl4pPr>
            <a:lvl5pPr marL="2057400" indent="-228600" eaLnBrk="0" hangingPunct="0">
              <a:defRPr sz="28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cs typeface="Arial" panose="020B0604020202020204" pitchFamily="34" charset="0"/>
              </a:defRPr>
            </a:lvl9pPr>
          </a:lstStyle>
          <a:p>
            <a:pPr eaLnBrk="1" hangingPunct="1"/>
            <a:fld id="{31F036C0-D777-40F5-B628-D98F08ED6E25}" type="slidenum">
              <a:rPr lang="en-GB" altLang="en-US" sz="1200"/>
              <a:pPr eaLnBrk="1" hangingPunct="1"/>
              <a:t>10</a:t>
            </a:fld>
            <a:endParaRPr lang="en-GB" altLang="en-US" sz="1200"/>
          </a:p>
        </p:txBody>
      </p:sp>
      <p:sp>
        <p:nvSpPr>
          <p:cNvPr id="33795" name="Rectangle 2"/>
          <p:cNvSpPr>
            <a:spLocks noGrp="1" noRot="1" noChangeAspect="1" noChangeArrowheads="1" noTextEdit="1"/>
          </p:cNvSpPr>
          <p:nvPr>
            <p:ph type="sldImg"/>
          </p:nvPr>
        </p:nvSpPr>
        <p:spPr>
          <a:xfrm>
            <a:off x="927100" y="750888"/>
            <a:ext cx="4945063" cy="3708400"/>
          </a:xfrm>
          <a:ln/>
        </p:spPr>
      </p:sp>
      <p:sp>
        <p:nvSpPr>
          <p:cNvPr id="33796"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1237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3869845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69B0142-CAA3-495F-BE26-FBE044DA3C61}" type="datetimeFigureOut">
              <a:rPr lang="en-GB" smtClean="0"/>
              <a:pPr/>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BFA635-4223-411C-908B-4C910EBDF23B}" type="slidenum">
              <a:rPr lang="en-GB" smtClean="0"/>
              <a:pPr/>
              <a:t>‹#›</a:t>
            </a:fld>
            <a:endParaRPr lang="en-GB"/>
          </a:p>
        </p:txBody>
      </p:sp>
    </p:spTree>
    <p:extLst>
      <p:ext uri="{BB962C8B-B14F-4D97-AF65-F5344CB8AC3E}">
        <p14:creationId xmlns:p14="http://schemas.microsoft.com/office/powerpoint/2010/main" val="1778608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2/28/2022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208" y="3039048"/>
            <a:ext cx="6875584" cy="970619"/>
          </a:xfrm>
        </p:spPr>
        <p:txBody>
          <a:bodyPr>
            <a:noAutofit/>
          </a:bodyPr>
          <a:lstStyle/>
          <a:p>
            <a:pPr algn="ctr"/>
            <a:r>
              <a:rPr lang="en-GB" sz="3200" b="1" dirty="0"/>
              <a:t>Individual Differences in the Workplace</a:t>
            </a:r>
          </a:p>
        </p:txBody>
      </p:sp>
      <p:sp>
        <p:nvSpPr>
          <p:cNvPr id="5" name="Title 1"/>
          <p:cNvSpPr txBox="1">
            <a:spLocks/>
          </p:cNvSpPr>
          <p:nvPr/>
        </p:nvSpPr>
        <p:spPr>
          <a:xfrm>
            <a:off x="729155" y="2538018"/>
            <a:ext cx="7886700" cy="110748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6" name="Rectangle 5"/>
          <p:cNvSpPr/>
          <p:nvPr/>
        </p:nvSpPr>
        <p:spPr>
          <a:xfrm>
            <a:off x="1366346" y="1452544"/>
            <a:ext cx="6264164" cy="954107"/>
          </a:xfrm>
          <a:prstGeom prst="rect">
            <a:avLst/>
          </a:prstGeom>
        </p:spPr>
        <p:txBody>
          <a:bodyPr wrap="square">
            <a:spAutoFit/>
          </a:bodyPr>
          <a:lstStyle/>
          <a:p>
            <a:pPr algn="ctr"/>
            <a:r>
              <a:rPr lang="en-GB" sz="2800" b="1" i="1" dirty="0">
                <a:latin typeface="+mj-lt"/>
                <a:ea typeface="Times New Roman" panose="02020603050405020304" pitchFamily="18" charset="0"/>
              </a:rPr>
              <a:t>Skills for life: employability and future pathways </a:t>
            </a:r>
            <a:endParaRPr lang="en-GB" sz="2800" b="1" i="1" dirty="0">
              <a:latin typeface="+mj-lt"/>
            </a:endParaRPr>
          </a:p>
        </p:txBody>
      </p:sp>
    </p:spTree>
    <p:extLst>
      <p:ext uri="{BB962C8B-B14F-4D97-AF65-F5344CB8AC3E}">
        <p14:creationId xmlns:p14="http://schemas.microsoft.com/office/powerpoint/2010/main" val="2319100242"/>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65415" y="255815"/>
            <a:ext cx="7886700" cy="1325563"/>
          </a:xfrm>
        </p:spPr>
        <p:txBody>
          <a:bodyPr>
            <a:normAutofit/>
          </a:bodyPr>
          <a:lstStyle/>
          <a:p>
            <a:r>
              <a:rPr lang="en-GB" sz="3600" dirty="0"/>
              <a:t>Reminder: Module Learning Outcomes</a:t>
            </a:r>
          </a:p>
        </p:txBody>
      </p:sp>
      <p:sp>
        <p:nvSpPr>
          <p:cNvPr id="6" name="Rectangle 5"/>
          <p:cNvSpPr/>
          <p:nvPr/>
        </p:nvSpPr>
        <p:spPr>
          <a:xfrm>
            <a:off x="473528" y="1107434"/>
            <a:ext cx="8120743" cy="4246291"/>
          </a:xfrm>
          <a:prstGeom prst="rect">
            <a:avLst/>
          </a:prstGeom>
        </p:spPr>
        <p:txBody>
          <a:bodyPr wrap="square">
            <a:spAutoFit/>
          </a:bodyPr>
          <a:lstStyle/>
          <a:p>
            <a:pPr>
              <a:spcAft>
                <a:spcPts val="0"/>
              </a:spcAft>
            </a:pPr>
            <a:r>
              <a:rPr lang="en-GB" sz="1600" b="1" dirty="0">
                <a:latin typeface="Arial" panose="020B0604020202020204" pitchFamily="34" charset="0"/>
                <a:ea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a:spcAft>
                <a:spcPts val="0"/>
              </a:spcAft>
            </a:pPr>
            <a:r>
              <a:rPr lang="en-GB" sz="1600" dirty="0">
                <a:latin typeface="Arial" panose="020B0604020202020204" pitchFamily="34" charset="0"/>
                <a:ea typeface="Times New Roman" panose="02020603050405020304" pitchFamily="18" charset="0"/>
              </a:rPr>
              <a:t>Upon the successful completion of this module, the student should be able to:</a:t>
            </a:r>
            <a:endParaRPr lang="en-GB" sz="1600" dirty="0">
              <a:latin typeface="Times New Roman" panose="02020603050405020304" pitchFamily="18" charset="0"/>
              <a:ea typeface="Times New Roman" panose="02020603050405020304" pitchFamily="18" charset="0"/>
            </a:endParaRPr>
          </a:p>
          <a:p>
            <a:pPr>
              <a:spcAft>
                <a:spcPts val="0"/>
              </a:spcAft>
            </a:pPr>
            <a:r>
              <a:rPr lang="en-GB" sz="1600" dirty="0">
                <a:latin typeface="Arial" panose="020B0604020202020204" pitchFamily="34" charset="0"/>
                <a:ea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Symbol" panose="05050102010706020507" pitchFamily="18" charset="2"/>
              <a:buChar char=""/>
            </a:pPr>
            <a:r>
              <a:rPr lang="en-GB" sz="1600" dirty="0">
                <a:latin typeface="Arial" panose="020B0604020202020204" pitchFamily="34" charset="0"/>
                <a:ea typeface="Calibri" panose="020F0502020204030204" pitchFamily="34" charset="0"/>
                <a:cs typeface="Times New Roman" panose="02020603050405020304" pitchFamily="18" charset="0"/>
              </a:rPr>
              <a:t>critically analyse the principles of employability and enterprising skills in relation to relevant career pathways;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600" dirty="0">
                <a:latin typeface="Arial" panose="020B0604020202020204" pitchFamily="34" charset="0"/>
                <a:ea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marL="342900" lvl="0" indent="-342900" algn="just">
              <a:lnSpc>
                <a:spcPct val="115000"/>
              </a:lnSpc>
              <a:spcAft>
                <a:spcPts val="0"/>
              </a:spcAft>
              <a:buFont typeface="Symbol" panose="05050102010706020507" pitchFamily="18" charset="2"/>
              <a:buChar char=""/>
            </a:pPr>
            <a:r>
              <a:rPr lang="en-GB" sz="1600" dirty="0">
                <a:latin typeface="Arial" panose="020B0604020202020204" pitchFamily="34" charset="0"/>
                <a:ea typeface="Calibri" panose="020F0502020204030204" pitchFamily="34" charset="0"/>
                <a:cs typeface="Times New Roman" panose="02020603050405020304" pitchFamily="18" charset="0"/>
              </a:rPr>
              <a:t>critically reflect on the importance of continual learning and future thinking for  own personal development</a:t>
            </a:r>
            <a:r>
              <a:rPr lang="en-GB" sz="16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sz="1600" dirty="0">
                <a:latin typeface="Arial" panose="020B0604020202020204" pitchFamily="34" charset="0"/>
                <a:ea typeface="Calibri" panose="020F0502020204030204" pitchFamily="34" charset="0"/>
                <a:cs typeface="Times New Roman" panose="02020603050405020304" pitchFamily="18" charset="0"/>
              </a:rPr>
              <a:t>and employability;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spcAft>
                <a:spcPts val="0"/>
              </a:spcAft>
            </a:pPr>
            <a:r>
              <a:rPr lang="en-GB" sz="1600" dirty="0">
                <a:latin typeface="Arial" panose="020B0604020202020204" pitchFamily="34"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0"/>
              </a:spcAft>
              <a:buFont typeface="Symbol" panose="05050102010706020507" pitchFamily="18" charset="2"/>
              <a:buChar char=""/>
            </a:pPr>
            <a:r>
              <a:rPr lang="en-GB" sz="1600" dirty="0">
                <a:latin typeface="Arial" panose="020B0604020202020204" pitchFamily="34" charset="0"/>
                <a:ea typeface="Calibri" panose="020F0502020204030204" pitchFamily="34" charset="0"/>
                <a:cs typeface="Times New Roman" panose="02020603050405020304" pitchFamily="18" charset="0"/>
              </a:rPr>
              <a:t>exhibit written and presentation skills that evidence advanced competencies and characteristics that reflect a range of transferable skills e.g. teamwork, problem solving and communication;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spcAft>
                <a:spcPts val="1000"/>
              </a:spcAft>
            </a:pPr>
            <a:r>
              <a:rPr lang="en-GB" sz="1600" dirty="0">
                <a:latin typeface="Arial" panose="020B0604020202020204" pitchFamily="34"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Aft>
                <a:spcPts val="0"/>
              </a:spcAft>
              <a:buFont typeface="Symbol" panose="05050102010706020507" pitchFamily="18" charset="2"/>
              <a:buChar char=""/>
            </a:pPr>
            <a:r>
              <a:rPr lang="en-GB" sz="1600" dirty="0">
                <a:latin typeface="Arial" panose="020B0604020202020204" pitchFamily="34" charset="0"/>
                <a:ea typeface="Times New Roman" panose="02020603050405020304" pitchFamily="18" charset="0"/>
              </a:rPr>
              <a:t>organise knowledge and learning through an advanced use of a range of information sources, including ICT, and present their work at the appropriate level.</a:t>
            </a:r>
            <a:endParaRPr lang="en-GB" sz="1600"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08907" y="245383"/>
            <a:ext cx="8390164" cy="1325563"/>
          </a:xfrm>
        </p:spPr>
        <p:txBody>
          <a:bodyPr>
            <a:normAutofit/>
          </a:bodyPr>
          <a:lstStyle/>
          <a:p>
            <a:r>
              <a:rPr lang="en-GB" sz="3200" b="1" dirty="0">
                <a:latin typeface="+mn-lt"/>
              </a:rPr>
              <a:t>Session Objectives:  Personality in the Workplace</a:t>
            </a:r>
          </a:p>
        </p:txBody>
      </p:sp>
      <p:sp>
        <p:nvSpPr>
          <p:cNvPr id="4" name="Content Placeholder 3"/>
          <p:cNvSpPr>
            <a:spLocks noGrp="1"/>
          </p:cNvSpPr>
          <p:nvPr>
            <p:ph sz="half" idx="1"/>
          </p:nvPr>
        </p:nvSpPr>
        <p:spPr>
          <a:xfrm>
            <a:off x="628650" y="1398814"/>
            <a:ext cx="7726136" cy="4778149"/>
          </a:xfrm>
        </p:spPr>
        <p:txBody>
          <a:bodyPr/>
          <a:lstStyle/>
          <a:p>
            <a:endParaRPr lang="en-GB" dirty="0"/>
          </a:p>
          <a:p>
            <a:r>
              <a:rPr lang="en-GB" sz="2000" dirty="0"/>
              <a:t>To develop a critical understanding of the role of individual differences in the workplace</a:t>
            </a:r>
          </a:p>
          <a:p>
            <a:endParaRPr lang="en-GB" sz="2000" dirty="0"/>
          </a:p>
          <a:p>
            <a:r>
              <a:rPr lang="en-GB" sz="2000" dirty="0"/>
              <a:t> To analyse the evidence for role of personality in predicting performance at work </a:t>
            </a:r>
          </a:p>
          <a:p>
            <a:endParaRPr lang="en-GB" dirty="0"/>
          </a:p>
        </p:txBody>
      </p:sp>
    </p:spTree>
    <p:extLst>
      <p:ext uri="{BB962C8B-B14F-4D97-AF65-F5344CB8AC3E}">
        <p14:creationId xmlns:p14="http://schemas.microsoft.com/office/powerpoint/2010/main" val="2866664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9841" y="157957"/>
            <a:ext cx="7886700" cy="1325563"/>
          </a:xfrm>
        </p:spPr>
        <p:txBody>
          <a:bodyPr>
            <a:normAutofit/>
          </a:bodyPr>
          <a:lstStyle/>
          <a:p>
            <a:r>
              <a:rPr lang="en-GB" sz="3600" b="1" dirty="0"/>
              <a:t> </a:t>
            </a:r>
            <a:r>
              <a:rPr lang="en-GB" sz="3200" b="1" dirty="0">
                <a:latin typeface="+mn-lt"/>
              </a:rPr>
              <a:t>Consider…Individual Differences at Work </a:t>
            </a:r>
          </a:p>
        </p:txBody>
      </p:sp>
      <p:sp>
        <p:nvSpPr>
          <p:cNvPr id="2" name="Content Placeholder 1"/>
          <p:cNvSpPr>
            <a:spLocks noGrp="1"/>
          </p:cNvSpPr>
          <p:nvPr>
            <p:ph sz="half" idx="2"/>
          </p:nvPr>
        </p:nvSpPr>
        <p:spPr>
          <a:xfrm>
            <a:off x="330484" y="1856508"/>
            <a:ext cx="7886700" cy="4207969"/>
          </a:xfrm>
        </p:spPr>
        <p:txBody>
          <a:bodyPr/>
          <a:lstStyle/>
          <a:p>
            <a:r>
              <a:rPr lang="en-GB" dirty="0"/>
              <a:t> </a:t>
            </a:r>
            <a:r>
              <a:rPr lang="en-GB" sz="2400" dirty="0"/>
              <a:t>What are the ways in which individuals may differ in terms of their behaviours, attitudes, and competencies?</a:t>
            </a:r>
          </a:p>
          <a:p>
            <a:endParaRPr lang="en-GB" sz="2400" dirty="0"/>
          </a:p>
          <a:p>
            <a:r>
              <a:rPr lang="en-GB" sz="2400" dirty="0"/>
              <a:t>How may these have an impact upon?</a:t>
            </a:r>
          </a:p>
          <a:p>
            <a:endParaRPr lang="en-GB" sz="2400" dirty="0"/>
          </a:p>
          <a:p>
            <a:pPr marL="971550" lvl="1" indent="-514350">
              <a:buAutoNum type="alphaLcParenR"/>
            </a:pPr>
            <a:r>
              <a:rPr lang="en-GB" dirty="0"/>
              <a:t>Type of career</a:t>
            </a:r>
          </a:p>
          <a:p>
            <a:pPr marL="971550" lvl="1" indent="-514350">
              <a:buAutoNum type="alphaLcParenR"/>
            </a:pPr>
            <a:r>
              <a:rPr lang="en-GB" dirty="0"/>
              <a:t>Success in the workplace</a:t>
            </a:r>
          </a:p>
        </p:txBody>
      </p:sp>
      <p:pic>
        <p:nvPicPr>
          <p:cNvPr id="8" name="Content Placeholder 7"/>
          <p:cNvPicPr>
            <a:picLocks noGrp="1" noChangeAspect="1"/>
          </p:cNvPicPr>
          <p:nvPr>
            <p:ph sz="quarter" idx="4"/>
          </p:nvPr>
        </p:nvPicPr>
        <p:blipFill>
          <a:blip r:embed="rId3"/>
          <a:stretch>
            <a:fillRect/>
          </a:stretch>
        </p:blipFill>
        <p:spPr>
          <a:xfrm>
            <a:off x="5483592" y="3306933"/>
            <a:ext cx="3660408" cy="2357551"/>
          </a:xfrm>
          <a:prstGeom prst="rect">
            <a:avLst/>
          </a:prstGeom>
        </p:spPr>
      </p:pic>
    </p:spTree>
    <p:extLst>
      <p:ext uri="{BB962C8B-B14F-4D97-AF65-F5344CB8AC3E}">
        <p14:creationId xmlns:p14="http://schemas.microsoft.com/office/powerpoint/2010/main" val="66314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9841" y="157957"/>
            <a:ext cx="7886700" cy="1325563"/>
          </a:xfrm>
        </p:spPr>
        <p:txBody>
          <a:bodyPr>
            <a:normAutofit/>
          </a:bodyPr>
          <a:lstStyle/>
          <a:p>
            <a:r>
              <a:rPr lang="en-GB" sz="3200" b="1" dirty="0">
                <a:latin typeface="+mn-lt"/>
              </a:rPr>
              <a:t>Individual Differences at Work </a:t>
            </a:r>
          </a:p>
        </p:txBody>
      </p:sp>
      <p:sp>
        <p:nvSpPr>
          <p:cNvPr id="2" name="Content Placeholder 1"/>
          <p:cNvSpPr>
            <a:spLocks noGrp="1"/>
          </p:cNvSpPr>
          <p:nvPr>
            <p:ph sz="half" idx="2"/>
          </p:nvPr>
        </p:nvSpPr>
        <p:spPr>
          <a:xfrm>
            <a:off x="629841" y="1884218"/>
            <a:ext cx="7621529" cy="4098275"/>
          </a:xfrm>
        </p:spPr>
        <p:txBody>
          <a:bodyPr/>
          <a:lstStyle/>
          <a:p>
            <a:r>
              <a:rPr lang="en-GB" dirty="0"/>
              <a:t>  </a:t>
            </a:r>
            <a:r>
              <a:rPr lang="en-GB" sz="2400" dirty="0"/>
              <a:t>Personality – traits v. types </a:t>
            </a:r>
          </a:p>
          <a:p>
            <a:r>
              <a:rPr lang="en-GB" sz="2400" dirty="0"/>
              <a:t>  Cognitive ability/Intelligence </a:t>
            </a:r>
          </a:p>
          <a:p>
            <a:r>
              <a:rPr lang="en-GB" sz="2400" dirty="0"/>
              <a:t>  Emotional intelligence </a:t>
            </a:r>
          </a:p>
          <a:p>
            <a:r>
              <a:rPr lang="en-GB" sz="2400" dirty="0"/>
              <a:t>  Creativity </a:t>
            </a:r>
          </a:p>
          <a:p>
            <a:r>
              <a:rPr lang="en-GB" sz="2400" dirty="0"/>
              <a:t>  Attitudes, beliefs and values </a:t>
            </a:r>
          </a:p>
          <a:p>
            <a:r>
              <a:rPr lang="en-GB" sz="2400" dirty="0"/>
              <a:t>  Integrity </a:t>
            </a:r>
          </a:p>
          <a:p>
            <a:r>
              <a:rPr lang="en-GB" sz="2400" dirty="0"/>
              <a:t>  Competence </a:t>
            </a:r>
          </a:p>
          <a:p>
            <a:endParaRPr lang="en-GB" dirty="0"/>
          </a:p>
        </p:txBody>
      </p:sp>
    </p:spTree>
    <p:extLst>
      <p:ext uri="{BB962C8B-B14F-4D97-AF65-F5344CB8AC3E}">
        <p14:creationId xmlns:p14="http://schemas.microsoft.com/office/powerpoint/2010/main" val="876500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3200" b="1" dirty="0">
                <a:latin typeface="+mn-lt"/>
              </a:rPr>
              <a:t>Personality and job performance</a:t>
            </a:r>
          </a:p>
        </p:txBody>
      </p:sp>
      <p:sp>
        <p:nvSpPr>
          <p:cNvPr id="3" name="Content Placeholder 2"/>
          <p:cNvSpPr>
            <a:spLocks noGrp="1"/>
          </p:cNvSpPr>
          <p:nvPr>
            <p:ph idx="1"/>
          </p:nvPr>
        </p:nvSpPr>
        <p:spPr/>
        <p:txBody>
          <a:bodyPr>
            <a:normAutofit/>
          </a:bodyPr>
          <a:lstStyle/>
          <a:p>
            <a:pPr>
              <a:defRPr/>
            </a:pPr>
            <a:r>
              <a:rPr lang="en-GB" sz="2400" dirty="0"/>
              <a:t>Is personality a useful construct for understanding performance at work?</a:t>
            </a:r>
          </a:p>
          <a:p>
            <a:pPr>
              <a:buFont typeface="Wingdings" panose="05000000000000000000" pitchFamily="2" charset="2"/>
              <a:buNone/>
              <a:defRPr/>
            </a:pPr>
            <a:endParaRPr lang="en-GB" sz="2400" dirty="0"/>
          </a:p>
          <a:p>
            <a:pPr lvl="1">
              <a:defRPr/>
            </a:pPr>
            <a:r>
              <a:rPr lang="en-GB" dirty="0"/>
              <a:t>Task performance?</a:t>
            </a:r>
          </a:p>
          <a:p>
            <a:pPr lvl="1">
              <a:defRPr/>
            </a:pPr>
            <a:r>
              <a:rPr lang="en-GB" dirty="0"/>
              <a:t>Leadership?</a:t>
            </a:r>
          </a:p>
          <a:p>
            <a:pPr lvl="1">
              <a:defRPr/>
            </a:pPr>
            <a:r>
              <a:rPr lang="en-GB" dirty="0"/>
              <a:t>Team working skills?</a:t>
            </a:r>
          </a:p>
          <a:p>
            <a:pPr lvl="1">
              <a:defRPr/>
            </a:pPr>
            <a:r>
              <a:rPr lang="en-GB" dirty="0"/>
              <a:t>Resilience to stress?</a:t>
            </a:r>
          </a:p>
        </p:txBody>
      </p:sp>
    </p:spTree>
    <p:extLst>
      <p:ext uri="{BB962C8B-B14F-4D97-AF65-F5344CB8AC3E}">
        <p14:creationId xmlns:p14="http://schemas.microsoft.com/office/powerpoint/2010/main" val="1520596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62" name="Rectangle 2"/>
          <p:cNvSpPr>
            <a:spLocks noGrp="1" noChangeArrowheads="1"/>
          </p:cNvSpPr>
          <p:nvPr>
            <p:ph type="title"/>
          </p:nvPr>
        </p:nvSpPr>
        <p:spPr>
          <a:xfrm>
            <a:off x="225405" y="-128991"/>
            <a:ext cx="7886700" cy="1325563"/>
          </a:xfrm>
        </p:spPr>
        <p:txBody>
          <a:bodyPr>
            <a:normAutofit/>
          </a:bodyPr>
          <a:lstStyle/>
          <a:p>
            <a:pPr eaLnBrk="1" hangingPunct="1">
              <a:defRPr/>
            </a:pPr>
            <a:r>
              <a:rPr lang="en-US" sz="3200" b="1" dirty="0">
                <a:latin typeface="+mn-lt"/>
              </a:rPr>
              <a:t>Personality Inventories: Cattell’s 16 PF</a:t>
            </a:r>
          </a:p>
        </p:txBody>
      </p:sp>
      <p:pic>
        <p:nvPicPr>
          <p:cNvPr id="450563" name="Picture 3" descr="16pf"/>
          <p:cNvPicPr>
            <a:picLocks noChangeAspect="1" noChangeArrowheads="1"/>
          </p:cNvPicPr>
          <p:nvPr/>
        </p:nvPicPr>
        <p:blipFill>
          <a:blip r:embed="rId2">
            <a:lum bright="-12000" contrast="66000"/>
            <a:extLst>
              <a:ext uri="{28A0092B-C50C-407E-A947-70E740481C1C}">
                <a14:useLocalDpi xmlns:a14="http://schemas.microsoft.com/office/drawing/2010/main" val="0"/>
              </a:ext>
            </a:extLst>
          </a:blip>
          <a:srcRect/>
          <a:stretch>
            <a:fillRect/>
          </a:stretch>
        </p:blipFill>
        <p:spPr bwMode="auto">
          <a:xfrm>
            <a:off x="-14453" y="1064801"/>
            <a:ext cx="9172905" cy="57931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845485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50562"/>
                                        </p:tgtEl>
                                        <p:attrNameLst>
                                          <p:attrName>style.visibility</p:attrName>
                                        </p:attrNameLst>
                                      </p:cBhvr>
                                      <p:to>
                                        <p:strVal val="visible"/>
                                      </p:to>
                                    </p:set>
                                    <p:anim calcmode="lin" valueType="num">
                                      <p:cBhvr additive="base">
                                        <p:cTn id="7" dur="500" fill="hold"/>
                                        <p:tgtEl>
                                          <p:spTgt spid="450562"/>
                                        </p:tgtEl>
                                        <p:attrNameLst>
                                          <p:attrName>ppt_x</p:attrName>
                                        </p:attrNameLst>
                                      </p:cBhvr>
                                      <p:tavLst>
                                        <p:tav tm="0">
                                          <p:val>
                                            <p:strVal val="0-#ppt_w/2"/>
                                          </p:val>
                                        </p:tav>
                                        <p:tav tm="100000">
                                          <p:val>
                                            <p:strVal val="#ppt_x"/>
                                          </p:val>
                                        </p:tav>
                                      </p:tavLst>
                                    </p:anim>
                                    <p:anim calcmode="lin" valueType="num">
                                      <p:cBhvr additive="base">
                                        <p:cTn id="8" dur="500" fill="hold"/>
                                        <p:tgtEl>
                                          <p:spTgt spid="450562"/>
                                        </p:tgtEl>
                                        <p:attrNameLst>
                                          <p:attrName>ppt_y</p:attrName>
                                        </p:attrNameLst>
                                      </p:cBhvr>
                                      <p:tavLst>
                                        <p:tav tm="0">
                                          <p:val>
                                            <p:strVal val="#ppt_y"/>
                                          </p:val>
                                        </p:tav>
                                        <p:tav tm="100000">
                                          <p:val>
                                            <p:strVal val="#ppt_y"/>
                                          </p:val>
                                        </p:tav>
                                      </p:tavLst>
                                    </p:anim>
                                  </p:childTnLst>
                                  <p:subTnLst>
                                    <p:set>
                                      <p:cBhvr override="childStyle">
                                        <p:cTn dur="1" fill="hold" display="0" masterRel="nextClick" afterEffect="1"/>
                                        <p:tgtEl>
                                          <p:spTgt spid="450562"/>
                                        </p:tgtEl>
                                        <p:attrNameLst>
                                          <p:attrName>style.visibility</p:attrName>
                                        </p:attrNameLst>
                                      </p:cBhvr>
                                      <p:to>
                                        <p:strVal val="hidden"/>
                                      </p:to>
                                    </p:set>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50563"/>
                                        </p:tgtEl>
                                        <p:attrNameLst>
                                          <p:attrName>style.visibility</p:attrName>
                                        </p:attrNameLst>
                                      </p:cBhvr>
                                      <p:to>
                                        <p:strVal val="visible"/>
                                      </p:to>
                                    </p:set>
                                    <p:anim calcmode="lin" valueType="num">
                                      <p:cBhvr additive="base">
                                        <p:cTn id="13" dur="500" fill="hold"/>
                                        <p:tgtEl>
                                          <p:spTgt spid="450563"/>
                                        </p:tgtEl>
                                        <p:attrNameLst>
                                          <p:attrName>ppt_x</p:attrName>
                                        </p:attrNameLst>
                                      </p:cBhvr>
                                      <p:tavLst>
                                        <p:tav tm="0">
                                          <p:val>
                                            <p:strVal val="0-#ppt_w/2"/>
                                          </p:val>
                                        </p:tav>
                                        <p:tav tm="100000">
                                          <p:val>
                                            <p:strVal val="#ppt_x"/>
                                          </p:val>
                                        </p:tav>
                                      </p:tavLst>
                                    </p:anim>
                                    <p:anim calcmode="lin" valueType="num">
                                      <p:cBhvr additive="base">
                                        <p:cTn id="14" dur="500" fill="hold"/>
                                        <p:tgtEl>
                                          <p:spTgt spid="45056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62"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a:xfrm>
            <a:off x="457200" y="6243638"/>
            <a:ext cx="2133600" cy="457200"/>
          </a:xfrm>
        </p:spPr>
        <p:txBody>
          <a:bodyPr/>
          <a:lstStyle/>
          <a:p>
            <a:pPr algn="l">
              <a:defRPr/>
            </a:pPr>
            <a:r>
              <a:rPr lang="en-US"/>
              <a:t>Copyright © 2007 The McGraw-Hill Companies, Inc. Permission required for reproduction or display.</a:t>
            </a:r>
          </a:p>
        </p:txBody>
      </p:sp>
      <p:sp>
        <p:nvSpPr>
          <p:cNvPr id="105474" name="Rectangle 2"/>
          <p:cNvSpPr>
            <a:spLocks noGrp="1" noChangeArrowheads="1"/>
          </p:cNvSpPr>
          <p:nvPr>
            <p:ph type="title"/>
          </p:nvPr>
        </p:nvSpPr>
        <p:spPr>
          <a:xfrm>
            <a:off x="628650" y="278857"/>
            <a:ext cx="7886700" cy="890589"/>
          </a:xfrm>
        </p:spPr>
        <p:txBody>
          <a:bodyPr>
            <a:normAutofit/>
          </a:bodyPr>
          <a:lstStyle/>
          <a:p>
            <a:pPr>
              <a:defRPr/>
            </a:pPr>
            <a:r>
              <a:rPr lang="en-US" sz="3200" b="1" dirty="0">
                <a:latin typeface="+mn-lt"/>
              </a:rPr>
              <a:t>The Trait Perspective</a:t>
            </a:r>
          </a:p>
        </p:txBody>
      </p:sp>
      <p:sp>
        <p:nvSpPr>
          <p:cNvPr id="105475" name="Rectangle 3"/>
          <p:cNvSpPr>
            <a:spLocks noGrp="1" noChangeArrowheads="1"/>
          </p:cNvSpPr>
          <p:nvPr>
            <p:ph type="body" idx="1"/>
          </p:nvPr>
        </p:nvSpPr>
        <p:spPr>
          <a:xfrm>
            <a:off x="457200" y="1530873"/>
            <a:ext cx="7886700" cy="4351338"/>
          </a:xfrm>
        </p:spPr>
        <p:txBody>
          <a:bodyPr>
            <a:normAutofit/>
          </a:bodyPr>
          <a:lstStyle/>
          <a:p>
            <a:pPr>
              <a:lnSpc>
                <a:spcPct val="80000"/>
              </a:lnSpc>
              <a:defRPr/>
            </a:pPr>
            <a:r>
              <a:rPr lang="en-US" sz="2000" b="1" dirty="0"/>
              <a:t>The Five Factor Model:</a:t>
            </a:r>
            <a:r>
              <a:rPr lang="en-US" sz="2000" dirty="0"/>
              <a:t> proposes that five higher-order factors capture the basic structure of personality</a:t>
            </a:r>
          </a:p>
          <a:p>
            <a:pPr>
              <a:lnSpc>
                <a:spcPct val="80000"/>
              </a:lnSpc>
              <a:defRPr/>
            </a:pPr>
            <a:endParaRPr lang="en-US" sz="2000" dirty="0"/>
          </a:p>
          <a:p>
            <a:pPr>
              <a:lnSpc>
                <a:spcPct val="80000"/>
              </a:lnSpc>
              <a:defRPr/>
            </a:pPr>
            <a:endParaRPr lang="en-US" sz="2000" dirty="0"/>
          </a:p>
          <a:p>
            <a:pPr lvl="1">
              <a:lnSpc>
                <a:spcPct val="80000"/>
              </a:lnSpc>
              <a:defRPr/>
            </a:pPr>
            <a:r>
              <a:rPr lang="en-US" sz="2000" dirty="0"/>
              <a:t>Openness to Experience</a:t>
            </a:r>
          </a:p>
          <a:p>
            <a:pPr lvl="1">
              <a:lnSpc>
                <a:spcPct val="80000"/>
              </a:lnSpc>
              <a:defRPr/>
            </a:pPr>
            <a:r>
              <a:rPr lang="en-US" sz="2000" dirty="0"/>
              <a:t>Conscientiousness</a:t>
            </a:r>
          </a:p>
          <a:p>
            <a:pPr lvl="1">
              <a:lnSpc>
                <a:spcPct val="80000"/>
              </a:lnSpc>
              <a:defRPr/>
            </a:pPr>
            <a:r>
              <a:rPr lang="en-US" sz="2000" dirty="0"/>
              <a:t>Extraversion</a:t>
            </a:r>
          </a:p>
          <a:p>
            <a:pPr lvl="1">
              <a:lnSpc>
                <a:spcPct val="80000"/>
              </a:lnSpc>
              <a:defRPr/>
            </a:pPr>
            <a:r>
              <a:rPr lang="en-US" sz="2000" dirty="0"/>
              <a:t>Agreeableness</a:t>
            </a:r>
          </a:p>
          <a:p>
            <a:pPr lvl="1">
              <a:lnSpc>
                <a:spcPct val="80000"/>
              </a:lnSpc>
              <a:defRPr/>
            </a:pPr>
            <a:r>
              <a:rPr lang="en-US" sz="2000" dirty="0"/>
              <a:t>Neuroticism</a:t>
            </a:r>
          </a:p>
          <a:p>
            <a:pPr lvl="1">
              <a:lnSpc>
                <a:spcPct val="80000"/>
              </a:lnSpc>
              <a:defRPr/>
            </a:pPr>
            <a:endParaRPr lang="en-US" sz="2000" dirty="0"/>
          </a:p>
          <a:p>
            <a:pPr lvl="1">
              <a:lnSpc>
                <a:spcPct val="80000"/>
              </a:lnSpc>
              <a:defRPr/>
            </a:pPr>
            <a:endParaRPr lang="en-US" sz="2000" dirty="0"/>
          </a:p>
          <a:p>
            <a:pPr>
              <a:lnSpc>
                <a:spcPct val="80000"/>
              </a:lnSpc>
              <a:defRPr/>
            </a:pPr>
            <a:r>
              <a:rPr lang="en-US" sz="2000" dirty="0"/>
              <a:t>Each of the factors includes six subcategories (</a:t>
            </a:r>
            <a:r>
              <a:rPr lang="en-US" sz="2000" i="1" dirty="0"/>
              <a:t>facets</a:t>
            </a:r>
            <a:r>
              <a:rPr lang="en-US" sz="2000" dirty="0"/>
              <a:t>) that allow for sharper predictions</a:t>
            </a:r>
            <a:endParaRPr lang="en-US" sz="2000" u="sng" dirty="0"/>
          </a:p>
        </p:txBody>
      </p:sp>
    </p:spTree>
    <p:extLst>
      <p:ext uri="{BB962C8B-B14F-4D97-AF65-F5344CB8AC3E}">
        <p14:creationId xmlns:p14="http://schemas.microsoft.com/office/powerpoint/2010/main" val="3361602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3634" name="Rectangle 2"/>
          <p:cNvSpPr>
            <a:spLocks noGrp="1" noChangeArrowheads="1"/>
          </p:cNvSpPr>
          <p:nvPr>
            <p:ph type="title"/>
          </p:nvPr>
        </p:nvSpPr>
        <p:spPr/>
        <p:txBody>
          <a:bodyPr>
            <a:normAutofit/>
          </a:bodyPr>
          <a:lstStyle/>
          <a:p>
            <a:pPr eaLnBrk="1" hangingPunct="1">
              <a:defRPr/>
            </a:pPr>
            <a:r>
              <a:rPr lang="en-US" sz="3200" b="1" dirty="0">
                <a:latin typeface="+mn-lt"/>
              </a:rPr>
              <a:t>The Five-Factor Model and Job Performance: Research Findings</a:t>
            </a:r>
          </a:p>
        </p:txBody>
      </p:sp>
      <p:sp>
        <p:nvSpPr>
          <p:cNvPr id="453635" name="Rectangle 3"/>
          <p:cNvSpPr>
            <a:spLocks noGrp="1" noChangeArrowheads="1"/>
          </p:cNvSpPr>
          <p:nvPr>
            <p:ph type="body" idx="1"/>
          </p:nvPr>
        </p:nvSpPr>
        <p:spPr>
          <a:xfrm>
            <a:off x="323850" y="2066637"/>
            <a:ext cx="8820150" cy="5105400"/>
          </a:xfrm>
        </p:spPr>
        <p:txBody>
          <a:bodyPr/>
          <a:lstStyle/>
          <a:p>
            <a:pPr marL="0" indent="0">
              <a:buNone/>
              <a:defRPr/>
            </a:pPr>
            <a:r>
              <a:rPr lang="en-US" sz="2000" dirty="0"/>
              <a:t>Summary of meta-analytic findings: (Barrick, Mount &amp; Judge, 2001)</a:t>
            </a:r>
          </a:p>
          <a:p>
            <a:pPr marL="0" indent="0" eaLnBrk="1" hangingPunct="1">
              <a:lnSpc>
                <a:spcPct val="90000"/>
              </a:lnSpc>
              <a:buNone/>
              <a:defRPr/>
            </a:pPr>
            <a:r>
              <a:rPr lang="en-US" sz="2000" dirty="0"/>
              <a:t>				</a:t>
            </a:r>
          </a:p>
          <a:p>
            <a:pPr lvl="1" eaLnBrk="1" hangingPunct="1">
              <a:lnSpc>
                <a:spcPct val="90000"/>
              </a:lnSpc>
              <a:defRPr/>
            </a:pPr>
            <a:r>
              <a:rPr lang="en-US" sz="2000" dirty="0"/>
              <a:t>Conscientiousness (in particular) and Emotional Stability are the best personality predictors of job performance across all occupations.</a:t>
            </a:r>
          </a:p>
          <a:p>
            <a:pPr lvl="1" eaLnBrk="1" hangingPunct="1">
              <a:lnSpc>
                <a:spcPct val="90000"/>
              </a:lnSpc>
              <a:defRPr/>
            </a:pPr>
            <a:endParaRPr lang="en-US" sz="2000" dirty="0"/>
          </a:p>
          <a:p>
            <a:pPr lvl="1" eaLnBrk="1" hangingPunct="1">
              <a:lnSpc>
                <a:spcPct val="90000"/>
              </a:lnSpc>
              <a:defRPr/>
            </a:pPr>
            <a:r>
              <a:rPr lang="en-US" sz="2000" dirty="0"/>
              <a:t>Extraversion and Agreeableness are important in jobs requiring a high degree of interpersonal work</a:t>
            </a:r>
          </a:p>
          <a:p>
            <a:pPr lvl="1" eaLnBrk="1" hangingPunct="1">
              <a:lnSpc>
                <a:spcPct val="90000"/>
              </a:lnSpc>
              <a:defRPr/>
            </a:pPr>
            <a:endParaRPr lang="en-US" sz="2000" dirty="0"/>
          </a:p>
          <a:p>
            <a:pPr lvl="1" eaLnBrk="1" hangingPunct="1">
              <a:lnSpc>
                <a:spcPct val="90000"/>
              </a:lnSpc>
              <a:defRPr/>
            </a:pPr>
            <a:r>
              <a:rPr lang="en-US" sz="2000" dirty="0"/>
              <a:t>Less consistent evidence for Openness to Experience </a:t>
            </a:r>
          </a:p>
          <a:p>
            <a:pPr lvl="1" eaLnBrk="1" hangingPunct="1">
              <a:lnSpc>
                <a:spcPct val="90000"/>
              </a:lnSpc>
              <a:defRPr/>
            </a:pPr>
            <a:endParaRPr lang="en-US" sz="2400" dirty="0"/>
          </a:p>
        </p:txBody>
      </p:sp>
    </p:spTree>
    <p:extLst>
      <p:ext uri="{BB962C8B-B14F-4D97-AF65-F5344CB8AC3E}">
        <p14:creationId xmlns:p14="http://schemas.microsoft.com/office/powerpoint/2010/main" val="1860752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386" y="14289"/>
            <a:ext cx="8313964" cy="1602075"/>
          </a:xfrm>
        </p:spPr>
        <p:txBody>
          <a:bodyPr>
            <a:normAutofit/>
          </a:bodyPr>
          <a:lstStyle/>
          <a:p>
            <a:r>
              <a:rPr lang="en-GB" sz="3200" b="1" dirty="0">
                <a:latin typeface="+mn-lt"/>
              </a:rPr>
              <a:t>How do potential employers assess these traits and potential work behaviour?</a:t>
            </a:r>
          </a:p>
        </p:txBody>
      </p:sp>
      <p:sp>
        <p:nvSpPr>
          <p:cNvPr id="5" name="Content Placeholder 4"/>
          <p:cNvSpPr>
            <a:spLocks noGrp="1"/>
          </p:cNvSpPr>
          <p:nvPr>
            <p:ph sz="half" idx="1"/>
          </p:nvPr>
        </p:nvSpPr>
        <p:spPr>
          <a:xfrm>
            <a:off x="684649" y="1699224"/>
            <a:ext cx="7347437" cy="4273220"/>
          </a:xfrm>
        </p:spPr>
        <p:txBody>
          <a:bodyPr>
            <a:normAutofit/>
          </a:bodyPr>
          <a:lstStyle/>
          <a:p>
            <a:r>
              <a:rPr lang="en-GB" sz="2000" dirty="0"/>
              <a:t>  CV</a:t>
            </a:r>
          </a:p>
          <a:p>
            <a:endParaRPr lang="en-GB" sz="2000" dirty="0"/>
          </a:p>
          <a:p>
            <a:r>
              <a:rPr lang="en-GB" sz="2000" dirty="0"/>
              <a:t>  Interview</a:t>
            </a:r>
          </a:p>
          <a:p>
            <a:endParaRPr lang="en-GB" sz="2000" dirty="0"/>
          </a:p>
          <a:p>
            <a:r>
              <a:rPr lang="en-GB" sz="2000" dirty="0"/>
              <a:t> Assessment Centres </a:t>
            </a:r>
          </a:p>
          <a:p>
            <a:endParaRPr lang="en-GB" sz="2000" dirty="0"/>
          </a:p>
          <a:p>
            <a:r>
              <a:rPr lang="en-GB" sz="2000" dirty="0"/>
              <a:t>Cognitive and Mental Ability Tests </a:t>
            </a:r>
          </a:p>
          <a:p>
            <a:endParaRPr lang="en-GB" sz="2000" dirty="0"/>
          </a:p>
          <a:p>
            <a:r>
              <a:rPr lang="en-GB" sz="2000" dirty="0"/>
              <a:t> Personality Tests </a:t>
            </a:r>
          </a:p>
          <a:p>
            <a:endParaRPr lang="en-GB" sz="2000" dirty="0"/>
          </a:p>
        </p:txBody>
      </p:sp>
    </p:spTree>
    <p:extLst>
      <p:ext uri="{BB962C8B-B14F-4D97-AF65-F5344CB8AC3E}">
        <p14:creationId xmlns:p14="http://schemas.microsoft.com/office/powerpoint/2010/main" val="1248829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014" y="245383"/>
            <a:ext cx="8018518" cy="1325563"/>
          </a:xfrm>
        </p:spPr>
        <p:txBody>
          <a:bodyPr>
            <a:normAutofit/>
          </a:bodyPr>
          <a:lstStyle/>
          <a:p>
            <a:r>
              <a:rPr lang="en-GB" sz="3200" b="1" dirty="0">
                <a:solidFill>
                  <a:srgbClr val="0070C0"/>
                </a:solidFill>
                <a:latin typeface="+mn-lt"/>
              </a:rPr>
              <a:t>Group Task: Do these personality approaches work? </a:t>
            </a:r>
          </a:p>
        </p:txBody>
      </p:sp>
      <p:sp>
        <p:nvSpPr>
          <p:cNvPr id="5" name="Content Placeholder 4"/>
          <p:cNvSpPr>
            <a:spLocks noGrp="1"/>
          </p:cNvSpPr>
          <p:nvPr>
            <p:ph type="body" idx="1"/>
          </p:nvPr>
        </p:nvSpPr>
        <p:spPr/>
        <p:txBody>
          <a:bodyPr/>
          <a:lstStyle/>
          <a:p>
            <a:r>
              <a:rPr lang="en-GB" dirty="0"/>
              <a:t>  </a:t>
            </a:r>
          </a:p>
        </p:txBody>
      </p:sp>
      <p:sp>
        <p:nvSpPr>
          <p:cNvPr id="3" name="Content Placeholder 2"/>
          <p:cNvSpPr>
            <a:spLocks noGrp="1"/>
          </p:cNvSpPr>
          <p:nvPr>
            <p:ph sz="half" idx="2"/>
          </p:nvPr>
        </p:nvSpPr>
        <p:spPr>
          <a:xfrm>
            <a:off x="423014" y="2093119"/>
            <a:ext cx="3868340" cy="3684588"/>
          </a:xfrm>
        </p:spPr>
        <p:txBody>
          <a:bodyPr/>
          <a:lstStyle/>
          <a:p>
            <a:r>
              <a:rPr lang="en-GB" dirty="0">
                <a:solidFill>
                  <a:srgbClr val="0070C0"/>
                </a:solidFill>
              </a:rPr>
              <a:t>Advantages</a:t>
            </a:r>
          </a:p>
        </p:txBody>
      </p:sp>
      <p:sp>
        <p:nvSpPr>
          <p:cNvPr id="6" name="Content Placeholder 5"/>
          <p:cNvSpPr>
            <a:spLocks noGrp="1"/>
          </p:cNvSpPr>
          <p:nvPr>
            <p:ph sz="quarter" idx="4"/>
          </p:nvPr>
        </p:nvSpPr>
        <p:spPr>
          <a:xfrm>
            <a:off x="4572000" y="2093264"/>
            <a:ext cx="3887391" cy="3684588"/>
          </a:xfrm>
        </p:spPr>
        <p:txBody>
          <a:bodyPr/>
          <a:lstStyle/>
          <a:p>
            <a:r>
              <a:rPr lang="en-GB" dirty="0">
                <a:solidFill>
                  <a:srgbClr val="0070C0"/>
                </a:solidFill>
              </a:rPr>
              <a:t>Disadvantages</a:t>
            </a:r>
            <a:r>
              <a:rPr lang="en-GB" dirty="0"/>
              <a:t> </a:t>
            </a:r>
          </a:p>
        </p:txBody>
      </p:sp>
    </p:spTree>
    <p:extLst>
      <p:ext uri="{BB962C8B-B14F-4D97-AF65-F5344CB8AC3E}">
        <p14:creationId xmlns:p14="http://schemas.microsoft.com/office/powerpoint/2010/main" val="2818703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996" y="568691"/>
            <a:ext cx="7886700" cy="447309"/>
          </a:xfrm>
        </p:spPr>
        <p:txBody>
          <a:bodyPr>
            <a:normAutofit fontScale="90000"/>
          </a:bodyPr>
          <a:lstStyle/>
          <a:p>
            <a:pPr eaLnBrk="1" hangingPunct="1"/>
            <a:br>
              <a:rPr lang="en-GB" sz="3200" b="1" dirty="0"/>
            </a:br>
            <a:br>
              <a:rPr lang="en-GB" sz="3200" b="1" dirty="0"/>
            </a:br>
            <a:br>
              <a:rPr lang="en-GB" sz="3200" b="1" dirty="0"/>
            </a:br>
            <a:br>
              <a:rPr lang="en-GB" sz="3200" b="1" dirty="0"/>
            </a:br>
            <a:br>
              <a:rPr lang="en-GB" sz="3200" b="1" dirty="0"/>
            </a:br>
            <a:br>
              <a:rPr lang="en-GB" sz="3200" b="1" dirty="0"/>
            </a:br>
            <a:br>
              <a:rPr lang="en-GB" sz="3200" b="1" dirty="0"/>
            </a:br>
            <a:br>
              <a:rPr lang="en-GB" sz="3200" b="1" dirty="0"/>
            </a:br>
            <a:br>
              <a:rPr lang="en-GB" sz="3200" b="1" dirty="0"/>
            </a:br>
            <a:br>
              <a:rPr lang="en-GB" sz="3200" b="1" dirty="0"/>
            </a:br>
            <a:br>
              <a:rPr lang="en-GB" sz="3200" b="1" dirty="0"/>
            </a:br>
            <a:br>
              <a:rPr lang="en-GB" sz="3200" b="1" dirty="0"/>
            </a:br>
            <a:r>
              <a:rPr lang="en-GB" sz="3600" b="1" dirty="0">
                <a:solidFill>
                  <a:srgbClr val="0070C0"/>
                </a:solidFill>
                <a:latin typeface="+mn-lt"/>
              </a:rPr>
              <a:t>Group exercise &amp; Self-reflection: </a:t>
            </a:r>
            <a:br>
              <a:rPr lang="en-GB" sz="3200" b="1" dirty="0">
                <a:solidFill>
                  <a:srgbClr val="0070C0"/>
                </a:solidFill>
              </a:rPr>
            </a:br>
            <a:br>
              <a:rPr lang="en-GB" sz="3200" b="1" dirty="0">
                <a:solidFill>
                  <a:srgbClr val="0070C0"/>
                </a:solidFill>
              </a:rPr>
            </a:br>
            <a:br>
              <a:rPr lang="en-GB" sz="3200" b="1" dirty="0">
                <a:solidFill>
                  <a:srgbClr val="0070C0"/>
                </a:solidFill>
              </a:rPr>
            </a:br>
            <a:br>
              <a:rPr lang="en-GB" sz="2700" b="1" dirty="0">
                <a:solidFill>
                  <a:srgbClr val="0070C0"/>
                </a:solidFill>
              </a:rPr>
            </a:br>
            <a:r>
              <a:rPr lang="en-GB" sz="2200" b="1" dirty="0">
                <a:solidFill>
                  <a:srgbClr val="0070C0"/>
                </a:solidFill>
              </a:rPr>
              <a:t>Implications for your own career pathway</a:t>
            </a:r>
            <a:br>
              <a:rPr lang="en-GB" sz="2200" b="1" dirty="0">
                <a:solidFill>
                  <a:srgbClr val="0070C0"/>
                </a:solidFill>
              </a:rPr>
            </a:br>
            <a:r>
              <a:rPr lang="en-GB" sz="2200" b="1" dirty="0">
                <a:solidFill>
                  <a:srgbClr val="0070C0"/>
                </a:solidFill>
              </a:rPr>
              <a:t>                                                      ….and approaches to assessment</a:t>
            </a:r>
            <a:br>
              <a:rPr lang="en-GB" sz="2200" b="1" dirty="0">
                <a:solidFill>
                  <a:srgbClr val="0070C0"/>
                </a:solidFill>
              </a:rPr>
            </a:br>
            <a:br>
              <a:rPr lang="en-GB" sz="2200" b="1" dirty="0">
                <a:solidFill>
                  <a:srgbClr val="0070C0"/>
                </a:solidFill>
              </a:rPr>
            </a:br>
            <a:r>
              <a:rPr lang="en-GB" altLang="en-US" sz="2200" dirty="0">
                <a:solidFill>
                  <a:srgbClr val="0070C0"/>
                </a:solidFill>
              </a:rPr>
              <a:t>What traits do you possess that you can </a:t>
            </a:r>
            <a:r>
              <a:rPr lang="en-GB" altLang="en-US" sz="2200" b="1" u="sng" dirty="0">
                <a:solidFill>
                  <a:srgbClr val="0070C0"/>
                </a:solidFill>
              </a:rPr>
              <a:t>evidence </a:t>
            </a:r>
            <a:r>
              <a:rPr lang="en-GB" altLang="en-US" sz="2200" dirty="0">
                <a:solidFill>
                  <a:srgbClr val="0070C0"/>
                </a:solidFill>
              </a:rPr>
              <a:t>in relation to a specific job or career pathway?</a:t>
            </a:r>
            <a:br>
              <a:rPr lang="en-GB" altLang="en-US" sz="2200" dirty="0">
                <a:solidFill>
                  <a:srgbClr val="0070C0"/>
                </a:solidFill>
              </a:rPr>
            </a:br>
            <a:br>
              <a:rPr lang="en-GB" altLang="en-US" sz="2200" dirty="0">
                <a:solidFill>
                  <a:srgbClr val="0070C0"/>
                </a:solidFill>
              </a:rPr>
            </a:br>
            <a:r>
              <a:rPr lang="en-GB" altLang="en-US" sz="2200" dirty="0">
                <a:solidFill>
                  <a:srgbClr val="0070C0"/>
                </a:solidFill>
              </a:rPr>
              <a:t>How can you identify what types of traits or characteristics are seen as desirable for a specific role?</a:t>
            </a:r>
            <a:br>
              <a:rPr lang="en-GB" altLang="en-US" sz="2200" dirty="0">
                <a:solidFill>
                  <a:srgbClr val="0070C0"/>
                </a:solidFill>
              </a:rPr>
            </a:br>
            <a:br>
              <a:rPr lang="en-GB" altLang="en-US" sz="2200" dirty="0">
                <a:solidFill>
                  <a:srgbClr val="0070C0"/>
                </a:solidFill>
              </a:rPr>
            </a:br>
            <a:r>
              <a:rPr lang="en-GB" altLang="en-US" sz="2200" dirty="0">
                <a:solidFill>
                  <a:srgbClr val="0070C0"/>
                </a:solidFill>
              </a:rPr>
              <a:t>How will a potential employer try and measure these? – Find examples</a:t>
            </a:r>
            <a:br>
              <a:rPr lang="en-GB" sz="2700" b="1" dirty="0"/>
            </a:br>
            <a:br>
              <a:rPr lang="en-GB" sz="2700" b="1" dirty="0"/>
            </a:br>
            <a:endParaRPr lang="en-GB" sz="2700" b="1" dirty="0"/>
          </a:p>
        </p:txBody>
      </p:sp>
      <p:sp>
        <p:nvSpPr>
          <p:cNvPr id="5" name="Content Placeholder 4"/>
          <p:cNvSpPr>
            <a:spLocks noGrp="1"/>
          </p:cNvSpPr>
          <p:nvPr>
            <p:ph type="body" idx="1"/>
          </p:nvPr>
        </p:nvSpPr>
        <p:spPr/>
        <p:txBody>
          <a:bodyPr/>
          <a:lstStyle/>
          <a:p>
            <a:r>
              <a:rPr lang="en-GB" dirty="0"/>
              <a:t>  </a:t>
            </a:r>
          </a:p>
        </p:txBody>
      </p:sp>
    </p:spTree>
    <p:extLst>
      <p:ext uri="{BB962C8B-B14F-4D97-AF65-F5344CB8AC3E}">
        <p14:creationId xmlns:p14="http://schemas.microsoft.com/office/powerpoint/2010/main" val="4418911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640075"/>
            <a:ext cx="8767082" cy="1325563"/>
          </a:xfrm>
        </p:spPr>
        <p:txBody>
          <a:bodyPr>
            <a:normAutofit fontScale="90000"/>
          </a:bodyPr>
          <a:lstStyle/>
          <a:p>
            <a:r>
              <a:rPr lang="en-GB" sz="3200" b="1" dirty="0">
                <a:latin typeface="+mn-lt"/>
              </a:rPr>
              <a:t>           </a:t>
            </a:r>
            <a:r>
              <a:rPr lang="en-GB" sz="3600" b="1" dirty="0">
                <a:latin typeface="+mn-lt"/>
              </a:rPr>
              <a:t>In readiness for next session, consider… </a:t>
            </a:r>
            <a:br>
              <a:rPr lang="en-GB" sz="3200" b="1" dirty="0">
                <a:latin typeface="+mn-lt"/>
              </a:rPr>
            </a:br>
            <a:br>
              <a:rPr lang="en-GB" sz="3200" b="1" dirty="0">
                <a:latin typeface="+mn-lt"/>
              </a:rPr>
            </a:br>
            <a:br>
              <a:rPr lang="en-GB" sz="3200" b="1" dirty="0">
                <a:latin typeface="+mn-lt"/>
              </a:rPr>
            </a:br>
            <a:br>
              <a:rPr lang="en-GB" sz="3200" b="1" dirty="0">
                <a:latin typeface="+mn-lt"/>
              </a:rPr>
            </a:br>
            <a:r>
              <a:rPr lang="en-GB" sz="3200" b="1" dirty="0">
                <a:latin typeface="+mn-lt"/>
              </a:rPr>
              <a:t>	</a:t>
            </a:r>
            <a:r>
              <a:rPr lang="en-GB" sz="2200" dirty="0">
                <a:latin typeface="+mn-lt"/>
              </a:rPr>
              <a:t>What makes a good leader?</a:t>
            </a:r>
            <a:br>
              <a:rPr lang="en-GB" sz="2200" b="1" dirty="0">
                <a:latin typeface="+mn-lt"/>
              </a:rPr>
            </a:br>
            <a:br>
              <a:rPr lang="en-GB" sz="2200" b="1" dirty="0">
                <a:latin typeface="+mn-lt"/>
              </a:rPr>
            </a:br>
            <a:r>
              <a:rPr lang="en-GB" sz="2200" b="1" dirty="0">
                <a:latin typeface="+mn-lt"/>
              </a:rPr>
              <a:t>	</a:t>
            </a:r>
            <a:r>
              <a:rPr lang="en-GB" sz="2200" b="1" dirty="0"/>
              <a:t>Do you have the potential to be a good leader?</a:t>
            </a:r>
            <a:br>
              <a:rPr lang="en-GB" sz="2200" b="1" dirty="0"/>
            </a:br>
            <a:br>
              <a:rPr lang="en-GB" sz="2200" b="1" dirty="0"/>
            </a:br>
            <a:r>
              <a:rPr lang="en-GB" sz="2200" b="1" dirty="0"/>
              <a:t>	Why?  Why not? </a:t>
            </a:r>
            <a:endParaRPr lang="en-GB" sz="2200" b="1" dirty="0">
              <a:latin typeface="+mn-lt"/>
            </a:endParaRPr>
          </a:p>
        </p:txBody>
      </p:sp>
      <p:pic>
        <p:nvPicPr>
          <p:cNvPr id="5" name="Content Placeholder 7"/>
          <p:cNvPicPr>
            <a:picLocks noGrp="1" noChangeAspect="1"/>
          </p:cNvPicPr>
          <p:nvPr>
            <p:ph sz="quarter" idx="4294967295"/>
          </p:nvPr>
        </p:nvPicPr>
        <p:blipFill>
          <a:blip r:embed="rId3"/>
          <a:stretch>
            <a:fillRect/>
          </a:stretch>
        </p:blipFill>
        <p:spPr>
          <a:xfrm>
            <a:off x="5483592" y="3293349"/>
            <a:ext cx="3660408" cy="2357551"/>
          </a:xfrm>
          <a:prstGeom prst="rect">
            <a:avLst/>
          </a:prstGeom>
        </p:spPr>
      </p:pic>
    </p:spTree>
    <p:extLst>
      <p:ext uri="{BB962C8B-B14F-4D97-AF65-F5344CB8AC3E}">
        <p14:creationId xmlns:p14="http://schemas.microsoft.com/office/powerpoint/2010/main" val="1134799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313964" cy="1325563"/>
          </a:xfrm>
        </p:spPr>
        <p:txBody>
          <a:bodyPr>
            <a:normAutofit/>
          </a:bodyPr>
          <a:lstStyle/>
          <a:p>
            <a:r>
              <a:rPr lang="en-GB" sz="3200" b="1" dirty="0"/>
              <a:t>Also consider… do you have the potential to be a good leader? </a:t>
            </a:r>
          </a:p>
        </p:txBody>
      </p:sp>
      <p:sp>
        <p:nvSpPr>
          <p:cNvPr id="3" name="Content Placeholder 2"/>
          <p:cNvSpPr>
            <a:spLocks noGrp="1"/>
          </p:cNvSpPr>
          <p:nvPr>
            <p:ph sz="half" idx="1"/>
          </p:nvPr>
        </p:nvSpPr>
        <p:spPr>
          <a:xfrm>
            <a:off x="628651" y="2141536"/>
            <a:ext cx="3886200" cy="4351338"/>
          </a:xfrm>
        </p:spPr>
        <p:txBody>
          <a:bodyPr/>
          <a:lstStyle/>
          <a:p>
            <a:r>
              <a:rPr lang="en-GB" dirty="0"/>
              <a:t>Why? </a:t>
            </a:r>
          </a:p>
        </p:txBody>
      </p:sp>
      <p:sp>
        <p:nvSpPr>
          <p:cNvPr id="4" name="Content Placeholder 3"/>
          <p:cNvSpPr>
            <a:spLocks noGrp="1"/>
          </p:cNvSpPr>
          <p:nvPr>
            <p:ph sz="half" idx="2"/>
          </p:nvPr>
        </p:nvSpPr>
        <p:spPr>
          <a:xfrm>
            <a:off x="4572000" y="2138361"/>
            <a:ext cx="3886200" cy="4351338"/>
          </a:xfrm>
        </p:spPr>
        <p:txBody>
          <a:bodyPr/>
          <a:lstStyle/>
          <a:p>
            <a:r>
              <a:rPr lang="en-GB" dirty="0"/>
              <a:t>Why Not? </a:t>
            </a:r>
          </a:p>
        </p:txBody>
      </p:sp>
    </p:spTree>
    <p:extLst>
      <p:ext uri="{BB962C8B-B14F-4D97-AF65-F5344CB8AC3E}">
        <p14:creationId xmlns:p14="http://schemas.microsoft.com/office/powerpoint/2010/main" val="26431287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891</Words>
  <Application>Microsoft Office PowerPoint</Application>
  <PresentationFormat>On-screen Show (4:3)</PresentationFormat>
  <Paragraphs>117</Paragraphs>
  <Slides>15</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Symbol</vt:lpstr>
      <vt:lpstr>Times New Roman</vt:lpstr>
      <vt:lpstr>Wingdings</vt:lpstr>
      <vt:lpstr>Office Theme</vt:lpstr>
      <vt:lpstr>PowerPoint Presentation</vt:lpstr>
      <vt:lpstr>Individual Differences in the Workplace</vt:lpstr>
      <vt:lpstr>Reminder: Module Learning Outcomes</vt:lpstr>
      <vt:lpstr>Session Objectives:  Personality in the Workplace</vt:lpstr>
      <vt:lpstr> Consider…Individual Differences at Work </vt:lpstr>
      <vt:lpstr>Individual Differences at Work </vt:lpstr>
      <vt:lpstr>Personality and job performance</vt:lpstr>
      <vt:lpstr>Personality Inventories: Cattell’s 16 PF</vt:lpstr>
      <vt:lpstr>The Trait Perspective</vt:lpstr>
      <vt:lpstr>The Five-Factor Model and Job Performance: Research Findings</vt:lpstr>
      <vt:lpstr>How do potential employers assess these traits and potential work behaviour?</vt:lpstr>
      <vt:lpstr>Group Task: Do these personality approaches work? </vt:lpstr>
      <vt:lpstr>            Group exercise &amp; Self-reflection:     Implications for your own career pathway                                                       ….and approaches to assessment  What traits do you possess that you can evidence in relation to a specific job or career pathway?  How can you identify what types of traits or characteristics are seen as desirable for a specific role?  How will a potential employer try and measure these? – Find examples  </vt:lpstr>
      <vt:lpstr>           In readiness for next session, consider…      What makes a good leader?   Do you have the potential to be a good leader?   Why?  Why not? </vt:lpstr>
      <vt:lpstr>Also consider… do you have the potential to be a good leader?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Judith Marshall</cp:lastModifiedBy>
  <cp:revision>54</cp:revision>
  <cp:lastPrinted>2019-07-01T13:46:34Z</cp:lastPrinted>
  <dcterms:created xsi:type="dcterms:W3CDTF">2017-02-08T11:33:06Z</dcterms:created>
  <dcterms:modified xsi:type="dcterms:W3CDTF">2022-02-28T16:33:42Z</dcterms:modified>
</cp:coreProperties>
</file>