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69"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9176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110" y="10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B975-98D1-45F6-93A0-8F18A40F45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571515D-039A-43BF-AC0F-632647DB8A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4412CC-CB25-4094-8913-F10EF048A3D5}"/>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73551F7B-7420-451B-9B45-2CDC716746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48A32-8E82-4B1B-B390-5D9121CCCC12}"/>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26289480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5E02B-C5E7-4A77-BD25-3C48C92538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7B4916-9162-485E-BD2C-0AE08177EBB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6D14E4-6DCF-4C54-B849-764DC1284AF0}"/>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D64A8CED-A926-4866-8E2A-B099D2B946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69BE65-EEB4-412A-9765-E6E310F33BD5}"/>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3155691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1A5FC-926E-4E28-9890-FC290142BAF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0F214CA-1EFA-4503-9785-89A22B4826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EB65EEB-E16A-4E2D-87C5-AC17D767A298}"/>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75DD0905-F395-42C2-B380-4C36924AC2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470D9F-028C-4590-8A06-6B095F3838E8}"/>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1947277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078E7-42AB-4F7D-A3F8-DA1342A6E5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92302-F052-442F-98BB-D14136DA9423}"/>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CFDB245-B214-4D45-B865-2BAEE686626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67F47C0-437E-43A8-B5E5-3BDFA19FCDC4}"/>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6" name="Footer Placeholder 5">
            <a:extLst>
              <a:ext uri="{FF2B5EF4-FFF2-40B4-BE49-F238E27FC236}">
                <a16:creationId xmlns:a16="http://schemas.microsoft.com/office/drawing/2014/main" id="{D70F6836-4CD3-4018-A44B-190DB2626A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F6842C-2FD5-4410-AF75-45B4B31F5CFE}"/>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916924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64AE9-2387-4716-B843-33DE7F04D1F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FDD84E5-DB9A-4238-ADBE-E422613F8D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179F5BD-2F18-4763-AEE9-E2BFD0962C6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456A902-F60A-4764-8A49-0DCA62F662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BAB451D-3F23-45B5-9AF1-DE19593379E2}"/>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B820E9-95E8-4A27-BC3F-8D13D1AA45B2}"/>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8" name="Footer Placeholder 7">
            <a:extLst>
              <a:ext uri="{FF2B5EF4-FFF2-40B4-BE49-F238E27FC236}">
                <a16:creationId xmlns:a16="http://schemas.microsoft.com/office/drawing/2014/main" id="{CEF9C00F-A9C6-400C-B313-F95F132DC54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8227B44-606C-43A2-AE20-40FF1D90FE33}"/>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980948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6D71B-24AD-49AE-AB5B-A91E8DA6D3D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27AC04-DB43-48FE-AB9D-4268D6D3FA2A}"/>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4" name="Footer Placeholder 3">
            <a:extLst>
              <a:ext uri="{FF2B5EF4-FFF2-40B4-BE49-F238E27FC236}">
                <a16:creationId xmlns:a16="http://schemas.microsoft.com/office/drawing/2014/main" id="{63F8AD58-24D1-4E45-B63E-50EF26CE3CA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18C927-B741-4D1C-99D9-CAB2B6FF9189}"/>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3070967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3DBEAE-31FD-4F8B-AC75-A67EDB5591E9}"/>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3" name="Footer Placeholder 2">
            <a:extLst>
              <a:ext uri="{FF2B5EF4-FFF2-40B4-BE49-F238E27FC236}">
                <a16:creationId xmlns:a16="http://schemas.microsoft.com/office/drawing/2014/main" id="{E6ABF7EA-A48F-4F24-AF24-3EEA62243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33D758A-DBD8-4164-A4C4-253AB1E73F0F}"/>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3805497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2028E-86D5-4490-B82A-9535D6C8D3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F7F7C28-7C32-4A1F-BCE5-293E52F35E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AA3DFBA-EA36-4438-BE42-D2ED6FAB9E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4104B44-EA70-4537-88AA-77A7E646FFC8}"/>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6" name="Footer Placeholder 5">
            <a:extLst>
              <a:ext uri="{FF2B5EF4-FFF2-40B4-BE49-F238E27FC236}">
                <a16:creationId xmlns:a16="http://schemas.microsoft.com/office/drawing/2014/main" id="{350EB0D4-7D0A-42A3-8866-5DF7C10E0E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1CED3B-6619-4399-BCF2-FFA47BCFBF04}"/>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3458218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4770E-0F86-48BA-AF62-0EA6A22A04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91F207C-D7DB-455A-91E1-9A6ECCC0FF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4E1881-E981-45C5-A37D-BE37771EC7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C773BE7-911E-48F5-8DAE-97D126D85E1E}"/>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6" name="Footer Placeholder 5">
            <a:extLst>
              <a:ext uri="{FF2B5EF4-FFF2-40B4-BE49-F238E27FC236}">
                <a16:creationId xmlns:a16="http://schemas.microsoft.com/office/drawing/2014/main" id="{43D82DD4-919E-4725-A0E7-2A456FAC05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5B1EC5-71B7-4754-B6F8-EB312707B3C1}"/>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4135694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DF47-8E3F-4517-A873-3B3858015BC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5E3A76F-5567-465E-B61E-DA7613A05C3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A527F5-2A81-45CD-AAA0-113FB1D8F056}"/>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9EDABF9C-159B-4920-BAD1-EE2540C841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D2EB58-FDC2-4816-A058-BC75160D477A}"/>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1677556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E80070-6CB5-4BDC-9EDB-99020F7D2D4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863983C-BF93-4279-8E6E-879B008050E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01BF6-B3CA-46D0-88E0-927DB164A9C3}"/>
              </a:ext>
            </a:extLst>
          </p:cNvPr>
          <p:cNvSpPr>
            <a:spLocks noGrp="1"/>
          </p:cNvSpPr>
          <p:nvPr>
            <p:ph type="dt" sz="half" idx="10"/>
          </p:nvPr>
        </p:nvSpPr>
        <p:spPr/>
        <p:txBody>
          <a:body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38F94785-8F53-4805-811C-13ABF7B59C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EBC37-028C-4EC0-9920-9425241F742A}"/>
              </a:ext>
            </a:extLst>
          </p:cNvPr>
          <p:cNvSpPr>
            <a:spLocks noGrp="1"/>
          </p:cNvSpPr>
          <p:nvPr>
            <p:ph type="sldNum" sz="quarter" idx="12"/>
          </p:nvPr>
        </p:nvSpPr>
        <p:spPr/>
        <p:txBody>
          <a:bodyPr/>
          <a:lstStyle/>
          <a:p>
            <a:fld id="{6A7D3B4C-3DC4-496D-936B-0D81FD496440}" type="slidenum">
              <a:rPr lang="en-US" smtClean="0"/>
              <a:t>‹#›</a:t>
            </a:fld>
            <a:endParaRPr lang="en-US"/>
          </a:p>
        </p:txBody>
      </p:sp>
    </p:spTree>
    <p:extLst>
      <p:ext uri="{BB962C8B-B14F-4D97-AF65-F5344CB8AC3E}">
        <p14:creationId xmlns:p14="http://schemas.microsoft.com/office/powerpoint/2010/main" val="1703844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ECCB35-8449-4A83-B352-2D3B5284C4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86EE5CF-8D13-44AA-BD5C-9BB1B78173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D944A7-0B08-45DB-A6BE-329DF84418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6ECF68-5FF5-4AF0-BE51-2A84E556D952}" type="datetimeFigureOut">
              <a:rPr lang="en-US" smtClean="0"/>
              <a:t>7/12/2023</a:t>
            </a:fld>
            <a:endParaRPr lang="en-US"/>
          </a:p>
        </p:txBody>
      </p:sp>
      <p:sp>
        <p:nvSpPr>
          <p:cNvPr id="5" name="Footer Placeholder 4">
            <a:extLst>
              <a:ext uri="{FF2B5EF4-FFF2-40B4-BE49-F238E27FC236}">
                <a16:creationId xmlns:a16="http://schemas.microsoft.com/office/drawing/2014/main" id="{E022C7A6-2DCD-4659-9FCB-F422361721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FAFCC1-C2ED-4150-8F4A-7EFAC73D12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7D3B4C-3DC4-496D-936B-0D81FD496440}" type="slidenum">
              <a:rPr lang="en-US" smtClean="0"/>
              <a:t>‹#›</a:t>
            </a:fld>
            <a:endParaRPr lang="en-US"/>
          </a:p>
        </p:txBody>
      </p:sp>
    </p:spTree>
    <p:extLst>
      <p:ext uri="{BB962C8B-B14F-4D97-AF65-F5344CB8AC3E}">
        <p14:creationId xmlns:p14="http://schemas.microsoft.com/office/powerpoint/2010/main" val="103853917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png" /><Relationship Id="rId1" Type="http://schemas.openxmlformats.org/officeDocument/2006/relationships/slideLayout" Target="../slideLayouts/slideLayout4.xml" /><Relationship Id="rId4" Type="http://schemas.openxmlformats.org/officeDocument/2006/relationships/image" Target="../media/image5.png"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hyperlink" Target="https://www.iea.org/reports/sustainable-recovery" TargetMode="External" /><Relationship Id="rId2" Type="http://schemas.openxmlformats.org/officeDocument/2006/relationships/hyperlink" Target="https://www.iea.org/reports/industry" TargetMode="External" /><Relationship Id="rId1" Type="http://schemas.openxmlformats.org/officeDocument/2006/relationships/slideLayout" Target="../slideLayouts/slideLayout2.xml" /><Relationship Id="rId4" Type="http://schemas.openxmlformats.org/officeDocument/2006/relationships/hyperlink" Target="https://www.researchgate.net/publication/317767609_Corporate_social_responsibility_in_energy_sector" TargetMode="External" /></Relationships>
</file>

<file path=ppt/slides/_rels/slide15.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1B37402-AA34-4A03-99F1-384B829C8B51}"/>
              </a:ext>
            </a:extLst>
          </p:cNvPr>
          <p:cNvPicPr>
            <a:picLocks noChangeAspect="1"/>
          </p:cNvPicPr>
          <p:nvPr/>
        </p:nvPicPr>
        <p:blipFill>
          <a:blip r:embed="rId2"/>
          <a:stretch>
            <a:fillRect/>
          </a:stretch>
        </p:blipFill>
        <p:spPr>
          <a:xfrm>
            <a:off x="0" y="0"/>
            <a:ext cx="12192000" cy="6858000"/>
          </a:xfrm>
          <a:prstGeom prst="rect">
            <a:avLst/>
          </a:prstGeom>
        </p:spPr>
      </p:pic>
      <p:sp>
        <p:nvSpPr>
          <p:cNvPr id="5" name="Rectangle: Rounded Corners 4">
            <a:extLst>
              <a:ext uri="{FF2B5EF4-FFF2-40B4-BE49-F238E27FC236}">
                <a16:creationId xmlns:a16="http://schemas.microsoft.com/office/drawing/2014/main" id="{CFD8C202-40F0-4652-AA35-2206DDE58DEC}"/>
              </a:ext>
            </a:extLst>
          </p:cNvPr>
          <p:cNvSpPr/>
          <p:nvPr/>
        </p:nvSpPr>
        <p:spPr>
          <a:xfrm>
            <a:off x="167148" y="373626"/>
            <a:ext cx="11847871" cy="1533832"/>
          </a:xfrm>
          <a:prstGeom prst="roundRect">
            <a:avLst/>
          </a:prstGeom>
          <a:gradFill>
            <a:gsLst>
              <a:gs pos="0">
                <a:schemeClr val="accent5">
                  <a:lumMod val="60000"/>
                  <a:lumOff val="40000"/>
                  <a:alpha val="87000"/>
                </a:schemeClr>
              </a:gs>
              <a:gs pos="50000">
                <a:schemeClr val="tx2">
                  <a:lumMod val="40000"/>
                  <a:lumOff val="60000"/>
                  <a:shade val="67500"/>
                  <a:satMod val="115000"/>
                </a:schemeClr>
              </a:gs>
              <a:gs pos="100000">
                <a:schemeClr val="tx2">
                  <a:lumMod val="40000"/>
                  <a:lumOff val="60000"/>
                  <a:shade val="100000"/>
                  <a:satMod val="115000"/>
                </a:schemeClr>
              </a:gs>
            </a:gsLst>
            <a:path path="circle">
              <a:fillToRect l="50000" t="50000" r="50000" b="50000"/>
            </a:path>
          </a:gradFill>
          <a:effectLst>
            <a:softEdge rad="50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A CRITICAL ANALYSIS OF THE GLOBAL BUSINESS ENVIRONMENT – POST PANDEMIC</a:t>
            </a:r>
          </a:p>
        </p:txBody>
      </p:sp>
      <p:sp>
        <p:nvSpPr>
          <p:cNvPr id="3" name="Subtitle 2">
            <a:extLst>
              <a:ext uri="{FF2B5EF4-FFF2-40B4-BE49-F238E27FC236}">
                <a16:creationId xmlns:a16="http://schemas.microsoft.com/office/drawing/2014/main" id="{90138ED2-7DC2-4DD0-9E40-E40A628D218C}"/>
              </a:ext>
            </a:extLst>
          </p:cNvPr>
          <p:cNvSpPr>
            <a:spLocks noGrp="1"/>
          </p:cNvSpPr>
          <p:nvPr>
            <p:ph type="subTitle" idx="1"/>
          </p:nvPr>
        </p:nvSpPr>
        <p:spPr>
          <a:xfrm>
            <a:off x="1777464" y="2094271"/>
            <a:ext cx="8637072" cy="4670323"/>
          </a:xfrm>
        </p:spPr>
        <p:txBody>
          <a:bodyPr/>
          <a:lstStyle/>
          <a:p>
            <a:r>
              <a:rPr lang="en-US" b="1" dirty="0">
                <a:effectLst>
                  <a:glow rad="241300">
                    <a:schemeClr val="accent1">
                      <a:lumMod val="50000"/>
                      <a:alpha val="40000"/>
                    </a:schemeClr>
                  </a:glow>
                </a:effectLst>
              </a:rPr>
              <a:t>Student ID: 2244132</a:t>
            </a:r>
          </a:p>
          <a:p>
            <a:r>
              <a:rPr lang="en-US" b="1" dirty="0">
                <a:effectLst>
                  <a:glow rad="241300">
                    <a:schemeClr val="accent1">
                      <a:lumMod val="50000"/>
                      <a:alpha val="40000"/>
                    </a:schemeClr>
                  </a:glow>
                </a:effectLst>
              </a:rPr>
              <a:t>AZARIAH CELICIA ANTONY</a:t>
            </a:r>
          </a:p>
          <a:p>
            <a:endParaRPr lang="en-US" dirty="0">
              <a:effectLst>
                <a:glow rad="241300">
                  <a:schemeClr val="accent1">
                    <a:lumMod val="50000"/>
                    <a:alpha val="40000"/>
                  </a:schemeClr>
                </a:glow>
              </a:effectLst>
            </a:endParaRPr>
          </a:p>
          <a:p>
            <a:endParaRPr lang="en-US" dirty="0">
              <a:effectLst>
                <a:glow rad="241300">
                  <a:schemeClr val="accent1">
                    <a:lumMod val="50000"/>
                    <a:alpha val="40000"/>
                  </a:schemeClr>
                </a:glow>
              </a:effectLst>
            </a:endParaRPr>
          </a:p>
          <a:p>
            <a:r>
              <a:rPr lang="en-US" b="1" dirty="0">
                <a:effectLst>
                  <a:glow rad="241300">
                    <a:schemeClr val="accent1">
                      <a:lumMod val="50000"/>
                      <a:alpha val="40000"/>
                    </a:schemeClr>
                  </a:glow>
                </a:effectLst>
              </a:rPr>
              <a:t>LCMB7001</a:t>
            </a:r>
          </a:p>
          <a:p>
            <a:r>
              <a:rPr lang="en-US" b="1" dirty="0">
                <a:effectLst>
                  <a:glow rad="241300">
                    <a:schemeClr val="accent1">
                      <a:lumMod val="50000"/>
                      <a:alpha val="40000"/>
                    </a:schemeClr>
                  </a:glow>
                </a:effectLst>
              </a:rPr>
              <a:t>Marketing Management</a:t>
            </a:r>
          </a:p>
          <a:p>
            <a:endParaRPr lang="en-US" dirty="0">
              <a:effectLst>
                <a:glow rad="241300">
                  <a:schemeClr val="accent1">
                    <a:lumMod val="50000"/>
                    <a:alpha val="40000"/>
                  </a:schemeClr>
                </a:glow>
              </a:effectLst>
            </a:endParaRPr>
          </a:p>
          <a:p>
            <a:endParaRPr lang="en-US" dirty="0">
              <a:effectLst>
                <a:glow rad="241300">
                  <a:schemeClr val="accent1">
                    <a:lumMod val="50000"/>
                    <a:alpha val="40000"/>
                  </a:schemeClr>
                </a:glow>
              </a:effectLst>
            </a:endParaRPr>
          </a:p>
          <a:p>
            <a:r>
              <a:rPr lang="en-US" b="1" dirty="0">
                <a:effectLst>
                  <a:glow rad="241300">
                    <a:schemeClr val="accent1">
                      <a:lumMod val="50000"/>
                      <a:alpha val="40000"/>
                    </a:schemeClr>
                  </a:glow>
                </a:effectLst>
              </a:rPr>
              <a:t>EFUA ADAMS</a:t>
            </a:r>
          </a:p>
        </p:txBody>
      </p:sp>
    </p:spTree>
    <p:extLst>
      <p:ext uri="{BB962C8B-B14F-4D97-AF65-F5344CB8AC3E}">
        <p14:creationId xmlns:p14="http://schemas.microsoft.com/office/powerpoint/2010/main" val="3251479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1000" fill="hold"/>
                                        <p:tgtEl>
                                          <p:spTgt spid="5"/>
                                        </p:tgtEl>
                                        <p:attrNameLst>
                                          <p:attrName>ppt_w</p:attrName>
                                        </p:attrNameLst>
                                      </p:cBhvr>
                                      <p:tavLst>
                                        <p:tav tm="0">
                                          <p:val>
                                            <p:fltVal val="0"/>
                                          </p:val>
                                        </p:tav>
                                        <p:tav tm="100000">
                                          <p:val>
                                            <p:strVal val="#ppt_w"/>
                                          </p:val>
                                        </p:tav>
                                      </p:tavLst>
                                    </p:anim>
                                    <p:anim calcmode="lin" valueType="num">
                                      <p:cBhvr>
                                        <p:cTn id="13" dur="1000" fill="hold"/>
                                        <p:tgtEl>
                                          <p:spTgt spid="5"/>
                                        </p:tgtEl>
                                        <p:attrNameLst>
                                          <p:attrName>ppt_h</p:attrName>
                                        </p:attrNameLst>
                                      </p:cBhvr>
                                      <p:tavLst>
                                        <p:tav tm="0">
                                          <p:val>
                                            <p:fltVal val="0"/>
                                          </p:val>
                                        </p:tav>
                                        <p:tav tm="100000">
                                          <p:val>
                                            <p:strVal val="#ppt_h"/>
                                          </p:val>
                                        </p:tav>
                                      </p:tavLst>
                                    </p:anim>
                                    <p:anim calcmode="lin" valueType="num">
                                      <p:cBhvr>
                                        <p:cTn id="14" dur="1000" fill="hold"/>
                                        <p:tgtEl>
                                          <p:spTgt spid="5"/>
                                        </p:tgtEl>
                                        <p:attrNameLst>
                                          <p:attrName>style.rotation</p:attrName>
                                        </p:attrNameLst>
                                      </p:cBhvr>
                                      <p:tavLst>
                                        <p:tav tm="0">
                                          <p:val>
                                            <p:fltVal val="90"/>
                                          </p:val>
                                        </p:tav>
                                        <p:tav tm="100000">
                                          <p:val>
                                            <p:fltVal val="0"/>
                                          </p:val>
                                        </p:tav>
                                      </p:tavLst>
                                    </p:anim>
                                    <p:animEffect transition="in" filter="fade">
                                      <p:cBhvr>
                                        <p:cTn id="15" dur="10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5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5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4FBC53-8F50-49A6-B3DE-7170E078DAF2}"/>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72000"/>
                    </a14:imgEffect>
                  </a14:imgLayer>
                </a14:imgProps>
              </a:ext>
            </a:extLst>
          </a:blip>
          <a:stretch>
            <a:fillRect/>
          </a:stretch>
        </p:blipFill>
        <p:spPr>
          <a:xfrm>
            <a:off x="176981" y="158647"/>
            <a:ext cx="11808542" cy="6540706"/>
          </a:xfrm>
          <a:prstGeom prst="rect">
            <a:avLst/>
          </a:prstGeom>
          <a:effectLst>
            <a:softEdge rad="114300"/>
          </a:effectLst>
        </p:spPr>
      </p:pic>
      <p:sp>
        <p:nvSpPr>
          <p:cNvPr id="2" name="Title 1">
            <a:extLst>
              <a:ext uri="{FF2B5EF4-FFF2-40B4-BE49-F238E27FC236}">
                <a16:creationId xmlns:a16="http://schemas.microsoft.com/office/drawing/2014/main" id="{43B63CE3-BDA9-453F-BE88-B62E4F41836D}"/>
              </a:ext>
            </a:extLst>
          </p:cNvPr>
          <p:cNvSpPr>
            <a:spLocks noGrp="1"/>
          </p:cNvSpPr>
          <p:nvPr>
            <p:ph type="title"/>
          </p:nvPr>
        </p:nvSpPr>
        <p:spPr>
          <a:xfrm>
            <a:off x="838200" y="158647"/>
            <a:ext cx="10515600" cy="1325563"/>
          </a:xfrm>
        </p:spPr>
        <p:txBody>
          <a:bodyPr>
            <a:normAutofit/>
          </a:bodyPr>
          <a:lstStyle/>
          <a:p>
            <a:pPr algn="ctr"/>
            <a:r>
              <a:rPr lang="en-US" sz="41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INTERNATIONAL ENERGY AGENCY(IEA)</a:t>
            </a:r>
          </a:p>
        </p:txBody>
      </p:sp>
      <p:sp>
        <p:nvSpPr>
          <p:cNvPr id="3" name="Content Placeholder 2">
            <a:extLst>
              <a:ext uri="{FF2B5EF4-FFF2-40B4-BE49-F238E27FC236}">
                <a16:creationId xmlns:a16="http://schemas.microsoft.com/office/drawing/2014/main" id="{2A9A9874-1382-4DBC-B71E-05ED0FF5051B}"/>
              </a:ext>
            </a:extLst>
          </p:cNvPr>
          <p:cNvSpPr>
            <a:spLocks noGrp="1"/>
          </p:cNvSpPr>
          <p:nvPr>
            <p:ph idx="1"/>
          </p:nvPr>
        </p:nvSpPr>
        <p:spPr>
          <a:xfrm>
            <a:off x="556752" y="1232618"/>
            <a:ext cx="11049000" cy="5466735"/>
          </a:xfrm>
          <a:noFill/>
        </p:spPr>
        <p:txBody>
          <a:bodyPr>
            <a:normAutofit fontScale="92500" lnSpcReduction="20000"/>
          </a:bodyPr>
          <a:lstStyle/>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The IEA is a stand-alone organization founded under the Organization for Economic Co-operation and Development (OECD) framework. </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Founded in 1974 </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It has 31 member countries</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Headquarters at Paris, France</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The main purpose is to examine prospective alterations to the world's oil supply</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The IEA collaborates with business and government to create a sustainable and safe energy future for everyone.</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It works with non-member nations to improve energy cooperation and address global energy concerns and  aspires to provide dependable, cheap, and clean energy for its member countries.</a:t>
            </a:r>
          </a:p>
          <a:p>
            <a:pPr>
              <a:lnSpc>
                <a:spcPct val="150000"/>
              </a:lnSpc>
              <a:buFont typeface="Wingdings" panose="05000000000000000000" pitchFamily="2" charset="2"/>
              <a:buChar char="v"/>
            </a:pPr>
            <a:r>
              <a:rPr lang="en-US" sz="1900" b="1" dirty="0">
                <a:solidFill>
                  <a:schemeClr val="bg1"/>
                </a:solidFill>
                <a:effectLst>
                  <a:glow rad="228600">
                    <a:schemeClr val="accent5">
                      <a:lumMod val="60000"/>
                      <a:lumOff val="40000"/>
                      <a:alpha val="40000"/>
                    </a:schemeClr>
                  </a:glow>
                </a:effectLst>
                <a:latin typeface="Arial" panose="020B0604020202020204" pitchFamily="34" charset="0"/>
                <a:cs typeface="Arial" panose="020B0604020202020204" pitchFamily="34" charset="0"/>
              </a:rPr>
              <a:t>Due to lockdown procedures, travel limitations, and the worldwide economic slump, the COVID-19 pandemic resulted in a significant drop in energy demand and usage.</a:t>
            </a:r>
          </a:p>
          <a:p>
            <a:pPr>
              <a:lnSpc>
                <a:spcPct val="150000"/>
              </a:lnSpc>
            </a:pPr>
            <a:endParaRPr lang="en-US" sz="1800" dirty="0">
              <a:latin typeface="Arial" panose="020B0604020202020204" pitchFamily="34" charset="0"/>
              <a:cs typeface="Arial" panose="020B0604020202020204" pitchFamily="34" charset="0"/>
            </a:endParaRPr>
          </a:p>
          <a:p>
            <a:pPr>
              <a:lnSpc>
                <a:spcPct val="150000"/>
              </a:lnSpc>
            </a:pPr>
            <a:endParaRPr lang="en-US" sz="18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748818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Effect transition="in" filter="wipe(down)">
                                      <p:cBhvr>
                                        <p:cTn id="18" dur="500"/>
                                        <p:tgtEl>
                                          <p:spTgt spid="3">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wipe(down)">
                                      <p:cBhvr>
                                        <p:cTn id="28" dur="500"/>
                                        <p:tgtEl>
                                          <p:spTgt spid="3">
                                            <p:txEl>
                                              <p:pRg st="2" end="2"/>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wipe(down)">
                                      <p:cBhvr>
                                        <p:cTn id="33" dur="500"/>
                                        <p:tgtEl>
                                          <p:spTgt spid="3">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wipe(down)">
                                      <p:cBhvr>
                                        <p:cTn id="38" dur="500"/>
                                        <p:tgtEl>
                                          <p:spTgt spid="3">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wipe(down)">
                                      <p:cBhvr>
                                        <p:cTn id="43" dur="500"/>
                                        <p:tgtEl>
                                          <p:spTgt spid="3">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wipe(down)">
                                      <p:cBhvr>
                                        <p:cTn id="48" dur="500"/>
                                        <p:tgtEl>
                                          <p:spTgt spid="3">
                                            <p:txEl>
                                              <p:pRg st="6" end="6"/>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3">
                                            <p:txEl>
                                              <p:pRg st="7" end="7"/>
                                            </p:txEl>
                                          </p:spTgt>
                                        </p:tgtEl>
                                        <p:attrNameLst>
                                          <p:attrName>style.visibility</p:attrName>
                                        </p:attrNameLst>
                                      </p:cBhvr>
                                      <p:to>
                                        <p:strVal val="visible"/>
                                      </p:to>
                                    </p:set>
                                    <p:animEffect transition="in" filter="wipe(down)">
                                      <p:cBhvr>
                                        <p:cTn id="5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82645071-D087-45DF-B073-81994843AF73}"/>
              </a:ext>
            </a:extLst>
          </p:cNvPr>
          <p:cNvSpPr/>
          <p:nvPr/>
        </p:nvSpPr>
        <p:spPr>
          <a:xfrm>
            <a:off x="9365342" y="157316"/>
            <a:ext cx="2813466" cy="6331974"/>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BD4F12B8-17F5-409C-BB32-BC25F4FAEA4F}"/>
              </a:ext>
            </a:extLst>
          </p:cNvPr>
          <p:cNvSpPr/>
          <p:nvPr/>
        </p:nvSpPr>
        <p:spPr>
          <a:xfrm>
            <a:off x="13193" y="157316"/>
            <a:ext cx="2881942" cy="6331974"/>
          </a:xfrm>
          <a:prstGeom prst="round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88ABDF-649C-4C47-80A5-E8E4A54A4194}"/>
              </a:ext>
            </a:extLst>
          </p:cNvPr>
          <p:cNvSpPr>
            <a:spLocks noGrp="1"/>
          </p:cNvSpPr>
          <p:nvPr>
            <p:ph sz="half" idx="1"/>
          </p:nvPr>
        </p:nvSpPr>
        <p:spPr>
          <a:xfrm>
            <a:off x="52748" y="688694"/>
            <a:ext cx="2631458" cy="4351338"/>
          </a:xfrm>
        </p:spPr>
        <p:txBody>
          <a:bodyPr>
            <a:normAutofit lnSpcReduction="10000"/>
          </a:bodyPr>
          <a:lstStyle/>
          <a:p>
            <a:pPr>
              <a:lnSpc>
                <a:spcPct val="150000"/>
              </a:lnSpc>
            </a:pPr>
            <a:r>
              <a:rPr lang="en-US" sz="1800" dirty="0">
                <a:latin typeface="Arial" panose="020B0604020202020204" pitchFamily="34" charset="0"/>
                <a:cs typeface="Arial" panose="020B0604020202020204" pitchFamily="34" charset="0"/>
              </a:rPr>
              <a:t>Proficiency and Research Capacity</a:t>
            </a:r>
          </a:p>
          <a:p>
            <a:pPr>
              <a:lnSpc>
                <a:spcPct val="150000"/>
              </a:lnSpc>
            </a:pPr>
            <a:r>
              <a:rPr lang="en-US" sz="1800" dirty="0">
                <a:latin typeface="Arial" panose="020B0604020202020204" pitchFamily="34" charset="0"/>
                <a:cs typeface="Arial" panose="020B0604020202020204" pitchFamily="34" charset="0"/>
              </a:rPr>
              <a:t>Coordination and Member Involvement</a:t>
            </a:r>
          </a:p>
          <a:p>
            <a:pPr>
              <a:lnSpc>
                <a:spcPct val="150000"/>
              </a:lnSpc>
            </a:pPr>
            <a:r>
              <a:rPr lang="en-US" sz="1800" dirty="0">
                <a:latin typeface="Arial" panose="020B0604020202020204" pitchFamily="34" charset="0"/>
                <a:cs typeface="Arial" panose="020B0604020202020204" pitchFamily="34" charset="0"/>
              </a:rPr>
              <a:t>Priorities and Policy Focus</a:t>
            </a:r>
          </a:p>
          <a:p>
            <a:pPr>
              <a:lnSpc>
                <a:spcPct val="150000"/>
              </a:lnSpc>
            </a:pPr>
            <a:r>
              <a:rPr lang="en-US" sz="1800" dirty="0">
                <a:latin typeface="Arial" panose="020B0604020202020204" pitchFamily="34" charset="0"/>
                <a:cs typeface="Arial" panose="020B0604020202020204" pitchFamily="34" charset="0"/>
              </a:rPr>
              <a:t>Organizational framework and decision-making procedures</a:t>
            </a:r>
          </a:p>
        </p:txBody>
      </p:sp>
      <p:sp>
        <p:nvSpPr>
          <p:cNvPr id="4" name="Content Placeholder 3">
            <a:extLst>
              <a:ext uri="{FF2B5EF4-FFF2-40B4-BE49-F238E27FC236}">
                <a16:creationId xmlns:a16="http://schemas.microsoft.com/office/drawing/2014/main" id="{4934465B-BCAF-4C51-86EA-EF1A593DB69C}"/>
              </a:ext>
            </a:extLst>
          </p:cNvPr>
          <p:cNvSpPr>
            <a:spLocks noGrp="1"/>
          </p:cNvSpPr>
          <p:nvPr>
            <p:ph sz="half" idx="2"/>
          </p:nvPr>
        </p:nvSpPr>
        <p:spPr>
          <a:xfrm>
            <a:off x="9438268" y="295404"/>
            <a:ext cx="2736980" cy="6403976"/>
          </a:xfrm>
        </p:spPr>
        <p:txBody>
          <a:bodyPr>
            <a:normAutofit lnSpcReduction="10000"/>
          </a:bodyPr>
          <a:lstStyle/>
          <a:p>
            <a:pPr>
              <a:lnSpc>
                <a:spcPct val="150000"/>
              </a:lnSpc>
            </a:pPr>
            <a:r>
              <a:rPr lang="en-US" sz="1800" dirty="0">
                <a:latin typeface="Arial" panose="020B0604020202020204" pitchFamily="34" charset="0"/>
                <a:cs typeface="Arial" panose="020B0604020202020204" pitchFamily="34" charset="0"/>
              </a:rPr>
              <a:t>Dynamics of the World Energy Market</a:t>
            </a:r>
          </a:p>
          <a:p>
            <a:pPr>
              <a:lnSpc>
                <a:spcPct val="150000"/>
              </a:lnSpc>
            </a:pPr>
            <a:r>
              <a:rPr lang="en-US" sz="1800" dirty="0">
                <a:latin typeface="Arial" panose="020B0604020202020204" pitchFamily="34" charset="0"/>
                <a:cs typeface="Arial" panose="020B0604020202020204" pitchFamily="34" charset="0"/>
              </a:rPr>
              <a:t>Environment of Regulation and Governance</a:t>
            </a:r>
          </a:p>
          <a:p>
            <a:pPr>
              <a:lnSpc>
                <a:spcPct val="150000"/>
              </a:lnSpc>
            </a:pPr>
            <a:r>
              <a:rPr lang="en-US" sz="1800" dirty="0">
                <a:latin typeface="Arial" panose="020B0604020202020204" pitchFamily="34" charset="0"/>
                <a:cs typeface="Arial" panose="020B0604020202020204" pitchFamily="34" charset="0"/>
              </a:rPr>
              <a:t>Contracts and Commitments Made on a Global Scale</a:t>
            </a:r>
          </a:p>
          <a:p>
            <a:pPr>
              <a:lnSpc>
                <a:spcPct val="150000"/>
              </a:lnSpc>
            </a:pPr>
            <a:r>
              <a:rPr lang="en-US" sz="1800" dirty="0">
                <a:latin typeface="Arial" panose="020B0604020202020204" pitchFamily="34" charset="0"/>
                <a:cs typeface="Arial" panose="020B0604020202020204" pitchFamily="34" charset="0"/>
              </a:rPr>
              <a:t>Innovation and technological leaps</a:t>
            </a:r>
          </a:p>
          <a:p>
            <a:pPr>
              <a:lnSpc>
                <a:spcPct val="150000"/>
              </a:lnSpc>
            </a:pPr>
            <a:r>
              <a:rPr lang="en-US" sz="1800" dirty="0">
                <a:latin typeface="Arial" panose="020B0604020202020204" pitchFamily="34" charset="0"/>
                <a:cs typeface="Arial" panose="020B0604020202020204" pitchFamily="34" charset="0"/>
              </a:rPr>
              <a:t>Public Expectations and Consciousness</a:t>
            </a:r>
          </a:p>
          <a:p>
            <a:pPr>
              <a:lnSpc>
                <a:spcPct val="150000"/>
              </a:lnSpc>
            </a:pPr>
            <a:endParaRPr lang="en-US" sz="1800" dirty="0">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95DACB4F-0A84-4366-9612-45730AE04002}"/>
              </a:ext>
            </a:extLst>
          </p:cNvPr>
          <p:cNvSpPr/>
          <p:nvPr/>
        </p:nvSpPr>
        <p:spPr>
          <a:xfrm>
            <a:off x="3322605" y="2684206"/>
            <a:ext cx="1288026" cy="1962536"/>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INTERNAL FACTORS</a:t>
            </a:r>
          </a:p>
        </p:txBody>
      </p:sp>
      <p:sp>
        <p:nvSpPr>
          <p:cNvPr id="9" name="Rectangle: Rounded Corners 8">
            <a:extLst>
              <a:ext uri="{FF2B5EF4-FFF2-40B4-BE49-F238E27FC236}">
                <a16:creationId xmlns:a16="http://schemas.microsoft.com/office/drawing/2014/main" id="{712BB669-A5E1-48EC-BBDB-E31B527B748C}"/>
              </a:ext>
            </a:extLst>
          </p:cNvPr>
          <p:cNvSpPr/>
          <p:nvPr/>
        </p:nvSpPr>
        <p:spPr>
          <a:xfrm>
            <a:off x="7758001" y="2684206"/>
            <a:ext cx="1288026" cy="1962536"/>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EXTERNAL FACTORS</a:t>
            </a:r>
          </a:p>
        </p:txBody>
      </p:sp>
      <p:sp>
        <p:nvSpPr>
          <p:cNvPr id="10" name="Oval 9">
            <a:extLst>
              <a:ext uri="{FF2B5EF4-FFF2-40B4-BE49-F238E27FC236}">
                <a16:creationId xmlns:a16="http://schemas.microsoft.com/office/drawing/2014/main" id="{5D444756-55C6-4466-84EA-988187FB439A}"/>
              </a:ext>
            </a:extLst>
          </p:cNvPr>
          <p:cNvSpPr/>
          <p:nvPr/>
        </p:nvSpPr>
        <p:spPr>
          <a:xfrm>
            <a:off x="4963437" y="2671916"/>
            <a:ext cx="2333603" cy="1962536"/>
          </a:xfrm>
          <a:prstGeom prst="ellipse">
            <a:avLst/>
          </a:prstGeom>
          <a:gradFill flip="none" rotWithShape="1">
            <a:gsLst>
              <a:gs pos="0">
                <a:schemeClr val="tx2">
                  <a:lumMod val="40000"/>
                  <a:lumOff val="60000"/>
                  <a:shade val="30000"/>
                  <a:satMod val="115000"/>
                </a:schemeClr>
              </a:gs>
              <a:gs pos="50000">
                <a:schemeClr val="tx2">
                  <a:lumMod val="40000"/>
                  <a:lumOff val="60000"/>
                  <a:shade val="67500"/>
                  <a:satMod val="115000"/>
                </a:schemeClr>
              </a:gs>
              <a:gs pos="100000">
                <a:schemeClr val="tx2">
                  <a:lumMod val="40000"/>
                  <a:lumOff val="60000"/>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GLOBAL BUSINESS ENVIRONMENT</a:t>
            </a:r>
          </a:p>
        </p:txBody>
      </p:sp>
      <p:sp>
        <p:nvSpPr>
          <p:cNvPr id="11" name="Arrow: Left 10">
            <a:extLst>
              <a:ext uri="{FF2B5EF4-FFF2-40B4-BE49-F238E27FC236}">
                <a16:creationId xmlns:a16="http://schemas.microsoft.com/office/drawing/2014/main" id="{A8874EE9-9AFE-4EB6-9422-39EE463C0063}"/>
              </a:ext>
            </a:extLst>
          </p:cNvPr>
          <p:cNvSpPr/>
          <p:nvPr/>
        </p:nvSpPr>
        <p:spPr>
          <a:xfrm>
            <a:off x="4638219" y="3576984"/>
            <a:ext cx="284784" cy="2379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B4FD874-1B2A-4390-9B87-A0B300B5F883}"/>
              </a:ext>
            </a:extLst>
          </p:cNvPr>
          <p:cNvPicPr>
            <a:picLocks noChangeAspect="1"/>
          </p:cNvPicPr>
          <p:nvPr/>
        </p:nvPicPr>
        <p:blipFill>
          <a:blip r:embed="rId2"/>
          <a:stretch>
            <a:fillRect/>
          </a:stretch>
        </p:blipFill>
        <p:spPr>
          <a:xfrm>
            <a:off x="2895484" y="3576984"/>
            <a:ext cx="371423" cy="334281"/>
          </a:xfrm>
          <a:prstGeom prst="rect">
            <a:avLst/>
          </a:prstGeom>
        </p:spPr>
      </p:pic>
      <p:sp>
        <p:nvSpPr>
          <p:cNvPr id="13" name="Arrow: Right 12">
            <a:extLst>
              <a:ext uri="{FF2B5EF4-FFF2-40B4-BE49-F238E27FC236}">
                <a16:creationId xmlns:a16="http://schemas.microsoft.com/office/drawing/2014/main" id="{B86D4CFE-6615-4CA3-A960-F7325F15CEC4}"/>
              </a:ext>
            </a:extLst>
          </p:cNvPr>
          <p:cNvSpPr/>
          <p:nvPr/>
        </p:nvSpPr>
        <p:spPr>
          <a:xfrm>
            <a:off x="7369966" y="3576984"/>
            <a:ext cx="352806" cy="2379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C63B112F-9DBC-4DC5-9838-ABBCD044E418}"/>
              </a:ext>
            </a:extLst>
          </p:cNvPr>
          <p:cNvPicPr>
            <a:picLocks noChangeAspect="1"/>
          </p:cNvPicPr>
          <p:nvPr/>
        </p:nvPicPr>
        <p:blipFill>
          <a:blip r:embed="rId3"/>
          <a:stretch>
            <a:fillRect/>
          </a:stretch>
        </p:blipFill>
        <p:spPr>
          <a:xfrm>
            <a:off x="9081257" y="3519706"/>
            <a:ext cx="280526" cy="352487"/>
          </a:xfrm>
          <a:prstGeom prst="rect">
            <a:avLst/>
          </a:prstGeom>
        </p:spPr>
      </p:pic>
      <p:pic>
        <p:nvPicPr>
          <p:cNvPr id="15" name="Picture 14">
            <a:extLst>
              <a:ext uri="{FF2B5EF4-FFF2-40B4-BE49-F238E27FC236}">
                <a16:creationId xmlns:a16="http://schemas.microsoft.com/office/drawing/2014/main" id="{06128EDA-1E39-4C47-AF47-8D434905C943}"/>
              </a:ext>
            </a:extLst>
          </p:cNvPr>
          <p:cNvPicPr>
            <a:picLocks noChangeAspect="1"/>
          </p:cNvPicPr>
          <p:nvPr/>
        </p:nvPicPr>
        <p:blipFill>
          <a:blip r:embed="rId4"/>
          <a:stretch>
            <a:fillRect/>
          </a:stretch>
        </p:blipFill>
        <p:spPr>
          <a:xfrm>
            <a:off x="4963437" y="86186"/>
            <a:ext cx="2143125" cy="956033"/>
          </a:xfrm>
          <a:prstGeom prst="rect">
            <a:avLst/>
          </a:prstGeom>
        </p:spPr>
      </p:pic>
    </p:spTree>
    <p:extLst>
      <p:ext uri="{BB962C8B-B14F-4D97-AF65-F5344CB8AC3E}">
        <p14:creationId xmlns:p14="http://schemas.microsoft.com/office/powerpoint/2010/main" val="431477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in)">
                                      <p:cBhvr>
                                        <p:cTn id="7" dur="2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wheel(1)">
                                      <p:cBhvr>
                                        <p:cTn id="17" dur="2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heel(1)">
                                      <p:cBhvr>
                                        <p:cTn id="27" dur="20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fade">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1000"/>
                                        <p:tgtEl>
                                          <p:spTgt spid="3">
                                            <p:txEl>
                                              <p:pRg st="0" end="0"/>
                                            </p:txEl>
                                          </p:spTgt>
                                        </p:tgtEl>
                                      </p:cBhvr>
                                    </p:animEffect>
                                    <p:anim calcmode="lin" valueType="num">
                                      <p:cBhvr>
                                        <p:cTn id="4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Effect transition="in" filter="fade">
                                      <p:cBhvr>
                                        <p:cTn id="49" dur="1000"/>
                                        <p:tgtEl>
                                          <p:spTgt spid="3">
                                            <p:txEl>
                                              <p:pRg st="1" end="1"/>
                                            </p:txEl>
                                          </p:spTgt>
                                        </p:tgtEl>
                                      </p:cBhvr>
                                    </p:animEffect>
                                    <p:anim calcmode="lin" valueType="num">
                                      <p:cBhvr>
                                        <p:cTn id="5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2" end="2"/>
                                            </p:txEl>
                                          </p:spTgt>
                                        </p:tgtEl>
                                        <p:attrNameLst>
                                          <p:attrName>style.visibility</p:attrName>
                                        </p:attrNameLst>
                                      </p:cBhvr>
                                      <p:to>
                                        <p:strVal val="visible"/>
                                      </p:to>
                                    </p:set>
                                    <p:animEffect transition="in" filter="fade">
                                      <p:cBhvr>
                                        <p:cTn id="56" dur="1000"/>
                                        <p:tgtEl>
                                          <p:spTgt spid="3">
                                            <p:txEl>
                                              <p:pRg st="2" end="2"/>
                                            </p:txEl>
                                          </p:spTgt>
                                        </p:tgtEl>
                                      </p:cBhvr>
                                    </p:animEffect>
                                    <p:anim calcmode="lin" valueType="num">
                                      <p:cBhvr>
                                        <p:cTn id="5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3" end="3"/>
                                            </p:txEl>
                                          </p:spTgt>
                                        </p:tgtEl>
                                        <p:attrNameLst>
                                          <p:attrName>style.visibility</p:attrName>
                                        </p:attrNameLst>
                                      </p:cBhvr>
                                      <p:to>
                                        <p:strVal val="visible"/>
                                      </p:to>
                                    </p:set>
                                    <p:animEffect transition="in" filter="fade">
                                      <p:cBhvr>
                                        <p:cTn id="63" dur="1000"/>
                                        <p:tgtEl>
                                          <p:spTgt spid="3">
                                            <p:txEl>
                                              <p:pRg st="3" end="3"/>
                                            </p:txEl>
                                          </p:spTgt>
                                        </p:tgtEl>
                                      </p:cBhvr>
                                    </p:animEffect>
                                    <p:anim calcmode="lin" valueType="num">
                                      <p:cBhvr>
                                        <p:cTn id="6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14"/>
                                        </p:tgtEl>
                                        <p:attrNameLst>
                                          <p:attrName>style.visibility</p:attrName>
                                        </p:attrNameLst>
                                      </p:cBhvr>
                                      <p:to>
                                        <p:strVal val="visible"/>
                                      </p:to>
                                    </p:set>
                                    <p:animEffect transition="in" filter="fade">
                                      <p:cBhvr>
                                        <p:cTn id="70" dur="500"/>
                                        <p:tgtEl>
                                          <p:spTgt spid="14"/>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6"/>
                                        </p:tgtEl>
                                        <p:attrNameLst>
                                          <p:attrName>style.visibility</p:attrName>
                                        </p:attrNameLst>
                                      </p:cBhvr>
                                      <p:to>
                                        <p:strVal val="visible"/>
                                      </p:to>
                                    </p:set>
                                    <p:animEffect transition="in" filter="fade">
                                      <p:cBhvr>
                                        <p:cTn id="75" dur="500"/>
                                        <p:tgtEl>
                                          <p:spTgt spid="6"/>
                                        </p:tgtEl>
                                      </p:cBhvr>
                                    </p:animEffect>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4">
                                            <p:txEl>
                                              <p:pRg st="0" end="0"/>
                                            </p:txEl>
                                          </p:spTgt>
                                        </p:tgtEl>
                                        <p:attrNameLst>
                                          <p:attrName>style.visibility</p:attrName>
                                        </p:attrNameLst>
                                      </p:cBhvr>
                                      <p:to>
                                        <p:strVal val="visible"/>
                                      </p:to>
                                    </p:set>
                                    <p:animEffect transition="in" filter="fade">
                                      <p:cBhvr>
                                        <p:cTn id="80" dur="1000"/>
                                        <p:tgtEl>
                                          <p:spTgt spid="4">
                                            <p:txEl>
                                              <p:pRg st="0" end="0"/>
                                            </p:txEl>
                                          </p:spTgt>
                                        </p:tgtEl>
                                      </p:cBhvr>
                                    </p:animEffect>
                                    <p:anim calcmode="lin" valueType="num">
                                      <p:cBhvr>
                                        <p:cTn id="81"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82"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4">
                                            <p:txEl>
                                              <p:pRg st="1" end="1"/>
                                            </p:txEl>
                                          </p:spTgt>
                                        </p:tgtEl>
                                        <p:attrNameLst>
                                          <p:attrName>style.visibility</p:attrName>
                                        </p:attrNameLst>
                                      </p:cBhvr>
                                      <p:to>
                                        <p:strVal val="visible"/>
                                      </p:to>
                                    </p:set>
                                    <p:animEffect transition="in" filter="fade">
                                      <p:cBhvr>
                                        <p:cTn id="87" dur="1000"/>
                                        <p:tgtEl>
                                          <p:spTgt spid="4">
                                            <p:txEl>
                                              <p:pRg st="1" end="1"/>
                                            </p:txEl>
                                          </p:spTgt>
                                        </p:tgtEl>
                                      </p:cBhvr>
                                    </p:animEffect>
                                    <p:anim calcmode="lin" valueType="num">
                                      <p:cBhvr>
                                        <p:cTn id="8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8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42" presetClass="entr" presetSubtype="0" fill="hold" grpId="0" nodeType="clickEffect">
                                  <p:stCondLst>
                                    <p:cond delay="0"/>
                                  </p:stCondLst>
                                  <p:childTnLst>
                                    <p:set>
                                      <p:cBhvr>
                                        <p:cTn id="93" dur="1" fill="hold">
                                          <p:stCondLst>
                                            <p:cond delay="0"/>
                                          </p:stCondLst>
                                        </p:cTn>
                                        <p:tgtEl>
                                          <p:spTgt spid="4">
                                            <p:txEl>
                                              <p:pRg st="2" end="2"/>
                                            </p:txEl>
                                          </p:spTgt>
                                        </p:tgtEl>
                                        <p:attrNameLst>
                                          <p:attrName>style.visibility</p:attrName>
                                        </p:attrNameLst>
                                      </p:cBhvr>
                                      <p:to>
                                        <p:strVal val="visible"/>
                                      </p:to>
                                    </p:set>
                                    <p:animEffect transition="in" filter="fade">
                                      <p:cBhvr>
                                        <p:cTn id="94" dur="1000"/>
                                        <p:tgtEl>
                                          <p:spTgt spid="4">
                                            <p:txEl>
                                              <p:pRg st="2" end="2"/>
                                            </p:txEl>
                                          </p:spTgt>
                                        </p:tgtEl>
                                      </p:cBhvr>
                                    </p:animEffect>
                                    <p:anim calcmode="lin" valueType="num">
                                      <p:cBhvr>
                                        <p:cTn id="9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9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42" presetClass="entr" presetSubtype="0" fill="hold" grpId="0" nodeType="clickEffect">
                                  <p:stCondLst>
                                    <p:cond delay="0"/>
                                  </p:stCondLst>
                                  <p:childTnLst>
                                    <p:set>
                                      <p:cBhvr>
                                        <p:cTn id="100" dur="1" fill="hold">
                                          <p:stCondLst>
                                            <p:cond delay="0"/>
                                          </p:stCondLst>
                                        </p:cTn>
                                        <p:tgtEl>
                                          <p:spTgt spid="4">
                                            <p:txEl>
                                              <p:pRg st="3" end="3"/>
                                            </p:txEl>
                                          </p:spTgt>
                                        </p:tgtEl>
                                        <p:attrNameLst>
                                          <p:attrName>style.visibility</p:attrName>
                                        </p:attrNameLst>
                                      </p:cBhvr>
                                      <p:to>
                                        <p:strVal val="visible"/>
                                      </p:to>
                                    </p:set>
                                    <p:animEffect transition="in" filter="fade">
                                      <p:cBhvr>
                                        <p:cTn id="101" dur="1000"/>
                                        <p:tgtEl>
                                          <p:spTgt spid="4">
                                            <p:txEl>
                                              <p:pRg st="3" end="3"/>
                                            </p:txEl>
                                          </p:spTgt>
                                        </p:tgtEl>
                                      </p:cBhvr>
                                    </p:animEffect>
                                    <p:anim calcmode="lin" valueType="num">
                                      <p:cBhvr>
                                        <p:cTn id="10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10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42" presetClass="entr" presetSubtype="0" fill="hold" grpId="0" nodeType="clickEffect">
                                  <p:stCondLst>
                                    <p:cond delay="0"/>
                                  </p:stCondLst>
                                  <p:childTnLst>
                                    <p:set>
                                      <p:cBhvr>
                                        <p:cTn id="107" dur="1" fill="hold">
                                          <p:stCondLst>
                                            <p:cond delay="0"/>
                                          </p:stCondLst>
                                        </p:cTn>
                                        <p:tgtEl>
                                          <p:spTgt spid="4">
                                            <p:txEl>
                                              <p:pRg st="4" end="4"/>
                                            </p:txEl>
                                          </p:spTgt>
                                        </p:tgtEl>
                                        <p:attrNameLst>
                                          <p:attrName>style.visibility</p:attrName>
                                        </p:attrNameLst>
                                      </p:cBhvr>
                                      <p:to>
                                        <p:strVal val="visible"/>
                                      </p:to>
                                    </p:set>
                                    <p:animEffect transition="in" filter="fade">
                                      <p:cBhvr>
                                        <p:cTn id="108" dur="1000"/>
                                        <p:tgtEl>
                                          <p:spTgt spid="4">
                                            <p:txEl>
                                              <p:pRg st="4" end="4"/>
                                            </p:txEl>
                                          </p:spTgt>
                                        </p:tgtEl>
                                      </p:cBhvr>
                                    </p:animEffect>
                                    <p:anim calcmode="lin" valueType="num">
                                      <p:cBhvr>
                                        <p:cTn id="10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11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P spid="3" grpId="0" build="p"/>
      <p:bldP spid="4" grpId="0" build="p"/>
      <p:bldP spid="7" grpId="0" animBg="1"/>
      <p:bldP spid="9" grpId="0" animBg="1"/>
      <p:bldP spid="10" grpId="0" animBg="1"/>
      <p:bldP spid="11"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3B00A6D-FB64-4AC2-A2FB-0415F72EA7EE}"/>
              </a:ext>
            </a:extLst>
          </p:cNvPr>
          <p:cNvSpPr/>
          <p:nvPr/>
        </p:nvSpPr>
        <p:spPr>
          <a:xfrm>
            <a:off x="3510116" y="373226"/>
            <a:ext cx="4916129" cy="872034"/>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MARKET ANALYSIS</a:t>
            </a:r>
          </a:p>
        </p:txBody>
      </p:sp>
      <p:sp>
        <p:nvSpPr>
          <p:cNvPr id="3" name="Content Placeholder 2">
            <a:extLst>
              <a:ext uri="{FF2B5EF4-FFF2-40B4-BE49-F238E27FC236}">
                <a16:creationId xmlns:a16="http://schemas.microsoft.com/office/drawing/2014/main" id="{DB9A5505-6791-4C87-A861-76A1F0C9647E}"/>
              </a:ext>
            </a:extLst>
          </p:cNvPr>
          <p:cNvSpPr>
            <a:spLocks noGrp="1"/>
          </p:cNvSpPr>
          <p:nvPr>
            <p:ph idx="1"/>
          </p:nvPr>
        </p:nvSpPr>
        <p:spPr>
          <a:xfrm>
            <a:off x="838200" y="2481942"/>
            <a:ext cx="10515600" cy="4302315"/>
          </a:xfrm>
        </p:spPr>
        <p:txBody>
          <a:bodyPr>
            <a:normAutofit/>
          </a:bodyPr>
          <a:lstStyle/>
          <a:p>
            <a:pPr>
              <a:lnSpc>
                <a:spcPct val="150000"/>
              </a:lnSpc>
              <a:buFont typeface="Wingdings" panose="05000000000000000000" pitchFamily="2" charset="2"/>
              <a:buChar char="v"/>
            </a:pPr>
            <a:r>
              <a:rPr lang="en-US" sz="1800" dirty="0">
                <a:solidFill>
                  <a:schemeClr val="bg1"/>
                </a:solidFill>
                <a:latin typeface="Arial" panose="020B0604020202020204" pitchFamily="34" charset="0"/>
                <a:cs typeface="Arial" panose="020B0604020202020204" pitchFamily="34" charset="0"/>
              </a:rPr>
              <a:t> It has a competitive advantage in the market due to its proficiency and research capabilities in energy analysis and policy creation.</a:t>
            </a:r>
          </a:p>
          <a:p>
            <a:pPr>
              <a:lnSpc>
                <a:spcPct val="150000"/>
              </a:lnSpc>
              <a:buFont typeface="Wingdings" panose="05000000000000000000" pitchFamily="2" charset="2"/>
              <a:buChar char="v"/>
            </a:pPr>
            <a:r>
              <a:rPr lang="en-US" sz="1800" dirty="0">
                <a:solidFill>
                  <a:schemeClr val="bg1"/>
                </a:solidFill>
                <a:latin typeface="Arial" panose="020B0604020202020204" pitchFamily="34" charset="0"/>
                <a:cs typeface="Arial" panose="020B0604020202020204" pitchFamily="34" charset="0"/>
              </a:rPr>
              <a:t>Its capacity to undertake deep studies, provide timely and reliable data, and make policy recommendations strengthens its standing and impact in the world's energy environment.</a:t>
            </a:r>
          </a:p>
          <a:p>
            <a:pPr>
              <a:lnSpc>
                <a:spcPct val="150000"/>
              </a:lnSpc>
              <a:buFont typeface="Wingdings" panose="05000000000000000000" pitchFamily="2" charset="2"/>
              <a:buChar char="v"/>
            </a:pPr>
            <a:r>
              <a:rPr lang="en-US" sz="1800" dirty="0">
                <a:solidFill>
                  <a:schemeClr val="bg1"/>
                </a:solidFill>
                <a:latin typeface="Arial" panose="020B0604020202020204" pitchFamily="34" charset="0"/>
                <a:cs typeface="Arial" panose="020B0604020202020204" pitchFamily="34" charset="0"/>
              </a:rPr>
              <a:t>It aligns itself with the present global energy agenda and handles major issues faced by member nations by prioritizing subjects including energy security, climate change mitigation, clean energy transitions, and energy efficiency.</a:t>
            </a:r>
          </a:p>
          <a:p>
            <a:pPr>
              <a:lnSpc>
                <a:spcPct val="150000"/>
              </a:lnSpc>
              <a:buFont typeface="Wingdings" panose="05000000000000000000" pitchFamily="2" charset="2"/>
              <a:buChar char="v"/>
            </a:pPr>
            <a:r>
              <a:rPr lang="en-US" sz="1800" dirty="0">
                <a:solidFill>
                  <a:schemeClr val="bg1"/>
                </a:solidFill>
                <a:latin typeface="Arial" panose="020B0604020202020204" pitchFamily="34" charset="0"/>
                <a:cs typeface="Arial" panose="020B0604020202020204" pitchFamily="34" charset="0"/>
              </a:rPr>
              <a:t>The organization's quickness and adaptability are increased via effective decision-making, openness, and inclusivity, enabling it to adjust to shifting market circumstances.</a:t>
            </a:r>
          </a:p>
        </p:txBody>
      </p:sp>
      <p:sp>
        <p:nvSpPr>
          <p:cNvPr id="4" name="TextBox 3">
            <a:extLst>
              <a:ext uri="{FF2B5EF4-FFF2-40B4-BE49-F238E27FC236}">
                <a16:creationId xmlns:a16="http://schemas.microsoft.com/office/drawing/2014/main" id="{5B2E27B0-1778-4C50-BD1B-2CB29570D964}"/>
              </a:ext>
            </a:extLst>
          </p:cNvPr>
          <p:cNvSpPr txBox="1"/>
          <p:nvPr/>
        </p:nvSpPr>
        <p:spPr>
          <a:xfrm>
            <a:off x="838200" y="1427584"/>
            <a:ext cx="10515600" cy="872034"/>
          </a:xfrm>
          <a:prstGeom prst="rect">
            <a:avLst/>
          </a:prstGeom>
          <a:noFill/>
        </p:spPr>
        <p:txBody>
          <a:bodyPr wrap="square" rtlCol="0">
            <a:spAutoFit/>
          </a:bodyPr>
          <a:lstStyle/>
          <a:p>
            <a:pPr>
              <a:lnSpc>
                <a:spcPct val="150000"/>
              </a:lnSpc>
            </a:pPr>
            <a:r>
              <a:rPr lang="en-US" dirty="0">
                <a:solidFill>
                  <a:schemeClr val="bg1"/>
                </a:solidFill>
                <a:latin typeface="Arial" panose="020B0604020202020204" pitchFamily="34" charset="0"/>
                <a:cs typeface="Arial" panose="020B0604020202020204" pitchFamily="34" charset="0"/>
              </a:rPr>
              <a:t>A comprehensive market analysis is done by taking into account the internal and external factors which drives its global business environment</a:t>
            </a:r>
          </a:p>
        </p:txBody>
      </p:sp>
    </p:spTree>
    <p:extLst>
      <p:ext uri="{BB962C8B-B14F-4D97-AF65-F5344CB8AC3E}">
        <p14:creationId xmlns:p14="http://schemas.microsoft.com/office/powerpoint/2010/main" val="3464963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035FDC-574B-4FB4-AC44-8FA4E048C1B6}"/>
              </a:ext>
            </a:extLst>
          </p:cNvPr>
          <p:cNvSpPr>
            <a:spLocks noGrp="1"/>
          </p:cNvSpPr>
          <p:nvPr>
            <p:ph idx="1"/>
          </p:nvPr>
        </p:nvSpPr>
        <p:spPr>
          <a:xfrm>
            <a:off x="838200" y="577645"/>
            <a:ext cx="10515600" cy="6528620"/>
          </a:xfrm>
        </p:spPr>
        <p:txBody>
          <a:bodyPr>
            <a:normAutofi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The member nations' active participation in data exchange, policy debates, and IEA proposal implementation improves the organization's position and clout in the market.</a:t>
            </a:r>
          </a:p>
          <a:p>
            <a:pPr>
              <a:lnSpc>
                <a:spcPct val="150000"/>
              </a:lnSpc>
            </a:pPr>
            <a:r>
              <a:rPr lang="en-US" sz="1800" dirty="0">
                <a:solidFill>
                  <a:schemeClr val="bg1"/>
                </a:solidFill>
                <a:latin typeface="Arial" panose="020B0604020202020204" pitchFamily="34" charset="0"/>
                <a:cs typeface="Arial" panose="020B0604020202020204" pitchFamily="34" charset="0"/>
              </a:rPr>
              <a:t>The organization may give member nations and stakeholders informed insights by tracking and analyzing policies pertaining to energy markets, lowering emissions, renewable energy objectives, energy efficiency requirements, and subsidies.</a:t>
            </a:r>
          </a:p>
          <a:p>
            <a:pPr>
              <a:lnSpc>
                <a:spcPct val="150000"/>
              </a:lnSpc>
            </a:pPr>
            <a:r>
              <a:rPr lang="en-US" sz="1800" dirty="0">
                <a:solidFill>
                  <a:schemeClr val="bg1"/>
                </a:solidFill>
                <a:latin typeface="Arial" panose="020B0604020202020204" pitchFamily="34" charset="0"/>
                <a:cs typeface="Arial" panose="020B0604020202020204" pitchFamily="34" charset="0"/>
              </a:rPr>
              <a:t>It analyses the effects of these accords on the world's energy markets and evaluates the advances achieved towards achieving international objectives like the Paris Agreement.</a:t>
            </a:r>
          </a:p>
          <a:p>
            <a:pPr>
              <a:lnSpc>
                <a:spcPct val="150000"/>
              </a:lnSpc>
            </a:pPr>
            <a:r>
              <a:rPr lang="en-US" sz="1800" dirty="0">
                <a:solidFill>
                  <a:schemeClr val="bg1"/>
                </a:solidFill>
                <a:latin typeface="Arial" panose="020B0604020202020204" pitchFamily="34" charset="0"/>
                <a:cs typeface="Arial" panose="020B0604020202020204" pitchFamily="34" charset="0"/>
              </a:rPr>
              <a:t>The company keeps a close eye on new technologies, evaluates their commercial viability, and offers views on how they may affect energy markets, regulations, and financial investments.</a:t>
            </a:r>
          </a:p>
          <a:p>
            <a:pPr>
              <a:lnSpc>
                <a:spcPct val="150000"/>
              </a:lnSpc>
            </a:pPr>
            <a:r>
              <a:rPr lang="en-US" sz="1800" dirty="0">
                <a:solidFill>
                  <a:schemeClr val="bg1"/>
                </a:solidFill>
                <a:latin typeface="Arial" panose="020B0604020202020204" pitchFamily="34" charset="0"/>
                <a:cs typeface="Arial" panose="020B0604020202020204" pitchFamily="34" charset="0"/>
              </a:rPr>
              <a:t>IEA is aware of what the public wants in terms of sustainable practices, combating climate change, and cleaner energy. </a:t>
            </a:r>
          </a:p>
        </p:txBody>
      </p:sp>
    </p:spTree>
    <p:extLst>
      <p:ext uri="{BB962C8B-B14F-4D97-AF65-F5344CB8AC3E}">
        <p14:creationId xmlns:p14="http://schemas.microsoft.com/office/powerpoint/2010/main" val="337096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2405C3D-E2F2-4BF6-BF06-08EEB750D41A}"/>
              </a:ext>
            </a:extLst>
          </p:cNvPr>
          <p:cNvSpPr/>
          <p:nvPr/>
        </p:nvSpPr>
        <p:spPr>
          <a:xfrm>
            <a:off x="98321" y="662756"/>
            <a:ext cx="7502013" cy="865238"/>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MARKET FAILURE – KEY FACTORS</a:t>
            </a:r>
          </a:p>
        </p:txBody>
      </p:sp>
      <p:pic>
        <p:nvPicPr>
          <p:cNvPr id="4" name="Picture 3">
            <a:extLst>
              <a:ext uri="{FF2B5EF4-FFF2-40B4-BE49-F238E27FC236}">
                <a16:creationId xmlns:a16="http://schemas.microsoft.com/office/drawing/2014/main" id="{DF6F19DB-A36B-4C6B-B121-ABF645513FB3}"/>
              </a:ext>
            </a:extLst>
          </p:cNvPr>
          <p:cNvPicPr>
            <a:picLocks noChangeAspect="1"/>
          </p:cNvPicPr>
          <p:nvPr/>
        </p:nvPicPr>
        <p:blipFill>
          <a:blip r:embed="rId2"/>
          <a:stretch>
            <a:fillRect/>
          </a:stretch>
        </p:blipFill>
        <p:spPr>
          <a:xfrm>
            <a:off x="7315200" y="365124"/>
            <a:ext cx="4876800" cy="6492875"/>
          </a:xfrm>
          <a:prstGeom prst="rect">
            <a:avLst/>
          </a:prstGeom>
          <a:effectLst>
            <a:softEdge rad="76200"/>
          </a:effectLst>
        </p:spPr>
      </p:pic>
      <p:sp>
        <p:nvSpPr>
          <p:cNvPr id="3" name="Content Placeholder 2">
            <a:extLst>
              <a:ext uri="{FF2B5EF4-FFF2-40B4-BE49-F238E27FC236}">
                <a16:creationId xmlns:a16="http://schemas.microsoft.com/office/drawing/2014/main" id="{F24AF730-DB44-4D44-888A-67ED77404A99}"/>
              </a:ext>
            </a:extLst>
          </p:cNvPr>
          <p:cNvSpPr>
            <a:spLocks noGrp="1"/>
          </p:cNvSpPr>
          <p:nvPr>
            <p:ph idx="1"/>
          </p:nvPr>
        </p:nvSpPr>
        <p:spPr/>
        <p:txBody>
          <a:bodyPr>
            <a:normAutofi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Insufficient finances and resources</a:t>
            </a:r>
          </a:p>
          <a:p>
            <a:pPr>
              <a:lnSpc>
                <a:spcPct val="150000"/>
              </a:lnSpc>
            </a:pPr>
            <a:r>
              <a:rPr lang="en-US" sz="1800" dirty="0">
                <a:solidFill>
                  <a:schemeClr val="bg1"/>
                </a:solidFill>
                <a:latin typeface="Arial" panose="020B0604020202020204" pitchFamily="34" charset="0"/>
                <a:cs typeface="Arial" panose="020B0604020202020204" pitchFamily="34" charset="0"/>
              </a:rPr>
              <a:t>Competitor institutions and organizations</a:t>
            </a:r>
          </a:p>
          <a:p>
            <a:pPr>
              <a:lnSpc>
                <a:spcPct val="150000"/>
              </a:lnSpc>
            </a:pPr>
            <a:r>
              <a:rPr lang="en-US" sz="1800" dirty="0">
                <a:solidFill>
                  <a:schemeClr val="bg1"/>
                </a:solidFill>
                <a:latin typeface="Arial" panose="020B0604020202020204" pitchFamily="34" charset="0"/>
                <a:cs typeface="Arial" panose="020B0604020202020204" pitchFamily="34" charset="0"/>
              </a:rPr>
              <a:t>Technology changes</a:t>
            </a:r>
          </a:p>
          <a:p>
            <a:pPr>
              <a:lnSpc>
                <a:spcPct val="150000"/>
              </a:lnSpc>
            </a:pPr>
            <a:r>
              <a:rPr lang="en-US" sz="1800" dirty="0">
                <a:solidFill>
                  <a:schemeClr val="bg1"/>
                </a:solidFill>
                <a:latin typeface="Arial" panose="020B0604020202020204" pitchFamily="34" charset="0"/>
                <a:cs typeface="Arial" panose="020B0604020202020204" pitchFamily="34" charset="0"/>
              </a:rPr>
              <a:t>Inadequate member country collaboration</a:t>
            </a:r>
          </a:p>
          <a:p>
            <a:pPr>
              <a:lnSpc>
                <a:spcPct val="150000"/>
              </a:lnSpc>
            </a:pPr>
            <a:r>
              <a:rPr lang="en-US" sz="1800" dirty="0">
                <a:solidFill>
                  <a:schemeClr val="bg1"/>
                </a:solidFill>
                <a:latin typeface="Arial" panose="020B0604020202020204" pitchFamily="34" charset="0"/>
                <a:cs typeface="Arial" panose="020B0604020202020204" pitchFamily="34" charset="0"/>
              </a:rPr>
              <a:t>Political prejudice or sway</a:t>
            </a:r>
          </a:p>
          <a:p>
            <a:pPr>
              <a:lnSpc>
                <a:spcPct val="150000"/>
              </a:lnSpc>
            </a:pPr>
            <a:r>
              <a:rPr lang="en-US" sz="1800" dirty="0">
                <a:solidFill>
                  <a:schemeClr val="bg1"/>
                </a:solidFill>
                <a:latin typeface="Arial" panose="020B0604020202020204" pitchFamily="34" charset="0"/>
                <a:cs typeface="Arial" panose="020B0604020202020204" pitchFamily="34" charset="0"/>
              </a:rPr>
              <a:t>Poor trust among people</a:t>
            </a:r>
          </a:p>
          <a:p>
            <a:pPr>
              <a:lnSpc>
                <a:spcPct val="150000"/>
              </a:lnSpc>
            </a:pPr>
            <a:r>
              <a:rPr lang="en-US" sz="1800" dirty="0">
                <a:solidFill>
                  <a:schemeClr val="bg1"/>
                </a:solidFill>
                <a:latin typeface="Arial" panose="020B0604020202020204" pitchFamily="34" charset="0"/>
                <a:cs typeface="Arial" panose="020B0604020202020204" pitchFamily="34" charset="0"/>
              </a:rPr>
              <a:t>disregarding climate change and switching to clean energy</a:t>
            </a:r>
          </a:p>
        </p:txBody>
      </p:sp>
    </p:spTree>
    <p:extLst>
      <p:ext uri="{BB962C8B-B14F-4D97-AF65-F5344CB8AC3E}">
        <p14:creationId xmlns:p14="http://schemas.microsoft.com/office/powerpoint/2010/main" val="4165369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wipe(down)">
                                      <p:cBhvr>
                                        <p:cTn id="4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0ADA7546-6304-4698-B580-A466DC99E69F}"/>
              </a:ext>
            </a:extLst>
          </p:cNvPr>
          <p:cNvSpPr/>
          <p:nvPr/>
        </p:nvSpPr>
        <p:spPr>
          <a:xfrm>
            <a:off x="3188109" y="365125"/>
            <a:ext cx="5574891" cy="932733"/>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RESOURCE ALLOCATION</a:t>
            </a:r>
          </a:p>
        </p:txBody>
      </p:sp>
      <p:sp>
        <p:nvSpPr>
          <p:cNvPr id="4" name="Content Placeholder 3">
            <a:extLst>
              <a:ext uri="{FF2B5EF4-FFF2-40B4-BE49-F238E27FC236}">
                <a16:creationId xmlns:a16="http://schemas.microsoft.com/office/drawing/2014/main" id="{8E43181B-7BF1-4EAB-8283-B2248B846176}"/>
              </a:ext>
            </a:extLst>
          </p:cNvPr>
          <p:cNvSpPr>
            <a:spLocks noGrp="1"/>
          </p:cNvSpPr>
          <p:nvPr>
            <p:ph sz="half" idx="1"/>
          </p:nvPr>
        </p:nvSpPr>
        <p:spPr>
          <a:xfrm>
            <a:off x="838200" y="1825625"/>
            <a:ext cx="5181600" cy="4351338"/>
          </a:xfrm>
        </p:spPr>
        <p:txBody>
          <a:bodyPr>
            <a:normAutofit/>
          </a:bodyPr>
          <a:lstStyle/>
          <a:p>
            <a:pPr>
              <a:lnSpc>
                <a:spcPct val="200000"/>
              </a:lnSpc>
            </a:pPr>
            <a:r>
              <a:rPr lang="en-US" sz="1800" dirty="0">
                <a:solidFill>
                  <a:schemeClr val="bg1"/>
                </a:solidFill>
                <a:latin typeface="Arial" panose="020B0604020202020204" pitchFamily="34" charset="0"/>
                <a:cs typeface="Arial" panose="020B0604020202020204" pitchFamily="34" charset="0"/>
              </a:rPr>
              <a:t>Evaluation and research</a:t>
            </a:r>
          </a:p>
          <a:p>
            <a:pPr>
              <a:lnSpc>
                <a:spcPct val="200000"/>
              </a:lnSpc>
            </a:pPr>
            <a:r>
              <a:rPr lang="en-US" sz="1800" dirty="0">
                <a:solidFill>
                  <a:schemeClr val="bg1"/>
                </a:solidFill>
                <a:latin typeface="Arial" panose="020B0604020202020204" pitchFamily="34" charset="0"/>
                <a:cs typeface="Arial" panose="020B0604020202020204" pitchFamily="34" charset="0"/>
              </a:rPr>
              <a:t>Information gathering and reporting</a:t>
            </a:r>
          </a:p>
          <a:p>
            <a:pPr>
              <a:lnSpc>
                <a:spcPct val="200000"/>
              </a:lnSpc>
            </a:pPr>
            <a:r>
              <a:rPr lang="en-US" sz="1800" dirty="0">
                <a:solidFill>
                  <a:schemeClr val="bg1"/>
                </a:solidFill>
                <a:latin typeface="Arial" panose="020B0604020202020204" pitchFamily="34" charset="0"/>
                <a:cs typeface="Arial" panose="020B0604020202020204" pitchFamily="34" charset="0"/>
              </a:rPr>
              <a:t>Counselling and direction on energy policy</a:t>
            </a:r>
          </a:p>
          <a:p>
            <a:pPr>
              <a:lnSpc>
                <a:spcPct val="200000"/>
              </a:lnSpc>
            </a:pPr>
            <a:r>
              <a:rPr lang="en-US" sz="1800" dirty="0">
                <a:solidFill>
                  <a:schemeClr val="bg1"/>
                </a:solidFill>
                <a:latin typeface="Arial" panose="020B0604020202020204" pitchFamily="34" charset="0"/>
                <a:cs typeface="Arial" panose="020B0604020202020204" pitchFamily="34" charset="0"/>
              </a:rPr>
              <a:t>Developing capacity and technical support</a:t>
            </a:r>
          </a:p>
        </p:txBody>
      </p:sp>
      <p:sp>
        <p:nvSpPr>
          <p:cNvPr id="5" name="Content Placeholder 4">
            <a:extLst>
              <a:ext uri="{FF2B5EF4-FFF2-40B4-BE49-F238E27FC236}">
                <a16:creationId xmlns:a16="http://schemas.microsoft.com/office/drawing/2014/main" id="{0388479F-E317-4AE9-AA41-0434C094803B}"/>
              </a:ext>
            </a:extLst>
          </p:cNvPr>
          <p:cNvSpPr>
            <a:spLocks noGrp="1"/>
          </p:cNvSpPr>
          <p:nvPr>
            <p:ph sz="half" idx="2"/>
          </p:nvPr>
        </p:nvSpPr>
        <p:spPr>
          <a:xfrm>
            <a:off x="6172200" y="1825625"/>
            <a:ext cx="5181600" cy="4351338"/>
          </a:xfrm>
        </p:spPr>
        <p:txBody>
          <a:bodyPr>
            <a:normAutofit/>
          </a:bodyPr>
          <a:lstStyle/>
          <a:p>
            <a:pPr>
              <a:lnSpc>
                <a:spcPct val="200000"/>
              </a:lnSpc>
            </a:pPr>
            <a:r>
              <a:rPr lang="en-US" sz="1800" dirty="0">
                <a:solidFill>
                  <a:schemeClr val="bg1"/>
                </a:solidFill>
                <a:latin typeface="Arial" panose="020B0604020202020204" pitchFamily="34" charset="0"/>
                <a:cs typeface="Arial" panose="020B0604020202020204" pitchFamily="34" charset="0"/>
              </a:rPr>
              <a:t>Partnerships and cooperation</a:t>
            </a:r>
          </a:p>
          <a:p>
            <a:pPr>
              <a:lnSpc>
                <a:spcPct val="200000"/>
              </a:lnSpc>
            </a:pPr>
            <a:r>
              <a:rPr lang="en-US" sz="1800" dirty="0">
                <a:solidFill>
                  <a:schemeClr val="bg1"/>
                </a:solidFill>
                <a:latin typeface="Arial" panose="020B0604020202020204" pitchFamily="34" charset="0"/>
                <a:cs typeface="Arial" panose="020B0604020202020204" pitchFamily="34" charset="0"/>
              </a:rPr>
              <a:t>Response to catastrophe and safety of energy</a:t>
            </a:r>
          </a:p>
          <a:p>
            <a:pPr>
              <a:lnSpc>
                <a:spcPct val="200000"/>
              </a:lnSpc>
            </a:pPr>
            <a:r>
              <a:rPr lang="en-US" sz="1800" dirty="0">
                <a:solidFill>
                  <a:schemeClr val="bg1"/>
                </a:solidFill>
                <a:latin typeface="Arial" panose="020B0604020202020204" pitchFamily="34" charset="0"/>
                <a:cs typeface="Arial" panose="020B0604020202020204" pitchFamily="34" charset="0"/>
              </a:rPr>
              <a:t>Outreach and discussion</a:t>
            </a:r>
          </a:p>
        </p:txBody>
      </p:sp>
      <p:sp>
        <p:nvSpPr>
          <p:cNvPr id="6" name="TextBox 5">
            <a:extLst>
              <a:ext uri="{FF2B5EF4-FFF2-40B4-BE49-F238E27FC236}">
                <a16:creationId xmlns:a16="http://schemas.microsoft.com/office/drawing/2014/main" id="{2DD23855-410F-48C7-AA91-5C03A7AC4705}"/>
              </a:ext>
            </a:extLst>
          </p:cNvPr>
          <p:cNvSpPr txBox="1"/>
          <p:nvPr/>
        </p:nvSpPr>
        <p:spPr>
          <a:xfrm>
            <a:off x="868926" y="5205343"/>
            <a:ext cx="10301748" cy="1287532"/>
          </a:xfrm>
          <a:prstGeom prst="rect">
            <a:avLst/>
          </a:prstGeom>
          <a:noFill/>
        </p:spPr>
        <p:txBody>
          <a:bodyPr wrap="square" rtlCol="0">
            <a:spAutoFit/>
          </a:bodyPr>
          <a:lstStyle/>
          <a:p>
            <a:pPr>
              <a:lnSpc>
                <a:spcPct val="150000"/>
              </a:lnSpc>
            </a:pPr>
            <a:r>
              <a:rPr lang="en-US" dirty="0">
                <a:solidFill>
                  <a:schemeClr val="bg1"/>
                </a:solidFill>
                <a:latin typeface="Arial" panose="020B0604020202020204" pitchFamily="34" charset="0"/>
                <a:cs typeface="Arial" panose="020B0604020202020204" pitchFamily="34" charset="0"/>
              </a:rPr>
              <a:t>The IEA regularly assesses how best to use its resources in order to solve present problems and further its purpose to foster sustainability of the environment, economic development, and energy security.</a:t>
            </a:r>
          </a:p>
        </p:txBody>
      </p:sp>
    </p:spTree>
    <p:extLst>
      <p:ext uri="{BB962C8B-B14F-4D97-AF65-F5344CB8AC3E}">
        <p14:creationId xmlns:p14="http://schemas.microsoft.com/office/powerpoint/2010/main" val="2386538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ircle(in)">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ipe(down)">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ipe(down)">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ipe(down)">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ipe(down)">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wipe(down)">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5">
                                            <p:txEl>
                                              <p:pRg st="1" end="1"/>
                                            </p:txEl>
                                          </p:spTgt>
                                        </p:tgtEl>
                                        <p:attrNameLst>
                                          <p:attrName>style.visibility</p:attrName>
                                        </p:attrNameLst>
                                      </p:cBhvr>
                                      <p:to>
                                        <p:strVal val="visible"/>
                                      </p:to>
                                    </p:set>
                                    <p:animEffect transition="in" filter="wipe(down)">
                                      <p:cBhvr>
                                        <p:cTn id="37" dur="500"/>
                                        <p:tgtEl>
                                          <p:spTgt spid="5">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5">
                                            <p:txEl>
                                              <p:pRg st="2" end="2"/>
                                            </p:txEl>
                                          </p:spTgt>
                                        </p:tgtEl>
                                        <p:attrNameLst>
                                          <p:attrName>style.visibility</p:attrName>
                                        </p:attrNameLst>
                                      </p:cBhvr>
                                      <p:to>
                                        <p:strVal val="visible"/>
                                      </p:to>
                                    </p:set>
                                    <p:animEffect transition="in" filter="wipe(down)">
                                      <p:cBhvr>
                                        <p:cTn id="42" dur="500"/>
                                        <p:tgtEl>
                                          <p:spTgt spid="5">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4" grpId="0" build="p"/>
      <p:bldP spid="5"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D323F4-578E-4AF3-A61D-FA9564A9CA8B}"/>
              </a:ext>
            </a:extLst>
          </p:cNvPr>
          <p:cNvPicPr>
            <a:picLocks noChangeAspect="1"/>
          </p:cNvPicPr>
          <p:nvPr/>
        </p:nvPicPr>
        <p:blipFill>
          <a:blip r:embed="rId2"/>
          <a:stretch>
            <a:fillRect/>
          </a:stretch>
        </p:blipFill>
        <p:spPr>
          <a:xfrm>
            <a:off x="0" y="304800"/>
            <a:ext cx="4532671" cy="6639079"/>
          </a:xfrm>
          <a:prstGeom prst="rect">
            <a:avLst/>
          </a:prstGeom>
          <a:effectLst>
            <a:softEdge rad="114300"/>
          </a:effectLst>
        </p:spPr>
      </p:pic>
      <p:sp>
        <p:nvSpPr>
          <p:cNvPr id="4" name="Rectangle: Rounded Corners 3">
            <a:extLst>
              <a:ext uri="{FF2B5EF4-FFF2-40B4-BE49-F238E27FC236}">
                <a16:creationId xmlns:a16="http://schemas.microsoft.com/office/drawing/2014/main" id="{AF7CAF8C-59E5-425A-8659-5F57C91914A5}"/>
              </a:ext>
            </a:extLst>
          </p:cNvPr>
          <p:cNvSpPr/>
          <p:nvPr/>
        </p:nvSpPr>
        <p:spPr>
          <a:xfrm>
            <a:off x="3089787" y="570271"/>
            <a:ext cx="5818239" cy="1002890"/>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COMPETITIVE STRATEGY</a:t>
            </a:r>
          </a:p>
        </p:txBody>
      </p:sp>
      <p:sp>
        <p:nvSpPr>
          <p:cNvPr id="3" name="Content Placeholder 2">
            <a:extLst>
              <a:ext uri="{FF2B5EF4-FFF2-40B4-BE49-F238E27FC236}">
                <a16:creationId xmlns:a16="http://schemas.microsoft.com/office/drawing/2014/main" id="{00AC1569-7F7F-4262-B37A-032B3B970B90}"/>
              </a:ext>
            </a:extLst>
          </p:cNvPr>
          <p:cNvSpPr>
            <a:spLocks noGrp="1"/>
          </p:cNvSpPr>
          <p:nvPr>
            <p:ph idx="1"/>
          </p:nvPr>
        </p:nvSpPr>
        <p:spPr>
          <a:xfrm>
            <a:off x="5724833" y="1825625"/>
            <a:ext cx="10515600" cy="4351338"/>
          </a:xfrm>
        </p:spPr>
        <p:txBody>
          <a:bodyPr>
            <a:normAutofi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Boost thought guidance</a:t>
            </a:r>
          </a:p>
          <a:p>
            <a:pPr>
              <a:lnSpc>
                <a:spcPct val="150000"/>
              </a:lnSpc>
            </a:pPr>
            <a:r>
              <a:rPr lang="en-US" sz="1800" dirty="0">
                <a:solidFill>
                  <a:schemeClr val="bg1"/>
                </a:solidFill>
                <a:latin typeface="Arial" panose="020B0604020202020204" pitchFamily="34" charset="0"/>
                <a:cs typeface="Arial" panose="020B0604020202020204" pitchFamily="34" charset="0"/>
              </a:rPr>
              <a:t>Improving energy safety and resilience</a:t>
            </a:r>
          </a:p>
          <a:p>
            <a:pPr>
              <a:lnSpc>
                <a:spcPct val="150000"/>
              </a:lnSpc>
            </a:pPr>
            <a:r>
              <a:rPr lang="en-US" sz="1800" dirty="0">
                <a:solidFill>
                  <a:schemeClr val="bg1"/>
                </a:solidFill>
                <a:latin typeface="Arial" panose="020B0604020202020204" pitchFamily="34" charset="0"/>
                <a:cs typeface="Arial" panose="020B0604020202020204" pitchFamily="34" charset="0"/>
              </a:rPr>
              <a:t>Encourage the switch to clean energy</a:t>
            </a:r>
          </a:p>
          <a:p>
            <a:pPr>
              <a:lnSpc>
                <a:spcPct val="150000"/>
              </a:lnSpc>
            </a:pPr>
            <a:r>
              <a:rPr lang="en-US" sz="1800" dirty="0">
                <a:solidFill>
                  <a:schemeClr val="bg1"/>
                </a:solidFill>
                <a:latin typeface="Arial" panose="020B0604020202020204" pitchFamily="34" charset="0"/>
                <a:cs typeface="Arial" panose="020B0604020202020204" pitchFamily="34" charset="0"/>
              </a:rPr>
              <a:t>Encourage a long-term recovery of the economy.</a:t>
            </a:r>
          </a:p>
          <a:p>
            <a:pPr>
              <a:lnSpc>
                <a:spcPct val="150000"/>
              </a:lnSpc>
            </a:pPr>
            <a:r>
              <a:rPr lang="en-US" sz="1800" dirty="0">
                <a:solidFill>
                  <a:schemeClr val="bg1"/>
                </a:solidFill>
                <a:latin typeface="Arial" panose="020B0604020202020204" pitchFamily="34" charset="0"/>
                <a:cs typeface="Arial" panose="020B0604020202020204" pitchFamily="34" charset="0"/>
              </a:rPr>
              <a:t>Enhance international cooperation</a:t>
            </a:r>
          </a:p>
          <a:p>
            <a:pPr>
              <a:lnSpc>
                <a:spcPct val="150000"/>
              </a:lnSpc>
            </a:pPr>
            <a:r>
              <a:rPr lang="en-US" sz="1800" dirty="0">
                <a:solidFill>
                  <a:schemeClr val="bg1"/>
                </a:solidFill>
                <a:latin typeface="Arial" panose="020B0604020202020204" pitchFamily="34" charset="0"/>
                <a:cs typeface="Arial" panose="020B0604020202020204" pitchFamily="34" charset="0"/>
              </a:rPr>
              <a:t>Promote openness and accessibility of data</a:t>
            </a:r>
          </a:p>
          <a:p>
            <a:pPr>
              <a:lnSpc>
                <a:spcPct val="150000"/>
              </a:lnSpc>
            </a:pPr>
            <a:r>
              <a:rPr lang="en-US" sz="1800" dirty="0">
                <a:solidFill>
                  <a:schemeClr val="bg1"/>
                </a:solidFill>
                <a:latin typeface="Arial" panose="020B0604020202020204" pitchFamily="34" charset="0"/>
                <a:cs typeface="Arial" panose="020B0604020202020204" pitchFamily="34" charset="0"/>
              </a:rPr>
              <a:t>Push critical climate action</a:t>
            </a:r>
          </a:p>
          <a:p>
            <a:pPr>
              <a:lnSpc>
                <a:spcPct val="150000"/>
              </a:lnSpc>
            </a:pPr>
            <a:r>
              <a:rPr lang="en-US" sz="1800" dirty="0">
                <a:solidFill>
                  <a:schemeClr val="bg1"/>
                </a:solidFill>
                <a:latin typeface="Arial" panose="020B0604020202020204" pitchFamily="34" charset="0"/>
                <a:cs typeface="Arial" panose="020B0604020202020204" pitchFamily="34" charset="0"/>
              </a:rPr>
              <a:t>Outreach to the public and stakeholder engagement</a:t>
            </a:r>
          </a:p>
        </p:txBody>
      </p:sp>
    </p:spTree>
    <p:extLst>
      <p:ext uri="{BB962C8B-B14F-4D97-AF65-F5344CB8AC3E}">
        <p14:creationId xmlns:p14="http://schemas.microsoft.com/office/powerpoint/2010/main" val="1366211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circle(in)">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wipe(down)">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wipe(down)">
                                      <p:cBhvr>
                                        <p:cTn id="32" dur="500"/>
                                        <p:tgtEl>
                                          <p:spTgt spid="3">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wipe(down)">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wipe(down)">
                                      <p:cBhvr>
                                        <p:cTn id="42" dur="500"/>
                                        <p:tgtEl>
                                          <p:spTgt spid="3">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wipe(down)">
                                      <p:cBhvr>
                                        <p:cTn id="47" dur="500"/>
                                        <p:tgtEl>
                                          <p:spTgt spid="3">
                                            <p:txEl>
                                              <p:pRg st="6" end="6"/>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7" end="7"/>
                                            </p:txEl>
                                          </p:spTgt>
                                        </p:tgtEl>
                                        <p:attrNameLst>
                                          <p:attrName>style.visibility</p:attrName>
                                        </p:attrNameLst>
                                      </p:cBhvr>
                                      <p:to>
                                        <p:strVal val="visible"/>
                                      </p:to>
                                    </p:set>
                                    <p:animEffect transition="in" filter="wipe(down)">
                                      <p:cBhvr>
                                        <p:cTn id="5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70346E1-75CB-4781-B552-A8ECBE4D72B9}"/>
              </a:ext>
            </a:extLst>
          </p:cNvPr>
          <p:cNvPicPr>
            <a:picLocks noChangeAspect="1"/>
          </p:cNvPicPr>
          <p:nvPr/>
        </p:nvPicPr>
        <p:blipFill>
          <a:blip r:embed="rId2"/>
          <a:stretch>
            <a:fillRect/>
          </a:stretch>
        </p:blipFill>
        <p:spPr>
          <a:xfrm>
            <a:off x="7678994" y="3500284"/>
            <a:ext cx="4326193" cy="3175819"/>
          </a:xfrm>
          <a:prstGeom prst="rect">
            <a:avLst/>
          </a:prstGeom>
          <a:effectLst>
            <a:softEdge rad="63500"/>
          </a:effectLst>
        </p:spPr>
      </p:pic>
      <p:sp>
        <p:nvSpPr>
          <p:cNvPr id="5" name="Rectangle: Rounded Corners 4">
            <a:extLst>
              <a:ext uri="{FF2B5EF4-FFF2-40B4-BE49-F238E27FC236}">
                <a16:creationId xmlns:a16="http://schemas.microsoft.com/office/drawing/2014/main" id="{549DDADA-0529-45CD-828C-8EC1B3C5B941}"/>
              </a:ext>
            </a:extLst>
          </p:cNvPr>
          <p:cNvSpPr/>
          <p:nvPr/>
        </p:nvSpPr>
        <p:spPr>
          <a:xfrm>
            <a:off x="3433917" y="385064"/>
            <a:ext cx="5002161" cy="1101213"/>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GREEN MARKETING</a:t>
            </a:r>
          </a:p>
        </p:txBody>
      </p:sp>
      <p:sp>
        <p:nvSpPr>
          <p:cNvPr id="3" name="Content Placeholder 2">
            <a:extLst>
              <a:ext uri="{FF2B5EF4-FFF2-40B4-BE49-F238E27FC236}">
                <a16:creationId xmlns:a16="http://schemas.microsoft.com/office/drawing/2014/main" id="{7CDC4C46-10EE-4026-AC89-939C2353E208}"/>
              </a:ext>
            </a:extLst>
          </p:cNvPr>
          <p:cNvSpPr>
            <a:spLocks noGrp="1"/>
          </p:cNvSpPr>
          <p:nvPr>
            <p:ph idx="1"/>
          </p:nvPr>
        </p:nvSpPr>
        <p:spPr>
          <a:xfrm>
            <a:off x="838200" y="4218039"/>
            <a:ext cx="10515600" cy="1958924"/>
          </a:xfrm>
        </p:spPr>
        <p:txBody>
          <a:bodyPr>
            <a:normAutofi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Fostering environment friendly energy solutions</a:t>
            </a:r>
          </a:p>
          <a:p>
            <a:pPr>
              <a:lnSpc>
                <a:spcPct val="150000"/>
              </a:lnSpc>
            </a:pPr>
            <a:r>
              <a:rPr lang="en-US" sz="1800" dirty="0">
                <a:solidFill>
                  <a:schemeClr val="bg1"/>
                </a:solidFill>
                <a:latin typeface="Arial" panose="020B0604020202020204" pitchFamily="34" charset="0"/>
                <a:cs typeface="Arial" panose="020B0604020202020204" pitchFamily="34" charset="0"/>
              </a:rPr>
              <a:t>Communication on environmental effects and weather change </a:t>
            </a:r>
          </a:p>
        </p:txBody>
      </p:sp>
      <p:sp>
        <p:nvSpPr>
          <p:cNvPr id="4" name="TextBox 3">
            <a:extLst>
              <a:ext uri="{FF2B5EF4-FFF2-40B4-BE49-F238E27FC236}">
                <a16:creationId xmlns:a16="http://schemas.microsoft.com/office/drawing/2014/main" id="{66B0A6A8-F01C-4830-9A77-4EB2DD164AB2}"/>
              </a:ext>
            </a:extLst>
          </p:cNvPr>
          <p:cNvSpPr txBox="1"/>
          <p:nvPr/>
        </p:nvSpPr>
        <p:spPr>
          <a:xfrm>
            <a:off x="934065" y="1690688"/>
            <a:ext cx="10515600" cy="2118529"/>
          </a:xfrm>
          <a:prstGeom prst="rect">
            <a:avLst/>
          </a:prstGeom>
          <a:noFill/>
        </p:spPr>
        <p:txBody>
          <a:bodyPr wrap="square" rtlCol="0">
            <a:spAutoFit/>
          </a:bodyPr>
          <a:lstStyle/>
          <a:p>
            <a:pPr>
              <a:lnSpc>
                <a:spcPct val="150000"/>
              </a:lnSpc>
            </a:pPr>
            <a:r>
              <a:rPr lang="en-US" dirty="0">
                <a:solidFill>
                  <a:schemeClr val="bg1"/>
                </a:solidFill>
                <a:latin typeface="Arial" panose="020B0604020202020204" pitchFamily="34" charset="0"/>
                <a:cs typeface="Arial" panose="020B0604020202020204" pitchFamily="34" charset="0"/>
              </a:rPr>
              <a:t>Green marketing is the process of promoting goods and services that are environmentally benign and sustainable. More specifically, eco-marketing, green marketing, and environmental marketing are among the methods that aim to address the mismatch between existing marketing practices and the ecological and social realities of the broader marketing environment. The green marketing used by IEA is pointed below:</a:t>
            </a:r>
          </a:p>
        </p:txBody>
      </p:sp>
    </p:spTree>
    <p:extLst>
      <p:ext uri="{BB962C8B-B14F-4D97-AF65-F5344CB8AC3E}">
        <p14:creationId xmlns:p14="http://schemas.microsoft.com/office/powerpoint/2010/main" val="2823252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down)">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wipe(down)">
                                      <p:cBhvr>
                                        <p:cTn id="2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A083B4C-3923-4041-A752-8E1751AAF7AC}"/>
              </a:ext>
            </a:extLst>
          </p:cNvPr>
          <p:cNvSpPr/>
          <p:nvPr/>
        </p:nvSpPr>
        <p:spPr>
          <a:xfrm>
            <a:off x="3905864" y="383458"/>
            <a:ext cx="3802626" cy="1062640"/>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CSR STRATEGY</a:t>
            </a:r>
          </a:p>
        </p:txBody>
      </p:sp>
      <p:sp>
        <p:nvSpPr>
          <p:cNvPr id="3" name="Content Placeholder 2">
            <a:extLst>
              <a:ext uri="{FF2B5EF4-FFF2-40B4-BE49-F238E27FC236}">
                <a16:creationId xmlns:a16="http://schemas.microsoft.com/office/drawing/2014/main" id="{FFC3964E-FCAA-4942-8D07-0EC8409524BC}"/>
              </a:ext>
            </a:extLst>
          </p:cNvPr>
          <p:cNvSpPr>
            <a:spLocks noGrp="1"/>
          </p:cNvSpPr>
          <p:nvPr>
            <p:ph idx="1"/>
          </p:nvPr>
        </p:nvSpPr>
        <p:spPr>
          <a:xfrm>
            <a:off x="838200" y="3429001"/>
            <a:ext cx="10515600" cy="2747962"/>
          </a:xfrm>
        </p:spPr>
        <p:txBody>
          <a:bodyPr>
            <a:normAutofit/>
          </a:bodyPr>
          <a:lstStyle/>
          <a:p>
            <a:pPr>
              <a:lnSpc>
                <a:spcPct val="150000"/>
              </a:lnSpc>
            </a:pPr>
            <a:r>
              <a:rPr lang="en-US" sz="1800" dirty="0">
                <a:solidFill>
                  <a:schemeClr val="bg1"/>
                </a:solidFill>
                <a:latin typeface="Arial" panose="020B0604020202020204" pitchFamily="34" charset="0"/>
                <a:cs typeface="Arial" panose="020B0604020202020204" pitchFamily="34" charset="0"/>
              </a:rPr>
              <a:t>Data availability and visibility</a:t>
            </a:r>
          </a:p>
          <a:p>
            <a:pPr>
              <a:lnSpc>
                <a:spcPct val="150000"/>
              </a:lnSpc>
            </a:pPr>
            <a:r>
              <a:rPr lang="en-US" sz="1800" dirty="0">
                <a:solidFill>
                  <a:schemeClr val="bg1"/>
                </a:solidFill>
                <a:latin typeface="Arial" panose="020B0604020202020204" pitchFamily="34" charset="0"/>
                <a:cs typeface="Arial" panose="020B0604020202020204" pitchFamily="34" charset="0"/>
              </a:rPr>
              <a:t>Cooperation and capacity development</a:t>
            </a:r>
          </a:p>
          <a:p>
            <a:pPr>
              <a:lnSpc>
                <a:spcPct val="150000"/>
              </a:lnSpc>
            </a:pPr>
            <a:r>
              <a:rPr lang="en-US" sz="1800" dirty="0">
                <a:solidFill>
                  <a:schemeClr val="bg1"/>
                </a:solidFill>
                <a:latin typeface="Arial" panose="020B0604020202020204" pitchFamily="34" charset="0"/>
                <a:cs typeface="Arial" panose="020B0604020202020204" pitchFamily="34" charset="0"/>
              </a:rPr>
              <a:t>Assisting developing nations</a:t>
            </a:r>
          </a:p>
          <a:p>
            <a:pPr>
              <a:lnSpc>
                <a:spcPct val="150000"/>
              </a:lnSpc>
            </a:pPr>
            <a:r>
              <a:rPr lang="en-US" sz="1800" dirty="0">
                <a:solidFill>
                  <a:schemeClr val="bg1"/>
                </a:solidFill>
                <a:latin typeface="Arial" panose="020B0604020202020204" pitchFamily="34" charset="0"/>
                <a:cs typeface="Arial" panose="020B0604020202020204" pitchFamily="34" charset="0"/>
              </a:rPr>
              <a:t>Diversity and equality of gender</a:t>
            </a:r>
          </a:p>
          <a:p>
            <a:pPr>
              <a:lnSpc>
                <a:spcPct val="150000"/>
              </a:lnSpc>
            </a:pPr>
            <a:r>
              <a:rPr lang="en-US" sz="1800" dirty="0">
                <a:solidFill>
                  <a:schemeClr val="bg1"/>
                </a:solidFill>
                <a:latin typeface="Arial" panose="020B0604020202020204" pitchFamily="34" charset="0"/>
                <a:cs typeface="Arial" panose="020B0604020202020204" pitchFamily="34" charset="0"/>
              </a:rPr>
              <a:t>Management of ecological consequences</a:t>
            </a:r>
          </a:p>
        </p:txBody>
      </p:sp>
      <p:sp>
        <p:nvSpPr>
          <p:cNvPr id="4" name="TextBox 3">
            <a:extLst>
              <a:ext uri="{FF2B5EF4-FFF2-40B4-BE49-F238E27FC236}">
                <a16:creationId xmlns:a16="http://schemas.microsoft.com/office/drawing/2014/main" id="{ED57A7D0-1713-402A-B3C2-83B5CC0BB36E}"/>
              </a:ext>
            </a:extLst>
          </p:cNvPr>
          <p:cNvSpPr txBox="1"/>
          <p:nvPr/>
        </p:nvSpPr>
        <p:spPr>
          <a:xfrm>
            <a:off x="838200" y="1641757"/>
            <a:ext cx="10596716" cy="1703030"/>
          </a:xfrm>
          <a:prstGeom prst="rect">
            <a:avLst/>
          </a:prstGeom>
          <a:noFill/>
        </p:spPr>
        <p:txBody>
          <a:bodyPr wrap="square" rtlCol="0">
            <a:spAutoFit/>
          </a:bodyPr>
          <a:lstStyle/>
          <a:p>
            <a:pPr>
              <a:lnSpc>
                <a:spcPct val="150000"/>
              </a:lnSpc>
            </a:pPr>
            <a:r>
              <a:rPr lang="en-US" dirty="0">
                <a:solidFill>
                  <a:schemeClr val="bg1"/>
                </a:solidFill>
                <a:latin typeface="Arial" panose="020B0604020202020204" pitchFamily="34" charset="0"/>
                <a:cs typeface="Arial" panose="020B0604020202020204" pitchFamily="34" charset="0"/>
              </a:rPr>
              <a:t>The Corporate Social Responsibility (CSR) is a self-policing business model that enables an organization to be ethically bound to itself, its stakeholders, and the general public. When a firm practices CSR, it implies that it operates in a way that benefits society and the environment rather than detracting from it. The IEA ‘s CSR strategies are below:</a:t>
            </a:r>
          </a:p>
        </p:txBody>
      </p:sp>
      <p:pic>
        <p:nvPicPr>
          <p:cNvPr id="5" name="Picture 4">
            <a:extLst>
              <a:ext uri="{FF2B5EF4-FFF2-40B4-BE49-F238E27FC236}">
                <a16:creationId xmlns:a16="http://schemas.microsoft.com/office/drawing/2014/main" id="{F4C54C0C-6D77-405B-9C43-B3D2B5985815}"/>
              </a:ext>
            </a:extLst>
          </p:cNvPr>
          <p:cNvPicPr>
            <a:picLocks noChangeAspect="1"/>
          </p:cNvPicPr>
          <p:nvPr/>
        </p:nvPicPr>
        <p:blipFill>
          <a:blip r:embed="rId2"/>
          <a:stretch>
            <a:fillRect/>
          </a:stretch>
        </p:blipFill>
        <p:spPr>
          <a:xfrm>
            <a:off x="6985819" y="3344787"/>
            <a:ext cx="4930878" cy="3203497"/>
          </a:xfrm>
          <a:prstGeom prst="rect">
            <a:avLst/>
          </a:prstGeom>
          <a:effectLst>
            <a:softEdge rad="76200"/>
          </a:effectLst>
        </p:spPr>
      </p:pic>
    </p:spTree>
    <p:extLst>
      <p:ext uri="{BB962C8B-B14F-4D97-AF65-F5344CB8AC3E}">
        <p14:creationId xmlns:p14="http://schemas.microsoft.com/office/powerpoint/2010/main" val="1339551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down)">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wipe(down)">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wipe(down)">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wipe(down)">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wipe(down)">
                                      <p:cBhvr>
                                        <p:cTn id="4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FE0B59F-A1CA-4696-BCFE-AC10A7308D30}"/>
              </a:ext>
            </a:extLst>
          </p:cNvPr>
          <p:cNvSpPr/>
          <p:nvPr/>
        </p:nvSpPr>
        <p:spPr>
          <a:xfrm>
            <a:off x="3057832" y="216310"/>
            <a:ext cx="5417574" cy="737419"/>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2ADED7A9-2DC9-41BA-9568-9994B5F462AE}"/>
              </a:ext>
            </a:extLst>
          </p:cNvPr>
          <p:cNvSpPr>
            <a:spLocks noGrp="1"/>
          </p:cNvSpPr>
          <p:nvPr>
            <p:ph idx="1"/>
          </p:nvPr>
        </p:nvSpPr>
        <p:spPr>
          <a:xfrm>
            <a:off x="838200" y="1122618"/>
            <a:ext cx="10515600" cy="5735382"/>
          </a:xfrm>
        </p:spPr>
        <p:txBody>
          <a:bodyPr>
            <a:normAutofit/>
          </a:bodyPr>
          <a:lstStyle/>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To remain on the cutting edge of energy analysis and policy formulation, invest in research and development.</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Encourage partnerships with top research organizations and authorities to take use of a variety of skills and keep ahead of changing trends.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Proactively detect and resolve new energy-related issues while giving member nations timely and comprehensive analyses.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Plan frequent gatherings and forums to promote discussion and cooperation on common energy objectives.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Promote information exchange and best </a:t>
            </a:r>
            <a:r>
              <a:rPr lang="en-US" sz="1800" dirty="0" err="1">
                <a:solidFill>
                  <a:schemeClr val="bg1"/>
                </a:solidFill>
                <a:latin typeface="Arial" panose="020B0604020202020204" pitchFamily="34" charset="0"/>
                <a:cs typeface="Arial" panose="020B0604020202020204" pitchFamily="34" charset="0"/>
              </a:rPr>
              <a:t>practises</a:t>
            </a:r>
            <a:r>
              <a:rPr lang="en-US" sz="1800" dirty="0">
                <a:solidFill>
                  <a:schemeClr val="bg1"/>
                </a:solidFill>
                <a:latin typeface="Arial" panose="020B0604020202020204" pitchFamily="34" charset="0"/>
                <a:cs typeface="Arial" panose="020B0604020202020204" pitchFamily="34" charset="0"/>
              </a:rPr>
              <a:t> among member nations to encourage collaboration and mutual learning</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Give direction and policy suggestions for implementing cutting-edge sustainable energy solutions.</a:t>
            </a:r>
          </a:p>
          <a:p>
            <a:pPr marL="0" indent="0">
              <a:lnSpc>
                <a:spcPct val="150000"/>
              </a:lnSpc>
              <a:buNone/>
            </a:pPr>
            <a:endParaRPr lang="en-US" sz="18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Ø"/>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32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wipe(down)">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wipe(down)">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wipe(down)">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wipe(down)">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wipe(down)">
                                      <p:cBhvr>
                                        <p:cTn id="3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8D2F3E-8497-49FD-89B4-BA359B127E7E}"/>
              </a:ext>
            </a:extLst>
          </p:cNvPr>
          <p:cNvSpPr>
            <a:spLocks noGrp="1"/>
          </p:cNvSpPr>
          <p:nvPr>
            <p:ph idx="1"/>
          </p:nvPr>
        </p:nvSpPr>
        <p:spPr>
          <a:xfrm>
            <a:off x="838200" y="521110"/>
            <a:ext cx="10515600" cy="6626942"/>
          </a:xfrm>
        </p:spPr>
        <p:txBody>
          <a:bodyPr>
            <a:normAutofit/>
          </a:bodyPr>
          <a:lstStyle/>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Facilitate the implementation and monetization of innovative innovations by working with industry stakeholders and creators of technology.</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Give member nations analysis, best practices, and policy suggestions to hasten the shift to low-carbon power systems.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Increase cooperation with non-member nations, especially those with emerging economies, to aid their move to sustainable energy</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To maximize knowledge, resources, and influence, cultivate strategic alliances with international organizations, sector stakeholders, and financial organizations.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Improve data quality, data collecting methods, and data visualization technologies for better comprehension and accessibility.</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Use social media, online channels, and focused campaigns to spread awareness among decision-makers, stakeholders, and the general public.</a:t>
            </a:r>
          </a:p>
        </p:txBody>
      </p:sp>
    </p:spTree>
    <p:extLst>
      <p:ext uri="{BB962C8B-B14F-4D97-AF65-F5344CB8AC3E}">
        <p14:creationId xmlns:p14="http://schemas.microsoft.com/office/powerpoint/2010/main" val="2023167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wipe(down)">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5D404-6D61-41E6-8C0A-AB2DB7DF3B10}"/>
              </a:ext>
            </a:extLst>
          </p:cNvPr>
          <p:cNvSpPr>
            <a:spLocks noGrp="1"/>
          </p:cNvSpPr>
          <p:nvPr>
            <p:ph idx="1"/>
          </p:nvPr>
        </p:nvSpPr>
        <p:spPr>
          <a:xfrm>
            <a:off x="894735" y="786580"/>
            <a:ext cx="10515600" cy="4277033"/>
          </a:xfrm>
        </p:spPr>
        <p:txBody>
          <a:bodyPr/>
          <a:lstStyle/>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Maintain a focus on accessibility of information, precision, and openness to support decision-making based on facts.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Harmonize data gathering standards and practices through working with member nations and international organizations.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Improve communication tactics to clearly communicate the IEA's significance and relevance in tackling the world's energy concerns.</a:t>
            </a:r>
          </a:p>
          <a:p>
            <a:pPr>
              <a:lnSpc>
                <a:spcPct val="150000"/>
              </a:lnSpc>
              <a:buFont typeface="Wingdings" panose="05000000000000000000" pitchFamily="2" charset="2"/>
              <a:buChar char="Ø"/>
            </a:pPr>
            <a:r>
              <a:rPr lang="en-US" sz="1800" dirty="0">
                <a:solidFill>
                  <a:schemeClr val="bg1"/>
                </a:solidFill>
                <a:latin typeface="Arial" panose="020B0604020202020204" pitchFamily="34" charset="0"/>
                <a:cs typeface="Arial" panose="020B0604020202020204" pitchFamily="34" charset="0"/>
              </a:rPr>
              <a:t>Share case examples, success tales, and concrete results from the use of IEA suggestions.</a:t>
            </a:r>
          </a:p>
          <a:p>
            <a:pPr>
              <a:buFont typeface="Wingdings" panose="05000000000000000000" pitchFamily="2" charset="2"/>
              <a:buChar char="Ø"/>
            </a:pPr>
            <a:endParaRPr lang="en-US" dirty="0"/>
          </a:p>
        </p:txBody>
      </p:sp>
      <p:sp>
        <p:nvSpPr>
          <p:cNvPr id="4" name="TextBox 3">
            <a:extLst>
              <a:ext uri="{FF2B5EF4-FFF2-40B4-BE49-F238E27FC236}">
                <a16:creationId xmlns:a16="http://schemas.microsoft.com/office/drawing/2014/main" id="{1BE45464-4332-4111-94A0-610B032F72AE}"/>
              </a:ext>
            </a:extLst>
          </p:cNvPr>
          <p:cNvSpPr txBox="1"/>
          <p:nvPr/>
        </p:nvSpPr>
        <p:spPr>
          <a:xfrm>
            <a:off x="835742" y="4886632"/>
            <a:ext cx="10461523" cy="1287532"/>
          </a:xfrm>
          <a:prstGeom prst="rect">
            <a:avLst/>
          </a:prstGeom>
          <a:noFill/>
        </p:spPr>
        <p:txBody>
          <a:bodyPr wrap="square" rtlCol="0">
            <a:spAutoFit/>
          </a:bodyPr>
          <a:lstStyle/>
          <a:p>
            <a:pPr>
              <a:lnSpc>
                <a:spcPct val="150000"/>
              </a:lnSpc>
            </a:pPr>
            <a:r>
              <a:rPr lang="en-US" dirty="0">
                <a:solidFill>
                  <a:schemeClr val="bg1"/>
                </a:solidFill>
                <a:latin typeface="Arial" panose="020B0604020202020204" pitchFamily="34" charset="0"/>
                <a:cs typeface="Arial" panose="020B0604020202020204" pitchFamily="34" charset="0"/>
              </a:rPr>
              <a:t>The IEA may further solidify its position as a prominent authority in the global energy industry, improve its value offer, and gain a competitive edge in tackling present and upcoming problems within its business environment by putting these ideas into </a:t>
            </a:r>
            <a:r>
              <a:rPr lang="en-US" dirty="0" err="1">
                <a:solidFill>
                  <a:schemeClr val="bg1"/>
                </a:solidFill>
                <a:latin typeface="Arial" panose="020B0604020202020204" pitchFamily="34" charset="0"/>
                <a:cs typeface="Arial" panose="020B0604020202020204" pitchFamily="34" charset="0"/>
              </a:rPr>
              <a:t>practise</a:t>
            </a:r>
            <a:r>
              <a:rPr lang="en-US" dirty="0">
                <a:solidFill>
                  <a:schemeClr val="bg1"/>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788108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A1802E7-063F-472E-8CBC-D0063C7DFAEE}"/>
              </a:ext>
            </a:extLst>
          </p:cNvPr>
          <p:cNvSpPr/>
          <p:nvPr/>
        </p:nvSpPr>
        <p:spPr>
          <a:xfrm>
            <a:off x="4129549" y="44246"/>
            <a:ext cx="3529779" cy="757084"/>
          </a:xfrm>
          <a:prstGeom prst="round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6E53DB4-4A27-45BB-85CA-6887F0A6885F}"/>
              </a:ext>
            </a:extLst>
          </p:cNvPr>
          <p:cNvSpPr>
            <a:spLocks noGrp="1"/>
          </p:cNvSpPr>
          <p:nvPr>
            <p:ph idx="1"/>
          </p:nvPr>
        </p:nvSpPr>
        <p:spPr>
          <a:xfrm>
            <a:off x="68827" y="835741"/>
            <a:ext cx="12015018" cy="5899355"/>
          </a:xfrm>
        </p:spPr>
        <p:txBody>
          <a:bodyPr>
            <a:normAutofit lnSpcReduction="10000"/>
          </a:bodyPr>
          <a:lstStyle/>
          <a:p>
            <a:pPr>
              <a:lnSpc>
                <a:spcPct val="150000"/>
              </a:lnSpc>
              <a:buFont typeface="Wingdings" panose="05000000000000000000" pitchFamily="2" charset="2"/>
              <a:buChar char="q"/>
            </a:pPr>
            <a:r>
              <a:rPr lang="en-US" sz="1800" dirty="0">
                <a:solidFill>
                  <a:schemeClr val="bg1"/>
                </a:solidFill>
                <a:latin typeface="Arial" panose="020B0604020202020204" pitchFamily="34" charset="0"/>
                <a:cs typeface="Arial" panose="020B0604020202020204" pitchFamily="34" charset="0"/>
              </a:rPr>
              <a:t>Scholarly articles</a:t>
            </a:r>
          </a:p>
          <a:p>
            <a:pPr>
              <a:lnSpc>
                <a:spcPct val="150000"/>
              </a:lnSpc>
            </a:pPr>
            <a:r>
              <a:rPr lang="en-US" sz="1700" dirty="0">
                <a:solidFill>
                  <a:schemeClr val="bg1"/>
                </a:solidFill>
                <a:latin typeface="Arial" panose="020B0604020202020204" pitchFamily="34" charset="0"/>
                <a:cs typeface="Arial" panose="020B0604020202020204" pitchFamily="34" charset="0"/>
              </a:rPr>
              <a:t>Elsaman, H.A. and Sergio, R.P., 2021. the psychographics of green marketing strategy vis-a-vis corporate social responsibility: Implications to organisational growth. </a:t>
            </a:r>
            <a:r>
              <a:rPr lang="en-US" sz="1700" i="1" dirty="0">
                <a:solidFill>
                  <a:schemeClr val="bg1"/>
                </a:solidFill>
                <a:latin typeface="Arial" panose="020B0604020202020204" pitchFamily="34" charset="0"/>
                <a:cs typeface="Arial" panose="020B0604020202020204" pitchFamily="34" charset="0"/>
              </a:rPr>
              <a:t>International Journal of Entrepreneurship</a:t>
            </a:r>
            <a:r>
              <a:rPr lang="en-US" sz="1700" dirty="0">
                <a:solidFill>
                  <a:schemeClr val="bg1"/>
                </a:solidFill>
                <a:latin typeface="Arial" panose="020B0604020202020204" pitchFamily="34" charset="0"/>
                <a:cs typeface="Arial" panose="020B0604020202020204" pitchFamily="34" charset="0"/>
              </a:rPr>
              <a:t>, </a:t>
            </a:r>
            <a:r>
              <a:rPr lang="en-US" sz="1700" i="1" dirty="0">
                <a:solidFill>
                  <a:schemeClr val="bg1"/>
                </a:solidFill>
                <a:latin typeface="Arial" panose="020B0604020202020204" pitchFamily="34" charset="0"/>
                <a:cs typeface="Arial" panose="020B0604020202020204" pitchFamily="34" charset="0"/>
              </a:rPr>
              <a:t>25</a:t>
            </a:r>
            <a:r>
              <a:rPr lang="en-US" sz="1700" dirty="0">
                <a:solidFill>
                  <a:schemeClr val="bg1"/>
                </a:solidFill>
                <a:latin typeface="Arial" panose="020B0604020202020204" pitchFamily="34" charset="0"/>
                <a:cs typeface="Arial" panose="020B0604020202020204" pitchFamily="34" charset="0"/>
              </a:rPr>
              <a:t>, pp.1-11.</a:t>
            </a:r>
          </a:p>
          <a:p>
            <a:pPr>
              <a:lnSpc>
                <a:spcPct val="150000"/>
              </a:lnSpc>
            </a:pPr>
            <a:r>
              <a:rPr lang="en-US" sz="1700" dirty="0">
                <a:solidFill>
                  <a:schemeClr val="bg1"/>
                </a:solidFill>
                <a:latin typeface="Arial" panose="020B0604020202020204" pitchFamily="34" charset="0"/>
                <a:cs typeface="Arial" panose="020B0604020202020204" pitchFamily="34" charset="0"/>
              </a:rPr>
              <a:t>Shi, L., Wang, P. and Wang, Y., 2022. In-Depth Analysis on International Oil Market in Post-pandemic Era. In </a:t>
            </a:r>
            <a:r>
              <a:rPr lang="en-US" sz="1700" i="1" dirty="0">
                <a:solidFill>
                  <a:schemeClr val="bg1"/>
                </a:solidFill>
                <a:latin typeface="Arial" panose="020B0604020202020204" pitchFamily="34" charset="0"/>
                <a:cs typeface="Arial" panose="020B0604020202020204" pitchFamily="34" charset="0"/>
              </a:rPr>
              <a:t>Annual Report on China’s Petroleum, Gas and New Energy Industry (2021)</a:t>
            </a:r>
            <a:r>
              <a:rPr lang="en-US" sz="1700" dirty="0">
                <a:solidFill>
                  <a:schemeClr val="bg1"/>
                </a:solidFill>
                <a:latin typeface="Arial" panose="020B0604020202020204" pitchFamily="34" charset="0"/>
                <a:cs typeface="Arial" panose="020B0604020202020204" pitchFamily="34" charset="0"/>
              </a:rPr>
              <a:t> (pp. 85-100). Singapore: Springer Nature Singapore.</a:t>
            </a:r>
          </a:p>
          <a:p>
            <a:pPr>
              <a:lnSpc>
                <a:spcPct val="150000"/>
              </a:lnSpc>
            </a:pPr>
            <a:r>
              <a:rPr lang="en-US" sz="1700" dirty="0">
                <a:solidFill>
                  <a:schemeClr val="bg1"/>
                </a:solidFill>
                <a:latin typeface="Arial" panose="020B0604020202020204" pitchFamily="34" charset="0"/>
                <a:cs typeface="Arial" panose="020B0604020202020204" pitchFamily="34" charset="0"/>
              </a:rPr>
              <a:t>Tian, J., Yu, L., Xue, R., Zhuang, S. and Shan, Y., 2022. Global low-carbon energy transition in the post-COVID-19 era. </a:t>
            </a:r>
            <a:r>
              <a:rPr lang="en-US" sz="1700" i="1" dirty="0">
                <a:solidFill>
                  <a:schemeClr val="bg1"/>
                </a:solidFill>
                <a:latin typeface="Arial" panose="020B0604020202020204" pitchFamily="34" charset="0"/>
                <a:cs typeface="Arial" panose="020B0604020202020204" pitchFamily="34" charset="0"/>
              </a:rPr>
              <a:t>Applied energy</a:t>
            </a:r>
            <a:r>
              <a:rPr lang="en-US" sz="1700" dirty="0">
                <a:solidFill>
                  <a:schemeClr val="bg1"/>
                </a:solidFill>
                <a:latin typeface="Arial" panose="020B0604020202020204" pitchFamily="34" charset="0"/>
                <a:cs typeface="Arial" panose="020B0604020202020204" pitchFamily="34" charset="0"/>
              </a:rPr>
              <a:t>, </a:t>
            </a:r>
            <a:r>
              <a:rPr lang="en-US" sz="1700" i="1" dirty="0">
                <a:solidFill>
                  <a:schemeClr val="bg1"/>
                </a:solidFill>
                <a:latin typeface="Arial" panose="020B0604020202020204" pitchFamily="34" charset="0"/>
                <a:cs typeface="Arial" panose="020B0604020202020204" pitchFamily="34" charset="0"/>
              </a:rPr>
              <a:t>307</a:t>
            </a:r>
            <a:r>
              <a:rPr lang="en-US" sz="1700" dirty="0">
                <a:solidFill>
                  <a:schemeClr val="bg1"/>
                </a:solidFill>
                <a:latin typeface="Arial" panose="020B0604020202020204" pitchFamily="34" charset="0"/>
                <a:cs typeface="Arial" panose="020B0604020202020204" pitchFamily="34" charset="0"/>
              </a:rPr>
              <a:t>, p.118205.</a:t>
            </a:r>
          </a:p>
          <a:p>
            <a:pPr>
              <a:lnSpc>
                <a:spcPct val="150000"/>
              </a:lnSpc>
            </a:pPr>
            <a:r>
              <a:rPr lang="en-US" sz="1700" dirty="0">
                <a:solidFill>
                  <a:schemeClr val="bg1"/>
                </a:solidFill>
                <a:latin typeface="Arial" panose="020B0604020202020204" pitchFamily="34" charset="0"/>
                <a:cs typeface="Arial" panose="020B0604020202020204" pitchFamily="34" charset="0"/>
              </a:rPr>
              <a:t>Zhang, L. and Ponomarenko, T., 2023. Directions for Sustainable Development of China’s Coal Industry in the Post-Epidemic Era. </a:t>
            </a:r>
            <a:r>
              <a:rPr lang="en-US" sz="1700" i="1" dirty="0">
                <a:solidFill>
                  <a:schemeClr val="bg1"/>
                </a:solidFill>
                <a:latin typeface="Arial" panose="020B0604020202020204" pitchFamily="34" charset="0"/>
                <a:cs typeface="Arial" panose="020B0604020202020204" pitchFamily="34" charset="0"/>
              </a:rPr>
              <a:t>Sustainability</a:t>
            </a:r>
            <a:r>
              <a:rPr lang="en-US" sz="1700" dirty="0">
                <a:solidFill>
                  <a:schemeClr val="bg1"/>
                </a:solidFill>
                <a:latin typeface="Arial" panose="020B0604020202020204" pitchFamily="34" charset="0"/>
                <a:cs typeface="Arial" panose="020B0604020202020204" pitchFamily="34" charset="0"/>
              </a:rPr>
              <a:t>, </a:t>
            </a:r>
            <a:r>
              <a:rPr lang="en-US" sz="1700" i="1" dirty="0">
                <a:solidFill>
                  <a:schemeClr val="bg1"/>
                </a:solidFill>
                <a:latin typeface="Arial" panose="020B0604020202020204" pitchFamily="34" charset="0"/>
                <a:cs typeface="Arial" panose="020B0604020202020204" pitchFamily="34" charset="0"/>
              </a:rPr>
              <a:t>15</a:t>
            </a:r>
            <a:r>
              <a:rPr lang="en-US" sz="1700" dirty="0">
                <a:solidFill>
                  <a:schemeClr val="bg1"/>
                </a:solidFill>
                <a:latin typeface="Arial" panose="020B0604020202020204" pitchFamily="34" charset="0"/>
                <a:cs typeface="Arial" panose="020B0604020202020204" pitchFamily="34" charset="0"/>
              </a:rPr>
              <a:t>(8), p.6518.</a:t>
            </a:r>
          </a:p>
          <a:p>
            <a:pPr>
              <a:lnSpc>
                <a:spcPct val="150000"/>
              </a:lnSpc>
              <a:buClr>
                <a:schemeClr val="tx1"/>
              </a:buClr>
              <a:buFont typeface="Wingdings" panose="05000000000000000000" pitchFamily="2" charset="2"/>
              <a:buChar char="q"/>
            </a:pPr>
            <a:r>
              <a:rPr lang="en-US" sz="1800" dirty="0">
                <a:solidFill>
                  <a:schemeClr val="bg1"/>
                </a:solidFill>
                <a:latin typeface="Arial" panose="020B0604020202020204" pitchFamily="34" charset="0"/>
                <a:cs typeface="Arial" panose="020B0604020202020204" pitchFamily="34" charset="0"/>
              </a:rPr>
              <a:t>Website </a:t>
            </a:r>
          </a:p>
          <a:p>
            <a:pPr>
              <a:lnSpc>
                <a:spcPct val="150000"/>
              </a:lnSpc>
            </a:pPr>
            <a:r>
              <a:rPr lang="en-US" sz="1600" u="sng" dirty="0">
                <a:latin typeface="Arial" panose="020B0604020202020204" pitchFamily="34" charset="0"/>
                <a:cs typeface="Arial" panose="020B0604020202020204" pitchFamily="34" charset="0"/>
                <a:hlinkClick r:id="rId2"/>
              </a:rPr>
              <a:t>https://www.iea.org/reports/industry</a:t>
            </a:r>
            <a:endParaRPr lang="en-US" sz="1600" u="sng" dirty="0">
              <a:latin typeface="Arial" panose="020B0604020202020204" pitchFamily="34" charset="0"/>
              <a:cs typeface="Arial" panose="020B0604020202020204" pitchFamily="34" charset="0"/>
            </a:endParaRPr>
          </a:p>
          <a:p>
            <a:pPr>
              <a:lnSpc>
                <a:spcPct val="150000"/>
              </a:lnSpc>
            </a:pPr>
            <a:r>
              <a:rPr lang="en-US" sz="1700" u="sng" dirty="0">
                <a:latin typeface="Arial" panose="020B0604020202020204" pitchFamily="34" charset="0"/>
                <a:cs typeface="Arial" panose="020B0604020202020204" pitchFamily="34" charset="0"/>
                <a:hlinkClick r:id="rId3"/>
              </a:rPr>
              <a:t>https://www.iea.org/reports/sustainable-recovery</a:t>
            </a:r>
            <a:endParaRPr lang="en-US" sz="1700" dirty="0">
              <a:latin typeface="Arial" panose="020B0604020202020204" pitchFamily="34" charset="0"/>
              <a:cs typeface="Arial" panose="020B0604020202020204" pitchFamily="34" charset="0"/>
            </a:endParaRPr>
          </a:p>
          <a:p>
            <a:pPr>
              <a:lnSpc>
                <a:spcPct val="150000"/>
              </a:lnSpc>
            </a:pPr>
            <a:r>
              <a:rPr lang="en-US" sz="1700" u="sng" dirty="0">
                <a:latin typeface="Arial" panose="020B0604020202020204" pitchFamily="34" charset="0"/>
                <a:cs typeface="Arial" panose="020B0604020202020204" pitchFamily="34" charset="0"/>
                <a:hlinkClick r:id="rId4"/>
              </a:rPr>
              <a:t>https://www.researchgate.net/publication/317767609_Corporate_social_responsibility_in_energy_sector</a:t>
            </a:r>
            <a:endParaRPr lang="en-US" sz="1700" dirty="0">
              <a:latin typeface="Arial" panose="020B0604020202020204" pitchFamily="34" charset="0"/>
              <a:cs typeface="Arial" panose="020B0604020202020204" pitchFamily="34" charset="0"/>
            </a:endParaRPr>
          </a:p>
          <a:p>
            <a:pPr>
              <a:lnSpc>
                <a:spcPct val="150000"/>
              </a:lnSpc>
            </a:pPr>
            <a:endParaRPr lang="en-US" sz="1600" u="sng" dirty="0">
              <a:latin typeface="Arial" panose="020B0604020202020204" pitchFamily="34" charset="0"/>
              <a:cs typeface="Arial" panose="020B0604020202020204" pitchFamily="34" charset="0"/>
            </a:endParaRPr>
          </a:p>
          <a:p>
            <a:pPr>
              <a:lnSpc>
                <a:spcPct val="150000"/>
              </a:lnSpc>
            </a:pPr>
            <a:endParaRPr lang="en-US" sz="1600" dirty="0">
              <a:latin typeface="Arial" panose="020B0604020202020204" pitchFamily="34" charset="0"/>
              <a:cs typeface="Arial" panose="020B0604020202020204" pitchFamily="34" charset="0"/>
            </a:endParaRPr>
          </a:p>
          <a:p>
            <a:pPr>
              <a:lnSpc>
                <a:spcPct val="150000"/>
              </a:lnSpc>
            </a:pPr>
            <a:endParaRPr lang="en-US" sz="1700" dirty="0">
              <a:latin typeface="Arial" panose="020B0604020202020204" pitchFamily="34" charset="0"/>
              <a:cs typeface="Arial" panose="020B0604020202020204" pitchFamily="34" charset="0"/>
            </a:endParaRPr>
          </a:p>
          <a:p>
            <a:pPr>
              <a:lnSpc>
                <a:spcPct val="150000"/>
              </a:lnSpc>
              <a:buFont typeface="Wingdings" panose="05000000000000000000" pitchFamily="2" charset="2"/>
              <a:buChar char="q"/>
            </a:pPr>
            <a:endParaRPr lang="en-US" sz="17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60946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8914A30-A4B8-4862-BDC8-B2C7B95E37AF}"/>
              </a:ext>
            </a:extLst>
          </p:cNvPr>
          <p:cNvPicPr>
            <a:picLocks noChangeAspect="1"/>
          </p:cNvPicPr>
          <p:nvPr/>
        </p:nvPicPr>
        <p:blipFill>
          <a:blip r:embed="rId2"/>
          <a:stretch>
            <a:fillRect/>
          </a:stretch>
        </p:blipFill>
        <p:spPr>
          <a:xfrm>
            <a:off x="0" y="292509"/>
            <a:ext cx="12192000" cy="6272981"/>
          </a:xfrm>
          <a:prstGeom prst="rect">
            <a:avLst/>
          </a:prstGeom>
        </p:spPr>
      </p:pic>
    </p:spTree>
    <p:extLst>
      <p:ext uri="{BB962C8B-B14F-4D97-AF65-F5344CB8AC3E}">
        <p14:creationId xmlns:p14="http://schemas.microsoft.com/office/powerpoint/2010/main" val="3543591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330</TotalTime>
  <Words>1351</Words>
  <Application>Microsoft Office PowerPoint</Application>
  <PresentationFormat>Widescreen</PresentationFormat>
  <Paragraphs>111</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PowerPoint Presentation</vt:lpstr>
      <vt:lpstr>INTERNATIONAL ENERGY AGENCY(IEA)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ANALYSIS OF THE GLOBAL BUSINESS ENVIRONMENT – POST PANDEMIC</dc:title>
  <dc:creator>YOGA 7Series</dc:creator>
  <cp:lastModifiedBy>Azariah Celicia Antony</cp:lastModifiedBy>
  <cp:revision>31</cp:revision>
  <dcterms:created xsi:type="dcterms:W3CDTF">2023-07-11T10:27:50Z</dcterms:created>
  <dcterms:modified xsi:type="dcterms:W3CDTF">2023-07-12T13:36:48Z</dcterms:modified>
</cp:coreProperties>
</file>