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86" r:id="rId2"/>
    <p:sldId id="298" r:id="rId3"/>
    <p:sldId id="257" r:id="rId4"/>
    <p:sldId id="258" r:id="rId5"/>
    <p:sldId id="618" r:id="rId6"/>
    <p:sldId id="615" r:id="rId7"/>
    <p:sldId id="616" r:id="rId8"/>
    <p:sldId id="617" r:id="rId9"/>
    <p:sldId id="619" r:id="rId10"/>
    <p:sldId id="30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11E52F-08D7-466D-AC33-B2F84EBD9777}" v="32" dt="2023-07-15T11:36:35.6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77807" autoAdjust="0"/>
  </p:normalViewPr>
  <p:slideViewPr>
    <p:cSldViewPr snapToGrid="0">
      <p:cViewPr varScale="1">
        <p:scale>
          <a:sx n="52" d="100"/>
          <a:sy n="52" d="100"/>
        </p:scale>
        <p:origin x="64" y="12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Frangu" userId="56f7885e131cb13c" providerId="LiveId" clId="{1911E52F-08D7-466D-AC33-B2F84EBD9777}"/>
    <pc:docChg chg="undo redo custSel modSld">
      <pc:chgData name="Elena Frangu" userId="56f7885e131cb13c" providerId="LiveId" clId="{1911E52F-08D7-466D-AC33-B2F84EBD9777}" dt="2023-07-16T09:03:17.885" v="2811" actId="20577"/>
      <pc:docMkLst>
        <pc:docMk/>
      </pc:docMkLst>
      <pc:sldChg chg="addSp delSp modSp mod modNotesTx">
        <pc:chgData name="Elena Frangu" userId="56f7885e131cb13c" providerId="LiveId" clId="{1911E52F-08D7-466D-AC33-B2F84EBD9777}" dt="2023-07-15T10:35:31.719" v="1397" actId="20577"/>
        <pc:sldMkLst>
          <pc:docMk/>
          <pc:sldMk cId="0" sldId="257"/>
        </pc:sldMkLst>
        <pc:spChg chg="add mod">
          <ac:chgData name="Elena Frangu" userId="56f7885e131cb13c" providerId="LiveId" clId="{1911E52F-08D7-466D-AC33-B2F84EBD9777}" dt="2023-07-15T10:04:14.407" v="1003" actId="1076"/>
          <ac:spMkLst>
            <pc:docMk/>
            <pc:sldMk cId="0" sldId="257"/>
            <ac:spMk id="3" creationId="{FA8C7064-9883-5DB0-E597-B2861777AE9F}"/>
          </ac:spMkLst>
        </pc:spChg>
        <pc:spChg chg="add mod">
          <ac:chgData name="Elena Frangu" userId="56f7885e131cb13c" providerId="LiveId" clId="{1911E52F-08D7-466D-AC33-B2F84EBD9777}" dt="2023-07-15T10:35:31.719" v="1397" actId="20577"/>
          <ac:spMkLst>
            <pc:docMk/>
            <pc:sldMk cId="0" sldId="257"/>
            <ac:spMk id="16" creationId="{C24C69E0-9518-B86A-F73D-9441C4991E4D}"/>
          </ac:spMkLst>
        </pc:spChg>
        <pc:spChg chg="add mod">
          <ac:chgData name="Elena Frangu" userId="56f7885e131cb13c" providerId="LiveId" clId="{1911E52F-08D7-466D-AC33-B2F84EBD9777}" dt="2023-07-15T10:35:24.062" v="1395" actId="20577"/>
          <ac:spMkLst>
            <pc:docMk/>
            <pc:sldMk cId="0" sldId="257"/>
            <ac:spMk id="17" creationId="{7616BF50-30BB-5A93-4B3B-3EBC9D787033}"/>
          </ac:spMkLst>
        </pc:spChg>
        <pc:spChg chg="add mod">
          <ac:chgData name="Elena Frangu" userId="56f7885e131cb13c" providerId="LiveId" clId="{1911E52F-08D7-466D-AC33-B2F84EBD9777}" dt="2023-07-15T10:35:15.615" v="1393" actId="20577"/>
          <ac:spMkLst>
            <pc:docMk/>
            <pc:sldMk cId="0" sldId="257"/>
            <ac:spMk id="18" creationId="{D1C18A13-DFCA-5583-291A-BCC36E5709C3}"/>
          </ac:spMkLst>
        </pc:spChg>
        <pc:spChg chg="mod">
          <ac:chgData name="Elena Frangu" userId="56f7885e131cb13c" providerId="LiveId" clId="{1911E52F-08D7-466D-AC33-B2F84EBD9777}" dt="2023-07-15T09:52:21.013" v="412" actId="403"/>
          <ac:spMkLst>
            <pc:docMk/>
            <pc:sldMk cId="0" sldId="257"/>
            <ac:spMk id="7170" creationId="{97F85A85-B776-40D1-8548-64F43F7CF32F}"/>
          </ac:spMkLst>
        </pc:spChg>
        <pc:spChg chg="del">
          <ac:chgData name="Elena Frangu" userId="56f7885e131cb13c" providerId="LiveId" clId="{1911E52F-08D7-466D-AC33-B2F84EBD9777}" dt="2023-07-15T09:55:02.385" v="417" actId="478"/>
          <ac:spMkLst>
            <pc:docMk/>
            <pc:sldMk cId="0" sldId="257"/>
            <ac:spMk id="7171" creationId="{BFF85E77-D367-42C1-BDA9-AD01E8E287ED}"/>
          </ac:spMkLst>
        </pc:spChg>
        <pc:picChg chg="add mod">
          <ac:chgData name="Elena Frangu" userId="56f7885e131cb13c" providerId="LiveId" clId="{1911E52F-08D7-466D-AC33-B2F84EBD9777}" dt="2023-07-15T10:04:44.475" v="1017" actId="962"/>
          <ac:picMkLst>
            <pc:docMk/>
            <pc:sldMk cId="0" sldId="257"/>
            <ac:picMk id="5" creationId="{B3BBD31D-2C02-5420-C647-E86091404AAA}"/>
          </ac:picMkLst>
        </pc:picChg>
        <pc:picChg chg="add mod">
          <ac:chgData name="Elena Frangu" userId="56f7885e131cb13c" providerId="LiveId" clId="{1911E52F-08D7-466D-AC33-B2F84EBD9777}" dt="2023-07-15T10:05:33.848" v="1026" actId="1076"/>
          <ac:picMkLst>
            <pc:docMk/>
            <pc:sldMk cId="0" sldId="257"/>
            <ac:picMk id="7" creationId="{5B7F3E4D-E64B-7B7A-B95C-CCBE9FB77849}"/>
          </ac:picMkLst>
        </pc:picChg>
        <pc:picChg chg="add mod">
          <ac:chgData name="Elena Frangu" userId="56f7885e131cb13c" providerId="LiveId" clId="{1911E52F-08D7-466D-AC33-B2F84EBD9777}" dt="2023-07-15T10:05:03.315" v="1021" actId="1076"/>
          <ac:picMkLst>
            <pc:docMk/>
            <pc:sldMk cId="0" sldId="257"/>
            <ac:picMk id="9" creationId="{7EBA7E88-DED5-6645-0D68-AA07988149E3}"/>
          </ac:picMkLst>
        </pc:picChg>
        <pc:picChg chg="add mod">
          <ac:chgData name="Elena Frangu" userId="56f7885e131cb13c" providerId="LiveId" clId="{1911E52F-08D7-466D-AC33-B2F84EBD9777}" dt="2023-07-15T10:05:24.459" v="1024" actId="1076"/>
          <ac:picMkLst>
            <pc:docMk/>
            <pc:sldMk cId="0" sldId="257"/>
            <ac:picMk id="11" creationId="{D18E823E-2E4C-04FE-7AB8-EEF6894ACFC8}"/>
          </ac:picMkLst>
        </pc:picChg>
        <pc:picChg chg="add mod">
          <ac:chgData name="Elena Frangu" userId="56f7885e131cb13c" providerId="LiveId" clId="{1911E52F-08D7-466D-AC33-B2F84EBD9777}" dt="2023-07-15T10:05:30.961" v="1025" actId="1076"/>
          <ac:picMkLst>
            <pc:docMk/>
            <pc:sldMk cId="0" sldId="257"/>
            <ac:picMk id="13" creationId="{315B723A-04D8-8B23-7123-396A70FBB0E2}"/>
          </ac:picMkLst>
        </pc:picChg>
        <pc:picChg chg="add mod">
          <ac:chgData name="Elena Frangu" userId="56f7885e131cb13c" providerId="LiveId" clId="{1911E52F-08D7-466D-AC33-B2F84EBD9777}" dt="2023-07-15T10:04:50.679" v="1018" actId="1076"/>
          <ac:picMkLst>
            <pc:docMk/>
            <pc:sldMk cId="0" sldId="257"/>
            <ac:picMk id="15" creationId="{FC4F123C-BA64-BF34-7E4C-67E2DDD879BC}"/>
          </ac:picMkLst>
        </pc:picChg>
      </pc:sldChg>
      <pc:sldChg chg="addSp modSp mod modClrScheme chgLayout modNotesTx">
        <pc:chgData name="Elena Frangu" userId="56f7885e131cb13c" providerId="LiveId" clId="{1911E52F-08D7-466D-AC33-B2F84EBD9777}" dt="2023-07-15T10:35:04.549" v="1391" actId="20577"/>
        <pc:sldMkLst>
          <pc:docMk/>
          <pc:sldMk cId="0" sldId="258"/>
        </pc:sldMkLst>
        <pc:spChg chg="add mod">
          <ac:chgData name="Elena Frangu" userId="56f7885e131cb13c" providerId="LiveId" clId="{1911E52F-08D7-466D-AC33-B2F84EBD9777}" dt="2023-07-15T10:35:04.549" v="1391" actId="20577"/>
          <ac:spMkLst>
            <pc:docMk/>
            <pc:sldMk cId="0" sldId="258"/>
            <ac:spMk id="4" creationId="{816CF58C-23D1-1E2B-4178-64AC4DC5F8DD}"/>
          </ac:spMkLst>
        </pc:spChg>
        <pc:spChg chg="mod">
          <ac:chgData name="Elena Frangu" userId="56f7885e131cb13c" providerId="LiveId" clId="{1911E52F-08D7-466D-AC33-B2F84EBD9777}" dt="2023-07-15T10:15:47.821" v="1076" actId="26606"/>
          <ac:spMkLst>
            <pc:docMk/>
            <pc:sldMk cId="0" sldId="258"/>
            <ac:spMk id="9218" creationId="{2B32E6CC-AB03-45BB-AA5B-6AB4CCD76CB2}"/>
          </ac:spMkLst>
        </pc:spChg>
        <pc:spChg chg="mod">
          <ac:chgData name="Elena Frangu" userId="56f7885e131cb13c" providerId="LiveId" clId="{1911E52F-08D7-466D-AC33-B2F84EBD9777}" dt="2023-07-15T10:30:36.278" v="1133" actId="20577"/>
          <ac:spMkLst>
            <pc:docMk/>
            <pc:sldMk cId="0" sldId="258"/>
            <ac:spMk id="9219" creationId="{EDD6FDD8-03F3-4F96-9979-762D8609EA45}"/>
          </ac:spMkLst>
        </pc:spChg>
        <pc:picChg chg="add mod">
          <ac:chgData name="Elena Frangu" userId="56f7885e131cb13c" providerId="LiveId" clId="{1911E52F-08D7-466D-AC33-B2F84EBD9777}" dt="2023-07-15T10:25:47.475" v="1116" actId="1076"/>
          <ac:picMkLst>
            <pc:docMk/>
            <pc:sldMk cId="0" sldId="258"/>
            <ac:picMk id="3" creationId="{DF270780-CED8-D4B9-87CC-EACB0B239634}"/>
          </ac:picMkLst>
        </pc:picChg>
      </pc:sldChg>
      <pc:sldChg chg="modSp mod modClrScheme chgLayout">
        <pc:chgData name="Elena Frangu" userId="56f7885e131cb13c" providerId="LiveId" clId="{1911E52F-08D7-466D-AC33-B2F84EBD9777}" dt="2023-07-15T09:53:18.364" v="415" actId="113"/>
        <pc:sldMkLst>
          <pc:docMk/>
          <pc:sldMk cId="0" sldId="286"/>
        </pc:sldMkLst>
        <pc:spChg chg="mod modVis">
          <ac:chgData name="Elena Frangu" userId="56f7885e131cb13c" providerId="LiveId" clId="{1911E52F-08D7-466D-AC33-B2F84EBD9777}" dt="2023-07-15T09:53:08.304" v="413" actId="26606"/>
          <ac:spMkLst>
            <pc:docMk/>
            <pc:sldMk cId="0" sldId="286"/>
            <ac:spMk id="4" creationId="{109843B8-E41C-4FE6-9ECB-4DD3EE242A10}"/>
          </ac:spMkLst>
        </pc:spChg>
        <pc:spChg chg="mod">
          <ac:chgData name="Elena Frangu" userId="56f7885e131cb13c" providerId="LiveId" clId="{1911E52F-08D7-466D-AC33-B2F84EBD9777}" dt="2023-07-15T09:53:08.304" v="413" actId="26606"/>
          <ac:spMkLst>
            <pc:docMk/>
            <pc:sldMk cId="0" sldId="286"/>
            <ac:spMk id="6146" creationId="{8DA32E8A-5DB2-4AA4-AA5A-9D6420CF51C9}"/>
          </ac:spMkLst>
        </pc:spChg>
        <pc:spChg chg="mod">
          <ac:chgData name="Elena Frangu" userId="56f7885e131cb13c" providerId="LiveId" clId="{1911E52F-08D7-466D-AC33-B2F84EBD9777}" dt="2023-07-15T09:53:18.364" v="415" actId="113"/>
          <ac:spMkLst>
            <pc:docMk/>
            <pc:sldMk cId="0" sldId="286"/>
            <ac:spMk id="6147" creationId="{DFF9AAD1-A0E4-41E9-85C5-C54A68C04797}"/>
          </ac:spMkLst>
        </pc:spChg>
      </pc:sldChg>
      <pc:sldChg chg="addSp delSp modSp mod modClrScheme chgLayout modNotesTx">
        <pc:chgData name="Elena Frangu" userId="56f7885e131cb13c" providerId="LiveId" clId="{1911E52F-08D7-466D-AC33-B2F84EBD9777}" dt="2023-07-15T11:32:56.681" v="2776"/>
        <pc:sldMkLst>
          <pc:docMk/>
          <pc:sldMk cId="1644873115" sldId="298"/>
        </pc:sldMkLst>
        <pc:spChg chg="add del mod">
          <ac:chgData name="Elena Frangu" userId="56f7885e131cb13c" providerId="LiveId" clId="{1911E52F-08D7-466D-AC33-B2F84EBD9777}" dt="2023-07-15T09:42:43.332" v="48" actId="478"/>
          <ac:spMkLst>
            <pc:docMk/>
            <pc:sldMk cId="1644873115" sldId="298"/>
            <ac:spMk id="3" creationId="{489FB7E1-1915-477D-7C85-FD270C11EFEF}"/>
          </ac:spMkLst>
        </pc:spChg>
        <pc:spChg chg="mod modVis">
          <ac:chgData name="Elena Frangu" userId="56f7885e131cb13c" providerId="LiveId" clId="{1911E52F-08D7-466D-AC33-B2F84EBD9777}" dt="2023-07-15T09:51:16.797" v="400" actId="26606"/>
          <ac:spMkLst>
            <pc:docMk/>
            <pc:sldMk cId="1644873115" sldId="298"/>
            <ac:spMk id="4" creationId="{9BDDCD80-3779-40E2-8E88-73E278AF6DFA}"/>
          </ac:spMkLst>
        </pc:spChg>
        <pc:spChg chg="mod">
          <ac:chgData name="Elena Frangu" userId="56f7885e131cb13c" providerId="LiveId" clId="{1911E52F-08D7-466D-AC33-B2F84EBD9777}" dt="2023-07-15T09:51:16.797" v="400" actId="26606"/>
          <ac:spMkLst>
            <pc:docMk/>
            <pc:sldMk cId="1644873115" sldId="298"/>
            <ac:spMk id="7170" creationId="{97F85A85-B776-40D1-8548-64F43F7CF32F}"/>
          </ac:spMkLst>
        </pc:spChg>
        <pc:spChg chg="add del mod">
          <ac:chgData name="Elena Frangu" userId="56f7885e131cb13c" providerId="LiveId" clId="{1911E52F-08D7-466D-AC33-B2F84EBD9777}" dt="2023-07-15T10:02:33.433" v="860" actId="20577"/>
          <ac:spMkLst>
            <pc:docMk/>
            <pc:sldMk cId="1644873115" sldId="298"/>
            <ac:spMk id="7171" creationId="{BFF85E77-D367-42C1-BDA9-AD01E8E287ED}"/>
          </ac:spMkLst>
        </pc:spChg>
        <pc:picChg chg="add mod ord modCrop">
          <ac:chgData name="Elena Frangu" userId="56f7885e131cb13c" providerId="LiveId" clId="{1911E52F-08D7-466D-AC33-B2F84EBD9777}" dt="2023-07-15T11:30:02.976" v="2758" actId="732"/>
          <ac:picMkLst>
            <pc:docMk/>
            <pc:sldMk cId="1644873115" sldId="298"/>
            <ac:picMk id="6" creationId="{33E6A222-1979-E057-A7D5-AE169C0254D3}"/>
          </ac:picMkLst>
        </pc:picChg>
      </pc:sldChg>
      <pc:sldChg chg="modSp mod">
        <pc:chgData name="Elena Frangu" userId="56f7885e131cb13c" providerId="LiveId" clId="{1911E52F-08D7-466D-AC33-B2F84EBD9777}" dt="2023-07-15T11:26:21.702" v="2421" actId="20577"/>
        <pc:sldMkLst>
          <pc:docMk/>
          <pc:sldMk cId="2546493374" sldId="301"/>
        </pc:sldMkLst>
        <pc:spChg chg="mod">
          <ac:chgData name="Elena Frangu" userId="56f7885e131cb13c" providerId="LiveId" clId="{1911E52F-08D7-466D-AC33-B2F84EBD9777}" dt="2023-07-15T11:26:21.702" v="2421" actId="20577"/>
          <ac:spMkLst>
            <pc:docMk/>
            <pc:sldMk cId="2546493374" sldId="301"/>
            <ac:spMk id="19459" creationId="{E3FD7B8E-BE25-4323-8F07-91361516B2E4}"/>
          </ac:spMkLst>
        </pc:spChg>
      </pc:sldChg>
      <pc:sldChg chg="addSp delSp modSp mod modNotesTx">
        <pc:chgData name="Elena Frangu" userId="56f7885e131cb13c" providerId="LiveId" clId="{1911E52F-08D7-466D-AC33-B2F84EBD9777}" dt="2023-07-16T09:03:17.885" v="2811" actId="20577"/>
        <pc:sldMkLst>
          <pc:docMk/>
          <pc:sldMk cId="1668164209" sldId="615"/>
        </pc:sldMkLst>
        <pc:spChg chg="add mod">
          <ac:chgData name="Elena Frangu" userId="56f7885e131cb13c" providerId="LiveId" clId="{1911E52F-08D7-466D-AC33-B2F84EBD9777}" dt="2023-07-15T11:37:14.814" v="2803" actId="1076"/>
          <ac:spMkLst>
            <pc:docMk/>
            <pc:sldMk cId="1668164209" sldId="615"/>
            <ac:spMk id="4" creationId="{C5CB84EE-08E1-4A54-5752-87BDAEEBAF4B}"/>
          </ac:spMkLst>
        </pc:spChg>
        <pc:spChg chg="add mod">
          <ac:chgData name="Elena Frangu" userId="56f7885e131cb13c" providerId="LiveId" clId="{1911E52F-08D7-466D-AC33-B2F84EBD9777}" dt="2023-07-15T11:36:59.018" v="2801" actId="1076"/>
          <ac:spMkLst>
            <pc:docMk/>
            <pc:sldMk cId="1668164209" sldId="615"/>
            <ac:spMk id="9" creationId="{7336D09C-2E2E-4FA1-4E5B-90D03FDEE40E}"/>
          </ac:spMkLst>
        </pc:spChg>
        <pc:spChg chg="mod">
          <ac:chgData name="Elena Frangu" userId="56f7885e131cb13c" providerId="LiveId" clId="{1911E52F-08D7-466D-AC33-B2F84EBD9777}" dt="2023-07-15T11:10:29.633" v="2014" actId="14100"/>
          <ac:spMkLst>
            <pc:docMk/>
            <pc:sldMk cId="1668164209" sldId="615"/>
            <ac:spMk id="9219" creationId="{EDD6FDD8-03F3-4F96-9979-762D8609EA45}"/>
          </ac:spMkLst>
        </pc:spChg>
        <pc:picChg chg="add mod modCrop">
          <ac:chgData name="Elena Frangu" userId="56f7885e131cb13c" providerId="LiveId" clId="{1911E52F-08D7-466D-AC33-B2F84EBD9777}" dt="2023-07-15T11:37:08.267" v="2802" actId="1076"/>
          <ac:picMkLst>
            <pc:docMk/>
            <pc:sldMk cId="1668164209" sldId="615"/>
            <ac:picMk id="3" creationId="{D2C53A1B-0960-239B-CDCB-C558DB9DEE51}"/>
          </ac:picMkLst>
        </pc:picChg>
        <pc:picChg chg="add del mod">
          <ac:chgData name="Elena Frangu" userId="56f7885e131cb13c" providerId="LiveId" clId="{1911E52F-08D7-466D-AC33-B2F84EBD9777}" dt="2023-07-15T11:35:44.530" v="2783" actId="478"/>
          <ac:picMkLst>
            <pc:docMk/>
            <pc:sldMk cId="1668164209" sldId="615"/>
            <ac:picMk id="6" creationId="{EABCFE19-5A82-DDA6-408A-0E0B7ADC84C6}"/>
          </ac:picMkLst>
        </pc:picChg>
        <pc:picChg chg="add mod">
          <ac:chgData name="Elena Frangu" userId="56f7885e131cb13c" providerId="LiveId" clId="{1911E52F-08D7-466D-AC33-B2F84EBD9777}" dt="2023-07-15T11:36:17.836" v="2791" actId="14100"/>
          <ac:picMkLst>
            <pc:docMk/>
            <pc:sldMk cId="1668164209" sldId="615"/>
            <ac:picMk id="8" creationId="{B6936A71-78E4-0462-35AF-F80D20F9E3FD}"/>
          </ac:picMkLst>
        </pc:picChg>
        <pc:picChg chg="add mod">
          <ac:chgData name="Elena Frangu" userId="56f7885e131cb13c" providerId="LiveId" clId="{1911E52F-08D7-466D-AC33-B2F84EBD9777}" dt="2023-07-15T11:36:26.116" v="2793" actId="1076"/>
          <ac:picMkLst>
            <pc:docMk/>
            <pc:sldMk cId="1668164209" sldId="615"/>
            <ac:picMk id="11" creationId="{2691B8CD-42F7-6CBD-81EB-A021DBA68F29}"/>
          </ac:picMkLst>
        </pc:picChg>
        <pc:picChg chg="add mod">
          <ac:chgData name="Elena Frangu" userId="56f7885e131cb13c" providerId="LiveId" clId="{1911E52F-08D7-466D-AC33-B2F84EBD9777}" dt="2023-07-15T11:36:50.597" v="2800" actId="1076"/>
          <ac:picMkLst>
            <pc:docMk/>
            <pc:sldMk cId="1668164209" sldId="615"/>
            <ac:picMk id="13" creationId="{C10D7F58-63B7-5BDE-1727-6B2C8BD1C7EA}"/>
          </ac:picMkLst>
        </pc:picChg>
      </pc:sldChg>
      <pc:sldChg chg="addSp modSp mod modClrScheme chgLayout">
        <pc:chgData name="Elena Frangu" userId="56f7885e131cb13c" providerId="LiveId" clId="{1911E52F-08D7-466D-AC33-B2F84EBD9777}" dt="2023-07-15T11:31:14.002" v="2768" actId="1076"/>
        <pc:sldMkLst>
          <pc:docMk/>
          <pc:sldMk cId="2452540836" sldId="616"/>
        </pc:sldMkLst>
        <pc:spChg chg="add mod">
          <ac:chgData name="Elena Frangu" userId="56f7885e131cb13c" providerId="LiveId" clId="{1911E52F-08D7-466D-AC33-B2F84EBD9777}" dt="2023-07-15T11:31:14.002" v="2768" actId="1076"/>
          <ac:spMkLst>
            <pc:docMk/>
            <pc:sldMk cId="2452540836" sldId="616"/>
            <ac:spMk id="5" creationId="{6427FCB4-3C1B-A15E-AC39-FAFD15900B75}"/>
          </ac:spMkLst>
        </pc:spChg>
        <pc:spChg chg="mod">
          <ac:chgData name="Elena Frangu" userId="56f7885e131cb13c" providerId="LiveId" clId="{1911E52F-08D7-466D-AC33-B2F84EBD9777}" dt="2023-07-15T11:17:53.666" v="2236" actId="26606"/>
          <ac:spMkLst>
            <pc:docMk/>
            <pc:sldMk cId="2452540836" sldId="616"/>
            <ac:spMk id="9218" creationId="{2B32E6CC-AB03-45BB-AA5B-6AB4CCD76CB2}"/>
          </ac:spMkLst>
        </pc:spChg>
        <pc:spChg chg="mod ord">
          <ac:chgData name="Elena Frangu" userId="56f7885e131cb13c" providerId="LiveId" clId="{1911E52F-08D7-466D-AC33-B2F84EBD9777}" dt="2023-07-15T11:18:04.230" v="2238" actId="14100"/>
          <ac:spMkLst>
            <pc:docMk/>
            <pc:sldMk cId="2452540836" sldId="616"/>
            <ac:spMk id="9219" creationId="{EDD6FDD8-03F3-4F96-9979-762D8609EA45}"/>
          </ac:spMkLst>
        </pc:spChg>
        <pc:picChg chg="add mod">
          <ac:chgData name="Elena Frangu" userId="56f7885e131cb13c" providerId="LiveId" clId="{1911E52F-08D7-466D-AC33-B2F84EBD9777}" dt="2023-07-15T11:30:28.505" v="2763" actId="1076"/>
          <ac:picMkLst>
            <pc:docMk/>
            <pc:sldMk cId="2452540836" sldId="616"/>
            <ac:picMk id="3" creationId="{7213D8B4-29C4-6E68-778C-03C25773827E}"/>
          </ac:picMkLst>
        </pc:picChg>
        <pc:picChg chg="add mod">
          <ac:chgData name="Elena Frangu" userId="56f7885e131cb13c" providerId="LiveId" clId="{1911E52F-08D7-466D-AC33-B2F84EBD9777}" dt="2023-07-15T11:30:19.296" v="2762" actId="1076"/>
          <ac:picMkLst>
            <pc:docMk/>
            <pc:sldMk cId="2452540836" sldId="616"/>
            <ac:picMk id="4" creationId="{211C985E-8721-AFB7-8778-6AC3F4E3917B}"/>
          </ac:picMkLst>
        </pc:picChg>
      </pc:sldChg>
      <pc:sldChg chg="addSp modSp mod">
        <pc:chgData name="Elena Frangu" userId="56f7885e131cb13c" providerId="LiveId" clId="{1911E52F-08D7-466D-AC33-B2F84EBD9777}" dt="2023-07-15T11:35:04.456" v="2782" actId="14100"/>
        <pc:sldMkLst>
          <pc:docMk/>
          <pc:sldMk cId="3716840799" sldId="617"/>
        </pc:sldMkLst>
        <pc:spChg chg="add mod">
          <ac:chgData name="Elena Frangu" userId="56f7885e131cb13c" providerId="LiveId" clId="{1911E52F-08D7-466D-AC33-B2F84EBD9777}" dt="2023-07-15T11:31:26.638" v="2771" actId="1076"/>
          <ac:spMkLst>
            <pc:docMk/>
            <pc:sldMk cId="3716840799" sldId="617"/>
            <ac:spMk id="3" creationId="{74C529B4-005A-0856-E67A-4036BC130329}"/>
          </ac:spMkLst>
        </pc:spChg>
        <pc:spChg chg="mod">
          <ac:chgData name="Elena Frangu" userId="56f7885e131cb13c" providerId="LiveId" clId="{1911E52F-08D7-466D-AC33-B2F84EBD9777}" dt="2023-07-15T11:34:59.091" v="2781" actId="1076"/>
          <ac:spMkLst>
            <pc:docMk/>
            <pc:sldMk cId="3716840799" sldId="617"/>
            <ac:spMk id="9219" creationId="{EDD6FDD8-03F3-4F96-9979-762D8609EA45}"/>
          </ac:spMkLst>
        </pc:spChg>
        <pc:picChg chg="add mod">
          <ac:chgData name="Elena Frangu" userId="56f7885e131cb13c" providerId="LiveId" clId="{1911E52F-08D7-466D-AC33-B2F84EBD9777}" dt="2023-07-15T11:35:04.456" v="2782" actId="14100"/>
          <ac:picMkLst>
            <pc:docMk/>
            <pc:sldMk cId="3716840799" sldId="617"/>
            <ac:picMk id="2" creationId="{E7FC26B7-2EE2-0D0D-7DDB-1DFF74108978}"/>
          </ac:picMkLst>
        </pc:picChg>
      </pc:sldChg>
      <pc:sldChg chg="addSp modSp mod modClrScheme chgLayout modNotesTx">
        <pc:chgData name="Elena Frangu" userId="56f7885e131cb13c" providerId="LiveId" clId="{1911E52F-08D7-466D-AC33-B2F84EBD9777}" dt="2023-07-15T10:48:31.731" v="1439" actId="1076"/>
        <pc:sldMkLst>
          <pc:docMk/>
          <pc:sldMk cId="3393854100" sldId="618"/>
        </pc:sldMkLst>
        <pc:spChg chg="add mod">
          <ac:chgData name="Elena Frangu" userId="56f7885e131cb13c" providerId="LiveId" clId="{1911E52F-08D7-466D-AC33-B2F84EBD9777}" dt="2023-07-15T10:44:14.231" v="1419" actId="1076"/>
          <ac:spMkLst>
            <pc:docMk/>
            <pc:sldMk cId="3393854100" sldId="618"/>
            <ac:spMk id="4" creationId="{87DC78A1-F0AD-2DCF-31B9-FEB64830A23D}"/>
          </ac:spMkLst>
        </pc:spChg>
        <pc:spChg chg="add mod">
          <ac:chgData name="Elena Frangu" userId="56f7885e131cb13c" providerId="LiveId" clId="{1911E52F-08D7-466D-AC33-B2F84EBD9777}" dt="2023-07-15T10:47:11.958" v="1428" actId="1076"/>
          <ac:spMkLst>
            <pc:docMk/>
            <pc:sldMk cId="3393854100" sldId="618"/>
            <ac:spMk id="7" creationId="{50CAB998-609A-DE4C-D89A-5C5A63911485}"/>
          </ac:spMkLst>
        </pc:spChg>
        <pc:spChg chg="add mod">
          <ac:chgData name="Elena Frangu" userId="56f7885e131cb13c" providerId="LiveId" clId="{1911E52F-08D7-466D-AC33-B2F84EBD9777}" dt="2023-07-15T10:48:31.731" v="1439" actId="1076"/>
          <ac:spMkLst>
            <pc:docMk/>
            <pc:sldMk cId="3393854100" sldId="618"/>
            <ac:spMk id="10" creationId="{2C694347-0778-C84F-F94E-2F3144B62137}"/>
          </ac:spMkLst>
        </pc:spChg>
        <pc:spChg chg="mod">
          <ac:chgData name="Elena Frangu" userId="56f7885e131cb13c" providerId="LiveId" clId="{1911E52F-08D7-466D-AC33-B2F84EBD9777}" dt="2023-07-15T10:43:14.620" v="1411" actId="26606"/>
          <ac:spMkLst>
            <pc:docMk/>
            <pc:sldMk cId="3393854100" sldId="618"/>
            <ac:spMk id="9218" creationId="{2B32E6CC-AB03-45BB-AA5B-6AB4CCD76CB2}"/>
          </ac:spMkLst>
        </pc:spChg>
        <pc:spChg chg="mod ord">
          <ac:chgData name="Elena Frangu" userId="56f7885e131cb13c" providerId="LiveId" clId="{1911E52F-08D7-466D-AC33-B2F84EBD9777}" dt="2023-07-15T10:48:14.252" v="1435" actId="14100"/>
          <ac:spMkLst>
            <pc:docMk/>
            <pc:sldMk cId="3393854100" sldId="618"/>
            <ac:spMk id="9219" creationId="{EDD6FDD8-03F3-4F96-9979-762D8609EA45}"/>
          </ac:spMkLst>
        </pc:spChg>
        <pc:picChg chg="add mod">
          <ac:chgData name="Elena Frangu" userId="56f7885e131cb13c" providerId="LiveId" clId="{1911E52F-08D7-466D-AC33-B2F84EBD9777}" dt="2023-07-15T10:46:43.247" v="1423" actId="14100"/>
          <ac:picMkLst>
            <pc:docMk/>
            <pc:sldMk cId="3393854100" sldId="618"/>
            <ac:picMk id="3" creationId="{6C433A22-E150-B475-A954-12F4CDE36A5A}"/>
          </ac:picMkLst>
        </pc:picChg>
        <pc:picChg chg="add mod">
          <ac:chgData name="Elena Frangu" userId="56f7885e131cb13c" providerId="LiveId" clId="{1911E52F-08D7-466D-AC33-B2F84EBD9777}" dt="2023-07-15T10:46:49.415" v="1425" actId="1076"/>
          <ac:picMkLst>
            <pc:docMk/>
            <pc:sldMk cId="3393854100" sldId="618"/>
            <ac:picMk id="6" creationId="{75792425-4B9B-416D-ACD1-767F4991725F}"/>
          </ac:picMkLst>
        </pc:picChg>
        <pc:picChg chg="add mod">
          <ac:chgData name="Elena Frangu" userId="56f7885e131cb13c" providerId="LiveId" clId="{1911E52F-08D7-466D-AC33-B2F84EBD9777}" dt="2023-07-15T10:48:19.966" v="1436" actId="1076"/>
          <ac:picMkLst>
            <pc:docMk/>
            <pc:sldMk cId="3393854100" sldId="618"/>
            <ac:picMk id="9" creationId="{E0F05A02-5A5E-A08E-3AA0-E9DAC76054EC}"/>
          </ac:picMkLst>
        </pc:picChg>
      </pc:sldChg>
      <pc:sldChg chg="addSp delSp modSp mod modClrScheme chgLayout">
        <pc:chgData name="Elena Frangu" userId="56f7885e131cb13c" providerId="LiveId" clId="{1911E52F-08D7-466D-AC33-B2F84EBD9777}" dt="2023-07-15T09:47:15.939" v="95" actId="403"/>
        <pc:sldMkLst>
          <pc:docMk/>
          <pc:sldMk cId="362085069" sldId="619"/>
        </pc:sldMkLst>
        <pc:spChg chg="mod modVis">
          <ac:chgData name="Elena Frangu" userId="56f7885e131cb13c" providerId="LiveId" clId="{1911E52F-08D7-466D-AC33-B2F84EBD9777}" dt="2023-07-15T09:44:55.310" v="83" actId="26606"/>
          <ac:spMkLst>
            <pc:docMk/>
            <pc:sldMk cId="362085069" sldId="619"/>
            <ac:spMk id="4" creationId="{9BDDCD80-3779-40E2-8E88-73E278AF6DFA}"/>
          </ac:spMkLst>
        </pc:spChg>
        <pc:spChg chg="mod">
          <ac:chgData name="Elena Frangu" userId="56f7885e131cb13c" providerId="LiveId" clId="{1911E52F-08D7-466D-AC33-B2F84EBD9777}" dt="2023-07-15T09:44:55.310" v="83" actId="26606"/>
          <ac:spMkLst>
            <pc:docMk/>
            <pc:sldMk cId="362085069" sldId="619"/>
            <ac:spMk id="7170" creationId="{97F85A85-B776-40D1-8548-64F43F7CF32F}"/>
          </ac:spMkLst>
        </pc:spChg>
        <pc:spChg chg="mod">
          <ac:chgData name="Elena Frangu" userId="56f7885e131cb13c" providerId="LiveId" clId="{1911E52F-08D7-466D-AC33-B2F84EBD9777}" dt="2023-07-15T09:47:15.939" v="95" actId="403"/>
          <ac:spMkLst>
            <pc:docMk/>
            <pc:sldMk cId="362085069" sldId="619"/>
            <ac:spMk id="7171" creationId="{BFF85E77-D367-42C1-BDA9-AD01E8E287ED}"/>
          </ac:spMkLst>
        </pc:spChg>
        <pc:picChg chg="add del mod ord">
          <ac:chgData name="Elena Frangu" userId="56f7885e131cb13c" providerId="LiveId" clId="{1911E52F-08D7-466D-AC33-B2F84EBD9777}" dt="2023-07-15T09:46:11.068" v="86" actId="478"/>
          <ac:picMkLst>
            <pc:docMk/>
            <pc:sldMk cId="362085069" sldId="619"/>
            <ac:picMk id="3" creationId="{5A38FE25-0A33-36FC-0853-2ECD03C73036}"/>
          </ac:picMkLst>
        </pc:picChg>
        <pc:picChg chg="add mod ord modCrop">
          <ac:chgData name="Elena Frangu" userId="56f7885e131cb13c" providerId="LiveId" clId="{1911E52F-08D7-466D-AC33-B2F84EBD9777}" dt="2023-07-15T09:47:00.094" v="94" actId="14100"/>
          <ac:picMkLst>
            <pc:docMk/>
            <pc:sldMk cId="362085069" sldId="619"/>
            <ac:picMk id="6" creationId="{8A22EA59-65BE-B007-1731-976F6499A93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8EE19-B548-4246-B47A-BA00FCB3733C}" type="datetimeFigureOut">
              <a:rPr lang="en-GB" smtClean="0"/>
              <a:t>16/07/2023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FC8682-D292-485B-BE2E-539C66EE3068}" type="slidenum">
              <a:rPr lang="en-GB" smtClean="0"/>
              <a:t>‹#›</a:t>
            </a:fld>
            <a:endParaRPr lang="en-GB"/>
          </a:p>
        </p:txBody>
      </p:sp>
    </p:spTree>
    <p:extLst>
      <p:ext uri="{BB962C8B-B14F-4D97-AF65-F5344CB8AC3E}">
        <p14:creationId xmlns:p14="http://schemas.microsoft.com/office/powerpoint/2010/main" val="6719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It all started back in 2017, when I searched the Internet to find a unique idea of wedding favours and I came across the art of melt and pour soap making.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extLst>
      <p:ext uri="{BB962C8B-B14F-4D97-AF65-F5344CB8AC3E}">
        <p14:creationId xmlns:p14="http://schemas.microsoft.com/office/powerpoint/2010/main" val="218493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Loomy Accessories LTD will be using melt and pour soap bases to create solid bar of soaps that will attract the customers with the bright colours and blended smells of the fragrance oils, as well as the benefits of the shape of the bar of soap.</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order to create cosmetics in the United Kingdom, all recipes need to be submitted to testing and certifying for a Cosmetics Product Safety Report Certificate which will investigate the products ingredients and decided if the proportions are safe to use in contact with the skin.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These 6 labels show the approved recipes ingredients used in the all the solid soaps submitted to obtain a CPSR certification. </a:t>
            </a:r>
          </a:p>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800" kern="0" dirty="0">
                <a:effectLst/>
                <a:latin typeface="Arial" panose="020B0604020202020204" pitchFamily="34" charset="0"/>
                <a:ea typeface="Calibri" panose="020F0502020204030204" pitchFamily="34" charset="0"/>
              </a:rPr>
              <a:t>As Loomy Accessories is a private limited company, the sole owner and appointed director of the business will start by being the only person in charge of the financial, management and production functions. The new business will be considered a family firm. </a:t>
            </a:r>
          </a:p>
          <a:p>
            <a:pPr eaLnBrk="1" hangingPunct="1"/>
            <a:r>
              <a:rPr lang="en-GB" altLang="en-US" sz="1800" kern="0" dirty="0">
                <a:effectLst/>
                <a:latin typeface="Arial" panose="020B0604020202020204" pitchFamily="34" charset="0"/>
              </a:rPr>
              <a:t>The </a:t>
            </a:r>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 As Loomy Accessories is a private limited company, the sole owner and appointed director of the business will start by being the only person in charge of the financial, management and production functions. The new business will be considered a family firm. </a:t>
            </a:r>
            <a:endParaRPr lang="en-US" altLang="en-US" dirty="0"/>
          </a:p>
        </p:txBody>
      </p:sp>
    </p:spTree>
    <p:extLst>
      <p:ext uri="{BB962C8B-B14F-4D97-AF65-F5344CB8AC3E}">
        <p14:creationId xmlns:p14="http://schemas.microsoft.com/office/powerpoint/2010/main" val="997849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374151"/>
                </a:solidFill>
                <a:effectLst/>
                <a:latin typeface="Söhne"/>
              </a:rPr>
              <a:t>Our soaps are handcrafted with care, ensuring a delightful sensory experience for our customers.</a:t>
            </a:r>
          </a:p>
          <a:p>
            <a:pPr marL="171450" indent="-171450" eaLnBrk="1" hangingPunct="1">
              <a:buFont typeface="Arial" panose="020B0604020202020204" pitchFamily="34" charset="0"/>
              <a:buChar char="•"/>
            </a:pPr>
            <a:r>
              <a:rPr lang="en-GB" b="0" i="0" dirty="0">
                <a:solidFill>
                  <a:srgbClr val="374151"/>
                </a:solidFill>
                <a:effectLst/>
                <a:latin typeface="Söhne"/>
              </a:rPr>
              <a:t>Our unique selling point is the shape of the soap bars which is meant to be </a:t>
            </a:r>
            <a:r>
              <a:rPr lang="en-GB" b="0" i="0">
                <a:solidFill>
                  <a:srgbClr val="374151"/>
                </a:solidFill>
                <a:effectLst/>
                <a:latin typeface="Söhne"/>
              </a:rPr>
              <a:t>used as massager </a:t>
            </a:r>
            <a:r>
              <a:rPr lang="en-GB" b="0" i="0" dirty="0">
                <a:solidFill>
                  <a:srgbClr val="374151"/>
                </a:solidFill>
                <a:effectLst/>
                <a:latin typeface="Söhne"/>
              </a:rPr>
              <a:t>and skin exfoliator. </a:t>
            </a:r>
          </a:p>
          <a:p>
            <a:pPr marL="171450" indent="-171450" eaLnBrk="1" hangingPunct="1">
              <a:buFont typeface="Arial" panose="020B0604020202020204" pitchFamily="34" charset="0"/>
              <a:buChar char="•"/>
            </a:pPr>
            <a:r>
              <a:rPr lang="en-GB" b="0" i="0" dirty="0">
                <a:solidFill>
                  <a:srgbClr val="374151"/>
                </a:solidFill>
                <a:effectLst/>
                <a:latin typeface="Söhne"/>
              </a:rPr>
              <a:t>The carefully selected fragrance oils have been used in soap making for hundreds of years and the ranges of smells continue to expand including nowadays, candy cane, expensive perfumes inspired smells and some that mimic foods, such as lasagne and basil. </a:t>
            </a:r>
          </a:p>
          <a:p>
            <a:pPr marL="171450" indent="-171450" eaLnBrk="1" hangingPunct="1">
              <a:buFont typeface="Arial" panose="020B0604020202020204" pitchFamily="34" charset="0"/>
              <a:buChar char="•"/>
            </a:pPr>
            <a:endParaRPr lang="en-US" altLang="en-US" dirty="0"/>
          </a:p>
        </p:txBody>
      </p:sp>
    </p:spTree>
    <p:extLst>
      <p:ext uri="{BB962C8B-B14F-4D97-AF65-F5344CB8AC3E}">
        <p14:creationId xmlns:p14="http://schemas.microsoft.com/office/powerpoint/2010/main" val="988618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05549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498559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796002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364FC5-C09C-4222-895D-8CED6FFFE5CD}"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790908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16/07/2023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890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16/07/2023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3894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5097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13662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16/07/2023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867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16/07/2023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25348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16/07/2023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10742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6070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0085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7932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82893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16/07/2023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200741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3.jpg"/><Relationship Id="rId4" Type="http://schemas.openxmlformats.org/officeDocument/2006/relationships/image" Target="../media/image12.jp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19.sv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ctrTitle"/>
          </p:nvPr>
        </p:nvSpPr>
        <p:spPr>
          <a:xfrm>
            <a:off x="911424" y="1988841"/>
            <a:ext cx="10363200" cy="1470025"/>
          </a:xfrm>
        </p:spPr>
        <p:txBody>
          <a:bodyPr anchor="ctr">
            <a:normAutofit/>
          </a:bodyPr>
          <a:lstStyle/>
          <a:p>
            <a:r>
              <a:rPr lang="en-GB" altLang="en-US" b="1" dirty="0"/>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type="subTitle" idx="1"/>
          </p:nvPr>
        </p:nvSpPr>
        <p:spPr>
          <a:xfrm>
            <a:off x="1825824" y="3744615"/>
            <a:ext cx="8534400" cy="1752600"/>
          </a:xfrm>
        </p:spPr>
        <p:txBody>
          <a:bodyPr>
            <a:normAutofit/>
          </a:bodyPr>
          <a:lstStyle/>
          <a:p>
            <a:pPr eaLnBrk="1" hangingPunct="1"/>
            <a:r>
              <a:rPr lang="en-GB" altLang="en-US" b="1" dirty="0">
                <a:solidFill>
                  <a:schemeClr val="bg1"/>
                </a:solidFill>
              </a:rPr>
              <a:t>Title: Loomy Accessories LTD</a:t>
            </a:r>
          </a:p>
          <a:p>
            <a:pPr eaLnBrk="1" hangingPunct="1"/>
            <a:r>
              <a:rPr lang="en-GB" altLang="en-US" b="1" dirty="0">
                <a:solidFill>
                  <a:schemeClr val="bg1"/>
                </a:solidFill>
              </a:rPr>
              <a:t>Elena-Luminita Frangu - 2122202</a:t>
            </a:r>
          </a:p>
          <a:p>
            <a:pPr eaLnBrk="1" hangingPunct="1"/>
            <a:r>
              <a:rPr lang="en-GB" altLang="en-US" b="1" dirty="0">
                <a:solidFill>
                  <a:schemeClr val="bg1"/>
                </a:solidFill>
              </a:rPr>
              <a:t>Lecturer Name:  Vasilios Tavlaridis</a:t>
            </a:r>
          </a:p>
          <a:p>
            <a:pPr eaLnBrk="1" hangingPunct="1"/>
            <a:endParaRPr lang="en-GB" altLang="en-US" dirty="0"/>
          </a:p>
        </p:txBody>
      </p:sp>
      <p:sp>
        <p:nvSpPr>
          <p:cNvPr id="4" name="Date Placeholder 3" hidden="1">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spcAft>
                <a:spcPts val="600"/>
              </a:spcAft>
              <a:defRPr/>
            </a:pPr>
            <a:fld id="{73B07335-0E4B-4830-9DA1-499DF5ED18FC}" type="datetime1">
              <a:rPr lang="en-GB" altLang="en-US">
                <a:solidFill>
                  <a:prstClr val="black">
                    <a:tint val="75000"/>
                  </a:prstClr>
                </a:solidFill>
                <a:latin typeface="Myriad Pro"/>
              </a:rPr>
              <a:pPr>
                <a:spcAft>
                  <a:spcPts val="600"/>
                </a:spcAft>
                <a:defRPr/>
              </a:pPr>
              <a:t>16/07/2023</a:t>
            </a:fld>
            <a:endParaRPr lang="en-GB" altLang="en-US">
              <a:solidFill>
                <a:prstClr val="black">
                  <a:tint val="75000"/>
                </a:prstClr>
              </a:solidFill>
              <a:latin typeface="Myriad Pr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logo for a company">
            <a:extLst>
              <a:ext uri="{FF2B5EF4-FFF2-40B4-BE49-F238E27FC236}">
                <a16:creationId xmlns:a16="http://schemas.microsoft.com/office/drawing/2014/main" id="{33E6A222-1979-E057-A7D5-AE169C0254D3}"/>
              </a:ext>
            </a:extLst>
          </p:cNvPr>
          <p:cNvPicPr>
            <a:picLocks noChangeAspect="1"/>
          </p:cNvPicPr>
          <p:nvPr/>
        </p:nvPicPr>
        <p:blipFill rotWithShape="1">
          <a:blip r:embed="rId3">
            <a:extLst>
              <a:ext uri="{28A0092B-C50C-407E-A947-70E740481C1C}">
                <a14:useLocalDpi xmlns:a14="http://schemas.microsoft.com/office/drawing/2010/main" val="0"/>
              </a:ext>
            </a:extLst>
          </a:blip>
          <a:srcRect t="28305" b="36528"/>
          <a:stretch/>
        </p:blipFill>
        <p:spPr>
          <a:xfrm>
            <a:off x="180244" y="1588168"/>
            <a:ext cx="5610955" cy="1973179"/>
          </a:xfrm>
          <a:prstGeom prst="rect">
            <a:avLst/>
          </a:prstGeom>
          <a:noFill/>
        </p:spPr>
      </p:pic>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609600" y="274638"/>
            <a:ext cx="10972800" cy="1143000"/>
          </a:xfrm>
        </p:spPr>
        <p:txBody>
          <a:bodyPr anchor="ctr">
            <a:normAutofit/>
          </a:bodyPr>
          <a:lstStyle/>
          <a:p>
            <a:pPr eaLnBrk="1" hangingPunct="1"/>
            <a:r>
              <a:rPr lang="en-US" b="1" dirty="0"/>
              <a:t>Introduction</a:t>
            </a:r>
            <a:endParaRPr lang="en-GB" altLang="en-US" b="1"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sz="half" idx="2"/>
          </p:nvPr>
        </p:nvSpPr>
        <p:spPr>
          <a:xfrm>
            <a:off x="6096000" y="1970922"/>
            <a:ext cx="5822731" cy="2245028"/>
          </a:xfrm>
        </p:spPr>
        <p:txBody>
          <a:bodyPr>
            <a:normAutofit/>
          </a:bodyPr>
          <a:lstStyle/>
          <a:p>
            <a:pPr marL="0" indent="0">
              <a:lnSpc>
                <a:spcPct val="90000"/>
              </a:lnSpc>
              <a:spcAft>
                <a:spcPts val="800"/>
              </a:spcAft>
            </a:pPr>
            <a:r>
              <a:rPr lang="en-US" altLang="en-US" sz="3000" dirty="0"/>
              <a:t>Loomy Accessories LTD is a company started from the newfound passion to create colourful, fragranced and eye-appealing soaps. </a:t>
            </a:r>
          </a:p>
        </p:txBody>
      </p:sp>
      <p:sp>
        <p:nvSpPr>
          <p:cNvPr id="4" name="Date Placeholder 3" hidden="1">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spcAft>
                <a:spcPts val="600"/>
              </a:spcAft>
              <a:defRPr/>
            </a:pPr>
            <a:fld id="{4C6C5FAC-584C-43A3-8901-F20A0EB59EB5}" type="datetime1">
              <a:rPr lang="en-GB" altLang="en-US" smtClean="0">
                <a:solidFill>
                  <a:prstClr val="black">
                    <a:tint val="75000"/>
                  </a:prstClr>
                </a:solidFill>
                <a:latin typeface="Myriad Pro"/>
              </a:rPr>
              <a:pPr>
                <a:spcAft>
                  <a:spcPts val="600"/>
                </a:spcAft>
                <a:defRPr/>
              </a:pPr>
              <a:t>16/07/2023</a:t>
            </a:fld>
            <a:endParaRPr lang="en-GB" altLang="en-US">
              <a:solidFill>
                <a:prstClr val="black">
                  <a:tint val="75000"/>
                </a:prstClr>
              </a:solidFill>
              <a:latin typeface="Myriad Pro"/>
            </a:endParaRPr>
          </a:p>
        </p:txBody>
      </p:sp>
    </p:spTree>
    <p:extLst>
      <p:ext uri="{BB962C8B-B14F-4D97-AF65-F5344CB8AC3E}">
        <p14:creationId xmlns:p14="http://schemas.microsoft.com/office/powerpoint/2010/main" val="1644873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631504" y="0"/>
            <a:ext cx="8928992" cy="1125538"/>
          </a:xfrm>
        </p:spPr>
        <p:txBody>
          <a:bodyPr>
            <a:normAutofit/>
          </a:bodyPr>
          <a:lstStyle/>
          <a:p>
            <a:pPr eaLnBrk="1" hangingPunct="1"/>
            <a:r>
              <a:rPr lang="en-US" sz="4000" b="1" dirty="0">
                <a:solidFill>
                  <a:prstClr val="black"/>
                </a:solidFill>
                <a:latin typeface="+mn-lt"/>
                <a:ea typeface="Arial" panose="020B0604020202020204" pitchFamily="34" charset="0"/>
                <a:cs typeface="+mn-cs"/>
              </a:rPr>
              <a:t>Overview of the business idea</a:t>
            </a:r>
            <a:endParaRPr lang="en-GB" altLang="en-US" sz="4000" b="1" dirty="0">
              <a:latin typeface="+mn-lt"/>
            </a:endParaRPr>
          </a:p>
        </p:txBody>
      </p:sp>
      <p:sp>
        <p:nvSpPr>
          <p:cNvPr id="3" name="Content Placeholder 2">
            <a:extLst>
              <a:ext uri="{FF2B5EF4-FFF2-40B4-BE49-F238E27FC236}">
                <a16:creationId xmlns:a16="http://schemas.microsoft.com/office/drawing/2014/main" id="{FA8C7064-9883-5DB0-E597-B2861777AE9F}"/>
              </a:ext>
            </a:extLst>
          </p:cNvPr>
          <p:cNvSpPr>
            <a:spLocks noGrp="1"/>
          </p:cNvSpPr>
          <p:nvPr>
            <p:ph idx="1"/>
          </p:nvPr>
        </p:nvSpPr>
        <p:spPr>
          <a:xfrm>
            <a:off x="453154" y="4135029"/>
            <a:ext cx="11442138" cy="1537487"/>
          </a:xfrm>
        </p:spPr>
        <p:txBody>
          <a:bodyPr>
            <a:normAutofit lnSpcReduction="10000"/>
          </a:bodyPr>
          <a:lstStyle/>
          <a:p>
            <a:r>
              <a:rPr lang="en-GB" dirty="0"/>
              <a:t>The soap making company will be using the available resources to create solid bars of soap and attract with the unique designs.</a:t>
            </a:r>
          </a:p>
        </p:txBody>
      </p:sp>
      <p:pic>
        <p:nvPicPr>
          <p:cNvPr id="5" name="Picture 4" descr="A package of massage soap&#10;&#10;Description automatically generated">
            <a:extLst>
              <a:ext uri="{FF2B5EF4-FFF2-40B4-BE49-F238E27FC236}">
                <a16:creationId xmlns:a16="http://schemas.microsoft.com/office/drawing/2014/main" id="{B3BBD31D-2C02-5420-C647-E86091404A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2903" y="774770"/>
            <a:ext cx="2340869" cy="1618491"/>
          </a:xfrm>
          <a:prstGeom prst="rect">
            <a:avLst/>
          </a:prstGeom>
        </p:spPr>
      </p:pic>
      <p:pic>
        <p:nvPicPr>
          <p:cNvPr id="7" name="Picture 6" descr="A label with lavender flowers&#10;&#10;Description automatically generated">
            <a:extLst>
              <a:ext uri="{FF2B5EF4-FFF2-40B4-BE49-F238E27FC236}">
                <a16:creationId xmlns:a16="http://schemas.microsoft.com/office/drawing/2014/main" id="{5B7F3E4D-E64B-7B7A-B95C-CCBE9FB778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25565" y="2454900"/>
            <a:ext cx="2340869" cy="1618491"/>
          </a:xfrm>
          <a:prstGeom prst="rect">
            <a:avLst/>
          </a:prstGeom>
        </p:spPr>
      </p:pic>
      <p:pic>
        <p:nvPicPr>
          <p:cNvPr id="9" name="Picture 8" descr="A package of coffee beans&#10;&#10;Description automatically generated">
            <a:extLst>
              <a:ext uri="{FF2B5EF4-FFF2-40B4-BE49-F238E27FC236}">
                <a16:creationId xmlns:a16="http://schemas.microsoft.com/office/drawing/2014/main" id="{7EBA7E88-DED5-6645-0D68-AA07988149E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2902" y="2357017"/>
            <a:ext cx="2340869" cy="1618491"/>
          </a:xfrm>
          <a:prstGeom prst="rect">
            <a:avLst/>
          </a:prstGeom>
        </p:spPr>
      </p:pic>
      <p:pic>
        <p:nvPicPr>
          <p:cNvPr id="11" name="Picture 10" descr="A white square with blue text and black text on it&#10;&#10;Description automatically generated">
            <a:extLst>
              <a:ext uri="{FF2B5EF4-FFF2-40B4-BE49-F238E27FC236}">
                <a16:creationId xmlns:a16="http://schemas.microsoft.com/office/drawing/2014/main" id="{D18E823E-2E4C-04FE-7AB8-EEF6894ACFC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28228" y="2393261"/>
            <a:ext cx="2340869" cy="1618491"/>
          </a:xfrm>
          <a:prstGeom prst="rect">
            <a:avLst/>
          </a:prstGeom>
        </p:spPr>
      </p:pic>
      <p:pic>
        <p:nvPicPr>
          <p:cNvPr id="13" name="Picture 12" descr="A close up of a soap&#10;&#10;Description automatically generated">
            <a:extLst>
              <a:ext uri="{FF2B5EF4-FFF2-40B4-BE49-F238E27FC236}">
                <a16:creationId xmlns:a16="http://schemas.microsoft.com/office/drawing/2014/main" id="{315B723A-04D8-8B23-7123-396A70FBB0E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25565" y="836409"/>
            <a:ext cx="2340869" cy="1618491"/>
          </a:xfrm>
          <a:prstGeom prst="rect">
            <a:avLst/>
          </a:prstGeom>
        </p:spPr>
      </p:pic>
      <p:pic>
        <p:nvPicPr>
          <p:cNvPr id="15" name="Picture 14" descr="A close up of a soap&#10;&#10;Description automatically generated">
            <a:extLst>
              <a:ext uri="{FF2B5EF4-FFF2-40B4-BE49-F238E27FC236}">
                <a16:creationId xmlns:a16="http://schemas.microsoft.com/office/drawing/2014/main" id="{FC4F123C-BA64-BF34-7E4C-67E2DDD879B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028228" y="836409"/>
            <a:ext cx="2340869" cy="1618491"/>
          </a:xfrm>
          <a:prstGeom prst="rect">
            <a:avLst/>
          </a:prstGeom>
        </p:spPr>
      </p:pic>
      <p:sp>
        <p:nvSpPr>
          <p:cNvPr id="16" name="TextBox 15">
            <a:extLst>
              <a:ext uri="{FF2B5EF4-FFF2-40B4-BE49-F238E27FC236}">
                <a16:creationId xmlns:a16="http://schemas.microsoft.com/office/drawing/2014/main" id="{C24C69E0-9518-B86A-F73D-9441C4991E4D}"/>
              </a:ext>
            </a:extLst>
          </p:cNvPr>
          <p:cNvSpPr txBox="1"/>
          <p:nvPr/>
        </p:nvSpPr>
        <p:spPr>
          <a:xfrm rot="16200000">
            <a:off x="10537347" y="2285622"/>
            <a:ext cx="2002055" cy="338554"/>
          </a:xfrm>
          <a:prstGeom prst="rect">
            <a:avLst/>
          </a:prstGeom>
          <a:noFill/>
        </p:spPr>
        <p:txBody>
          <a:bodyPr wrap="square" rtlCol="0">
            <a:spAutoFit/>
          </a:bodyPr>
          <a:lstStyle/>
          <a:p>
            <a:r>
              <a:rPr lang="en-GB" sz="1600" i="1" dirty="0"/>
              <a:t>(Source: Primary)</a:t>
            </a:r>
          </a:p>
        </p:txBody>
      </p:sp>
      <p:sp>
        <p:nvSpPr>
          <p:cNvPr id="17" name="TextBox 16">
            <a:extLst>
              <a:ext uri="{FF2B5EF4-FFF2-40B4-BE49-F238E27FC236}">
                <a16:creationId xmlns:a16="http://schemas.microsoft.com/office/drawing/2014/main" id="{7616BF50-30BB-5A93-4B3B-3EBC9D787033}"/>
              </a:ext>
            </a:extLst>
          </p:cNvPr>
          <p:cNvSpPr txBox="1"/>
          <p:nvPr/>
        </p:nvSpPr>
        <p:spPr>
          <a:xfrm rot="16200000">
            <a:off x="6434684" y="2285622"/>
            <a:ext cx="2002055" cy="338554"/>
          </a:xfrm>
          <a:prstGeom prst="rect">
            <a:avLst/>
          </a:prstGeom>
          <a:noFill/>
        </p:spPr>
        <p:txBody>
          <a:bodyPr wrap="square" rtlCol="0">
            <a:spAutoFit/>
          </a:bodyPr>
          <a:lstStyle/>
          <a:p>
            <a:r>
              <a:rPr lang="en-GB" sz="1600" i="1" dirty="0"/>
              <a:t>(Source: Primary)</a:t>
            </a:r>
          </a:p>
        </p:txBody>
      </p:sp>
      <p:sp>
        <p:nvSpPr>
          <p:cNvPr id="18" name="TextBox 17">
            <a:extLst>
              <a:ext uri="{FF2B5EF4-FFF2-40B4-BE49-F238E27FC236}">
                <a16:creationId xmlns:a16="http://schemas.microsoft.com/office/drawing/2014/main" id="{D1C18A13-DFCA-5583-291A-BCC36E5709C3}"/>
              </a:ext>
            </a:extLst>
          </p:cNvPr>
          <p:cNvSpPr txBox="1"/>
          <p:nvPr/>
        </p:nvSpPr>
        <p:spPr>
          <a:xfrm rot="16200000">
            <a:off x="2332022" y="2258695"/>
            <a:ext cx="2002055" cy="338554"/>
          </a:xfrm>
          <a:prstGeom prst="rect">
            <a:avLst/>
          </a:prstGeom>
          <a:noFill/>
        </p:spPr>
        <p:txBody>
          <a:bodyPr wrap="square" rtlCol="0">
            <a:spAutoFit/>
          </a:bodyPr>
          <a:lstStyle/>
          <a:p>
            <a:r>
              <a:rPr lang="en-GB" sz="1600" i="1" dirty="0"/>
              <a:t>(Source: Primary)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609600" y="274638"/>
            <a:ext cx="10972800" cy="1143000"/>
          </a:xfrm>
        </p:spPr>
        <p:txBody>
          <a:bodyPr anchor="ctr">
            <a:normAutofit/>
          </a:bodyPr>
          <a:lstStyle/>
          <a:p>
            <a:pPr eaLnBrk="1" hangingPunct="1"/>
            <a:r>
              <a:rPr lang="en-US" b="1"/>
              <a:t>Legal format</a:t>
            </a:r>
            <a:endParaRPr lang="en-GB" altLang="en-US" b="1"/>
          </a:p>
        </p:txBody>
      </p:sp>
      <p:sp>
        <p:nvSpPr>
          <p:cNvPr id="9219" name="Rectangle 3">
            <a:extLst>
              <a:ext uri="{FF2B5EF4-FFF2-40B4-BE49-F238E27FC236}">
                <a16:creationId xmlns:a16="http://schemas.microsoft.com/office/drawing/2014/main" id="{EDD6FDD8-03F3-4F96-9979-762D8609EA45}"/>
              </a:ext>
            </a:extLst>
          </p:cNvPr>
          <p:cNvSpPr>
            <a:spLocks noGrp="1"/>
          </p:cNvSpPr>
          <p:nvPr>
            <p:ph sz="half" idx="1"/>
          </p:nvPr>
        </p:nvSpPr>
        <p:spPr>
          <a:xfrm>
            <a:off x="404261" y="1600201"/>
            <a:ext cx="8279137" cy="3989040"/>
          </a:xfrm>
        </p:spPr>
        <p:txBody>
          <a:bodyPr>
            <a:normAutofit/>
          </a:bodyPr>
          <a:lstStyle/>
          <a:p>
            <a:pPr marL="0" indent="0" eaLnBrk="1" hangingPunct="1">
              <a:lnSpc>
                <a:spcPct val="90000"/>
              </a:lnSpc>
              <a:buNone/>
            </a:pPr>
            <a:r>
              <a:rPr lang="en-GB" sz="2600" dirty="0"/>
              <a:t>Loomy Accessories operates as a privately held limited  company, wherein the proprietor's personal capital serves as the primary investment in the business. </a:t>
            </a:r>
          </a:p>
          <a:p>
            <a:pPr marL="0" indent="0" eaLnBrk="1" hangingPunct="1">
              <a:lnSpc>
                <a:spcPct val="90000"/>
              </a:lnSpc>
              <a:buNone/>
            </a:pPr>
            <a:endParaRPr lang="en-GB" sz="2600" dirty="0"/>
          </a:p>
          <a:p>
            <a:pPr marL="0" indent="0" eaLnBrk="1" hangingPunct="1">
              <a:lnSpc>
                <a:spcPct val="90000"/>
              </a:lnSpc>
              <a:buNone/>
            </a:pPr>
            <a:r>
              <a:rPr lang="en-GB" sz="2600" dirty="0"/>
              <a:t>It may be challenging to launch a small business and make sure it survives. The biggest reason why a new firm fails, frequently within the first year, is a lack of adequate planning and forward preparation. (Michael J., 2011)</a:t>
            </a:r>
            <a:endParaRPr lang="en-US" sz="2600" dirty="0"/>
          </a:p>
        </p:txBody>
      </p:sp>
      <p:pic>
        <p:nvPicPr>
          <p:cNvPr id="3" name="Picture 2" descr="Gavel resting on block">
            <a:extLst>
              <a:ext uri="{FF2B5EF4-FFF2-40B4-BE49-F238E27FC236}">
                <a16:creationId xmlns:a16="http://schemas.microsoft.com/office/drawing/2014/main" id="{DF270780-CED8-D4B9-87CC-EACB0B239634}"/>
              </a:ext>
            </a:extLst>
          </p:cNvPr>
          <p:cNvPicPr>
            <a:picLocks noChangeAspect="1"/>
          </p:cNvPicPr>
          <p:nvPr/>
        </p:nvPicPr>
        <p:blipFill rotWithShape="1">
          <a:blip r:embed="rId3">
            <a:extLst>
              <a:ext uri="{28A0092B-C50C-407E-A947-70E740481C1C}">
                <a14:useLocalDpi xmlns:a14="http://schemas.microsoft.com/office/drawing/2010/main" val="0"/>
              </a:ext>
            </a:extLst>
          </a:blip>
          <a:srcRect l="9894" r="-2" b="-2"/>
          <a:stretch/>
        </p:blipFill>
        <p:spPr>
          <a:xfrm>
            <a:off x="8683398" y="2378329"/>
            <a:ext cx="3284012" cy="2432784"/>
          </a:xfrm>
          <a:prstGeom prst="rect">
            <a:avLst/>
          </a:prstGeom>
          <a:noFill/>
        </p:spPr>
      </p:pic>
      <p:sp>
        <p:nvSpPr>
          <p:cNvPr id="4" name="TextBox 3">
            <a:extLst>
              <a:ext uri="{FF2B5EF4-FFF2-40B4-BE49-F238E27FC236}">
                <a16:creationId xmlns:a16="http://schemas.microsoft.com/office/drawing/2014/main" id="{816CF58C-23D1-1E2B-4178-64AC4DC5F8DD}"/>
              </a:ext>
            </a:extLst>
          </p:cNvPr>
          <p:cNvSpPr txBox="1"/>
          <p:nvPr/>
        </p:nvSpPr>
        <p:spPr>
          <a:xfrm>
            <a:off x="9220503" y="4811113"/>
            <a:ext cx="2567236" cy="338554"/>
          </a:xfrm>
          <a:prstGeom prst="rect">
            <a:avLst/>
          </a:prstGeom>
          <a:noFill/>
        </p:spPr>
        <p:txBody>
          <a:bodyPr wrap="square" rtlCol="0">
            <a:spAutoFit/>
          </a:bodyPr>
          <a:lstStyle/>
          <a:p>
            <a:r>
              <a:rPr lang="en-GB" sz="1600" i="1" dirty="0"/>
              <a:t>(Source: PPT Stock Images)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609600" y="274638"/>
            <a:ext cx="10972800" cy="1143000"/>
          </a:xfrm>
        </p:spPr>
        <p:txBody>
          <a:bodyPr anchor="ctr">
            <a:normAutofit/>
          </a:bodyPr>
          <a:lstStyle/>
          <a:p>
            <a:pPr eaLnBrk="1" hangingPunct="1"/>
            <a:r>
              <a:rPr lang="en-US" b="1"/>
              <a:t>Management of Company</a:t>
            </a:r>
            <a:endParaRPr lang="en-GB" altLang="en-US" b="1"/>
          </a:p>
        </p:txBody>
      </p:sp>
      <p:pic>
        <p:nvPicPr>
          <p:cNvPr id="3" name="Picture 2" descr="A group of colorful soaps">
            <a:extLst>
              <a:ext uri="{FF2B5EF4-FFF2-40B4-BE49-F238E27FC236}">
                <a16:creationId xmlns:a16="http://schemas.microsoft.com/office/drawing/2014/main" id="{6C433A22-E150-B475-A954-12F4CDE36A5A}"/>
              </a:ext>
            </a:extLst>
          </p:cNvPr>
          <p:cNvPicPr>
            <a:picLocks noChangeAspect="1"/>
          </p:cNvPicPr>
          <p:nvPr/>
        </p:nvPicPr>
        <p:blipFill rotWithShape="1">
          <a:blip r:embed="rId3">
            <a:extLst>
              <a:ext uri="{28A0092B-C50C-407E-A947-70E740481C1C}">
                <a14:useLocalDpi xmlns:a14="http://schemas.microsoft.com/office/drawing/2010/main" val="0"/>
              </a:ext>
            </a:extLst>
          </a:blip>
          <a:srcRect b="1227"/>
          <a:stretch/>
        </p:blipFill>
        <p:spPr>
          <a:xfrm>
            <a:off x="609600" y="3210076"/>
            <a:ext cx="3211629" cy="2379163"/>
          </a:xfrm>
          <a:prstGeom prst="rect">
            <a:avLst/>
          </a:prstGeom>
          <a:noFill/>
        </p:spPr>
      </p:pic>
      <p:sp>
        <p:nvSpPr>
          <p:cNvPr id="9219" name="Rectangle 3">
            <a:extLst>
              <a:ext uri="{FF2B5EF4-FFF2-40B4-BE49-F238E27FC236}">
                <a16:creationId xmlns:a16="http://schemas.microsoft.com/office/drawing/2014/main" id="{EDD6FDD8-03F3-4F96-9979-762D8609EA45}"/>
              </a:ext>
            </a:extLst>
          </p:cNvPr>
          <p:cNvSpPr>
            <a:spLocks noGrp="1"/>
          </p:cNvSpPr>
          <p:nvPr>
            <p:ph sz="half" idx="2"/>
          </p:nvPr>
        </p:nvSpPr>
        <p:spPr>
          <a:xfrm>
            <a:off x="6689558" y="1523199"/>
            <a:ext cx="5502442" cy="3989040"/>
          </a:xfrm>
        </p:spPr>
        <p:txBody>
          <a:bodyPr>
            <a:normAutofit/>
          </a:bodyPr>
          <a:lstStyle/>
          <a:p>
            <a:pPr eaLnBrk="1" hangingPunct="1"/>
            <a:r>
              <a:rPr lang="en-GB" altLang="en-US" sz="3200" dirty="0"/>
              <a:t>Loomy Accessories is a limited private company with one owner that oversees the financial, management and production functions. </a:t>
            </a:r>
          </a:p>
        </p:txBody>
      </p:sp>
      <p:sp>
        <p:nvSpPr>
          <p:cNvPr id="4" name="TextBox 3">
            <a:extLst>
              <a:ext uri="{FF2B5EF4-FFF2-40B4-BE49-F238E27FC236}">
                <a16:creationId xmlns:a16="http://schemas.microsoft.com/office/drawing/2014/main" id="{87DC78A1-F0AD-2DCF-31B9-FEB64830A23D}"/>
              </a:ext>
            </a:extLst>
          </p:cNvPr>
          <p:cNvSpPr txBox="1"/>
          <p:nvPr/>
        </p:nvSpPr>
        <p:spPr>
          <a:xfrm rot="16200000">
            <a:off x="-560706" y="4166207"/>
            <a:ext cx="2002055" cy="338554"/>
          </a:xfrm>
          <a:prstGeom prst="rect">
            <a:avLst/>
          </a:prstGeom>
          <a:noFill/>
        </p:spPr>
        <p:txBody>
          <a:bodyPr wrap="square" rtlCol="0">
            <a:spAutoFit/>
          </a:bodyPr>
          <a:lstStyle/>
          <a:p>
            <a:r>
              <a:rPr lang="en-GB" sz="1600" i="1" dirty="0"/>
              <a:t>(Source: Primary)</a:t>
            </a:r>
          </a:p>
        </p:txBody>
      </p:sp>
      <p:pic>
        <p:nvPicPr>
          <p:cNvPr id="6" name="Picture 5" descr="Soap bars wrapped in papers and lavender flowers">
            <a:extLst>
              <a:ext uri="{FF2B5EF4-FFF2-40B4-BE49-F238E27FC236}">
                <a16:creationId xmlns:a16="http://schemas.microsoft.com/office/drawing/2014/main" id="{75792425-4B9B-416D-ACD1-767F499172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 y="1177324"/>
            <a:ext cx="3211629" cy="2032752"/>
          </a:xfrm>
          <a:prstGeom prst="rect">
            <a:avLst/>
          </a:prstGeom>
        </p:spPr>
      </p:pic>
      <p:sp>
        <p:nvSpPr>
          <p:cNvPr id="7" name="TextBox 6">
            <a:extLst>
              <a:ext uri="{FF2B5EF4-FFF2-40B4-BE49-F238E27FC236}">
                <a16:creationId xmlns:a16="http://schemas.microsoft.com/office/drawing/2014/main" id="{50CAB998-609A-DE4C-D89A-5C5A63911485}"/>
              </a:ext>
            </a:extLst>
          </p:cNvPr>
          <p:cNvSpPr txBox="1"/>
          <p:nvPr/>
        </p:nvSpPr>
        <p:spPr>
          <a:xfrm rot="16200000">
            <a:off x="-843296" y="1881561"/>
            <a:ext cx="2567236" cy="338554"/>
          </a:xfrm>
          <a:prstGeom prst="rect">
            <a:avLst/>
          </a:prstGeom>
          <a:noFill/>
        </p:spPr>
        <p:txBody>
          <a:bodyPr wrap="square" rtlCol="0">
            <a:spAutoFit/>
          </a:bodyPr>
          <a:lstStyle/>
          <a:p>
            <a:r>
              <a:rPr lang="en-GB" sz="1600" i="1" dirty="0"/>
              <a:t>(Source: PPT Stock Images)</a:t>
            </a:r>
          </a:p>
        </p:txBody>
      </p:sp>
      <p:pic>
        <p:nvPicPr>
          <p:cNvPr id="9" name="Picture 8" descr="A green and white bars of soap on a green towel&#10;&#10;Description automatically generated">
            <a:extLst>
              <a:ext uri="{FF2B5EF4-FFF2-40B4-BE49-F238E27FC236}">
                <a16:creationId xmlns:a16="http://schemas.microsoft.com/office/drawing/2014/main" id="{E0F05A02-5A5E-A08E-3AA0-E9DAC76054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54785" y="2100332"/>
            <a:ext cx="2834773" cy="2834773"/>
          </a:xfrm>
          <a:prstGeom prst="rect">
            <a:avLst/>
          </a:prstGeom>
        </p:spPr>
      </p:pic>
      <p:sp>
        <p:nvSpPr>
          <p:cNvPr id="10" name="TextBox 9">
            <a:extLst>
              <a:ext uri="{FF2B5EF4-FFF2-40B4-BE49-F238E27FC236}">
                <a16:creationId xmlns:a16="http://schemas.microsoft.com/office/drawing/2014/main" id="{2C694347-0778-C84F-F94E-2F3144B62137}"/>
              </a:ext>
            </a:extLst>
          </p:cNvPr>
          <p:cNvSpPr txBox="1"/>
          <p:nvPr/>
        </p:nvSpPr>
        <p:spPr>
          <a:xfrm>
            <a:off x="4365825" y="4935105"/>
            <a:ext cx="2002055" cy="338554"/>
          </a:xfrm>
          <a:prstGeom prst="rect">
            <a:avLst/>
          </a:prstGeom>
          <a:noFill/>
        </p:spPr>
        <p:txBody>
          <a:bodyPr wrap="square" rtlCol="0">
            <a:spAutoFit/>
          </a:bodyPr>
          <a:lstStyle/>
          <a:p>
            <a:r>
              <a:rPr lang="en-GB" sz="1600" i="1" dirty="0"/>
              <a:t>(Source: Primary)</a:t>
            </a:r>
          </a:p>
        </p:txBody>
      </p:sp>
    </p:spTree>
    <p:extLst>
      <p:ext uri="{BB962C8B-B14F-4D97-AF65-F5344CB8AC3E}">
        <p14:creationId xmlns:p14="http://schemas.microsoft.com/office/powerpoint/2010/main" val="3393854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fontScale="90000"/>
          </a:bodyPr>
          <a:lstStyle/>
          <a:p>
            <a:pPr eaLnBrk="1" hangingPunct="1"/>
            <a:r>
              <a:rPr lang="en-GB" sz="3200" b="1" dirty="0">
                <a:latin typeface="+mn-lt"/>
                <a:ea typeface="Arial" panose="020B0604020202020204" pitchFamily="34" charset="0"/>
              </a:rPr>
              <a:t>USP and Reasons for starting your business.</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3483570" y="908151"/>
            <a:ext cx="8605762" cy="4217460"/>
          </a:xfrm>
        </p:spPr>
        <p:txBody>
          <a:bodyPr/>
          <a:lstStyle/>
          <a:p>
            <a:pPr eaLnBrk="1" hangingPunct="1">
              <a:buNone/>
            </a:pPr>
            <a:r>
              <a:rPr lang="en-GB" altLang="en-US" sz="2800" dirty="0"/>
              <a:t>It all started with this little soap that was created to be a unique wedding favour with the calming smell of lavender.</a:t>
            </a:r>
          </a:p>
          <a:p>
            <a:pPr eaLnBrk="1" hangingPunct="1">
              <a:buNone/>
            </a:pPr>
            <a:r>
              <a:rPr lang="en-GB" altLang="en-US" sz="2800" dirty="0"/>
              <a:t>The shape of our soaps promise to bring the benefits of massage and skin exfoliator as well as cleaner.  </a:t>
            </a:r>
          </a:p>
        </p:txBody>
      </p:sp>
      <p:pic>
        <p:nvPicPr>
          <p:cNvPr id="3" name="Picture 2" descr="A piece of soap wrapped in burlap&#10;&#10;Description automatically generated">
            <a:extLst>
              <a:ext uri="{FF2B5EF4-FFF2-40B4-BE49-F238E27FC236}">
                <a16:creationId xmlns:a16="http://schemas.microsoft.com/office/drawing/2014/main" id="{D2C53A1B-0960-239B-CDCB-C558DB9DEE51}"/>
              </a:ext>
            </a:extLst>
          </p:cNvPr>
          <p:cNvPicPr>
            <a:picLocks noChangeAspect="1"/>
          </p:cNvPicPr>
          <p:nvPr/>
        </p:nvPicPr>
        <p:blipFill rotWithShape="1">
          <a:blip r:embed="rId3">
            <a:extLst>
              <a:ext uri="{28A0092B-C50C-407E-A947-70E740481C1C}">
                <a14:useLocalDpi xmlns:a14="http://schemas.microsoft.com/office/drawing/2010/main" val="0"/>
              </a:ext>
            </a:extLst>
          </a:blip>
          <a:srcRect l="21281" r="10537"/>
          <a:stretch/>
        </p:blipFill>
        <p:spPr>
          <a:xfrm rot="5400000">
            <a:off x="296099" y="1326430"/>
            <a:ext cx="3073543" cy="3380901"/>
          </a:xfrm>
          <a:prstGeom prst="rect">
            <a:avLst/>
          </a:prstGeom>
        </p:spPr>
      </p:pic>
      <p:sp>
        <p:nvSpPr>
          <p:cNvPr id="4" name="TextBox 3">
            <a:extLst>
              <a:ext uri="{FF2B5EF4-FFF2-40B4-BE49-F238E27FC236}">
                <a16:creationId xmlns:a16="http://schemas.microsoft.com/office/drawing/2014/main" id="{C5CB84EE-08E1-4A54-5752-87BDAEEBAF4B}"/>
              </a:ext>
            </a:extLst>
          </p:cNvPr>
          <p:cNvSpPr txBox="1"/>
          <p:nvPr/>
        </p:nvSpPr>
        <p:spPr>
          <a:xfrm>
            <a:off x="850381" y="4501077"/>
            <a:ext cx="2002055" cy="338554"/>
          </a:xfrm>
          <a:prstGeom prst="rect">
            <a:avLst/>
          </a:prstGeom>
          <a:noFill/>
        </p:spPr>
        <p:txBody>
          <a:bodyPr wrap="square" rtlCol="0">
            <a:spAutoFit/>
          </a:bodyPr>
          <a:lstStyle/>
          <a:p>
            <a:r>
              <a:rPr lang="en-GB" sz="1600" i="1" dirty="0"/>
              <a:t>(Source: Primary)</a:t>
            </a:r>
          </a:p>
        </p:txBody>
      </p:sp>
      <p:pic>
        <p:nvPicPr>
          <p:cNvPr id="8" name="Picture 7" descr="A yellow and white soap&#10;&#10;Description automatically generated">
            <a:extLst>
              <a:ext uri="{FF2B5EF4-FFF2-40B4-BE49-F238E27FC236}">
                <a16:creationId xmlns:a16="http://schemas.microsoft.com/office/drawing/2014/main" id="{B6936A71-78E4-0462-35AF-F80D20F9E3F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24525" y="3227548"/>
            <a:ext cx="2811980" cy="2465027"/>
          </a:xfrm>
          <a:prstGeom prst="rect">
            <a:avLst/>
          </a:prstGeom>
        </p:spPr>
      </p:pic>
      <p:sp>
        <p:nvSpPr>
          <p:cNvPr id="9" name="TextBox 8">
            <a:extLst>
              <a:ext uri="{FF2B5EF4-FFF2-40B4-BE49-F238E27FC236}">
                <a16:creationId xmlns:a16="http://schemas.microsoft.com/office/drawing/2014/main" id="{7336D09C-2E2E-4FA1-4E5B-90D03FDEE40E}"/>
              </a:ext>
            </a:extLst>
          </p:cNvPr>
          <p:cNvSpPr txBox="1"/>
          <p:nvPr/>
        </p:nvSpPr>
        <p:spPr>
          <a:xfrm rot="16200000">
            <a:off x="2944398" y="4105856"/>
            <a:ext cx="2002055" cy="338554"/>
          </a:xfrm>
          <a:prstGeom prst="rect">
            <a:avLst/>
          </a:prstGeom>
          <a:noFill/>
        </p:spPr>
        <p:txBody>
          <a:bodyPr wrap="square" rtlCol="0">
            <a:spAutoFit/>
          </a:bodyPr>
          <a:lstStyle/>
          <a:p>
            <a:r>
              <a:rPr lang="en-GB" sz="1600" i="1" dirty="0"/>
              <a:t>(Source: Primary)</a:t>
            </a:r>
          </a:p>
        </p:txBody>
      </p:sp>
      <p:pic>
        <p:nvPicPr>
          <p:cNvPr id="11" name="Picture 10" descr="A group of red and green objects&#10;&#10;Description automatically generated">
            <a:extLst>
              <a:ext uri="{FF2B5EF4-FFF2-40B4-BE49-F238E27FC236}">
                <a16:creationId xmlns:a16="http://schemas.microsoft.com/office/drawing/2014/main" id="{2691B8CD-42F7-6CBD-81EB-A021DBA68F2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63441" y="3246556"/>
            <a:ext cx="2446019" cy="2446019"/>
          </a:xfrm>
          <a:prstGeom prst="rect">
            <a:avLst/>
          </a:prstGeom>
        </p:spPr>
      </p:pic>
      <p:pic>
        <p:nvPicPr>
          <p:cNvPr id="13" name="Picture 12" descr="A group of purple objects&#10;&#10;Description automatically generated">
            <a:extLst>
              <a:ext uri="{FF2B5EF4-FFF2-40B4-BE49-F238E27FC236}">
                <a16:creationId xmlns:a16="http://schemas.microsoft.com/office/drawing/2014/main" id="{C10D7F58-63B7-5BDE-1727-6B2C8BD1C7E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94459" y="3246556"/>
            <a:ext cx="2446020" cy="2446020"/>
          </a:xfrm>
          <a:prstGeom prst="rect">
            <a:avLst/>
          </a:prstGeom>
        </p:spPr>
      </p:pic>
    </p:spTree>
    <p:extLst>
      <p:ext uri="{BB962C8B-B14F-4D97-AF65-F5344CB8AC3E}">
        <p14:creationId xmlns:p14="http://schemas.microsoft.com/office/powerpoint/2010/main" val="1668164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609600" y="274638"/>
            <a:ext cx="10972800" cy="1143000"/>
          </a:xfrm>
        </p:spPr>
        <p:txBody>
          <a:bodyPr anchor="ctr">
            <a:normAutofit/>
          </a:bodyPr>
          <a:lstStyle/>
          <a:p>
            <a:pPr eaLnBrk="1" hangingPunct="1"/>
            <a:r>
              <a:rPr lang="en-US" b="1" dirty="0"/>
              <a:t>Investment required</a:t>
            </a:r>
            <a:endParaRPr lang="en-GB" altLang="en-US" b="1" dirty="0"/>
          </a:p>
        </p:txBody>
      </p:sp>
      <p:pic>
        <p:nvPicPr>
          <p:cNvPr id="3" name="Graphic 2" descr="Pound with solid fill">
            <a:extLst>
              <a:ext uri="{FF2B5EF4-FFF2-40B4-BE49-F238E27FC236}">
                <a16:creationId xmlns:a16="http://schemas.microsoft.com/office/drawing/2014/main" id="{7213D8B4-29C4-6E68-778C-03C25773827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6756" y="2765887"/>
            <a:ext cx="2772102" cy="2772102"/>
          </a:xfrm>
          <a:prstGeom prst="rect">
            <a:avLst/>
          </a:prstGeom>
        </p:spPr>
      </p:pic>
      <p:sp>
        <p:nvSpPr>
          <p:cNvPr id="9219" name="Rectangle 3">
            <a:extLst>
              <a:ext uri="{FF2B5EF4-FFF2-40B4-BE49-F238E27FC236}">
                <a16:creationId xmlns:a16="http://schemas.microsoft.com/office/drawing/2014/main" id="{EDD6FDD8-03F3-4F96-9979-762D8609EA45}"/>
              </a:ext>
            </a:extLst>
          </p:cNvPr>
          <p:cNvSpPr>
            <a:spLocks noGrp="1"/>
          </p:cNvSpPr>
          <p:nvPr>
            <p:ph sz="half" idx="2"/>
          </p:nvPr>
        </p:nvSpPr>
        <p:spPr>
          <a:xfrm>
            <a:off x="4635062" y="1600201"/>
            <a:ext cx="6947338" cy="3989040"/>
          </a:xfrm>
        </p:spPr>
        <p:txBody>
          <a:bodyPr>
            <a:normAutofit/>
          </a:bodyPr>
          <a:lstStyle/>
          <a:p>
            <a:pPr eaLnBrk="1" hangingPunct="1">
              <a:lnSpc>
                <a:spcPct val="90000"/>
              </a:lnSpc>
            </a:pPr>
            <a:r>
              <a:rPr lang="en-GB" sz="2600" dirty="0"/>
              <a:t>Startup costs: £10,000 (includes equipment, supplies, legal fees, branding)</a:t>
            </a:r>
          </a:p>
          <a:p>
            <a:pPr eaLnBrk="1" hangingPunct="1">
              <a:lnSpc>
                <a:spcPct val="90000"/>
              </a:lnSpc>
            </a:pPr>
            <a:r>
              <a:rPr lang="en-GB" sz="2600" dirty="0"/>
              <a:t>Marketing expenses: £1,000 (social media ads, website development)</a:t>
            </a:r>
          </a:p>
          <a:p>
            <a:pPr eaLnBrk="1" hangingPunct="1">
              <a:lnSpc>
                <a:spcPct val="90000"/>
              </a:lnSpc>
            </a:pPr>
            <a:r>
              <a:rPr lang="en-GB" sz="2600" dirty="0"/>
              <a:t>Operational expenses: £2,000 (rent, utilities, packaging materials)</a:t>
            </a:r>
          </a:p>
          <a:p>
            <a:pPr eaLnBrk="1" hangingPunct="1">
              <a:lnSpc>
                <a:spcPct val="90000"/>
              </a:lnSpc>
            </a:pPr>
            <a:r>
              <a:rPr lang="en-GB" sz="2600" dirty="0"/>
              <a:t>Total expenses: £13,000</a:t>
            </a:r>
          </a:p>
          <a:p>
            <a:pPr eaLnBrk="1" hangingPunct="1">
              <a:lnSpc>
                <a:spcPct val="90000"/>
              </a:lnSpc>
            </a:pPr>
            <a:endParaRPr lang="en-US" sz="2600" dirty="0"/>
          </a:p>
        </p:txBody>
      </p:sp>
      <p:pic>
        <p:nvPicPr>
          <p:cNvPr id="4" name="Picture 3" descr="A logo for a company">
            <a:extLst>
              <a:ext uri="{FF2B5EF4-FFF2-40B4-BE49-F238E27FC236}">
                <a16:creationId xmlns:a16="http://schemas.microsoft.com/office/drawing/2014/main" id="{211C985E-8721-AFB7-8778-6AC3F4E3917B}"/>
              </a:ext>
            </a:extLst>
          </p:cNvPr>
          <p:cNvPicPr>
            <a:picLocks noChangeAspect="1"/>
          </p:cNvPicPr>
          <p:nvPr/>
        </p:nvPicPr>
        <p:blipFill rotWithShape="1">
          <a:blip r:embed="rId5">
            <a:extLst>
              <a:ext uri="{28A0092B-C50C-407E-A947-70E740481C1C}">
                <a14:useLocalDpi xmlns:a14="http://schemas.microsoft.com/office/drawing/2010/main" val="0"/>
              </a:ext>
            </a:extLst>
          </a:blip>
          <a:srcRect t="28305" b="36528"/>
          <a:stretch/>
        </p:blipFill>
        <p:spPr>
          <a:xfrm>
            <a:off x="209119" y="1272231"/>
            <a:ext cx="4247377" cy="1493656"/>
          </a:xfrm>
          <a:prstGeom prst="rect">
            <a:avLst/>
          </a:prstGeom>
          <a:noFill/>
        </p:spPr>
      </p:pic>
      <p:sp>
        <p:nvSpPr>
          <p:cNvPr id="5" name="TextBox 4">
            <a:extLst>
              <a:ext uri="{FF2B5EF4-FFF2-40B4-BE49-F238E27FC236}">
                <a16:creationId xmlns:a16="http://schemas.microsoft.com/office/drawing/2014/main" id="{6427FCB4-3C1B-A15E-AC39-FAFD15900B75}"/>
              </a:ext>
            </a:extLst>
          </p:cNvPr>
          <p:cNvSpPr txBox="1"/>
          <p:nvPr/>
        </p:nvSpPr>
        <p:spPr>
          <a:xfrm rot="16200000">
            <a:off x="-312831" y="1849781"/>
            <a:ext cx="2002055" cy="338554"/>
          </a:xfrm>
          <a:prstGeom prst="rect">
            <a:avLst/>
          </a:prstGeom>
          <a:noFill/>
        </p:spPr>
        <p:txBody>
          <a:bodyPr wrap="square" rtlCol="0">
            <a:spAutoFit/>
          </a:bodyPr>
          <a:lstStyle/>
          <a:p>
            <a:r>
              <a:rPr lang="en-GB" sz="1600" i="1" dirty="0"/>
              <a:t>(Source: Primary)</a:t>
            </a:r>
          </a:p>
        </p:txBody>
      </p:sp>
    </p:spTree>
    <p:extLst>
      <p:ext uri="{BB962C8B-B14F-4D97-AF65-F5344CB8AC3E}">
        <p14:creationId xmlns:p14="http://schemas.microsoft.com/office/powerpoint/2010/main" val="2452540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marR="102235"/>
            <a:r>
              <a:rPr lang="en-US" sz="3200" b="1" dirty="0">
                <a:latin typeface="Arial" panose="020B0604020202020204" pitchFamily="34" charset="0"/>
                <a:ea typeface="Arial" panose="020B0604020202020204" pitchFamily="34" charset="0"/>
              </a:rPr>
              <a:t>Competition (Local/ International) </a:t>
            </a:r>
            <a:endParaRPr lang="en-GB" sz="3200" b="1" dirty="0">
              <a:latin typeface="Arial" panose="020B0604020202020204" pitchFamily="34" charset="0"/>
              <a:ea typeface="Arial" panose="020B0604020202020204" pitchFamily="34" charset="0"/>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3580598" y="963127"/>
            <a:ext cx="8489482" cy="4478551"/>
          </a:xfrm>
        </p:spPr>
        <p:txBody>
          <a:bodyPr>
            <a:normAutofit fontScale="92500"/>
          </a:bodyPr>
          <a:lstStyle/>
          <a:p>
            <a:pPr eaLnBrk="1" hangingPunct="1">
              <a:buNone/>
            </a:pPr>
            <a:r>
              <a:rPr lang="en-US" sz="2800" dirty="0">
                <a:ea typeface="Arial" panose="020B0604020202020204" pitchFamily="34" charset="0"/>
              </a:rPr>
              <a:t>The handmade soaps craft is widely recognised amongst the local markets and easy to find online via Internet search. </a:t>
            </a:r>
          </a:p>
          <a:p>
            <a:pPr eaLnBrk="1" hangingPunct="1">
              <a:buNone/>
            </a:pPr>
            <a:r>
              <a:rPr lang="en-US" sz="2800" dirty="0">
                <a:ea typeface="Arial" panose="020B0604020202020204" pitchFamily="34" charset="0"/>
              </a:rPr>
              <a:t>The uniqueness of Loomy Accessories LTD’s solid soaps comes from the combination of the soaps’ shape, vivid colours and blended fragrance oils. </a:t>
            </a:r>
          </a:p>
          <a:p>
            <a:pPr eaLnBrk="1" hangingPunct="1">
              <a:buNone/>
            </a:pPr>
            <a:r>
              <a:rPr lang="en-GB" sz="2800" dirty="0">
                <a:ea typeface="Arial" panose="020B0604020202020204" pitchFamily="34" charset="0"/>
              </a:rPr>
              <a:t>By using readily accessible commercial bases and a wide range of soap ingredients, companies are well up to take advantage of the booming market for rinse-off personal care products (Jantsch et al., 2015). </a:t>
            </a:r>
            <a:endParaRPr lang="en-US" sz="2800" dirty="0">
              <a:ea typeface="Arial" panose="020B0604020202020204" pitchFamily="34" charset="0"/>
            </a:endParaRPr>
          </a:p>
        </p:txBody>
      </p:sp>
      <p:pic>
        <p:nvPicPr>
          <p:cNvPr id="2" name="Picture 1" descr="A logo for a company">
            <a:extLst>
              <a:ext uri="{FF2B5EF4-FFF2-40B4-BE49-F238E27FC236}">
                <a16:creationId xmlns:a16="http://schemas.microsoft.com/office/drawing/2014/main" id="{E7FC26B7-2EE2-0D0D-7DDB-1DFF74108978}"/>
              </a:ext>
            </a:extLst>
          </p:cNvPr>
          <p:cNvPicPr>
            <a:picLocks noChangeAspect="1"/>
          </p:cNvPicPr>
          <p:nvPr/>
        </p:nvPicPr>
        <p:blipFill rotWithShape="1">
          <a:blip r:embed="rId3">
            <a:extLst>
              <a:ext uri="{28A0092B-C50C-407E-A947-70E740481C1C}">
                <a14:useLocalDpi xmlns:a14="http://schemas.microsoft.com/office/drawing/2010/main" val="0"/>
              </a:ext>
            </a:extLst>
          </a:blip>
          <a:srcRect t="28305" b="36528"/>
          <a:stretch/>
        </p:blipFill>
        <p:spPr>
          <a:xfrm rot="16200000">
            <a:off x="-1423239" y="1876037"/>
            <a:ext cx="5496654" cy="1973179"/>
          </a:xfrm>
          <a:prstGeom prst="rect">
            <a:avLst/>
          </a:prstGeom>
          <a:noFill/>
        </p:spPr>
      </p:pic>
      <p:sp>
        <p:nvSpPr>
          <p:cNvPr id="3" name="TextBox 2">
            <a:extLst>
              <a:ext uri="{FF2B5EF4-FFF2-40B4-BE49-F238E27FC236}">
                <a16:creationId xmlns:a16="http://schemas.microsoft.com/office/drawing/2014/main" id="{74C529B4-005A-0856-E67A-4036BC130329}"/>
              </a:ext>
            </a:extLst>
          </p:cNvPr>
          <p:cNvSpPr txBox="1"/>
          <p:nvPr/>
        </p:nvSpPr>
        <p:spPr>
          <a:xfrm>
            <a:off x="503222" y="5272401"/>
            <a:ext cx="2002055" cy="338554"/>
          </a:xfrm>
          <a:prstGeom prst="rect">
            <a:avLst/>
          </a:prstGeom>
          <a:noFill/>
        </p:spPr>
        <p:txBody>
          <a:bodyPr wrap="square" rtlCol="0">
            <a:spAutoFit/>
          </a:bodyPr>
          <a:lstStyle/>
          <a:p>
            <a:r>
              <a:rPr lang="en-GB" sz="1600" i="1" dirty="0"/>
              <a:t>(Source: Primary)</a:t>
            </a:r>
          </a:p>
        </p:txBody>
      </p:sp>
    </p:spTree>
    <p:extLst>
      <p:ext uri="{BB962C8B-B14F-4D97-AF65-F5344CB8AC3E}">
        <p14:creationId xmlns:p14="http://schemas.microsoft.com/office/powerpoint/2010/main" val="3716840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Question mark on green pastel background">
            <a:extLst>
              <a:ext uri="{FF2B5EF4-FFF2-40B4-BE49-F238E27FC236}">
                <a16:creationId xmlns:a16="http://schemas.microsoft.com/office/drawing/2014/main" id="{8A22EA59-65BE-B007-1731-976F6499A939}"/>
              </a:ext>
            </a:extLst>
          </p:cNvPr>
          <p:cNvPicPr>
            <a:picLocks noChangeAspect="1"/>
          </p:cNvPicPr>
          <p:nvPr/>
        </p:nvPicPr>
        <p:blipFill rotWithShape="1">
          <a:blip r:embed="rId3">
            <a:extLst>
              <a:ext uri="{28A0092B-C50C-407E-A947-70E740481C1C}">
                <a14:useLocalDpi xmlns:a14="http://schemas.microsoft.com/office/drawing/2010/main" val="0"/>
              </a:ext>
            </a:extLst>
          </a:blip>
          <a:srcRect r="13448"/>
          <a:stretch/>
        </p:blipFill>
        <p:spPr>
          <a:xfrm>
            <a:off x="0" y="0"/>
            <a:ext cx="12192000" cy="5686097"/>
          </a:xfrm>
          <a:prstGeom prst="rect">
            <a:avLst/>
          </a:prstGeom>
        </p:spPr>
      </p:pic>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609600" y="274638"/>
            <a:ext cx="10972800" cy="1143000"/>
          </a:xfrm>
        </p:spPr>
        <p:txBody>
          <a:bodyPr anchor="ctr">
            <a:normAutofit/>
          </a:bodyPr>
          <a:lstStyle/>
          <a:p>
            <a:pPr eaLnBrk="1" hangingPunct="1"/>
            <a:r>
              <a:rPr lang="en-US" altLang="en-US" b="1"/>
              <a:t>Thank you</a:t>
            </a:r>
            <a:endParaRPr lang="en-GB" altLang="en-US" b="1"/>
          </a:p>
        </p:txBody>
      </p:sp>
      <p:sp>
        <p:nvSpPr>
          <p:cNvPr id="7171" name="Rectangle 3">
            <a:extLst>
              <a:ext uri="{FF2B5EF4-FFF2-40B4-BE49-F238E27FC236}">
                <a16:creationId xmlns:a16="http://schemas.microsoft.com/office/drawing/2014/main" id="{BFF85E77-D367-42C1-BDA9-AD01E8E287ED}"/>
              </a:ext>
            </a:extLst>
          </p:cNvPr>
          <p:cNvSpPr>
            <a:spLocks noGrp="1"/>
          </p:cNvSpPr>
          <p:nvPr>
            <p:ph sz="half" idx="2"/>
          </p:nvPr>
        </p:nvSpPr>
        <p:spPr>
          <a:xfrm>
            <a:off x="479973" y="1434480"/>
            <a:ext cx="5384800" cy="3989040"/>
          </a:xfrm>
        </p:spPr>
        <p:txBody>
          <a:bodyPr>
            <a:normAutofit/>
          </a:bodyPr>
          <a:lstStyle/>
          <a:p>
            <a:pPr marL="0" indent="0">
              <a:spcAft>
                <a:spcPts val="800"/>
              </a:spcAft>
            </a:pPr>
            <a:endParaRPr lang="en-US" altLang="en-US" dirty="0"/>
          </a:p>
          <a:p>
            <a:pPr marL="0" indent="0">
              <a:spcAft>
                <a:spcPts val="800"/>
              </a:spcAft>
            </a:pPr>
            <a:endParaRPr lang="en-US" altLang="en-US" dirty="0"/>
          </a:p>
          <a:p>
            <a:pPr marL="0" indent="0">
              <a:spcAft>
                <a:spcPts val="800"/>
              </a:spcAft>
            </a:pPr>
            <a:r>
              <a:rPr lang="en-US" altLang="en-US" sz="3200" dirty="0"/>
              <a:t>Thank you &amp; any questions</a:t>
            </a:r>
            <a:endParaRPr lang="en-GB" altLang="en-US" sz="3200" dirty="0"/>
          </a:p>
        </p:txBody>
      </p:sp>
      <p:sp>
        <p:nvSpPr>
          <p:cNvPr id="4" name="Date Placeholder 3" hidden="1">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spcAft>
                <a:spcPts val="600"/>
              </a:spcAft>
              <a:defRPr/>
            </a:pPr>
            <a:fld id="{4C6C5FAC-584C-43A3-8901-F20A0EB59EB5}" type="datetime1">
              <a:rPr lang="en-GB" altLang="en-US">
                <a:solidFill>
                  <a:prstClr val="black">
                    <a:tint val="75000"/>
                  </a:prstClr>
                </a:solidFill>
                <a:latin typeface="Myriad Pro"/>
              </a:rPr>
              <a:pPr>
                <a:spcAft>
                  <a:spcPts val="600"/>
                </a:spcAft>
                <a:defRPr/>
              </a:pPr>
              <a:t>16/07/2023</a:t>
            </a:fld>
            <a:endParaRPr lang="en-GB" altLang="en-US">
              <a:solidFill>
                <a:prstClr val="black">
                  <a:tint val="75000"/>
                </a:prstClr>
              </a:solidFill>
              <a:latin typeface="Myriad Pro"/>
            </a:endParaRPr>
          </a:p>
        </p:txBody>
      </p:sp>
    </p:spTree>
    <p:extLst>
      <p:ext uri="{BB962C8B-B14F-4D97-AF65-F5344CB8AC3E}">
        <p14:creationId xmlns:p14="http://schemas.microsoft.com/office/powerpoint/2010/main" val="362085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1981200" y="114301"/>
            <a:ext cx="8229600" cy="1008063"/>
          </a:xfrm>
        </p:spPr>
        <p:txBody>
          <a:bodyPr/>
          <a:lstStyle/>
          <a:p>
            <a:pPr eaLnBrk="1" hangingPunct="1"/>
            <a:r>
              <a:rPr lang="en-GB" altLang="en-US" sz="3200" b="1" dirty="0"/>
              <a:t>References</a:t>
            </a:r>
            <a:endParaRPr lang="en-GB" altLang="en-US" sz="3200"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664143" y="1607419"/>
            <a:ext cx="11174931" cy="3837707"/>
          </a:xfrm>
        </p:spPr>
        <p:txBody>
          <a:bodyPr>
            <a:normAutofit fontScale="92500" lnSpcReduction="10000"/>
          </a:bodyPr>
          <a:lstStyle/>
          <a:p>
            <a:pPr algn="ctr">
              <a:lnSpc>
                <a:spcPct val="90000"/>
              </a:lnSpc>
              <a:buFontTx/>
              <a:buChar char="-"/>
            </a:pPr>
            <a:endParaRPr lang="en-GB" altLang="en-US" dirty="0"/>
          </a:p>
          <a:p>
            <a:pPr algn="ctr">
              <a:lnSpc>
                <a:spcPct val="90000"/>
              </a:lnSpc>
              <a:buFontTx/>
              <a:buChar char="-"/>
            </a:pPr>
            <a:r>
              <a:rPr lang="en-GB" altLang="en-US" dirty="0" err="1"/>
              <a:t>Jentzsch</a:t>
            </a:r>
            <a:r>
              <a:rPr lang="en-GB" altLang="en-US" dirty="0"/>
              <a:t>, P., Ramos, L. and </a:t>
            </a:r>
            <a:r>
              <a:rPr lang="en-GB" altLang="en-US" dirty="0" err="1"/>
              <a:t>Ciobotă</a:t>
            </a:r>
            <a:r>
              <a:rPr lang="en-GB" altLang="en-US" dirty="0"/>
              <a:t>, V. (2015) ‘Handheld </a:t>
            </a:r>
            <a:r>
              <a:rPr lang="en-GB" altLang="en-US" dirty="0" err="1"/>
              <a:t>raman</a:t>
            </a:r>
            <a:r>
              <a:rPr lang="en-GB" altLang="en-US" dirty="0"/>
              <a:t> spectroscopy for the distinction of essential oils used in the cosmetics industry’, Cosmetics, 2(2), pp. 162–176. doi:10.3390/cosmetics2020162. </a:t>
            </a:r>
          </a:p>
          <a:p>
            <a:pPr algn="ctr">
              <a:lnSpc>
                <a:spcPct val="90000"/>
              </a:lnSpc>
              <a:buFontTx/>
              <a:buChar char="-"/>
            </a:pPr>
            <a:r>
              <a:rPr lang="en-GB" altLang="en-US" dirty="0"/>
              <a:t>Morris, M.J. (Michael J. (2011) Starting a successful business. 7th ed. London; Kogan Page.</a:t>
            </a:r>
          </a:p>
          <a:p>
            <a:pPr algn="ctr">
              <a:lnSpc>
                <a:spcPct val="90000"/>
              </a:lnSpc>
              <a:buFontTx/>
              <a:buChar char="-"/>
            </a:pPr>
            <a:r>
              <a:rPr lang="en-GB" altLang="en-US" dirty="0"/>
              <a:t>Sources of photos – Primary photos taken by the business owner and Power Point Presentation stock photography</a:t>
            </a:r>
          </a:p>
          <a:p>
            <a:pPr algn="ctr">
              <a:lnSpc>
                <a:spcPct val="90000"/>
              </a:lnSpc>
              <a:buFontTx/>
              <a:buChar char="-"/>
            </a:pPr>
            <a:endParaRPr lang="en-GB" altLang="en-US" dirty="0"/>
          </a:p>
        </p:txBody>
      </p:sp>
    </p:spTree>
    <p:extLst>
      <p:ext uri="{BB962C8B-B14F-4D97-AF65-F5344CB8AC3E}">
        <p14:creationId xmlns:p14="http://schemas.microsoft.com/office/powerpoint/2010/main" val="25464933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845</Words>
  <Application>Microsoft Office PowerPoint</Application>
  <PresentationFormat>Widescreen</PresentationFormat>
  <Paragraphs>68</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Myriad Pro</vt:lpstr>
      <vt:lpstr>Söhne</vt:lpstr>
      <vt:lpstr>20140311PresentationUWTSDTemplate</vt:lpstr>
      <vt:lpstr>BUSINESS PLAN</vt:lpstr>
      <vt:lpstr>Introduction</vt:lpstr>
      <vt:lpstr>Overview of the business idea</vt:lpstr>
      <vt:lpstr>Legal format</vt:lpstr>
      <vt:lpstr>Management of Company</vt:lpstr>
      <vt:lpstr>USP and Reasons for starting your business.</vt:lpstr>
      <vt:lpstr>Investment required</vt:lpstr>
      <vt:lpstr>Competition (Local/ International) </vt:lpstr>
      <vt:lpstr>Thank you</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Vasilios Tavlaridis</dc:creator>
  <cp:lastModifiedBy>Elena Frangu</cp:lastModifiedBy>
  <cp:revision>1</cp:revision>
  <dcterms:created xsi:type="dcterms:W3CDTF">2023-07-03T10:56:25Z</dcterms:created>
  <dcterms:modified xsi:type="dcterms:W3CDTF">2023-07-16T09:03:28Z</dcterms:modified>
</cp:coreProperties>
</file>