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2"/>
  </p:notesMasterIdLst>
  <p:handoutMasterIdLst>
    <p:handoutMasterId r:id="rId63"/>
  </p:handoutMasterIdLst>
  <p:sldIdLst>
    <p:sldId id="324" r:id="rId2"/>
    <p:sldId id="288" r:id="rId3"/>
    <p:sldId id="289" r:id="rId4"/>
    <p:sldId id="347" r:id="rId5"/>
    <p:sldId id="348" r:id="rId6"/>
    <p:sldId id="349" r:id="rId7"/>
    <p:sldId id="350" r:id="rId8"/>
    <p:sldId id="351" r:id="rId9"/>
    <p:sldId id="290" r:id="rId10"/>
    <p:sldId id="291" r:id="rId11"/>
    <p:sldId id="292" r:id="rId12"/>
    <p:sldId id="294" r:id="rId13"/>
    <p:sldId id="295" r:id="rId14"/>
    <p:sldId id="296" r:id="rId15"/>
    <p:sldId id="264" r:id="rId16"/>
    <p:sldId id="297" r:id="rId17"/>
    <p:sldId id="298" r:id="rId18"/>
    <p:sldId id="271" r:id="rId19"/>
    <p:sldId id="273" r:id="rId20"/>
    <p:sldId id="299" r:id="rId21"/>
    <p:sldId id="321" r:id="rId22"/>
    <p:sldId id="293" r:id="rId23"/>
    <p:sldId id="306" r:id="rId24"/>
    <p:sldId id="307" r:id="rId25"/>
    <p:sldId id="308" r:id="rId26"/>
    <p:sldId id="309" r:id="rId27"/>
    <p:sldId id="353" r:id="rId28"/>
    <p:sldId id="310" r:id="rId29"/>
    <p:sldId id="311" r:id="rId30"/>
    <p:sldId id="312" r:id="rId31"/>
    <p:sldId id="313" r:id="rId32"/>
    <p:sldId id="314" r:id="rId33"/>
    <p:sldId id="315" r:id="rId34"/>
    <p:sldId id="316" r:id="rId35"/>
    <p:sldId id="317" r:id="rId36"/>
    <p:sldId id="318" r:id="rId37"/>
    <p:sldId id="319" r:id="rId38"/>
    <p:sldId id="352" r:id="rId39"/>
    <p:sldId id="257" r:id="rId40"/>
    <p:sldId id="258" r:id="rId41"/>
    <p:sldId id="260" r:id="rId42"/>
    <p:sldId id="261" r:id="rId43"/>
    <p:sldId id="262" r:id="rId44"/>
    <p:sldId id="323" r:id="rId45"/>
    <p:sldId id="265" r:id="rId46"/>
    <p:sldId id="266" r:id="rId47"/>
    <p:sldId id="263" r:id="rId48"/>
    <p:sldId id="267" r:id="rId49"/>
    <p:sldId id="329" r:id="rId50"/>
    <p:sldId id="333" r:id="rId51"/>
    <p:sldId id="259" r:id="rId52"/>
    <p:sldId id="334" r:id="rId53"/>
    <p:sldId id="335" r:id="rId54"/>
    <p:sldId id="339" r:id="rId55"/>
    <p:sldId id="340" r:id="rId56"/>
    <p:sldId id="341" r:id="rId57"/>
    <p:sldId id="346" r:id="rId58"/>
    <p:sldId id="274" r:id="rId59"/>
    <p:sldId id="275" r:id="rId60"/>
    <p:sldId id="322" r:id="rId6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432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87" autoAdjust="0"/>
    <p:restoredTop sz="94576" autoAdjust="0"/>
  </p:normalViewPr>
  <p:slideViewPr>
    <p:cSldViewPr>
      <p:cViewPr varScale="1">
        <p:scale>
          <a:sx n="91" d="100"/>
          <a:sy n="91" d="100"/>
        </p:scale>
        <p:origin x="1888"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handoutMaster" Target="handoutMasters/handout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6">
            <a:extLst>
              <a:ext uri="{FF2B5EF4-FFF2-40B4-BE49-F238E27FC236}">
                <a16:creationId xmlns:a16="http://schemas.microsoft.com/office/drawing/2014/main" id="{3376359C-CA46-2347-AAE1-541742EA650B}"/>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9164404D-25FC-8D46-A8D1-54527B26359E}" type="slidenum">
              <a:rPr lang="en-US" altLang="en-US" sz="1800">
                <a:latin typeface="Arial" panose="020B0604020202020204" pitchFamily="34" charset="0"/>
                <a:ea typeface="ＭＳ Ｐゴシック" panose="020B0600070205080204" pitchFamily="34" charset="-128"/>
              </a:rPr>
              <a:pPr eaLnBrk="1" hangingPunct="1"/>
              <a:t>22</a:t>
            </a:fld>
            <a:endParaRPr lang="en-US" altLang="en-US" sz="1800">
              <a:latin typeface="Arial" panose="020B0604020202020204" pitchFamily="34" charset="0"/>
              <a:ea typeface="ＭＳ Ｐゴシック" panose="020B0600070205080204" pitchFamily="34" charset="-128"/>
            </a:endParaRPr>
          </a:p>
        </p:txBody>
      </p:sp>
      <p:sp>
        <p:nvSpPr>
          <p:cNvPr id="17410" name="AutoShape 3074">
            <a:extLst>
              <a:ext uri="{FF2B5EF4-FFF2-40B4-BE49-F238E27FC236}">
                <a16:creationId xmlns:a16="http://schemas.microsoft.com/office/drawing/2014/main" id="{62DCE9A6-82C7-7B42-A46D-B54AC1BCC733}"/>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075">
            <a:extLst>
              <a:ext uri="{FF2B5EF4-FFF2-40B4-BE49-F238E27FC236}">
                <a16:creationId xmlns:a16="http://schemas.microsoft.com/office/drawing/2014/main" id="{D9E81C9F-FAC9-9347-86BD-E1C0011C97B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Tree>
    <p:extLst>
      <p:ext uri="{BB962C8B-B14F-4D97-AF65-F5344CB8AC3E}">
        <p14:creationId xmlns:p14="http://schemas.microsoft.com/office/powerpoint/2010/main" val="30253602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7">
            <a:extLst>
              <a:ext uri="{FF2B5EF4-FFF2-40B4-BE49-F238E27FC236}">
                <a16:creationId xmlns:a16="http://schemas.microsoft.com/office/drawing/2014/main" id="{DE4FD262-4A5C-7D4D-8416-511EBBF451D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370D4420-E0E4-F749-AD25-483500046C60}" type="slidenum">
              <a:rPr lang="en-US" altLang="en-US" sz="1800">
                <a:latin typeface="Arial" panose="020B0604020202020204" pitchFamily="34" charset="0"/>
                <a:ea typeface="ＭＳ Ｐゴシック" panose="020B0600070205080204" pitchFamily="34" charset="-128"/>
              </a:rPr>
              <a:pPr eaLnBrk="1" hangingPunct="1"/>
              <a:t>23</a:t>
            </a:fld>
            <a:endParaRPr lang="en-US" altLang="en-US" sz="1800">
              <a:latin typeface="Arial" panose="020B0604020202020204" pitchFamily="34" charset="0"/>
              <a:ea typeface="ＭＳ Ｐゴシック" panose="020B0600070205080204" pitchFamily="34" charset="-128"/>
            </a:endParaRPr>
          </a:p>
        </p:txBody>
      </p:sp>
      <p:sp>
        <p:nvSpPr>
          <p:cNvPr id="33794" name="Rectangle 2">
            <a:extLst>
              <a:ext uri="{FF2B5EF4-FFF2-40B4-BE49-F238E27FC236}">
                <a16:creationId xmlns:a16="http://schemas.microsoft.com/office/drawing/2014/main" id="{7594F4A3-2600-B14C-8BA6-0B5EED92C058}"/>
              </a:ext>
            </a:extLst>
          </p:cNvPr>
          <p:cNvSpPr>
            <a:spLocks noGrp="1" noChangeArrowheads="1"/>
          </p:cNvSpPr>
          <p:nvPr>
            <p:ph type="body" idx="1"/>
          </p:nvPr>
        </p:nvSpPr>
        <p:spPr>
          <a:xfrm>
            <a:off x="723900" y="6394450"/>
            <a:ext cx="5410200" cy="27289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a:lstStyle/>
          <a:p>
            <a:pPr fontAlgn="auto">
              <a:spcBef>
                <a:spcPts val="0"/>
              </a:spcBef>
              <a:spcAft>
                <a:spcPts val="0"/>
              </a:spcAft>
              <a:defRPr/>
            </a:pPr>
            <a:r>
              <a:rPr lang="en-US" sz="1400"/>
              <a:t>Material pertinent to this illustration is found on pages 595-596.</a:t>
            </a:r>
          </a:p>
        </p:txBody>
      </p:sp>
      <p:sp>
        <p:nvSpPr>
          <p:cNvPr id="19459" name="Rectangle 3">
            <a:extLst>
              <a:ext uri="{FF2B5EF4-FFF2-40B4-BE49-F238E27FC236}">
                <a16:creationId xmlns:a16="http://schemas.microsoft.com/office/drawing/2014/main" id="{3C9B3621-A9C5-F646-A290-6376FD097D3C}"/>
              </a:ext>
            </a:extLst>
          </p:cNvPr>
          <p:cNvSpPr>
            <a:spLocks noGrp="1" noRot="1" noChangeAspect="1" noChangeArrowheads="1" noTextEdit="1"/>
          </p:cNvSpPr>
          <p:nvPr>
            <p:ph type="sldImg"/>
          </p:nvPr>
        </p:nvSpPr>
        <p:spPr bwMode="auto">
          <a:xfrm>
            <a:off x="-825500" y="1122363"/>
            <a:ext cx="6510338" cy="48831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3029037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6">
            <a:extLst>
              <a:ext uri="{FF2B5EF4-FFF2-40B4-BE49-F238E27FC236}">
                <a16:creationId xmlns:a16="http://schemas.microsoft.com/office/drawing/2014/main" id="{0288A9F8-88F6-2446-80FB-496D582D3A6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FFBA277-3E7F-0844-9012-4F1712AE80D7}" type="slidenum">
              <a:rPr lang="en-US" altLang="en-US" sz="1800">
                <a:latin typeface="Arial" panose="020B0604020202020204" pitchFamily="34" charset="0"/>
                <a:ea typeface="ＭＳ Ｐゴシック" panose="020B0600070205080204" pitchFamily="34" charset="-128"/>
              </a:rPr>
              <a:pPr eaLnBrk="1" hangingPunct="1"/>
              <a:t>24</a:t>
            </a:fld>
            <a:endParaRPr lang="en-US" altLang="en-US" sz="1800">
              <a:latin typeface="Arial" panose="020B0604020202020204" pitchFamily="34" charset="0"/>
              <a:ea typeface="ＭＳ Ｐゴシック" panose="020B0600070205080204" pitchFamily="34" charset="-128"/>
            </a:endParaRPr>
          </a:p>
        </p:txBody>
      </p:sp>
      <p:sp>
        <p:nvSpPr>
          <p:cNvPr id="21506" name="AutoShape 1026">
            <a:extLst>
              <a:ext uri="{FF2B5EF4-FFF2-40B4-BE49-F238E27FC236}">
                <a16:creationId xmlns:a16="http://schemas.microsoft.com/office/drawing/2014/main" id="{64128BAA-6685-EA4F-83E9-20D49BF3024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Rectangle 1027">
            <a:extLst>
              <a:ext uri="{FF2B5EF4-FFF2-40B4-BE49-F238E27FC236}">
                <a16:creationId xmlns:a16="http://schemas.microsoft.com/office/drawing/2014/main" id="{4467199E-5755-EE4C-90A1-669CBCC5016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discussion is found on pages 323-333.</a:t>
            </a:r>
          </a:p>
          <a:p>
            <a:pPr>
              <a:spcBef>
                <a:spcPct val="0"/>
              </a:spcBef>
            </a:pPr>
            <a:r>
              <a:rPr lang="en-US" altLang="en-US">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Organizational culture is the pattern of shared values, beliefs, and assumptions considered to be the appropriate way to think and act within an organization. Seven key characteristics of what the organization values capture the essence of culture: (1) Innovation and risk taking, (2) Attention to detail, (3) Outcome orientation, (4) People orientation, (5) Team orientation, (6) Aggressiveness, and (7) Stability. </a:t>
            </a: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611585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F852852-56A3-6547-968E-4F8A0737F6C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BDFF91C2-8638-A94A-ACCC-F8A39EB45D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US" altLang="en-US"/>
          </a:p>
        </p:txBody>
      </p:sp>
      <p:sp>
        <p:nvSpPr>
          <p:cNvPr id="23555" name="Slide Number Placeholder 3">
            <a:extLst>
              <a:ext uri="{FF2B5EF4-FFF2-40B4-BE49-F238E27FC236}">
                <a16:creationId xmlns:a16="http://schemas.microsoft.com/office/drawing/2014/main" id="{5D3D4907-E3E1-4F4C-9639-50BD5FDFFA49}"/>
              </a:ext>
            </a:extLst>
          </p:cNvPr>
          <p:cNvSpPr>
            <a:spLocks noGrp="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107A8D98-BC6A-994B-A79D-5DC950B576BF}" type="slidenum">
              <a:rPr lang="en-US" altLang="en-US" sz="1200">
                <a:latin typeface="Calibri" panose="020F0502020204030204" pitchFamily="34" charset="0"/>
                <a:ea typeface="ＭＳ Ｐゴシック" panose="020B0600070205080204" pitchFamily="34" charset="-128"/>
              </a:rPr>
              <a:pPr eaLnBrk="1" hangingPunct="1"/>
              <a:t>25</a:t>
            </a:fld>
            <a:endParaRPr lang="en-US" altLang="en-US" sz="1200">
              <a:latin typeface="Calibri" panose="020F0502020204030204" pitchFamily="34" charset="0"/>
              <a:ea typeface="ＭＳ Ｐゴシック" panose="020B0600070205080204" pitchFamily="34" charset="-128"/>
            </a:endParaRPr>
          </a:p>
        </p:txBody>
      </p:sp>
    </p:spTree>
    <p:extLst>
      <p:ext uri="{BB962C8B-B14F-4D97-AF65-F5344CB8AC3E}">
        <p14:creationId xmlns:p14="http://schemas.microsoft.com/office/powerpoint/2010/main" val="466624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7">
            <a:extLst>
              <a:ext uri="{FF2B5EF4-FFF2-40B4-BE49-F238E27FC236}">
                <a16:creationId xmlns:a16="http://schemas.microsoft.com/office/drawing/2014/main" id="{17269BFC-F43C-2749-A123-5EBA2979DF9B}"/>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6DDDE914-1467-2744-9315-99D6256F2F6E}" type="slidenum">
              <a:rPr lang="en-US" altLang="en-US" sz="1800">
                <a:latin typeface="Arial" panose="020B0604020202020204" pitchFamily="34" charset="0"/>
                <a:ea typeface="ＭＳ Ｐゴシック" panose="020B0600070205080204" pitchFamily="34" charset="-128"/>
              </a:rPr>
              <a:pPr eaLnBrk="1" hangingPunct="1"/>
              <a:t>26</a:t>
            </a:fld>
            <a:endParaRPr lang="en-US" altLang="en-US" sz="1800">
              <a:latin typeface="Arial" panose="020B0604020202020204" pitchFamily="34" charset="0"/>
              <a:ea typeface="ＭＳ Ｐゴシック" panose="020B0600070205080204" pitchFamily="34" charset="-128"/>
            </a:endParaRPr>
          </a:p>
        </p:txBody>
      </p:sp>
      <p:sp>
        <p:nvSpPr>
          <p:cNvPr id="35842" name="Rectangle 2">
            <a:extLst>
              <a:ext uri="{FF2B5EF4-FFF2-40B4-BE49-F238E27FC236}">
                <a16:creationId xmlns:a16="http://schemas.microsoft.com/office/drawing/2014/main" id="{2FE3DE6C-02E7-5543-8BFC-73EE837257E7}"/>
              </a:ext>
            </a:extLst>
          </p:cNvPr>
          <p:cNvSpPr>
            <a:spLocks noGrp="1" noChangeArrowheads="1"/>
          </p:cNvSpPr>
          <p:nvPr>
            <p:ph type="body" idx="1"/>
          </p:nvPr>
        </p:nvSpPr>
        <p:spPr>
          <a:xfrm>
            <a:off x="723900" y="6394450"/>
            <a:ext cx="5410200" cy="272891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a:lstStyle/>
          <a:p>
            <a:pPr fontAlgn="auto">
              <a:spcBef>
                <a:spcPts val="0"/>
              </a:spcBef>
              <a:spcAft>
                <a:spcPts val="0"/>
              </a:spcAft>
              <a:defRPr/>
            </a:pPr>
            <a:r>
              <a:rPr lang="en-US" sz="1400"/>
              <a:t>Material pertinent to this illustration is found on pages 601-602..</a:t>
            </a:r>
          </a:p>
        </p:txBody>
      </p:sp>
      <p:sp>
        <p:nvSpPr>
          <p:cNvPr id="25603" name="Rectangle 3">
            <a:extLst>
              <a:ext uri="{FF2B5EF4-FFF2-40B4-BE49-F238E27FC236}">
                <a16:creationId xmlns:a16="http://schemas.microsoft.com/office/drawing/2014/main" id="{589E3929-1157-AA4F-9025-0E0404FD26CE}"/>
              </a:ext>
            </a:extLst>
          </p:cNvPr>
          <p:cNvSpPr>
            <a:spLocks noGrp="1" noRot="1" noChangeAspect="1" noChangeArrowheads="1" noTextEdit="1"/>
          </p:cNvSpPr>
          <p:nvPr>
            <p:ph type="sldImg"/>
          </p:nvPr>
        </p:nvSpPr>
        <p:spPr bwMode="auto">
          <a:xfrm>
            <a:off x="-825500" y="1122363"/>
            <a:ext cx="6510338" cy="4883150"/>
          </a:xfrm>
          <a:noFill/>
          <a:ln cap="flat">
            <a:solidFill>
              <a:srgbClr val="000000"/>
            </a:solidFill>
            <a:miter lim="800000"/>
            <a:headEnd/>
            <a:tailEnd/>
          </a:ln>
          <a:extLst>
            <a:ext uri="{909E8E84-426E-40DD-AFC4-6F175D3DCCD1}">
              <a14:hiddenFill xmlns:a14="http://schemas.microsoft.com/office/drawing/2010/main">
                <a:solidFill>
                  <a:srgbClr val="FFFFFF"/>
                </a:solidFill>
              </a14:hiddenFill>
            </a:ext>
          </a:extLst>
        </p:spPr>
      </p:sp>
    </p:spTree>
    <p:extLst>
      <p:ext uri="{BB962C8B-B14F-4D97-AF65-F5344CB8AC3E}">
        <p14:creationId xmlns:p14="http://schemas.microsoft.com/office/powerpoint/2010/main" val="1507929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6">
            <a:extLst>
              <a:ext uri="{FF2B5EF4-FFF2-40B4-BE49-F238E27FC236}">
                <a16:creationId xmlns:a16="http://schemas.microsoft.com/office/drawing/2014/main" id="{7573095D-C4AA-244A-8F51-EFED91EBD356}"/>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ADBFEAC7-069A-C04A-A42A-E691B5670DB3}" type="slidenum">
              <a:rPr lang="en-US" altLang="en-US" sz="1800">
                <a:latin typeface="Arial" panose="020B0604020202020204" pitchFamily="34" charset="0"/>
                <a:ea typeface="ＭＳ Ｐゴシック" panose="020B0600070205080204" pitchFamily="34" charset="-128"/>
              </a:rPr>
              <a:pPr eaLnBrk="1" hangingPunct="1"/>
              <a:t>27</a:t>
            </a:fld>
            <a:endParaRPr lang="en-US" altLang="en-US" sz="1800">
              <a:latin typeface="Arial" panose="020B0604020202020204" pitchFamily="34" charset="0"/>
              <a:ea typeface="ＭＳ Ｐゴシック" panose="020B0600070205080204" pitchFamily="34" charset="-128"/>
            </a:endParaRPr>
          </a:p>
        </p:txBody>
      </p:sp>
      <p:sp>
        <p:nvSpPr>
          <p:cNvPr id="27650" name="AutoShape 2">
            <a:extLst>
              <a:ext uri="{FF2B5EF4-FFF2-40B4-BE49-F238E27FC236}">
                <a16:creationId xmlns:a16="http://schemas.microsoft.com/office/drawing/2014/main" id="{5E6D77F4-F79C-1C4F-B719-5F9795AC1A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4ADBF4E6-731B-6C47-B65E-1BF7FE29B5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 334.</a:t>
            </a:r>
          </a:p>
          <a:p>
            <a:pPr>
              <a:spcBef>
                <a:spcPct val="0"/>
              </a:spcBef>
            </a:pPr>
            <a:endParaRPr lang="en-US" altLang="en-US"/>
          </a:p>
        </p:txBody>
      </p:sp>
    </p:spTree>
    <p:extLst>
      <p:ext uri="{BB962C8B-B14F-4D97-AF65-F5344CB8AC3E}">
        <p14:creationId xmlns:p14="http://schemas.microsoft.com/office/powerpoint/2010/main" val="650830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16">
            <a:extLst>
              <a:ext uri="{FF2B5EF4-FFF2-40B4-BE49-F238E27FC236}">
                <a16:creationId xmlns:a16="http://schemas.microsoft.com/office/drawing/2014/main" id="{7573095D-C4AA-244A-8F51-EFED91EBD356}"/>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ADBFEAC7-069A-C04A-A42A-E691B5670DB3}" type="slidenum">
              <a:rPr lang="en-US" altLang="en-US" sz="1800">
                <a:latin typeface="Arial" panose="020B0604020202020204" pitchFamily="34" charset="0"/>
                <a:ea typeface="ＭＳ Ｐゴシック" panose="020B0600070205080204" pitchFamily="34" charset="-128"/>
              </a:rPr>
              <a:pPr eaLnBrk="1" hangingPunct="1"/>
              <a:t>28</a:t>
            </a:fld>
            <a:endParaRPr lang="en-US" altLang="en-US" sz="1800">
              <a:latin typeface="Arial" panose="020B0604020202020204" pitchFamily="34" charset="0"/>
              <a:ea typeface="ＭＳ Ｐゴシック" panose="020B0600070205080204" pitchFamily="34" charset="-128"/>
            </a:endParaRPr>
          </a:p>
        </p:txBody>
      </p:sp>
      <p:sp>
        <p:nvSpPr>
          <p:cNvPr id="27650" name="AutoShape 2">
            <a:extLst>
              <a:ext uri="{FF2B5EF4-FFF2-40B4-BE49-F238E27FC236}">
                <a16:creationId xmlns:a16="http://schemas.microsoft.com/office/drawing/2014/main" id="{5E6D77F4-F79C-1C4F-B719-5F9795AC1AC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4ADBF4E6-731B-6C47-B65E-1BF7FE29B5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 334.</a:t>
            </a:r>
          </a:p>
          <a:p>
            <a:pPr>
              <a:spcBef>
                <a:spcPct val="0"/>
              </a:spcBef>
            </a:pPr>
            <a:endParaRPr lang="en-US" altLang="en-US"/>
          </a:p>
        </p:txBody>
      </p:sp>
    </p:spTree>
    <p:extLst>
      <p:ext uri="{BB962C8B-B14F-4D97-AF65-F5344CB8AC3E}">
        <p14:creationId xmlns:p14="http://schemas.microsoft.com/office/powerpoint/2010/main" val="508485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16">
            <a:extLst>
              <a:ext uri="{FF2B5EF4-FFF2-40B4-BE49-F238E27FC236}">
                <a16:creationId xmlns:a16="http://schemas.microsoft.com/office/drawing/2014/main" id="{894A6680-33AE-DD43-982A-6BA2056212A0}"/>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8560E546-43A8-4E45-B5CF-1B38978D2E57}" type="slidenum">
              <a:rPr lang="en-US" altLang="en-US" sz="1800">
                <a:latin typeface="Arial" panose="020B0604020202020204" pitchFamily="34" charset="0"/>
                <a:ea typeface="ＭＳ Ｐゴシック" panose="020B0600070205080204" pitchFamily="34" charset="-128"/>
              </a:rPr>
              <a:pPr eaLnBrk="1" hangingPunct="1"/>
              <a:t>29</a:t>
            </a:fld>
            <a:endParaRPr lang="en-US" altLang="en-US" sz="1800">
              <a:latin typeface="Arial" panose="020B0604020202020204" pitchFamily="34" charset="0"/>
              <a:ea typeface="ＭＳ Ｐゴシック" panose="020B0600070205080204" pitchFamily="34" charset="-128"/>
            </a:endParaRPr>
          </a:p>
        </p:txBody>
      </p:sp>
      <p:sp>
        <p:nvSpPr>
          <p:cNvPr id="29698" name="AutoShape 1026">
            <a:extLst>
              <a:ext uri="{FF2B5EF4-FFF2-40B4-BE49-F238E27FC236}">
                <a16:creationId xmlns:a16="http://schemas.microsoft.com/office/drawing/2014/main" id="{BD132EF9-62B2-3A4F-BD23-AF7AA1A4EF3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1027">
            <a:extLst>
              <a:ext uri="{FF2B5EF4-FFF2-40B4-BE49-F238E27FC236}">
                <a16:creationId xmlns:a16="http://schemas.microsoft.com/office/drawing/2014/main" id="{7AEB4DB0-1181-2946-83F2-2A5EDED7C48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 334.</a:t>
            </a:r>
          </a:p>
          <a:p>
            <a:pPr>
              <a:spcBef>
                <a:spcPct val="0"/>
              </a:spcBef>
            </a:pPr>
            <a:endParaRPr lang="en-US" altLang="en-US"/>
          </a:p>
        </p:txBody>
      </p:sp>
    </p:spTree>
    <p:extLst>
      <p:ext uri="{BB962C8B-B14F-4D97-AF65-F5344CB8AC3E}">
        <p14:creationId xmlns:p14="http://schemas.microsoft.com/office/powerpoint/2010/main" val="23689384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16">
            <a:extLst>
              <a:ext uri="{FF2B5EF4-FFF2-40B4-BE49-F238E27FC236}">
                <a16:creationId xmlns:a16="http://schemas.microsoft.com/office/drawing/2014/main" id="{9461FE8A-01C0-354E-96E9-9F8ADB521D9F}"/>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A3C951CC-5E67-084E-A430-5D0F70C37252}" type="slidenum">
              <a:rPr lang="en-US" altLang="en-US" sz="1800">
                <a:latin typeface="Arial" panose="020B0604020202020204" pitchFamily="34" charset="0"/>
                <a:ea typeface="ＭＳ Ｐゴシック" panose="020B0600070205080204" pitchFamily="34" charset="-128"/>
              </a:rPr>
              <a:pPr eaLnBrk="1" hangingPunct="1"/>
              <a:t>30</a:t>
            </a:fld>
            <a:endParaRPr lang="en-US" altLang="en-US" sz="1800">
              <a:latin typeface="Arial" panose="020B0604020202020204" pitchFamily="34" charset="0"/>
              <a:ea typeface="ＭＳ Ｐゴシック" panose="020B0600070205080204" pitchFamily="34" charset="-128"/>
            </a:endParaRPr>
          </a:p>
        </p:txBody>
      </p:sp>
      <p:sp>
        <p:nvSpPr>
          <p:cNvPr id="31746" name="AutoShape 1026">
            <a:extLst>
              <a:ext uri="{FF2B5EF4-FFF2-40B4-BE49-F238E27FC236}">
                <a16:creationId xmlns:a16="http://schemas.microsoft.com/office/drawing/2014/main" id="{E5A66C78-D32D-B144-9DF6-7E85AF1DAE1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1027">
            <a:extLst>
              <a:ext uri="{FF2B5EF4-FFF2-40B4-BE49-F238E27FC236}">
                <a16:creationId xmlns:a16="http://schemas.microsoft.com/office/drawing/2014/main" id="{FB89F8D7-D62C-4947-9A49-056E877F7AD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discussion is found on pages 338-339.</a:t>
            </a:r>
          </a:p>
          <a:p>
            <a:pPr>
              <a:spcBef>
                <a:spcPct val="0"/>
              </a:spcBef>
            </a:pPr>
            <a:r>
              <a:rPr lang="en-US" altLang="en-US">
                <a:solidFill>
                  <a:srgbClr val="000000"/>
                </a:solidFill>
                <a:latin typeface="Times New Roman" panose="02020603050405020304" pitchFamily="18" charset="0"/>
                <a:ea typeface="ＭＳ Ｐゴシック" panose="020B0600070205080204" pitchFamily="34" charset="-128"/>
              </a:rPr>
              <a:t>Most organizations have a dominant culture and numerous sets of subcultures. The first expresses the core values that are shared by a majority of members. Subcultures develop to reflect common problems, situations, or experiences that members face such as department or geographical differentiation.</a:t>
            </a:r>
          </a:p>
          <a:p>
            <a:pPr>
              <a:spcBef>
                <a:spcPct val="0"/>
              </a:spcBef>
            </a:pPr>
            <a:r>
              <a:rPr lang="en-US" altLang="en-US">
                <a:latin typeface="Times New Roman" panose="02020603050405020304" pitchFamily="18" charset="0"/>
                <a:ea typeface="ＭＳ Ｐゴシック" panose="020B0600070205080204" pitchFamily="34" charset="-128"/>
              </a:rPr>
              <a:t>Organizational culture is a system of meaning that members share and that distinguishes the organization from others. The </a:t>
            </a:r>
            <a:r>
              <a:rPr lang="en-US" altLang="en-US" i="1">
                <a:latin typeface="Times New Roman" panose="02020603050405020304" pitchFamily="18" charset="0"/>
                <a:ea typeface="ＭＳ Ｐゴシック" panose="020B0600070205080204" pitchFamily="34" charset="-128"/>
              </a:rPr>
              <a:t>dominant culture</a:t>
            </a:r>
            <a:r>
              <a:rPr lang="en-US" altLang="en-US">
                <a:latin typeface="Times New Roman" panose="02020603050405020304" pitchFamily="18" charset="0"/>
                <a:ea typeface="ＭＳ Ｐゴシック" panose="020B0600070205080204" pitchFamily="34" charset="-128"/>
              </a:rPr>
              <a:t> expresses the core values shared by a majority of the organization</a:t>
            </a:r>
            <a:r>
              <a:rPr lang="ja-JP" altLang="en-US">
                <a:latin typeface="Arial" panose="020B0604020202020204" pitchFamily="34" charset="0"/>
                <a:ea typeface="ＭＳ Ｐゴシック" panose="020B0600070205080204" pitchFamily="34" charset="-128"/>
              </a:rPr>
              <a:t>’</a:t>
            </a:r>
            <a:r>
              <a:rPr lang="en-US" altLang="ja-JP">
                <a:latin typeface="Times New Roman" panose="02020603050405020304" pitchFamily="18" charset="0"/>
                <a:ea typeface="ＭＳ Ｐゴシック" panose="020B0600070205080204" pitchFamily="34" charset="-128"/>
              </a:rPr>
              <a:t>s members. However, subcultures exist in any organization. Developing along departmental or geographical lines to reflect common problems, situations, or experiences faced by members, </a:t>
            </a:r>
            <a:r>
              <a:rPr lang="en-US" altLang="ja-JP" i="1">
                <a:latin typeface="Times New Roman" panose="02020603050405020304" pitchFamily="18" charset="0"/>
                <a:ea typeface="ＭＳ Ｐゴシック" panose="020B0600070205080204" pitchFamily="34" charset="-128"/>
              </a:rPr>
              <a:t>subcultures</a:t>
            </a:r>
            <a:r>
              <a:rPr lang="en-US" altLang="ja-JP">
                <a:latin typeface="Times New Roman" panose="02020603050405020304" pitchFamily="18" charset="0"/>
                <a:ea typeface="ＭＳ Ｐゴシック" panose="020B0600070205080204" pitchFamily="34" charset="-128"/>
              </a:rPr>
              <a:t> include </a:t>
            </a:r>
            <a:r>
              <a:rPr lang="en-US" altLang="ja-JP" i="1">
                <a:latin typeface="Times New Roman" panose="02020603050405020304" pitchFamily="18" charset="0"/>
                <a:ea typeface="ＭＳ Ｐゴシック" panose="020B0600070205080204" pitchFamily="34" charset="-128"/>
              </a:rPr>
              <a:t>core values</a:t>
            </a:r>
            <a:r>
              <a:rPr lang="en-US" altLang="ja-JP">
                <a:latin typeface="Times New Roman" panose="02020603050405020304" pitchFamily="18" charset="0"/>
                <a:ea typeface="ＭＳ Ｐゴシック" panose="020B0600070205080204" pitchFamily="34" charset="-128"/>
              </a:rPr>
              <a:t> of the dominant culture plus additional values unique to members of the department.</a:t>
            </a:r>
          </a:p>
          <a:p>
            <a:pPr>
              <a:spcBef>
                <a:spcPct val="0"/>
              </a:spcBef>
            </a:pPr>
            <a:r>
              <a:rPr lang="en-US" altLang="en-US">
                <a:latin typeface="Times New Roman" panose="02020603050405020304" pitchFamily="18" charset="0"/>
                <a:ea typeface="ＭＳ Ｐゴシック" panose="020B0600070205080204" pitchFamily="34" charset="-128"/>
              </a:rPr>
              <a:t>If organizations had no dominant culture and were composed, instead, of numerous subcultures, the value of organizational culture as an independent variable would be significantly lessened because there would be no uniform interpretation of what represented appropriate and inappropriate behavior. It is the </a:t>
            </a:r>
            <a:r>
              <a:rPr lang="ja-JP" altLang="en-US">
                <a:latin typeface="Arial" panose="020B0604020202020204" pitchFamily="34" charset="0"/>
                <a:ea typeface="ＭＳ Ｐゴシック" panose="020B0600070205080204" pitchFamily="34" charset="-128"/>
              </a:rPr>
              <a:t>“</a:t>
            </a:r>
            <a:r>
              <a:rPr lang="en-US" altLang="ja-JP">
                <a:latin typeface="Times New Roman" panose="02020603050405020304" pitchFamily="18" charset="0"/>
                <a:ea typeface="ＭＳ Ｐゴシック" panose="020B0600070205080204" pitchFamily="34" charset="-128"/>
              </a:rPr>
              <a:t>shared meaning</a:t>
            </a:r>
            <a:r>
              <a:rPr lang="ja-JP" altLang="en-US">
                <a:latin typeface="Arial" panose="020B0604020202020204" pitchFamily="34" charset="0"/>
                <a:ea typeface="ＭＳ Ｐゴシック" panose="020B0600070205080204" pitchFamily="34" charset="-128"/>
              </a:rPr>
              <a:t>”</a:t>
            </a:r>
            <a:r>
              <a:rPr lang="en-US" altLang="ja-JP">
                <a:latin typeface="Times New Roman" panose="02020603050405020304" pitchFamily="18" charset="0"/>
                <a:ea typeface="ＭＳ Ｐゴシック" panose="020B0600070205080204" pitchFamily="34" charset="-128"/>
              </a:rPr>
              <a:t> aspect of culture that makes it such a potent device for guiding and shaping behavior. </a:t>
            </a: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solidFill>
                <a:srgbClr val="000000"/>
              </a:solidFill>
              <a:latin typeface="Times" pitchFamily="2" charset="0"/>
              <a:ea typeface="ＭＳ Ｐゴシック" panose="020B0600070205080204" pitchFamily="34" charset="-128"/>
              <a:cs typeface="Times New Roman" panose="02020603050405020304" pitchFamily="18" charset="0"/>
            </a:endParaRPr>
          </a:p>
          <a:p>
            <a:pPr>
              <a:spcBef>
                <a:spcPct val="0"/>
              </a:spcBef>
            </a:pPr>
            <a:endParaRPr lang="en-US" altLang="en-US">
              <a:latin typeface="Times New Roman" panose="02020603050405020304" pitchFamily="18" charset="0"/>
              <a:ea typeface="ＭＳ Ｐゴシック" panose="020B0600070205080204" pitchFamily="34" charset="-128"/>
            </a:endParaRPr>
          </a:p>
          <a:p>
            <a:pPr>
              <a:spcBef>
                <a:spcPct val="0"/>
              </a:spcBef>
            </a:pPr>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7692421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16">
            <a:extLst>
              <a:ext uri="{FF2B5EF4-FFF2-40B4-BE49-F238E27FC236}">
                <a16:creationId xmlns:a16="http://schemas.microsoft.com/office/drawing/2014/main" id="{5170C637-1AAD-C943-8F24-F8E928B2DCE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D6657E65-D8C3-994F-9C41-F5C34D8A5EF1}" type="slidenum">
              <a:rPr lang="en-US" altLang="en-US" sz="1800">
                <a:latin typeface="Arial" panose="020B0604020202020204" pitchFamily="34" charset="0"/>
                <a:ea typeface="ＭＳ Ｐゴシック" panose="020B0600070205080204" pitchFamily="34" charset="-128"/>
              </a:rPr>
              <a:pPr eaLnBrk="1" hangingPunct="1"/>
              <a:t>31</a:t>
            </a:fld>
            <a:endParaRPr lang="en-US" altLang="en-US" sz="1800">
              <a:latin typeface="Arial" panose="020B0604020202020204" pitchFamily="34" charset="0"/>
              <a:ea typeface="ＭＳ Ｐゴシック" panose="020B0600070205080204" pitchFamily="34" charset="-128"/>
            </a:endParaRPr>
          </a:p>
        </p:txBody>
      </p:sp>
      <p:sp>
        <p:nvSpPr>
          <p:cNvPr id="33794" name="AutoShape 1026">
            <a:extLst>
              <a:ext uri="{FF2B5EF4-FFF2-40B4-BE49-F238E27FC236}">
                <a16:creationId xmlns:a16="http://schemas.microsoft.com/office/drawing/2014/main" id="{008DDD3D-CACF-D94E-80AE-6A578EECE73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1027">
            <a:extLst>
              <a:ext uri="{FF2B5EF4-FFF2-40B4-BE49-F238E27FC236}">
                <a16:creationId xmlns:a16="http://schemas.microsoft.com/office/drawing/2014/main" id="{F7DAE78F-478B-E042-A5F2-D76629C6432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pages 340-342.</a:t>
            </a:r>
          </a:p>
          <a:p>
            <a:pPr>
              <a:spcBef>
                <a:spcPct val="0"/>
              </a:spcBef>
            </a:pPr>
            <a:endParaRPr lang="en-US" altLang="en-US"/>
          </a:p>
        </p:txBody>
      </p:sp>
    </p:spTree>
    <p:extLst>
      <p:ext uri="{BB962C8B-B14F-4D97-AF65-F5344CB8AC3E}">
        <p14:creationId xmlns:p14="http://schemas.microsoft.com/office/powerpoint/2010/main" val="24640558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Rectangle 16">
            <a:extLst>
              <a:ext uri="{FF2B5EF4-FFF2-40B4-BE49-F238E27FC236}">
                <a16:creationId xmlns:a16="http://schemas.microsoft.com/office/drawing/2014/main" id="{15BC69AF-CFC9-4B41-B2CB-5635880DA106}"/>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EC2BB32-A118-624A-A68A-E49F7C114EB2}" type="slidenum">
              <a:rPr lang="en-US" altLang="en-US" sz="1800">
                <a:latin typeface="Arial" panose="020B0604020202020204" pitchFamily="34" charset="0"/>
                <a:ea typeface="ＭＳ Ｐゴシック" panose="020B0600070205080204" pitchFamily="34" charset="-128"/>
              </a:rPr>
              <a:pPr eaLnBrk="1" hangingPunct="1"/>
              <a:t>32</a:t>
            </a:fld>
            <a:endParaRPr lang="en-US" altLang="en-US" sz="1800">
              <a:latin typeface="Arial" panose="020B0604020202020204" pitchFamily="34" charset="0"/>
              <a:ea typeface="ＭＳ Ｐゴシック" panose="020B0600070205080204" pitchFamily="34" charset="-128"/>
            </a:endParaRPr>
          </a:p>
        </p:txBody>
      </p:sp>
      <p:sp>
        <p:nvSpPr>
          <p:cNvPr id="35842" name="AutoShape 2">
            <a:extLst>
              <a:ext uri="{FF2B5EF4-FFF2-40B4-BE49-F238E27FC236}">
                <a16:creationId xmlns:a16="http://schemas.microsoft.com/office/drawing/2014/main" id="{2B8BF68A-41F1-1B41-991A-A1FC4942365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92A0DDA2-B171-5440-8FF1-F8C94EB89E4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illustration is found on pages 346-347.</a:t>
            </a:r>
          </a:p>
          <a:p>
            <a:pPr>
              <a:spcBef>
                <a:spcPct val="0"/>
              </a:spcBef>
            </a:pPr>
            <a:r>
              <a:rPr lang="en-US" altLang="en-US" sz="1100">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Goffee and Jones have identified types of cultures, linking them to how people might fit in. They start with two dimensions that underly organizational culture. The first they call sociability. This is a measure of friendliness. The second is solidarity. It's a measure of task-orientation. From these two dimensions they identify four types of cultures:</a:t>
            </a:r>
            <a:r>
              <a:rPr lang="en-US" altLang="en-US" sz="1100">
                <a:latin typeface="Times New Roman" panose="02020603050405020304" pitchFamily="18" charset="0"/>
                <a:ea typeface="ＭＳ Ｐゴシック" panose="020B0600070205080204" pitchFamily="34" charset="-128"/>
              </a:rPr>
              <a:t> </a:t>
            </a:r>
          </a:p>
          <a:p>
            <a:pPr>
              <a:spcBef>
                <a:spcPct val="0"/>
              </a:spcBef>
            </a:pPr>
            <a:r>
              <a:rPr lang="en-US" altLang="en-US" sz="1100" i="1">
                <a:latin typeface="Times New Roman" panose="02020603050405020304" pitchFamily="18" charset="0"/>
                <a:ea typeface="ＭＳ Ｐゴシック" panose="020B0600070205080204" pitchFamily="34" charset="-128"/>
              </a:rPr>
              <a:t>Networked culture</a:t>
            </a:r>
            <a:r>
              <a:rPr lang="en-US" altLang="en-US" sz="1100">
                <a:latin typeface="Times New Roman" panose="02020603050405020304" pitchFamily="18" charset="0"/>
                <a:ea typeface="ＭＳ Ｐゴシック" panose="020B0600070205080204" pitchFamily="34" charset="-128"/>
              </a:rPr>
              <a:t> (high on sociability; low on solidarity). These organizations view members as family and friends. People know and like each other. The major negative associated with this culture is that the focus on friendships can lead to a tolerance for poor performance and creation of political cliques.</a:t>
            </a:r>
          </a:p>
          <a:p>
            <a:pPr>
              <a:spcBef>
                <a:spcPct val="0"/>
              </a:spcBef>
            </a:pPr>
            <a:r>
              <a:rPr lang="en-US" altLang="en-US" sz="1100" i="1">
                <a:latin typeface="Times New Roman" panose="02020603050405020304" pitchFamily="18" charset="0"/>
                <a:ea typeface="ＭＳ Ｐゴシック" panose="020B0600070205080204" pitchFamily="34" charset="-128"/>
              </a:rPr>
              <a:t>Mercenary culture</a:t>
            </a:r>
            <a:r>
              <a:rPr lang="en-US" altLang="en-US" sz="1100">
                <a:latin typeface="Times New Roman" panose="02020603050405020304" pitchFamily="18" charset="0"/>
                <a:ea typeface="ＭＳ Ｐゴシック" panose="020B0600070205080204" pitchFamily="34" charset="-128"/>
              </a:rPr>
              <a:t> (low on sociability; high on solidarity). These organizations are fiercely goal-focused. People are intense and determined to meet goals. Mercenary cultures aren't just about winning; they're about destroying the enemy. The downside of this culture is that it can lead to an almost inhumane treatment of people who are perceived as low performers.</a:t>
            </a:r>
          </a:p>
          <a:p>
            <a:pPr>
              <a:spcBef>
                <a:spcPct val="0"/>
              </a:spcBef>
            </a:pPr>
            <a:r>
              <a:rPr lang="en-US" altLang="en-US" sz="1100" i="1">
                <a:latin typeface="Times New Roman" panose="02020603050405020304" pitchFamily="18" charset="0"/>
                <a:ea typeface="ＭＳ Ｐゴシック" panose="020B0600070205080204" pitchFamily="34" charset="-128"/>
              </a:rPr>
              <a:t>Fragmented culture</a:t>
            </a:r>
            <a:r>
              <a:rPr lang="en-US" altLang="en-US" sz="1100">
                <a:latin typeface="Times New Roman" panose="02020603050405020304" pitchFamily="18" charset="0"/>
                <a:ea typeface="ＭＳ Ｐゴシック" panose="020B0600070205080204" pitchFamily="34" charset="-128"/>
              </a:rPr>
              <a:t> (low on sociability; low on solidarity). These organizations are made up of individualists. There is little or no identification with the organization. In fragmented cultures, employees are judged solely on their productivity and the quality of their work. The major negatives in these cultures are excessive critiquing of others and an absence of collegiality.</a:t>
            </a:r>
          </a:p>
          <a:p>
            <a:pPr>
              <a:spcBef>
                <a:spcPct val="0"/>
              </a:spcBef>
            </a:pPr>
            <a:r>
              <a:rPr lang="en-US" altLang="en-US" sz="1100" i="1">
                <a:latin typeface="Times New Roman" panose="02020603050405020304" pitchFamily="18" charset="0"/>
                <a:ea typeface="ＭＳ Ｐゴシック" panose="020B0600070205080204" pitchFamily="34" charset="-128"/>
              </a:rPr>
              <a:t>Communal culture</a:t>
            </a:r>
            <a:r>
              <a:rPr lang="en-US" altLang="en-US" sz="1100">
                <a:latin typeface="Times New Roman" panose="02020603050405020304" pitchFamily="18" charset="0"/>
                <a:ea typeface="ＭＳ Ｐゴシック" panose="020B0600070205080204" pitchFamily="34" charset="-128"/>
              </a:rPr>
              <a:t> (high on sociability; high on solidarity). This final category values both friendship and performance. People have a feeling of belonging but there is still a ruthless focus on goal achievement. The downside of these cultures is that they often consume one's total life. Their charismatic leaders frequently look to create disciples rather than followers, resulting in a work climate that is almost "cult-like."</a:t>
            </a:r>
          </a:p>
        </p:txBody>
      </p:sp>
    </p:spTree>
    <p:extLst>
      <p:ext uri="{BB962C8B-B14F-4D97-AF65-F5344CB8AC3E}">
        <p14:creationId xmlns:p14="http://schemas.microsoft.com/office/powerpoint/2010/main" val="5603694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Rectangle 16">
            <a:extLst>
              <a:ext uri="{FF2B5EF4-FFF2-40B4-BE49-F238E27FC236}">
                <a16:creationId xmlns:a16="http://schemas.microsoft.com/office/drawing/2014/main" id="{46B48419-A433-E241-926A-4541FE8DBEF3}"/>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BA85D68F-C6E4-4A43-8CED-8644778EBBA2}" type="slidenum">
              <a:rPr lang="en-US" altLang="en-US" sz="1800">
                <a:latin typeface="Arial" panose="020B0604020202020204" pitchFamily="34" charset="0"/>
                <a:ea typeface="ＭＳ Ｐゴシック" panose="020B0600070205080204" pitchFamily="34" charset="-128"/>
              </a:rPr>
              <a:pPr eaLnBrk="1" hangingPunct="1"/>
              <a:t>33</a:t>
            </a:fld>
            <a:endParaRPr lang="en-US" altLang="en-US" sz="1800">
              <a:latin typeface="Arial" panose="020B0604020202020204" pitchFamily="34" charset="0"/>
              <a:ea typeface="ＭＳ Ｐゴシック" panose="020B0600070205080204" pitchFamily="34" charset="-128"/>
            </a:endParaRPr>
          </a:p>
        </p:txBody>
      </p:sp>
      <p:sp>
        <p:nvSpPr>
          <p:cNvPr id="37890" name="AutoShape 2">
            <a:extLst>
              <a:ext uri="{FF2B5EF4-FFF2-40B4-BE49-F238E27FC236}">
                <a16:creationId xmlns:a16="http://schemas.microsoft.com/office/drawing/2014/main" id="{3B88216D-1E28-A04A-BF15-F161C0FEAF1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Rectangle 3">
            <a:extLst>
              <a:ext uri="{FF2B5EF4-FFF2-40B4-BE49-F238E27FC236}">
                <a16:creationId xmlns:a16="http://schemas.microsoft.com/office/drawing/2014/main" id="{8941EA13-D5F1-6347-9343-8FC037952D1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latin typeface="Times New Roman" panose="02020603050405020304" pitchFamily="18" charset="0"/>
                <a:ea typeface="ＭＳ Ｐゴシック" panose="020B0600070205080204" pitchFamily="34" charset="-128"/>
              </a:rPr>
              <a:t>Material pertinent to this discussion is found on pages 349-350.</a:t>
            </a:r>
          </a:p>
          <a:p>
            <a:pPr>
              <a:spcBef>
                <a:spcPct val="0"/>
              </a:spcBef>
            </a:pPr>
            <a:r>
              <a:rPr lang="en-US" altLang="en-US">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Culture has a number of functions. It has a boundary defining role, it conveys a sense of identity, facilitates the generation of commitment to something larger than self-interest, enhances social system stability, and serves as a sense-making and control mechanism that guides and shapes the attitudes and behaviour of employees. An organization</a:t>
            </a:r>
            <a:r>
              <a:rPr lang="ja-JP" altLang="en-US">
                <a:solidFill>
                  <a:srgbClr val="000000"/>
                </a:solidFill>
                <a:latin typeface="Arial" panose="020B0604020202020204" pitchFamily="34" charset="0"/>
                <a:ea typeface="ＭＳ Ｐゴシック" panose="020B0600070205080204" pitchFamily="34" charset="-128"/>
                <a:cs typeface="Times New Roman" panose="02020603050405020304" pitchFamily="18" charset="0"/>
              </a:rPr>
              <a:t>’</a:t>
            </a:r>
            <a:r>
              <a:rPr lang="en-US" altLang="ja-JP">
                <a:solidFill>
                  <a:srgbClr val="000000"/>
                </a:solidFill>
                <a:latin typeface="Times New Roman" panose="02020603050405020304" pitchFamily="18" charset="0"/>
                <a:ea typeface="ＭＳ Ｐゴシック" panose="020B0600070205080204" pitchFamily="34" charset="-128"/>
                <a:cs typeface="Times New Roman" panose="02020603050405020304" pitchFamily="18" charset="0"/>
              </a:rPr>
              <a:t>s culture, when it is strong and consistent, also determines the image the organization presents outside to the greater world. A good example of this is Disney.</a:t>
            </a:r>
            <a:r>
              <a:rPr lang="en-US" altLang="ja-JP">
                <a:latin typeface="Times New Roman" panose="02020603050405020304" pitchFamily="18" charset="0"/>
                <a:ea typeface="ＭＳ Ｐゴシック" panose="020B0600070205080204" pitchFamily="34" charset="-128"/>
              </a:rPr>
              <a:t> </a:t>
            </a:r>
          </a:p>
          <a:p>
            <a:pPr>
              <a:spcBef>
                <a:spcPct val="0"/>
              </a:spcBef>
            </a:pPr>
            <a:endParaRPr lang="en-US" altLang="en-US">
              <a:latin typeface="Times New Roman" panose="02020603050405020304" pitchFamily="18" charset="0"/>
              <a:ea typeface="ＭＳ Ｐゴシック" panose="020B0600070205080204" pitchFamily="34" charset="-128"/>
            </a:endParaRPr>
          </a:p>
        </p:txBody>
      </p:sp>
    </p:spTree>
    <p:extLst>
      <p:ext uri="{BB962C8B-B14F-4D97-AF65-F5344CB8AC3E}">
        <p14:creationId xmlns:p14="http://schemas.microsoft.com/office/powerpoint/2010/main" val="17136160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Rectangle 16">
            <a:extLst>
              <a:ext uri="{FF2B5EF4-FFF2-40B4-BE49-F238E27FC236}">
                <a16:creationId xmlns:a16="http://schemas.microsoft.com/office/drawing/2014/main" id="{418227A8-836D-D642-AADF-84760503FE48}"/>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C4BB2E2C-D81A-2949-BF72-DB2A350A32EE}" type="slidenum">
              <a:rPr lang="en-US" altLang="en-US" sz="1800">
                <a:latin typeface="Arial" panose="020B0604020202020204" pitchFamily="34" charset="0"/>
                <a:ea typeface="ＭＳ Ｐゴシック" panose="020B0600070205080204" pitchFamily="34" charset="-128"/>
              </a:rPr>
              <a:pPr eaLnBrk="1" hangingPunct="1"/>
              <a:t>34</a:t>
            </a:fld>
            <a:endParaRPr lang="en-US" altLang="en-US" sz="1800">
              <a:latin typeface="Arial" panose="020B0604020202020204" pitchFamily="34" charset="0"/>
              <a:ea typeface="ＭＳ Ｐゴシック" panose="020B0600070205080204" pitchFamily="34" charset="-128"/>
            </a:endParaRPr>
          </a:p>
        </p:txBody>
      </p:sp>
      <p:sp>
        <p:nvSpPr>
          <p:cNvPr id="39938" name="AutoShape 2">
            <a:extLst>
              <a:ext uri="{FF2B5EF4-FFF2-40B4-BE49-F238E27FC236}">
                <a16:creationId xmlns:a16="http://schemas.microsoft.com/office/drawing/2014/main" id="{8F4A41B3-35C8-E549-9697-D6BE511D4871}"/>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Rectangle 3">
            <a:extLst>
              <a:ext uri="{FF2B5EF4-FFF2-40B4-BE49-F238E27FC236}">
                <a16:creationId xmlns:a16="http://schemas.microsoft.com/office/drawing/2014/main" id="{4D5833CD-DAC1-A54F-9FEF-20527927EB1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pages 349-350.</a:t>
            </a:r>
          </a:p>
          <a:p>
            <a:pPr>
              <a:spcBef>
                <a:spcPct val="0"/>
              </a:spcBef>
            </a:pPr>
            <a:endParaRPr lang="en-US" altLang="en-US"/>
          </a:p>
        </p:txBody>
      </p:sp>
    </p:spTree>
    <p:extLst>
      <p:ext uri="{BB962C8B-B14F-4D97-AF65-F5344CB8AC3E}">
        <p14:creationId xmlns:p14="http://schemas.microsoft.com/office/powerpoint/2010/main" val="23259864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16">
            <a:extLst>
              <a:ext uri="{FF2B5EF4-FFF2-40B4-BE49-F238E27FC236}">
                <a16:creationId xmlns:a16="http://schemas.microsoft.com/office/drawing/2014/main" id="{3906DD2B-62C7-164A-B3A3-0E674AE382C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4E95CA1A-A4F7-2145-8044-EB5C89D865F2}" type="slidenum">
              <a:rPr lang="en-US" altLang="en-US" sz="1800">
                <a:latin typeface="Arial" panose="020B0604020202020204" pitchFamily="34" charset="0"/>
                <a:ea typeface="ＭＳ Ｐゴシック" panose="020B0600070205080204" pitchFamily="34" charset="-128"/>
              </a:rPr>
              <a:pPr eaLnBrk="1" hangingPunct="1"/>
              <a:t>35</a:t>
            </a:fld>
            <a:endParaRPr lang="en-US" altLang="en-US" sz="1800">
              <a:latin typeface="Arial" panose="020B0604020202020204" pitchFamily="34" charset="0"/>
              <a:ea typeface="ＭＳ Ｐゴシック" panose="020B0600070205080204" pitchFamily="34" charset="-128"/>
            </a:endParaRPr>
          </a:p>
        </p:txBody>
      </p:sp>
      <p:sp>
        <p:nvSpPr>
          <p:cNvPr id="41986" name="AutoShape 2">
            <a:extLst>
              <a:ext uri="{FF2B5EF4-FFF2-40B4-BE49-F238E27FC236}">
                <a16:creationId xmlns:a16="http://schemas.microsoft.com/office/drawing/2014/main" id="{983CF3A8-C304-3646-82CC-49F54FC4280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Rectangle 3">
            <a:extLst>
              <a:ext uri="{FF2B5EF4-FFF2-40B4-BE49-F238E27FC236}">
                <a16:creationId xmlns:a16="http://schemas.microsoft.com/office/drawing/2014/main" id="{B579FAEF-88E6-D14C-A6E4-52A648492F5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Material pertinent to this discussion is found on pages 350-352.</a:t>
            </a:r>
          </a:p>
          <a:p>
            <a:pPr>
              <a:spcBef>
                <a:spcPct val="0"/>
              </a:spcBef>
            </a:pPr>
            <a:r>
              <a:rPr lang="en-US" altLang="en-US">
                <a:solidFill>
                  <a:srgbClr val="000000"/>
                </a:solidFill>
                <a:cs typeface="Times New Roman" panose="02020603050405020304" pitchFamily="18" charset="0"/>
              </a:rPr>
              <a:t>Culture as a Liability occurs when the shared values are not in agreement with those that will further the organization's effectiveness. This occurs when the environment is dynamic, and the entrenched culture may no longer be appropriate. </a:t>
            </a:r>
          </a:p>
          <a:p>
            <a:pPr>
              <a:spcBef>
                <a:spcPct val="0"/>
              </a:spcBef>
            </a:pPr>
            <a:endParaRPr lang="en-US" altLang="en-US">
              <a:solidFill>
                <a:srgbClr val="000000"/>
              </a:solidFill>
              <a:cs typeface="Times New Roman" panose="02020603050405020304" pitchFamily="18" charset="0"/>
            </a:endParaRPr>
          </a:p>
          <a:p>
            <a:pPr>
              <a:spcBef>
                <a:spcPct val="0"/>
              </a:spcBef>
            </a:pPr>
            <a:r>
              <a:rPr lang="en-US" altLang="en-US">
                <a:solidFill>
                  <a:srgbClr val="000000"/>
                </a:solidFill>
                <a:cs typeface="Times New Roman" panose="02020603050405020304" pitchFamily="18" charset="0"/>
              </a:rPr>
              <a:t>The culture at Enron became a liability as individuals put more and more effort into pretending that everything was going well.</a:t>
            </a:r>
            <a:endParaRPr lang="en-US" altLang="en-US"/>
          </a:p>
          <a:p>
            <a:pPr>
              <a:spcBef>
                <a:spcPct val="0"/>
              </a:spcBef>
            </a:pPr>
            <a:endParaRPr lang="en-US" altLang="en-US"/>
          </a:p>
        </p:txBody>
      </p:sp>
    </p:spTree>
    <p:extLst>
      <p:ext uri="{BB962C8B-B14F-4D97-AF65-F5344CB8AC3E}">
        <p14:creationId xmlns:p14="http://schemas.microsoft.com/office/powerpoint/2010/main" val="301197070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Rectangle 16">
            <a:extLst>
              <a:ext uri="{FF2B5EF4-FFF2-40B4-BE49-F238E27FC236}">
                <a16:creationId xmlns:a16="http://schemas.microsoft.com/office/drawing/2014/main" id="{C06DDFBB-87AE-934D-A4C2-BF98F24886C3}"/>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11210206-807C-BD4C-839D-FB98C53B90F6}" type="slidenum">
              <a:rPr lang="en-US" altLang="en-US" sz="1800">
                <a:latin typeface="Arial" panose="020B0604020202020204" pitchFamily="34" charset="0"/>
                <a:ea typeface="ＭＳ Ｐゴシック" panose="020B0600070205080204" pitchFamily="34" charset="-128"/>
              </a:rPr>
              <a:pPr eaLnBrk="1" hangingPunct="1"/>
              <a:t>36</a:t>
            </a:fld>
            <a:endParaRPr lang="en-US" altLang="en-US" sz="1800">
              <a:latin typeface="Arial" panose="020B0604020202020204" pitchFamily="34" charset="0"/>
              <a:ea typeface="ＭＳ Ｐゴシック" panose="020B0600070205080204" pitchFamily="34" charset="-128"/>
            </a:endParaRPr>
          </a:p>
        </p:txBody>
      </p:sp>
      <p:sp>
        <p:nvSpPr>
          <p:cNvPr id="44034" name="AutoShape 2">
            <a:extLst>
              <a:ext uri="{FF2B5EF4-FFF2-40B4-BE49-F238E27FC236}">
                <a16:creationId xmlns:a16="http://schemas.microsoft.com/office/drawing/2014/main" id="{0B3B03E1-C7D0-EA42-A898-C20D4D2AF718}"/>
              </a:ext>
            </a:extLst>
          </p:cNvPr>
          <p:cNvSpPr>
            <a:spLocks noGrp="1" noRot="1" noChangeAspect="1" noChangeArrowheads="1" noTextEdit="1"/>
          </p:cNvSpPr>
          <p:nvPr>
            <p:ph type="sldImg"/>
          </p:nvPr>
        </p:nvSpPr>
        <p:spPr bwMode="auto">
          <a:xfrm>
            <a:off x="985838" y="733425"/>
            <a:ext cx="4886325" cy="3665538"/>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Rectangle 3">
            <a:extLst>
              <a:ext uri="{FF2B5EF4-FFF2-40B4-BE49-F238E27FC236}">
                <a16:creationId xmlns:a16="http://schemas.microsoft.com/office/drawing/2014/main" id="{B1FE672C-AA9A-1E45-A808-1C0D2FAF7027}"/>
              </a:ext>
            </a:extLst>
          </p:cNvPr>
          <p:cNvSpPr>
            <a:spLocks noGrp="1" noChangeArrowheads="1"/>
          </p:cNvSpPr>
          <p:nvPr>
            <p:ph type="body" idx="1"/>
          </p:nvPr>
        </p:nvSpPr>
        <p:spPr bwMode="auto">
          <a:xfrm>
            <a:off x="457200" y="4643438"/>
            <a:ext cx="6019800" cy="4397375"/>
          </a:xfrm>
          <a:solidFill>
            <a:srgbClr val="FFFFFF"/>
          </a:solidFill>
          <a:ln>
            <a:solidFill>
              <a:srgbClr val="000000"/>
            </a:solidFill>
            <a:miter lim="800000"/>
            <a:headEnd/>
            <a:tailEnd/>
          </a:ln>
        </p:spPr>
        <p:txBody>
          <a:bodyPr wrap="square" numCol="1" anchor="t" anchorCtr="0" compatLnSpc="1">
            <a:prstTxWarp prst="textNoShape">
              <a:avLst/>
            </a:prstTxWarp>
          </a:bodyPr>
          <a:lstStyle/>
          <a:p>
            <a:pPr>
              <a:spcBef>
                <a:spcPct val="0"/>
              </a:spcBef>
            </a:pPr>
            <a:r>
              <a:rPr lang="en-US" altLang="en-US"/>
              <a:t>Supplemental material</a:t>
            </a:r>
          </a:p>
        </p:txBody>
      </p:sp>
    </p:spTree>
    <p:extLst>
      <p:ext uri="{BB962C8B-B14F-4D97-AF65-F5344CB8AC3E}">
        <p14:creationId xmlns:p14="http://schemas.microsoft.com/office/powerpoint/2010/main" val="18062337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16">
            <a:extLst>
              <a:ext uri="{FF2B5EF4-FFF2-40B4-BE49-F238E27FC236}">
                <a16:creationId xmlns:a16="http://schemas.microsoft.com/office/drawing/2014/main" id="{DA85230F-58F3-4447-A7D1-3B5B2D48A60C}"/>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20467338-CC8C-A44A-9373-3C763B7CE14B}" type="slidenum">
              <a:rPr lang="en-US" altLang="en-US" sz="1800">
                <a:latin typeface="Arial" panose="020B0604020202020204" pitchFamily="34" charset="0"/>
                <a:ea typeface="ＭＳ Ｐゴシック" panose="020B0600070205080204" pitchFamily="34" charset="-128"/>
              </a:rPr>
              <a:pPr eaLnBrk="1" hangingPunct="1"/>
              <a:t>37</a:t>
            </a:fld>
            <a:endParaRPr lang="en-US" altLang="en-US" sz="1800">
              <a:latin typeface="Arial" panose="020B0604020202020204" pitchFamily="34" charset="0"/>
              <a:ea typeface="ＭＳ Ｐゴシック" panose="020B0600070205080204" pitchFamily="34" charset="-128"/>
            </a:endParaRPr>
          </a:p>
        </p:txBody>
      </p:sp>
      <p:sp>
        <p:nvSpPr>
          <p:cNvPr id="46082" name="AutoShape 2">
            <a:extLst>
              <a:ext uri="{FF2B5EF4-FFF2-40B4-BE49-F238E27FC236}">
                <a16:creationId xmlns:a16="http://schemas.microsoft.com/office/drawing/2014/main" id="{014BED30-808B-9742-806A-3D2981BDDD5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Rectangle 3">
            <a:extLst>
              <a:ext uri="{FF2B5EF4-FFF2-40B4-BE49-F238E27FC236}">
                <a16:creationId xmlns:a16="http://schemas.microsoft.com/office/drawing/2014/main" id="{0B8BB35B-D45F-0644-AA1F-36A5E008400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Supplemental material</a:t>
            </a:r>
          </a:p>
          <a:p>
            <a:pPr>
              <a:spcBef>
                <a:spcPct val="0"/>
              </a:spcBef>
            </a:pPr>
            <a:endParaRPr lang="en-US" altLang="en-US"/>
          </a:p>
        </p:txBody>
      </p:sp>
    </p:spTree>
    <p:extLst>
      <p:ext uri="{BB962C8B-B14F-4D97-AF65-F5344CB8AC3E}">
        <p14:creationId xmlns:p14="http://schemas.microsoft.com/office/powerpoint/2010/main" val="6580579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16">
            <a:extLst>
              <a:ext uri="{FF2B5EF4-FFF2-40B4-BE49-F238E27FC236}">
                <a16:creationId xmlns:a16="http://schemas.microsoft.com/office/drawing/2014/main" id="{D19C731C-2934-3540-9E45-C946427D42AA}"/>
              </a:ext>
            </a:extLst>
          </p:cNvPr>
          <p:cNvSpPr>
            <a:spLocks noGrp="1" noChangeArrowheads="1"/>
          </p:cNvSpPr>
          <p:nvPr>
            <p:ph type="sldNum" sz="quarter" idx="5"/>
          </p:nvPr>
        </p:nvSpPr>
        <p:spPr bwMode="auto">
          <a:xfrm>
            <a:off x="3884613" y="9283700"/>
            <a:ext cx="2971800" cy="488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fld id="{971B5DC0-6EF8-6D4F-956D-29B4F35C86F2}" type="slidenum">
              <a:rPr lang="en-US" altLang="en-US" sz="1800">
                <a:latin typeface="Arial" panose="020B0604020202020204" pitchFamily="34" charset="0"/>
                <a:ea typeface="ＭＳ Ｐゴシック" panose="020B0600070205080204" pitchFamily="34" charset="-128"/>
              </a:rPr>
              <a:pPr eaLnBrk="1" hangingPunct="1"/>
              <a:t>38</a:t>
            </a:fld>
            <a:endParaRPr lang="en-US" altLang="en-US" sz="1800">
              <a:latin typeface="Arial" panose="020B0604020202020204" pitchFamily="34" charset="0"/>
              <a:ea typeface="ＭＳ Ｐゴシック" panose="020B0600070205080204" pitchFamily="34" charset="-128"/>
            </a:endParaRPr>
          </a:p>
        </p:txBody>
      </p:sp>
      <p:sp>
        <p:nvSpPr>
          <p:cNvPr id="48130" name="AutoShape 2">
            <a:extLst>
              <a:ext uri="{FF2B5EF4-FFF2-40B4-BE49-F238E27FC236}">
                <a16:creationId xmlns:a16="http://schemas.microsoft.com/office/drawing/2014/main" id="{51E15A6A-6FE8-A541-8DAA-AA4AF86C40C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Rectangle 3">
            <a:extLst>
              <a:ext uri="{FF2B5EF4-FFF2-40B4-BE49-F238E27FC236}">
                <a16:creationId xmlns:a16="http://schemas.microsoft.com/office/drawing/2014/main" id="{CC44697D-3632-1746-991C-DACB5E21242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US" altLang="en-US"/>
              <a:t>Supplemental material</a:t>
            </a:r>
          </a:p>
          <a:p>
            <a:pPr>
              <a:spcBef>
                <a:spcPct val="0"/>
              </a:spcBef>
            </a:pPr>
            <a:endParaRPr lang="en-US" altLang="en-US"/>
          </a:p>
        </p:txBody>
      </p:sp>
    </p:spTree>
    <p:extLst>
      <p:ext uri="{BB962C8B-B14F-4D97-AF65-F5344CB8AC3E}">
        <p14:creationId xmlns:p14="http://schemas.microsoft.com/office/powerpoint/2010/main" val="26491518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10/03/2022</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10/03/2022</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urple_2xContent_1">
    <p:spTree>
      <p:nvGrpSpPr>
        <p:cNvPr id="1" name=""/>
        <p:cNvGrpSpPr/>
        <p:nvPr/>
      </p:nvGrpSpPr>
      <p:grpSpPr>
        <a:xfrm>
          <a:off x="0" y="0"/>
          <a:ext cx="0" cy="0"/>
          <a:chOff x="0" y="0"/>
          <a:chExt cx="0" cy="0"/>
        </a:xfrm>
      </p:grpSpPr>
      <p:sp>
        <p:nvSpPr>
          <p:cNvPr id="7" name="Title 1"/>
          <p:cNvSpPr>
            <a:spLocks noGrp="1"/>
          </p:cNvSpPr>
          <p:nvPr>
            <p:ph type="ctrTitle" hasCustomPrompt="1"/>
          </p:nvPr>
        </p:nvSpPr>
        <p:spPr>
          <a:xfrm>
            <a:off x="685800" y="728663"/>
            <a:ext cx="7772400" cy="657225"/>
          </a:xfrm>
          <a:prstGeom prst="rect">
            <a:avLst/>
          </a:prstGeom>
        </p:spPr>
        <p:txBody>
          <a:bodyPr anchor="b"/>
          <a:lstStyle>
            <a:lvl1pPr algn="l">
              <a:defRPr sz="4000" b="1">
                <a:solidFill>
                  <a:schemeClr val="bg1"/>
                </a:solidFill>
              </a:defRPr>
            </a:lvl1pPr>
          </a:lstStyle>
          <a:p>
            <a:r>
              <a:rPr lang="en-US" dirty="0"/>
              <a:t>This is the headline</a:t>
            </a:r>
          </a:p>
        </p:txBody>
      </p:sp>
      <p:sp>
        <p:nvSpPr>
          <p:cNvPr id="5" name="Content Placeholder 2">
            <a:extLst>
              <a:ext uri="{FF2B5EF4-FFF2-40B4-BE49-F238E27FC236}">
                <a16:creationId xmlns:a16="http://schemas.microsoft.com/office/drawing/2014/main" id="{7FB76C57-FECC-4F18-8359-33A2B7430EEF}"/>
              </a:ext>
            </a:extLst>
          </p:cNvPr>
          <p:cNvSpPr>
            <a:spLocks noGrp="1"/>
          </p:cNvSpPr>
          <p:nvPr>
            <p:ph sz="quarter" idx="11"/>
          </p:nvPr>
        </p:nvSpPr>
        <p:spPr>
          <a:xfrm>
            <a:off x="685800" y="1841500"/>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Content Placeholder 2">
            <a:extLst>
              <a:ext uri="{FF2B5EF4-FFF2-40B4-BE49-F238E27FC236}">
                <a16:creationId xmlns:a16="http://schemas.microsoft.com/office/drawing/2014/main" id="{87241AAE-6A17-40A3-8F3F-241D6FF1AF31}"/>
              </a:ext>
            </a:extLst>
          </p:cNvPr>
          <p:cNvSpPr>
            <a:spLocks noGrp="1"/>
          </p:cNvSpPr>
          <p:nvPr>
            <p:ph sz="quarter" idx="12"/>
          </p:nvPr>
        </p:nvSpPr>
        <p:spPr>
          <a:xfrm>
            <a:off x="4718050" y="1841499"/>
            <a:ext cx="3740150" cy="3597275"/>
          </a:xfrm>
          <a:prstGeom prst="rect">
            <a:avLst/>
          </a:prstGeom>
        </p:spPr>
        <p:txBody>
          <a:bodyPr/>
          <a:lstStyle>
            <a:lvl1pPr>
              <a:defRPr sz="21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1489456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90"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amazon.com/gp/product/0385517254?ie=UTF8&amp;tag=ribbonfarmcom-20&amp;linkCode=as2&amp;camp=1789&amp;creative=390957&amp;creativeASIN=0385517254"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179512" y="1268760"/>
            <a:ext cx="8964488" cy="2520280"/>
          </a:xfrm>
        </p:spPr>
        <p:txBody>
          <a:bodyPr/>
          <a:lstStyle/>
          <a:p>
            <a:br>
              <a:rPr lang="en-GB" altLang="en-US" sz="3200" dirty="0"/>
            </a:br>
            <a:br>
              <a:rPr lang="en-GB" altLang="en-US" sz="3200" dirty="0"/>
            </a:br>
            <a:r>
              <a:rPr lang="en-GB" sz="3200" b="1" dirty="0"/>
              <a:t>Visions for the Future – Theoretical Perspectives on Management LCDB7006 </a:t>
            </a:r>
            <a:br>
              <a:rPr lang="en-US" sz="3200" b="1" dirty="0">
                <a:solidFill>
                  <a:srgbClr val="FF0000"/>
                </a:solidFill>
              </a:rPr>
            </a:br>
            <a:r>
              <a:rPr lang="en-US" altLang="en-US" sz="3200" b="1">
                <a:solidFill>
                  <a:srgbClr val="FF0000"/>
                </a:solidFill>
              </a:rPr>
              <a:t>Week 5 </a:t>
            </a:r>
            <a:r>
              <a:rPr lang="en-US" altLang="en-US" sz="3200" b="1" dirty="0">
                <a:solidFill>
                  <a:srgbClr val="FF0000"/>
                </a:solidFill>
              </a:rPr>
              <a:t>(Part 1 </a:t>
            </a:r>
            <a:r>
              <a:rPr lang="en-US" altLang="en-US" sz="3200" b="1">
                <a:solidFill>
                  <a:srgbClr val="FF0000"/>
                </a:solidFill>
              </a:rPr>
              <a:t>of 1)</a:t>
            </a:r>
            <a:br>
              <a:rPr lang="en-US" altLang="en-US" sz="3200" b="1" dirty="0">
                <a:solidFill>
                  <a:srgbClr val="FF0000"/>
                </a:solidFill>
              </a:rPr>
            </a:br>
            <a:br>
              <a:rPr lang="en-US" altLang="en-US" sz="3200" b="1" dirty="0">
                <a:solidFill>
                  <a:srgbClr val="FF0000"/>
                </a:solidFill>
              </a:rPr>
            </a:br>
            <a:r>
              <a:rPr lang="en-US" altLang="en-US" sz="3200" b="1" dirty="0">
                <a:solidFill>
                  <a:srgbClr val="0000FF"/>
                </a:solidFill>
                <a:highlight>
                  <a:srgbClr val="FFFF00"/>
                </a:highlight>
              </a:rPr>
              <a:t>Organisations &amp; Management as Metaphors</a:t>
            </a:r>
            <a:r>
              <a:rPr lang="en-GB" sz="3200" b="1" dirty="0">
                <a:solidFill>
                  <a:srgbClr val="0000FF"/>
                </a:solidFill>
                <a:highlight>
                  <a:srgbClr val="FFFF00"/>
                </a:highlight>
              </a:rPr>
              <a:t> </a:t>
            </a:r>
            <a:br>
              <a:rPr lang="en-US" altLang="en-US" sz="3200" b="1" dirty="0">
                <a:solidFill>
                  <a:srgbClr val="FF0000"/>
                </a:solidFill>
              </a:rPr>
            </a:br>
            <a:endParaRPr lang="en-US" dirty="0">
              <a:solidFill>
                <a:srgbClr val="FF0000"/>
              </a:solidFill>
            </a:endParaRPr>
          </a:p>
        </p:txBody>
      </p:sp>
    </p:spTree>
    <p:extLst>
      <p:ext uri="{BB962C8B-B14F-4D97-AF65-F5344CB8AC3E}">
        <p14:creationId xmlns:p14="http://schemas.microsoft.com/office/powerpoint/2010/main" val="4000485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8DCE643E-37A8-7243-AA8C-BC89A0563A6D}"/>
              </a:ext>
            </a:extLst>
          </p:cNvPr>
          <p:cNvSpPr>
            <a:spLocks noGrp="1" noChangeArrowheads="1"/>
          </p:cNvSpPr>
          <p:nvPr>
            <p:ph type="title"/>
          </p:nvPr>
        </p:nvSpPr>
        <p:spPr/>
        <p:txBody>
          <a:bodyPr/>
          <a:lstStyle/>
          <a:p>
            <a:pPr fontAlgn="auto">
              <a:spcAft>
                <a:spcPts val="0"/>
              </a:spcAft>
              <a:defRPr/>
            </a:pPr>
            <a:r>
              <a:rPr lang="nb-NO" altLang="en-US"/>
              <a:t>Why do we use Metaphors?</a:t>
            </a:r>
            <a:endParaRPr lang="en-US" altLang="en-US"/>
          </a:p>
        </p:txBody>
      </p:sp>
      <p:sp>
        <p:nvSpPr>
          <p:cNvPr id="2050" name="Rectangle 3">
            <a:extLst>
              <a:ext uri="{FF2B5EF4-FFF2-40B4-BE49-F238E27FC236}">
                <a16:creationId xmlns:a16="http://schemas.microsoft.com/office/drawing/2014/main" id="{7D5410BD-91EF-FA41-B9A0-D8A4CD07B506}"/>
              </a:ext>
            </a:extLst>
          </p:cNvPr>
          <p:cNvSpPr>
            <a:spLocks noGrp="1" noChangeArrowheads="1"/>
          </p:cNvSpPr>
          <p:nvPr>
            <p:ph idx="1"/>
          </p:nvPr>
        </p:nvSpPr>
        <p:spPr/>
        <p:txBody>
          <a:bodyPr/>
          <a:lstStyle/>
          <a:p>
            <a:r>
              <a:rPr lang="nb-NO" altLang="en-US"/>
              <a:t>Metaphor implies a way of </a:t>
            </a:r>
            <a:r>
              <a:rPr lang="nb-NO" altLang="en-US" i="1"/>
              <a:t>thinking</a:t>
            </a:r>
            <a:r>
              <a:rPr lang="nb-NO" altLang="en-US"/>
              <a:t> and a way of </a:t>
            </a:r>
            <a:r>
              <a:rPr lang="nb-NO" altLang="en-US" i="1"/>
              <a:t>seeing</a:t>
            </a:r>
          </a:p>
          <a:p>
            <a:r>
              <a:rPr lang="nb-NO" altLang="en-US"/>
              <a:t>To help understand </a:t>
            </a:r>
            <a:r>
              <a:rPr lang="nb-NO" altLang="en-US" i="1"/>
              <a:t>one</a:t>
            </a:r>
            <a:r>
              <a:rPr lang="nb-NO" altLang="en-US"/>
              <a:t> element of experience in terms of </a:t>
            </a:r>
            <a:r>
              <a:rPr lang="nb-NO" altLang="en-US" i="1"/>
              <a:t>another</a:t>
            </a:r>
          </a:p>
          <a:p>
            <a:r>
              <a:rPr lang="nb-NO" altLang="en-US"/>
              <a:t>They tend to provide </a:t>
            </a:r>
            <a:r>
              <a:rPr lang="nb-NO" altLang="en-US" i="1"/>
              <a:t>one sided</a:t>
            </a:r>
            <a:r>
              <a:rPr lang="nb-NO" altLang="en-US"/>
              <a:t> insights</a:t>
            </a:r>
          </a:p>
          <a:p>
            <a:r>
              <a:rPr lang="nb-NO" altLang="en-US"/>
              <a:t>By deemphasizing other elements, they tend to create </a:t>
            </a:r>
            <a:r>
              <a:rPr lang="nb-NO" altLang="en-US" i="1"/>
              <a:t>distortions</a:t>
            </a:r>
            <a:endParaRPr lang="en-US" altLang="en-US" i="1"/>
          </a:p>
        </p:txBody>
      </p:sp>
      <p:sp>
        <p:nvSpPr>
          <p:cNvPr id="2051" name="Slide Number Placeholder 1">
            <a:extLst>
              <a:ext uri="{FF2B5EF4-FFF2-40B4-BE49-F238E27FC236}">
                <a16:creationId xmlns:a16="http://schemas.microsoft.com/office/drawing/2014/main" id="{6AAEC138-709B-444B-AAF8-28AD0D19C73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8250B34-FBF0-3C4F-B0A6-CBE30B1A7BAB}" type="slidenum">
              <a:rPr lang="en-US" altLang="en-US" sz="1100">
                <a:solidFill>
                  <a:srgbClr val="FFFFFF"/>
                </a:solidFill>
              </a:rPr>
              <a:pPr/>
              <a:t>2</a:t>
            </a:fld>
            <a:endParaRPr lang="en-US" altLang="en-US" sz="1100">
              <a:solidFill>
                <a:srgbClr val="FFFFFF"/>
              </a:solidFill>
            </a:endParaRPr>
          </a:p>
        </p:txBody>
      </p:sp>
    </p:spTree>
    <p:extLst>
      <p:ext uri="{BB962C8B-B14F-4D97-AF65-F5344CB8AC3E}">
        <p14:creationId xmlns:p14="http://schemas.microsoft.com/office/powerpoint/2010/main" val="4052401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FB28ECB4-3166-E640-ADD5-9BDA4010BD54}"/>
              </a:ext>
            </a:extLst>
          </p:cNvPr>
          <p:cNvSpPr>
            <a:spLocks noGrp="1" noChangeArrowheads="1"/>
          </p:cNvSpPr>
          <p:nvPr>
            <p:ph type="title"/>
          </p:nvPr>
        </p:nvSpPr>
        <p:spPr>
          <a:xfrm>
            <a:off x="446936" y="24943"/>
            <a:ext cx="8229600" cy="1143000"/>
          </a:xfrm>
        </p:spPr>
        <p:txBody>
          <a:bodyPr>
            <a:noAutofit/>
          </a:bodyPr>
          <a:lstStyle/>
          <a:p>
            <a:pPr fontAlgn="auto">
              <a:spcAft>
                <a:spcPts val="0"/>
              </a:spcAft>
              <a:defRPr/>
            </a:pPr>
            <a:r>
              <a:rPr lang="nb-NO" altLang="en-US" sz="2400" dirty="0" err="1"/>
              <a:t>Metaphors</a:t>
            </a:r>
            <a:r>
              <a:rPr lang="nb-NO" altLang="en-US" sz="2400" dirty="0"/>
              <a:t> (or Images) </a:t>
            </a:r>
            <a:r>
              <a:rPr lang="nb-NO" altLang="en-US" sz="2400" dirty="0" err="1"/>
              <a:t>of</a:t>
            </a:r>
            <a:r>
              <a:rPr lang="nb-NO" altLang="en-US" sz="2400" dirty="0"/>
              <a:t> </a:t>
            </a:r>
            <a:r>
              <a:rPr lang="nb-NO" altLang="en-US" sz="2400" dirty="0" err="1"/>
              <a:t>organizations</a:t>
            </a:r>
            <a:r>
              <a:rPr lang="nb-NO" altLang="en-US" sz="2400" dirty="0"/>
              <a:t> </a:t>
            </a:r>
            <a:r>
              <a:rPr lang="nb-NO" altLang="en-US" sz="2400" dirty="0" err="1"/>
              <a:t>we</a:t>
            </a:r>
            <a:r>
              <a:rPr lang="nb-NO" altLang="en-US" sz="2400" dirty="0"/>
              <a:t> live </a:t>
            </a:r>
            <a:r>
              <a:rPr lang="nb-NO" altLang="en-US" sz="2400" dirty="0" err="1"/>
              <a:t>with</a:t>
            </a:r>
            <a:r>
              <a:rPr lang="nb-NO" altLang="en-US" sz="2400" dirty="0"/>
              <a:t> (Morgan)</a:t>
            </a:r>
            <a:endParaRPr lang="en-US" altLang="en-US" sz="2400" dirty="0"/>
          </a:p>
        </p:txBody>
      </p:sp>
      <p:sp>
        <p:nvSpPr>
          <p:cNvPr id="3074" name="Rectangle 3">
            <a:extLst>
              <a:ext uri="{FF2B5EF4-FFF2-40B4-BE49-F238E27FC236}">
                <a16:creationId xmlns:a16="http://schemas.microsoft.com/office/drawing/2014/main" id="{5912C0D9-19E2-DE49-99BB-41CB9A0DFFFA}"/>
              </a:ext>
            </a:extLst>
          </p:cNvPr>
          <p:cNvSpPr>
            <a:spLocks noGrp="1" noChangeArrowheads="1"/>
          </p:cNvSpPr>
          <p:nvPr>
            <p:ph idx="1"/>
          </p:nvPr>
        </p:nvSpPr>
        <p:spPr>
          <a:xfrm>
            <a:off x="477946" y="1167943"/>
            <a:ext cx="8229600" cy="3917032"/>
          </a:xfrm>
        </p:spPr>
        <p:txBody>
          <a:bodyPr/>
          <a:lstStyle/>
          <a:p>
            <a:r>
              <a:rPr lang="nb-NO" altLang="en-US" dirty="0"/>
              <a:t>Organization as </a:t>
            </a:r>
            <a:r>
              <a:rPr lang="nb-NO" altLang="en-US" dirty="0" err="1"/>
              <a:t>machines</a:t>
            </a:r>
            <a:endParaRPr lang="nb-NO" altLang="en-US" dirty="0"/>
          </a:p>
          <a:p>
            <a:r>
              <a:rPr lang="nb-NO" altLang="en-US" dirty="0"/>
              <a:t>Organization as </a:t>
            </a:r>
            <a:r>
              <a:rPr lang="nb-NO" altLang="en-US" dirty="0" err="1"/>
              <a:t>organisms</a:t>
            </a:r>
            <a:endParaRPr lang="nb-NO" altLang="en-US" dirty="0"/>
          </a:p>
          <a:p>
            <a:r>
              <a:rPr lang="nb-NO" altLang="en-US" dirty="0"/>
              <a:t>Organization as </a:t>
            </a:r>
            <a:r>
              <a:rPr lang="nb-NO" altLang="en-US" dirty="0" err="1"/>
              <a:t>brains</a:t>
            </a:r>
            <a:endParaRPr lang="nb-NO" altLang="en-US" dirty="0"/>
          </a:p>
          <a:p>
            <a:r>
              <a:rPr lang="nb-NO" altLang="en-US" dirty="0"/>
              <a:t>Organization as </a:t>
            </a:r>
            <a:r>
              <a:rPr lang="nb-NO" altLang="en-US" dirty="0" err="1"/>
              <a:t>cultures</a:t>
            </a:r>
            <a:endParaRPr lang="nb-NO" altLang="en-US" dirty="0"/>
          </a:p>
          <a:p>
            <a:r>
              <a:rPr lang="nb-NO" altLang="en-US" dirty="0"/>
              <a:t>Organization as </a:t>
            </a:r>
            <a:r>
              <a:rPr lang="nb-NO" altLang="en-US" dirty="0" err="1"/>
              <a:t>political</a:t>
            </a:r>
            <a:r>
              <a:rPr lang="nb-NO" altLang="en-US" dirty="0"/>
              <a:t> systems</a:t>
            </a:r>
          </a:p>
          <a:p>
            <a:r>
              <a:rPr lang="nb-NO" altLang="en-US" dirty="0"/>
              <a:t>Organizations as </a:t>
            </a:r>
            <a:r>
              <a:rPr lang="nb-NO" altLang="en-US" dirty="0" err="1"/>
              <a:t>psychic</a:t>
            </a:r>
            <a:r>
              <a:rPr lang="nb-NO" altLang="en-US" dirty="0"/>
              <a:t> prisons</a:t>
            </a:r>
          </a:p>
          <a:p>
            <a:r>
              <a:rPr lang="nb-NO" altLang="en-US" dirty="0"/>
              <a:t>Organization as </a:t>
            </a:r>
            <a:r>
              <a:rPr lang="nb-NO" altLang="en-US" dirty="0" err="1"/>
              <a:t>flux</a:t>
            </a:r>
            <a:r>
              <a:rPr lang="nb-NO" altLang="en-US" dirty="0"/>
              <a:t> (</a:t>
            </a:r>
            <a:r>
              <a:rPr lang="nb-NO" altLang="en-US" dirty="0" err="1"/>
              <a:t>networks</a:t>
            </a:r>
            <a:r>
              <a:rPr lang="nb-NO" altLang="en-US" dirty="0"/>
              <a:t>)</a:t>
            </a:r>
          </a:p>
          <a:p>
            <a:endParaRPr lang="en-US" altLang="en-US" dirty="0"/>
          </a:p>
        </p:txBody>
      </p:sp>
      <p:sp>
        <p:nvSpPr>
          <p:cNvPr id="3075" name="Slide Number Placeholder 1">
            <a:extLst>
              <a:ext uri="{FF2B5EF4-FFF2-40B4-BE49-F238E27FC236}">
                <a16:creationId xmlns:a16="http://schemas.microsoft.com/office/drawing/2014/main" id="{81DB3912-3DF8-B94F-96DA-ACBC9DF6033E}"/>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31FB83E-5E5D-CF45-94E2-CEE5B842CBC0}" type="slidenum">
              <a:rPr lang="en-US" altLang="en-US" sz="1100">
                <a:solidFill>
                  <a:srgbClr val="FFFFFF"/>
                </a:solidFill>
              </a:rPr>
              <a:pPr/>
              <a:t>3</a:t>
            </a:fld>
            <a:endParaRPr lang="en-US" altLang="en-US" sz="1100">
              <a:solidFill>
                <a:srgbClr val="FFFFFF"/>
              </a:solidFill>
            </a:endParaRPr>
          </a:p>
        </p:txBody>
      </p:sp>
    </p:spTree>
    <p:extLst>
      <p:ext uri="{BB962C8B-B14F-4D97-AF65-F5344CB8AC3E}">
        <p14:creationId xmlns:p14="http://schemas.microsoft.com/office/powerpoint/2010/main" val="21281464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5777" name="Picture 3">
            <a:extLst>
              <a:ext uri="{FF2B5EF4-FFF2-40B4-BE49-F238E27FC236}">
                <a16:creationId xmlns:a16="http://schemas.microsoft.com/office/drawing/2014/main" id="{1D2E127A-08AA-E848-B2D1-600250939B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78" name="Slide Number Placeholder 4">
            <a:extLst>
              <a:ext uri="{FF2B5EF4-FFF2-40B4-BE49-F238E27FC236}">
                <a16:creationId xmlns:a16="http://schemas.microsoft.com/office/drawing/2014/main" id="{D3B495A3-917A-0D47-A63E-1AB894B31AF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08D2109-C7F7-4549-9AC6-81F169242EF9}" type="slidenum">
              <a:rPr lang="en-US" altLang="en-US" sz="1100">
                <a:solidFill>
                  <a:srgbClr val="FFFFFF"/>
                </a:solidFill>
              </a:rPr>
              <a:pPr/>
              <a:t>4</a:t>
            </a:fld>
            <a:endParaRPr lang="en-US" altLang="en-US" sz="1100">
              <a:solidFill>
                <a:srgbClr val="FFFFFF"/>
              </a:solidFill>
            </a:endParaRPr>
          </a:p>
        </p:txBody>
      </p:sp>
    </p:spTree>
    <p:extLst>
      <p:ext uri="{BB962C8B-B14F-4D97-AF65-F5344CB8AC3E}">
        <p14:creationId xmlns:p14="http://schemas.microsoft.com/office/powerpoint/2010/main" val="210010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Rectangle 3">
            <a:extLst>
              <a:ext uri="{FF2B5EF4-FFF2-40B4-BE49-F238E27FC236}">
                <a16:creationId xmlns:a16="http://schemas.microsoft.com/office/drawing/2014/main" id="{FEE21FCD-9FA3-C845-BF3A-C787A335DEBA}"/>
              </a:ext>
            </a:extLst>
          </p:cNvPr>
          <p:cNvSpPr>
            <a:spLocks noChangeArrowheads="1"/>
          </p:cNvSpPr>
          <p:nvPr/>
        </p:nvSpPr>
        <p:spPr bwMode="auto">
          <a:xfrm>
            <a:off x="596545" y="620688"/>
            <a:ext cx="7704137"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a:buFont typeface="Arial" panose="020B0604020202020204" pitchFamily="34" charset="0"/>
              <a:buChar char="•"/>
            </a:pPr>
            <a:r>
              <a:rPr lang="en-GB" altLang="en-US" dirty="0">
                <a:solidFill>
                  <a:srgbClr val="414254"/>
                </a:solidFill>
                <a:latin typeface="Palatino Linotype" panose="02040502050505030304" pitchFamily="18" charset="0"/>
              </a:rPr>
              <a:t>Morgan’s book is based on the premise that almost all our thinking about organizations is based on one or more of eight basic metaphors.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The main reason this book is hugely valuable is that 99% of organizational conversations stay exclusively within one metaphor.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Worse, most people are permanently stuck in their favourite metaphor and simply cannot understand things said within other metaphors.</a:t>
            </a:r>
            <a:endParaRPr lang="en-US" altLang="en-US" dirty="0"/>
          </a:p>
        </p:txBody>
      </p:sp>
      <p:sp>
        <p:nvSpPr>
          <p:cNvPr id="76802" name="Slide Number Placeholder 4">
            <a:extLst>
              <a:ext uri="{FF2B5EF4-FFF2-40B4-BE49-F238E27FC236}">
                <a16:creationId xmlns:a16="http://schemas.microsoft.com/office/drawing/2014/main" id="{0C3EAF22-F205-DE48-B841-6FC838B0665E}"/>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FD777F2-8E64-B04F-A737-FF98DF86B0BA}" type="slidenum">
              <a:rPr lang="en-US" altLang="en-US" sz="1100">
                <a:solidFill>
                  <a:srgbClr val="FFFFFF"/>
                </a:solidFill>
              </a:rPr>
              <a:pPr/>
              <a:t>5</a:t>
            </a:fld>
            <a:endParaRPr lang="en-US" altLang="en-US" sz="1100">
              <a:solidFill>
                <a:srgbClr val="FFFFFF"/>
              </a:solidFill>
            </a:endParaRPr>
          </a:p>
        </p:txBody>
      </p:sp>
    </p:spTree>
    <p:extLst>
      <p:ext uri="{BB962C8B-B14F-4D97-AF65-F5344CB8AC3E}">
        <p14:creationId xmlns:p14="http://schemas.microsoft.com/office/powerpoint/2010/main" val="1512055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Rectangle 3">
            <a:extLst>
              <a:ext uri="{FF2B5EF4-FFF2-40B4-BE49-F238E27FC236}">
                <a16:creationId xmlns:a16="http://schemas.microsoft.com/office/drawing/2014/main" id="{FB471211-0426-C44C-9CEE-9A40F7F36A9F}"/>
              </a:ext>
            </a:extLst>
          </p:cNvPr>
          <p:cNvSpPr>
            <a:spLocks noChangeArrowheads="1"/>
          </p:cNvSpPr>
          <p:nvPr/>
        </p:nvSpPr>
        <p:spPr bwMode="auto">
          <a:xfrm>
            <a:off x="401638" y="548680"/>
            <a:ext cx="7920037"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indent="0"/>
            <a:r>
              <a:rPr lang="en-GB" altLang="en-US" b="1" dirty="0">
                <a:solidFill>
                  <a:srgbClr val="414254"/>
                </a:solidFill>
                <a:latin typeface="Palatino Linotype" panose="02040502050505030304" pitchFamily="18" charset="0"/>
              </a:rPr>
              <a:t>Organization as Machine: </a:t>
            </a:r>
          </a:p>
          <a:p>
            <a:pPr>
              <a:buFont typeface="Arial" panose="020B0604020202020204" pitchFamily="34" charset="0"/>
              <a:buChar char="•"/>
            </a:pPr>
            <a:r>
              <a:rPr lang="en-GB" altLang="en-US" dirty="0">
                <a:solidFill>
                  <a:srgbClr val="414254"/>
                </a:solidFill>
                <a:latin typeface="Palatino Linotype" panose="02040502050505030304" pitchFamily="18" charset="0"/>
              </a:rPr>
              <a:t>This is the most simplistic metaphor, and is the foundation of Taylorism.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 Any geometrically structuralist approach also falls into this category, which is why I have little patience for people who use words/phrases like </a:t>
            </a:r>
            <a:r>
              <a:rPr lang="en-GB" altLang="en-US" i="1" dirty="0">
                <a:solidFill>
                  <a:srgbClr val="414254"/>
                </a:solidFill>
                <a:latin typeface="Palatino Linotype" panose="02040502050505030304" pitchFamily="18" charset="0"/>
              </a:rPr>
              <a:t>top down, bottom-up, centralized, decentralized </a:t>
            </a:r>
            <a:r>
              <a:rPr lang="en-GB" altLang="en-US" dirty="0">
                <a:solidFill>
                  <a:srgbClr val="414254"/>
                </a:solidFill>
                <a:latin typeface="Palatino Linotype" panose="02040502050505030304" pitchFamily="18" charset="0"/>
              </a:rPr>
              <a:t>and so forth, without realizing how narrow their view of organizations is.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The entire mainstream Michael-Porter view of business is within this metaphor.</a:t>
            </a:r>
          </a:p>
        </p:txBody>
      </p:sp>
      <p:sp>
        <p:nvSpPr>
          <p:cNvPr id="77826" name="Slide Number Placeholder 4">
            <a:extLst>
              <a:ext uri="{FF2B5EF4-FFF2-40B4-BE49-F238E27FC236}">
                <a16:creationId xmlns:a16="http://schemas.microsoft.com/office/drawing/2014/main" id="{040F283A-6925-2B45-93E3-A9BAA930828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F48F5CC-9EA0-F141-A709-E45457BB4454}" type="slidenum">
              <a:rPr lang="en-US" altLang="en-US" sz="1100">
                <a:solidFill>
                  <a:srgbClr val="FFFFFF"/>
                </a:solidFill>
              </a:rPr>
              <a:pPr/>
              <a:t>6</a:t>
            </a:fld>
            <a:endParaRPr lang="en-US" altLang="en-US" sz="1100">
              <a:solidFill>
                <a:srgbClr val="FFFFFF"/>
              </a:solidFill>
            </a:endParaRPr>
          </a:p>
        </p:txBody>
      </p:sp>
    </p:spTree>
    <p:extLst>
      <p:ext uri="{BB962C8B-B14F-4D97-AF65-F5344CB8AC3E}">
        <p14:creationId xmlns:p14="http://schemas.microsoft.com/office/powerpoint/2010/main" val="3712498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Rectangle 3">
            <a:extLst>
              <a:ext uri="{FF2B5EF4-FFF2-40B4-BE49-F238E27FC236}">
                <a16:creationId xmlns:a16="http://schemas.microsoft.com/office/drawing/2014/main" id="{7637286E-EC19-2542-A9CA-435034097500}"/>
              </a:ext>
            </a:extLst>
          </p:cNvPr>
          <p:cNvSpPr>
            <a:spLocks noChangeArrowheads="1"/>
          </p:cNvSpPr>
          <p:nvPr/>
        </p:nvSpPr>
        <p:spPr bwMode="auto">
          <a:xfrm>
            <a:off x="539552" y="1124744"/>
            <a:ext cx="8353425"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r>
              <a:rPr lang="en-GB" altLang="en-US" b="1" dirty="0">
                <a:solidFill>
                  <a:srgbClr val="414254"/>
                </a:solidFill>
                <a:latin typeface="Palatino Linotype" panose="02040502050505030304" pitchFamily="18" charset="0"/>
              </a:rPr>
              <a:t>Organization as Organism: </a:t>
            </a:r>
            <a:r>
              <a:rPr lang="en-GB" altLang="en-US" dirty="0">
                <a:solidFill>
                  <a:srgbClr val="414254"/>
                </a:solidFill>
                <a:latin typeface="Palatino Linotype" panose="02040502050505030304" pitchFamily="18" charset="0"/>
              </a:rPr>
              <a:t>This is a slightly richer metaphor and suggests such ideas as “organizational DNA,” birth, maturity and death, and so forth.</a:t>
            </a:r>
            <a:endParaRPr lang="en-US" altLang="en-US" dirty="0"/>
          </a:p>
        </p:txBody>
      </p:sp>
      <p:sp>
        <p:nvSpPr>
          <p:cNvPr id="78850" name="Slide Number Placeholder 4">
            <a:extLst>
              <a:ext uri="{FF2B5EF4-FFF2-40B4-BE49-F238E27FC236}">
                <a16:creationId xmlns:a16="http://schemas.microsoft.com/office/drawing/2014/main" id="{E949F666-D20B-D940-A330-B81A54692AE1}"/>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9D0DE3-694D-4942-9737-7535E4F820E5}" type="slidenum">
              <a:rPr lang="en-US" altLang="en-US" sz="1100">
                <a:solidFill>
                  <a:srgbClr val="FFFFFF"/>
                </a:solidFill>
              </a:rPr>
              <a:pPr/>
              <a:t>7</a:t>
            </a:fld>
            <a:endParaRPr lang="en-US" altLang="en-US" sz="1100">
              <a:solidFill>
                <a:srgbClr val="FFFFFF"/>
              </a:solidFill>
            </a:endParaRPr>
          </a:p>
        </p:txBody>
      </p:sp>
    </p:spTree>
    <p:extLst>
      <p:ext uri="{BB962C8B-B14F-4D97-AF65-F5344CB8AC3E}">
        <p14:creationId xmlns:p14="http://schemas.microsoft.com/office/powerpoint/2010/main" val="35963987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3">
            <a:extLst>
              <a:ext uri="{FF2B5EF4-FFF2-40B4-BE49-F238E27FC236}">
                <a16:creationId xmlns:a16="http://schemas.microsoft.com/office/drawing/2014/main" id="{EF9F5C09-A484-2F45-82E9-57D53B04A490}"/>
              </a:ext>
            </a:extLst>
          </p:cNvPr>
          <p:cNvSpPr>
            <a:spLocks noChangeArrowheads="1"/>
          </p:cNvSpPr>
          <p:nvPr/>
        </p:nvSpPr>
        <p:spPr bwMode="auto">
          <a:xfrm>
            <a:off x="688975" y="404664"/>
            <a:ext cx="7632700" cy="4893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marL="0" indent="0"/>
            <a:r>
              <a:rPr lang="en-GB" altLang="en-US" b="1" dirty="0">
                <a:solidFill>
                  <a:srgbClr val="414254"/>
                </a:solidFill>
                <a:latin typeface="Palatino Linotype" panose="02040502050505030304" pitchFamily="18" charset="0"/>
              </a:rPr>
              <a:t>Organization as Brain: </a:t>
            </a:r>
          </a:p>
          <a:p>
            <a:pPr>
              <a:buFont typeface="Arial" panose="020B0604020202020204" pitchFamily="34" charset="0"/>
              <a:buChar char="•"/>
            </a:pPr>
            <a:r>
              <a:rPr lang="en-GB" altLang="en-US" dirty="0">
                <a:solidFill>
                  <a:srgbClr val="414254"/>
                </a:solidFill>
                <a:latin typeface="Palatino Linotype" panose="02040502050505030304" pitchFamily="18" charset="0"/>
              </a:rPr>
              <a:t>This may sound like a subset of the Organism metaphor (and there </a:t>
            </a:r>
            <a:r>
              <a:rPr lang="en-GB" altLang="en-US" i="1" dirty="0">
                <a:solidFill>
                  <a:srgbClr val="414254"/>
                </a:solidFill>
                <a:latin typeface="Palatino Linotype" panose="02040502050505030304" pitchFamily="18" charset="0"/>
              </a:rPr>
              <a:t>is </a:t>
            </a:r>
            <a:r>
              <a:rPr lang="en-GB" altLang="en-US" dirty="0">
                <a:solidFill>
                  <a:srgbClr val="414254"/>
                </a:solidFill>
                <a:latin typeface="Palatino Linotype" panose="02040502050505030304" pitchFamily="18" charset="0"/>
              </a:rPr>
              <a:t>some overlap), but there is a subtle and important shift in emphasis from “life processes” to </a:t>
            </a:r>
            <a:r>
              <a:rPr lang="en-GB" altLang="en-US" i="1" dirty="0">
                <a:solidFill>
                  <a:srgbClr val="414254"/>
                </a:solidFill>
                <a:latin typeface="Palatino Linotype" panose="02040502050505030304" pitchFamily="18" charset="0"/>
              </a:rPr>
              <a:t>learning. </a:t>
            </a:r>
          </a:p>
          <a:p>
            <a:pPr>
              <a:buFont typeface="Arial" panose="020B0604020202020204" pitchFamily="34" charset="0"/>
              <a:buChar char="•"/>
            </a:pPr>
            <a:endParaRPr lang="en-GB" altLang="en-US" i="1"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Organization as brain is the source of information-theoretic ways of understanding collectives (“who knows what,” how information spreads and informs systems and processes). </a:t>
            </a:r>
          </a:p>
          <a:p>
            <a:pPr>
              <a:buFont typeface="Arial" panose="020B0604020202020204" pitchFamily="34" charset="0"/>
              <a:buChar char="•"/>
            </a:pPr>
            <a:endParaRPr lang="en-GB" altLang="en-US" dirty="0">
              <a:solidFill>
                <a:srgbClr val="414254"/>
              </a:solidFill>
              <a:latin typeface="Palatino Linotype" panose="02040502050505030304" pitchFamily="18" charset="0"/>
            </a:endParaRPr>
          </a:p>
          <a:p>
            <a:pPr>
              <a:buFont typeface="Arial" panose="020B0604020202020204" pitchFamily="34" charset="0"/>
              <a:buChar char="•"/>
            </a:pPr>
            <a:r>
              <a:rPr lang="en-GB" altLang="en-US" dirty="0">
                <a:solidFill>
                  <a:srgbClr val="414254"/>
                </a:solidFill>
                <a:latin typeface="Palatino Linotype" panose="02040502050505030304" pitchFamily="18" charset="0"/>
              </a:rPr>
              <a:t>The System Dynamics people like this a lot, especially Peter Senge (</a:t>
            </a:r>
            <a:r>
              <a:rPr lang="en-GB" altLang="en-US" i="1" u="sng" dirty="0">
                <a:solidFill>
                  <a:srgbClr val="414254"/>
                </a:solidFill>
                <a:latin typeface="Palatino Linotype" panose="02040502050505030304" pitchFamily="18" charset="0"/>
                <a:hlinkClick r:id="rId2"/>
              </a:rPr>
              <a:t>The Fifth Discipline)</a:t>
            </a:r>
            <a:r>
              <a:rPr lang="en-GB" altLang="en-US" dirty="0">
                <a:solidFill>
                  <a:srgbClr val="414254"/>
                </a:solidFill>
                <a:latin typeface="Palatino Linotype" panose="02040502050505030304" pitchFamily="18" charset="0"/>
              </a:rPr>
              <a:t>.</a:t>
            </a:r>
            <a:endParaRPr lang="en-US" altLang="en-US" dirty="0"/>
          </a:p>
        </p:txBody>
      </p:sp>
      <p:sp>
        <p:nvSpPr>
          <p:cNvPr id="79874" name="Slide Number Placeholder 4">
            <a:extLst>
              <a:ext uri="{FF2B5EF4-FFF2-40B4-BE49-F238E27FC236}">
                <a16:creationId xmlns:a16="http://schemas.microsoft.com/office/drawing/2014/main" id="{7B794C47-15B8-714B-BB3B-E2135402CD2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2B7D8E7-04BA-8843-A0AA-7D075E92874F}" type="slidenum">
              <a:rPr lang="en-US" altLang="en-US" sz="1100">
                <a:solidFill>
                  <a:srgbClr val="FFFFFF"/>
                </a:solidFill>
              </a:rPr>
              <a:pPr/>
              <a:t>8</a:t>
            </a:fld>
            <a:endParaRPr lang="en-US" altLang="en-US" sz="1100">
              <a:solidFill>
                <a:srgbClr val="FFFFFF"/>
              </a:solidFill>
            </a:endParaRPr>
          </a:p>
        </p:txBody>
      </p:sp>
    </p:spTree>
    <p:extLst>
      <p:ext uri="{BB962C8B-B14F-4D97-AF65-F5344CB8AC3E}">
        <p14:creationId xmlns:p14="http://schemas.microsoft.com/office/powerpoint/2010/main" val="42305848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4CF2BB20-0277-ED49-8F88-3FBBA8D3E3C6}"/>
              </a:ext>
            </a:extLst>
          </p:cNvPr>
          <p:cNvSpPr>
            <a:spLocks noGrp="1" noChangeArrowheads="1"/>
          </p:cNvSpPr>
          <p:nvPr>
            <p:ph type="title"/>
          </p:nvPr>
        </p:nvSpPr>
        <p:spPr/>
        <p:txBody>
          <a:bodyPr/>
          <a:lstStyle/>
          <a:p>
            <a:pPr fontAlgn="auto">
              <a:spcAft>
                <a:spcPts val="0"/>
              </a:spcAft>
              <a:defRPr/>
            </a:pPr>
            <a:r>
              <a:rPr lang="nb-NO" altLang="en-US" sz="2400" dirty="0"/>
              <a:t>Organization as Machines: What is Emphasized?</a:t>
            </a:r>
            <a:endParaRPr lang="en-US" altLang="en-US" sz="2400" dirty="0"/>
          </a:p>
        </p:txBody>
      </p:sp>
      <p:sp>
        <p:nvSpPr>
          <p:cNvPr id="4098" name="Rectangle 3">
            <a:extLst>
              <a:ext uri="{FF2B5EF4-FFF2-40B4-BE49-F238E27FC236}">
                <a16:creationId xmlns:a16="http://schemas.microsoft.com/office/drawing/2014/main" id="{56B1B6DE-6681-4046-9065-2FBA25492A5C}"/>
              </a:ext>
            </a:extLst>
          </p:cNvPr>
          <p:cNvSpPr>
            <a:spLocks noGrp="1" noChangeArrowheads="1"/>
          </p:cNvSpPr>
          <p:nvPr>
            <p:ph idx="1"/>
          </p:nvPr>
        </p:nvSpPr>
        <p:spPr/>
        <p:txBody>
          <a:bodyPr/>
          <a:lstStyle/>
          <a:p>
            <a:r>
              <a:rPr lang="nb-NO" altLang="en-US"/>
              <a:t>Set of mechanical relations (bureaucracy)</a:t>
            </a:r>
          </a:p>
          <a:p>
            <a:r>
              <a:rPr lang="nb-NO" altLang="en-US"/>
              <a:t>Routinization of activities</a:t>
            </a:r>
          </a:p>
          <a:p>
            <a:r>
              <a:rPr lang="nb-NO" altLang="en-US"/>
              <a:t>Division of labour</a:t>
            </a:r>
          </a:p>
          <a:p>
            <a:r>
              <a:rPr lang="nb-NO" altLang="en-US"/>
              <a:t>Standardization of tasks</a:t>
            </a:r>
          </a:p>
          <a:p>
            <a:r>
              <a:rPr lang="nb-NO" altLang="en-US"/>
              <a:t>Creation of command language</a:t>
            </a:r>
          </a:p>
          <a:p>
            <a:r>
              <a:rPr lang="nb-NO" altLang="en-US"/>
              <a:t>Focus on optimizing performance</a:t>
            </a:r>
          </a:p>
          <a:p>
            <a:r>
              <a:rPr lang="nb-NO" altLang="en-US"/>
              <a:t>Centralization of authority</a:t>
            </a:r>
            <a:endParaRPr lang="en-US" altLang="en-US"/>
          </a:p>
        </p:txBody>
      </p:sp>
      <p:sp>
        <p:nvSpPr>
          <p:cNvPr id="4099" name="Slide Number Placeholder 1">
            <a:extLst>
              <a:ext uri="{FF2B5EF4-FFF2-40B4-BE49-F238E27FC236}">
                <a16:creationId xmlns:a16="http://schemas.microsoft.com/office/drawing/2014/main" id="{52CCD303-903D-F64E-9D35-B903E0B2DDD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B003869-9BD6-BD41-AD8E-93296FF83727}" type="slidenum">
              <a:rPr lang="en-US" altLang="en-US" sz="1100">
                <a:solidFill>
                  <a:srgbClr val="FFFFFF"/>
                </a:solidFill>
              </a:rPr>
              <a:pPr/>
              <a:t>9</a:t>
            </a:fld>
            <a:endParaRPr lang="en-US" altLang="en-US" sz="1100">
              <a:solidFill>
                <a:srgbClr val="FFFFFF"/>
              </a:solidFill>
            </a:endParaRPr>
          </a:p>
        </p:txBody>
      </p:sp>
    </p:spTree>
    <p:extLst>
      <p:ext uri="{BB962C8B-B14F-4D97-AF65-F5344CB8AC3E}">
        <p14:creationId xmlns:p14="http://schemas.microsoft.com/office/powerpoint/2010/main" val="289386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A501D97D-D29A-1448-84C0-9EDBA650279D}"/>
              </a:ext>
            </a:extLst>
          </p:cNvPr>
          <p:cNvSpPr>
            <a:spLocks noGrp="1" noChangeArrowheads="1"/>
          </p:cNvSpPr>
          <p:nvPr>
            <p:ph type="title"/>
          </p:nvPr>
        </p:nvSpPr>
        <p:spPr/>
        <p:txBody>
          <a:bodyPr/>
          <a:lstStyle/>
          <a:p>
            <a:pPr fontAlgn="auto">
              <a:spcAft>
                <a:spcPts val="0"/>
              </a:spcAft>
              <a:defRPr/>
            </a:pPr>
            <a:r>
              <a:rPr lang="nb-NO" altLang="en-US"/>
              <a:t>Assumptions of Rationality</a:t>
            </a:r>
            <a:endParaRPr lang="en-US" altLang="en-US"/>
          </a:p>
        </p:txBody>
      </p:sp>
      <p:sp>
        <p:nvSpPr>
          <p:cNvPr id="40963" name="Rectangle 3">
            <a:extLst>
              <a:ext uri="{FF2B5EF4-FFF2-40B4-BE49-F238E27FC236}">
                <a16:creationId xmlns:a16="http://schemas.microsoft.com/office/drawing/2014/main" id="{96122ECA-71BD-B24B-AA39-6BFE923406B6}"/>
              </a:ext>
            </a:extLst>
          </p:cNvPr>
          <p:cNvSpPr>
            <a:spLocks noGrp="1" noChangeArrowheads="1"/>
          </p:cNvSpPr>
          <p:nvPr>
            <p:ph idx="1"/>
          </p:nvPr>
        </p:nvSpPr>
        <p:spPr/>
        <p:txBody>
          <a:bodyPr rtlCol="0">
            <a:normAutofit lnSpcReduction="10000"/>
          </a:bodyPr>
          <a:lstStyle/>
          <a:p>
            <a:pPr fontAlgn="auto">
              <a:spcAft>
                <a:spcPts val="0"/>
              </a:spcAft>
              <a:defRPr/>
            </a:pPr>
            <a:r>
              <a:rPr lang="en-US" altLang="en-US">
                <a:solidFill>
                  <a:schemeClr val="tx1">
                    <a:lumMod val="85000"/>
                    <a:lumOff val="15000"/>
                  </a:schemeClr>
                </a:solidFill>
              </a:rPr>
              <a:t>The “Economic Man”: “</a:t>
            </a:r>
            <a:r>
              <a:rPr lang="en-US" altLang="en-US" sz="2800">
                <a:solidFill>
                  <a:schemeClr val="tx1">
                    <a:lumMod val="85000"/>
                    <a:lumOff val="15000"/>
                  </a:schemeClr>
                </a:solidFill>
              </a:rPr>
              <a:t>the manager makes portfolio decisions consistent with account objectives for individual securities, the beta or volatility of the security returns, &amp; expected returns. The main information task is located in the analyst function, responsible both for the estimates of the relevant individual individual security data, and estimates of overall market performance</a:t>
            </a:r>
            <a:r>
              <a:rPr lang="en-US" altLang="en-US">
                <a:solidFill>
                  <a:schemeClr val="tx1">
                    <a:lumMod val="85000"/>
                    <a:lumOff val="15000"/>
                  </a:schemeClr>
                </a:solidFill>
              </a:rPr>
              <a:t>.”</a:t>
            </a:r>
          </a:p>
        </p:txBody>
      </p:sp>
      <p:sp>
        <p:nvSpPr>
          <p:cNvPr id="5123" name="Slide Number Placeholder 1">
            <a:extLst>
              <a:ext uri="{FF2B5EF4-FFF2-40B4-BE49-F238E27FC236}">
                <a16:creationId xmlns:a16="http://schemas.microsoft.com/office/drawing/2014/main" id="{C0997356-D870-0548-B440-FA97546701D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27C62CF-D25C-F24F-89D8-973A455A9D1A}" type="slidenum">
              <a:rPr lang="en-US" altLang="en-US" sz="1100">
                <a:solidFill>
                  <a:srgbClr val="FFFFFF"/>
                </a:solidFill>
              </a:rPr>
              <a:pPr/>
              <a:t>10</a:t>
            </a:fld>
            <a:endParaRPr lang="en-US" altLang="en-US" sz="1100">
              <a:solidFill>
                <a:srgbClr val="FFFFFF"/>
              </a:solidFill>
            </a:endParaRPr>
          </a:p>
        </p:txBody>
      </p:sp>
    </p:spTree>
    <p:extLst>
      <p:ext uri="{BB962C8B-B14F-4D97-AF65-F5344CB8AC3E}">
        <p14:creationId xmlns:p14="http://schemas.microsoft.com/office/powerpoint/2010/main" val="463623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1022E643-34E0-8447-9FD8-5A9EC2AA3BAC}"/>
              </a:ext>
            </a:extLst>
          </p:cNvPr>
          <p:cNvSpPr>
            <a:spLocks noGrp="1" noChangeArrowheads="1"/>
          </p:cNvSpPr>
          <p:nvPr>
            <p:ph type="title"/>
          </p:nvPr>
        </p:nvSpPr>
        <p:spPr/>
        <p:txBody>
          <a:bodyPr/>
          <a:lstStyle/>
          <a:p>
            <a:pPr fontAlgn="auto">
              <a:spcAft>
                <a:spcPts val="0"/>
              </a:spcAft>
              <a:defRPr/>
            </a:pPr>
            <a:r>
              <a:rPr lang="nb-NO" altLang="en-US"/>
              <a:t>”Rational Navigation”</a:t>
            </a:r>
            <a:endParaRPr lang="en-US" altLang="en-US"/>
          </a:p>
        </p:txBody>
      </p:sp>
      <p:sp>
        <p:nvSpPr>
          <p:cNvPr id="6146" name="Rectangle 3">
            <a:extLst>
              <a:ext uri="{FF2B5EF4-FFF2-40B4-BE49-F238E27FC236}">
                <a16:creationId xmlns:a16="http://schemas.microsoft.com/office/drawing/2014/main" id="{408DA898-A4EC-6346-A700-34D4F2069A66}"/>
              </a:ext>
            </a:extLst>
          </p:cNvPr>
          <p:cNvSpPr>
            <a:spLocks noGrp="1" noChangeArrowheads="1"/>
          </p:cNvSpPr>
          <p:nvPr>
            <p:ph idx="1"/>
          </p:nvPr>
        </p:nvSpPr>
        <p:spPr/>
        <p:txBody>
          <a:bodyPr/>
          <a:lstStyle/>
          <a:p>
            <a:r>
              <a:rPr lang="en-US" altLang="en-US" sz="2800"/>
              <a:t>The European Navigator:</a:t>
            </a:r>
          </a:p>
          <a:p>
            <a:pPr lvl="1"/>
            <a:r>
              <a:rPr lang="en-US" altLang="en-US"/>
              <a:t>The European Navigator begins with a plan - a course which he has charted according to a certain universal principles, and he carries out his voyage by relating his every move to that action. His effort throughout his voyage is directed to remaining “on-course.” If unexpected events occur, he must first alter his plan, then respond accordingly. </a:t>
            </a:r>
          </a:p>
          <a:p>
            <a:endParaRPr lang="en-US" altLang="en-US"/>
          </a:p>
        </p:txBody>
      </p:sp>
      <p:sp>
        <p:nvSpPr>
          <p:cNvPr id="6147" name="Slide Number Placeholder 1">
            <a:extLst>
              <a:ext uri="{FF2B5EF4-FFF2-40B4-BE49-F238E27FC236}">
                <a16:creationId xmlns:a16="http://schemas.microsoft.com/office/drawing/2014/main" id="{0CBE7064-A83C-1C4C-BB6D-262C3D1FC2D1}"/>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D7F7815-0168-2B43-9E71-0B24B6FB8C23}" type="slidenum">
              <a:rPr lang="en-US" altLang="en-US" sz="1100">
                <a:solidFill>
                  <a:srgbClr val="FFFFFF"/>
                </a:solidFill>
              </a:rPr>
              <a:pPr/>
              <a:t>11</a:t>
            </a:fld>
            <a:endParaRPr lang="en-US" altLang="en-US" sz="1100">
              <a:solidFill>
                <a:srgbClr val="FFFFFF"/>
              </a:solidFill>
            </a:endParaRPr>
          </a:p>
        </p:txBody>
      </p:sp>
    </p:spTree>
    <p:extLst>
      <p:ext uri="{BB962C8B-B14F-4D97-AF65-F5344CB8AC3E}">
        <p14:creationId xmlns:p14="http://schemas.microsoft.com/office/powerpoint/2010/main" val="2588810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1D1F2541-E48F-FE45-8A85-4CB26C4B9559}"/>
              </a:ext>
            </a:extLst>
          </p:cNvPr>
          <p:cNvSpPr>
            <a:spLocks noGrp="1" noChangeArrowheads="1"/>
          </p:cNvSpPr>
          <p:nvPr>
            <p:ph type="title"/>
          </p:nvPr>
        </p:nvSpPr>
        <p:spPr/>
        <p:txBody>
          <a:bodyPr/>
          <a:lstStyle/>
          <a:p>
            <a:pPr fontAlgn="auto">
              <a:spcAft>
                <a:spcPts val="0"/>
              </a:spcAft>
              <a:defRPr/>
            </a:pPr>
            <a:r>
              <a:rPr lang="nb-NO" altLang="en-US"/>
              <a:t>Assumptions Made</a:t>
            </a:r>
            <a:endParaRPr lang="en-US" altLang="en-US"/>
          </a:p>
        </p:txBody>
      </p:sp>
      <p:sp>
        <p:nvSpPr>
          <p:cNvPr id="45059" name="Rectangle 3">
            <a:extLst>
              <a:ext uri="{FF2B5EF4-FFF2-40B4-BE49-F238E27FC236}">
                <a16:creationId xmlns:a16="http://schemas.microsoft.com/office/drawing/2014/main" id="{4A53DEDD-68DF-C542-B5BE-1D34BF8217B8}"/>
              </a:ext>
            </a:extLst>
          </p:cNvPr>
          <p:cNvSpPr>
            <a:spLocks noGrp="1" noChangeArrowheads="1"/>
          </p:cNvSpPr>
          <p:nvPr>
            <p:ph idx="1"/>
          </p:nvPr>
        </p:nvSpPr>
        <p:spPr/>
        <p:txBody>
          <a:bodyPr rtlCol="0">
            <a:normAutofit/>
          </a:bodyPr>
          <a:lstStyle/>
          <a:p>
            <a:pPr fontAlgn="auto">
              <a:lnSpc>
                <a:spcPct val="90000"/>
              </a:lnSpc>
              <a:spcAft>
                <a:spcPts val="0"/>
              </a:spcAft>
              <a:defRPr/>
            </a:pPr>
            <a:r>
              <a:rPr lang="en-US" altLang="en-US" sz="2400">
                <a:solidFill>
                  <a:schemeClr val="tx1">
                    <a:lumMod val="85000"/>
                    <a:lumOff val="15000"/>
                  </a:schemeClr>
                </a:solidFill>
              </a:rPr>
              <a:t>Characterize situation in terms of identifiable objects with well defined properties</a:t>
            </a:r>
          </a:p>
          <a:p>
            <a:pPr fontAlgn="auto">
              <a:lnSpc>
                <a:spcPct val="90000"/>
              </a:lnSpc>
              <a:spcAft>
                <a:spcPts val="0"/>
              </a:spcAft>
              <a:defRPr/>
            </a:pPr>
            <a:r>
              <a:rPr lang="en-US" altLang="en-US" sz="2400">
                <a:solidFill>
                  <a:schemeClr val="tx1">
                    <a:lumMod val="85000"/>
                    <a:lumOff val="15000"/>
                  </a:schemeClr>
                </a:solidFill>
              </a:rPr>
              <a:t>Find general rules that apply to situation in terms of objects and properties</a:t>
            </a:r>
          </a:p>
          <a:p>
            <a:pPr fontAlgn="auto">
              <a:lnSpc>
                <a:spcPct val="90000"/>
              </a:lnSpc>
              <a:spcAft>
                <a:spcPts val="0"/>
              </a:spcAft>
              <a:defRPr/>
            </a:pPr>
            <a:r>
              <a:rPr lang="en-US" altLang="en-US" sz="2400">
                <a:solidFill>
                  <a:schemeClr val="tx1">
                    <a:lumMod val="85000"/>
                    <a:lumOff val="15000"/>
                  </a:schemeClr>
                </a:solidFill>
              </a:rPr>
              <a:t>Apply rules logically to the situation</a:t>
            </a:r>
          </a:p>
          <a:p>
            <a:pPr fontAlgn="auto">
              <a:lnSpc>
                <a:spcPct val="90000"/>
              </a:lnSpc>
              <a:spcAft>
                <a:spcPts val="0"/>
              </a:spcAft>
              <a:defRPr/>
            </a:pPr>
            <a:r>
              <a:rPr lang="en-US" altLang="en-US" sz="2400">
                <a:solidFill>
                  <a:schemeClr val="tx1">
                    <a:lumMod val="85000"/>
                    <a:lumOff val="15000"/>
                  </a:schemeClr>
                </a:solidFill>
              </a:rPr>
              <a:t>Draw inferences on what should be done</a:t>
            </a:r>
          </a:p>
          <a:p>
            <a:pPr fontAlgn="auto">
              <a:lnSpc>
                <a:spcPct val="90000"/>
              </a:lnSpc>
              <a:spcAft>
                <a:spcPts val="0"/>
              </a:spcAft>
              <a:defRPr/>
            </a:pPr>
            <a:r>
              <a:rPr lang="en-US" altLang="en-US" sz="2400">
                <a:solidFill>
                  <a:schemeClr val="tx1">
                    <a:lumMod val="85000"/>
                    <a:lumOff val="15000"/>
                  </a:schemeClr>
                </a:solidFill>
              </a:rPr>
              <a:t>Organization fundamentally about rules for gathering, storing, communicating and using information</a:t>
            </a:r>
          </a:p>
          <a:p>
            <a:pPr fontAlgn="auto">
              <a:lnSpc>
                <a:spcPct val="90000"/>
              </a:lnSpc>
              <a:spcAft>
                <a:spcPts val="0"/>
              </a:spcAft>
              <a:defRPr/>
            </a:pPr>
            <a:r>
              <a:rPr lang="nb-NO" altLang="en-US" sz="2400">
                <a:solidFill>
                  <a:schemeClr val="tx1">
                    <a:lumMod val="85000"/>
                    <a:lumOff val="15000"/>
                  </a:schemeClr>
                </a:solidFill>
              </a:rPr>
              <a:t>Humans as ”Information engineers” – ”design of optimal systems”</a:t>
            </a:r>
          </a:p>
          <a:p>
            <a:pPr fontAlgn="auto">
              <a:lnSpc>
                <a:spcPct val="90000"/>
              </a:lnSpc>
              <a:spcAft>
                <a:spcPts val="0"/>
              </a:spcAft>
              <a:defRPr/>
            </a:pPr>
            <a:endParaRPr lang="en-US" altLang="en-US" sz="2400">
              <a:solidFill>
                <a:schemeClr val="tx1">
                  <a:lumMod val="85000"/>
                  <a:lumOff val="15000"/>
                </a:schemeClr>
              </a:solidFill>
            </a:endParaRPr>
          </a:p>
          <a:p>
            <a:pPr fontAlgn="auto">
              <a:lnSpc>
                <a:spcPct val="90000"/>
              </a:lnSpc>
              <a:spcAft>
                <a:spcPts val="0"/>
              </a:spcAft>
              <a:defRPr/>
            </a:pPr>
            <a:endParaRPr lang="en-US" altLang="en-US" sz="2400">
              <a:solidFill>
                <a:schemeClr val="tx1">
                  <a:lumMod val="85000"/>
                  <a:lumOff val="15000"/>
                </a:schemeClr>
              </a:solidFill>
            </a:endParaRPr>
          </a:p>
          <a:p>
            <a:pPr fontAlgn="auto">
              <a:lnSpc>
                <a:spcPct val="90000"/>
              </a:lnSpc>
              <a:spcAft>
                <a:spcPts val="0"/>
              </a:spcAft>
              <a:defRPr/>
            </a:pPr>
            <a:endParaRPr lang="en-US" altLang="en-US" sz="2400">
              <a:solidFill>
                <a:schemeClr val="tx1">
                  <a:lumMod val="85000"/>
                  <a:lumOff val="15000"/>
                </a:schemeClr>
              </a:solidFill>
            </a:endParaRPr>
          </a:p>
        </p:txBody>
      </p:sp>
      <p:sp>
        <p:nvSpPr>
          <p:cNvPr id="7171" name="Slide Number Placeholder 1">
            <a:extLst>
              <a:ext uri="{FF2B5EF4-FFF2-40B4-BE49-F238E27FC236}">
                <a16:creationId xmlns:a16="http://schemas.microsoft.com/office/drawing/2014/main" id="{62AE269C-7611-F442-9176-47DD2BC342E0}"/>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CBB086C-26E4-EB49-83A3-04FED0C0B2DF}" type="slidenum">
              <a:rPr lang="en-US" altLang="en-US" sz="1100">
                <a:solidFill>
                  <a:srgbClr val="FFFFFF"/>
                </a:solidFill>
              </a:rPr>
              <a:pPr/>
              <a:t>12</a:t>
            </a:fld>
            <a:endParaRPr lang="en-US" altLang="en-US" sz="1100">
              <a:solidFill>
                <a:srgbClr val="FFFFFF"/>
              </a:solidFill>
            </a:endParaRPr>
          </a:p>
        </p:txBody>
      </p:sp>
    </p:spTree>
    <p:extLst>
      <p:ext uri="{BB962C8B-B14F-4D97-AF65-F5344CB8AC3E}">
        <p14:creationId xmlns:p14="http://schemas.microsoft.com/office/powerpoint/2010/main" val="52779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89889DEE-9546-0645-8B03-2F9384C9110A}"/>
              </a:ext>
            </a:extLst>
          </p:cNvPr>
          <p:cNvSpPr>
            <a:spLocks noGrp="1" noChangeArrowheads="1"/>
          </p:cNvSpPr>
          <p:nvPr>
            <p:ph type="title"/>
          </p:nvPr>
        </p:nvSpPr>
        <p:spPr/>
        <p:txBody>
          <a:bodyPr/>
          <a:lstStyle/>
          <a:p>
            <a:pPr fontAlgn="auto">
              <a:spcAft>
                <a:spcPts val="0"/>
              </a:spcAft>
              <a:defRPr/>
            </a:pPr>
            <a:r>
              <a:rPr lang="nb-NO" altLang="en-US" dirty="0"/>
              <a:t>What does </a:t>
            </a:r>
            <a:r>
              <a:rPr lang="nb-NO" altLang="en-US" dirty="0" err="1"/>
              <a:t>this</a:t>
            </a:r>
            <a:r>
              <a:rPr lang="nb-NO" altLang="en-US" dirty="0"/>
              <a:t> </a:t>
            </a:r>
            <a:r>
              <a:rPr lang="nb-NO" altLang="en-US" dirty="0" err="1"/>
              <a:t>metaphor</a:t>
            </a:r>
            <a:r>
              <a:rPr lang="nb-NO" altLang="en-US" dirty="0"/>
              <a:t> </a:t>
            </a:r>
            <a:r>
              <a:rPr lang="nb-NO" altLang="en-US" dirty="0" err="1"/>
              <a:t>distort</a:t>
            </a:r>
            <a:r>
              <a:rPr lang="nb-NO" altLang="en-US" dirty="0"/>
              <a:t>?</a:t>
            </a:r>
            <a:endParaRPr lang="en-US" altLang="en-US" dirty="0"/>
          </a:p>
        </p:txBody>
      </p:sp>
      <p:sp>
        <p:nvSpPr>
          <p:cNvPr id="8194" name="Rectangle 3">
            <a:extLst>
              <a:ext uri="{FF2B5EF4-FFF2-40B4-BE49-F238E27FC236}">
                <a16:creationId xmlns:a16="http://schemas.microsoft.com/office/drawing/2014/main" id="{E6D92793-B94C-C444-BC81-6498702EB3E2}"/>
              </a:ext>
            </a:extLst>
          </p:cNvPr>
          <p:cNvSpPr>
            <a:spLocks noGrp="1" noChangeArrowheads="1"/>
          </p:cNvSpPr>
          <p:nvPr>
            <p:ph idx="1"/>
          </p:nvPr>
        </p:nvSpPr>
        <p:spPr/>
        <p:txBody>
          <a:bodyPr/>
          <a:lstStyle/>
          <a:p>
            <a:r>
              <a:rPr lang="nb-NO" altLang="en-US"/>
              <a:t>How to deal with changing circumstances?</a:t>
            </a:r>
          </a:p>
          <a:p>
            <a:r>
              <a:rPr lang="nb-NO" altLang="en-US"/>
              <a:t>Encourages unquestioning attitudes</a:t>
            </a:r>
          </a:p>
          <a:p>
            <a:r>
              <a:rPr lang="nb-NO" altLang="en-US"/>
              <a:t>Spcialization inhibits inter-departmental communication</a:t>
            </a:r>
          </a:p>
          <a:p>
            <a:r>
              <a:rPr lang="nb-NO" altLang="en-US"/>
              <a:t>Limits potential of human development</a:t>
            </a:r>
          </a:p>
          <a:p>
            <a:r>
              <a:rPr lang="nb-NO" altLang="en-US"/>
              <a:t>Limits cooperation as the emphasis is on control...etc</a:t>
            </a:r>
            <a:endParaRPr lang="en-US" altLang="en-US"/>
          </a:p>
        </p:txBody>
      </p:sp>
      <p:sp>
        <p:nvSpPr>
          <p:cNvPr id="8195" name="Slide Number Placeholder 1">
            <a:extLst>
              <a:ext uri="{FF2B5EF4-FFF2-40B4-BE49-F238E27FC236}">
                <a16:creationId xmlns:a16="http://schemas.microsoft.com/office/drawing/2014/main" id="{DA240ACA-1C4C-6C44-BB94-9116A8018E8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28DDB91-28A9-2042-93CC-3C725D2D27A2}" type="slidenum">
              <a:rPr lang="en-US" altLang="en-US" sz="1100">
                <a:solidFill>
                  <a:srgbClr val="FFFFFF"/>
                </a:solidFill>
              </a:rPr>
              <a:pPr/>
              <a:t>13</a:t>
            </a:fld>
            <a:endParaRPr lang="en-US" altLang="en-US" sz="1100">
              <a:solidFill>
                <a:srgbClr val="FFFFFF"/>
              </a:solidFill>
            </a:endParaRPr>
          </a:p>
        </p:txBody>
      </p:sp>
    </p:spTree>
    <p:extLst>
      <p:ext uri="{BB962C8B-B14F-4D97-AF65-F5344CB8AC3E}">
        <p14:creationId xmlns:p14="http://schemas.microsoft.com/office/powerpoint/2010/main" val="25793590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C55DA8E7-0379-0D4D-A4FA-1EB9F1AC1ADC}"/>
              </a:ext>
            </a:extLst>
          </p:cNvPr>
          <p:cNvSpPr>
            <a:spLocks noGrp="1" noChangeArrowheads="1"/>
          </p:cNvSpPr>
          <p:nvPr>
            <p:ph type="title"/>
          </p:nvPr>
        </p:nvSpPr>
        <p:spPr/>
        <p:txBody>
          <a:bodyPr/>
          <a:lstStyle/>
          <a:p>
            <a:pPr fontAlgn="auto">
              <a:spcAft>
                <a:spcPts val="0"/>
              </a:spcAft>
              <a:defRPr/>
            </a:pPr>
            <a:r>
              <a:rPr lang="nb-NO" altLang="en-US"/>
              <a:t>Organization as Cultures</a:t>
            </a:r>
            <a:endParaRPr lang="en-US" altLang="en-US"/>
          </a:p>
        </p:txBody>
      </p:sp>
      <p:sp>
        <p:nvSpPr>
          <p:cNvPr id="9218" name="Rectangle 3">
            <a:extLst>
              <a:ext uri="{FF2B5EF4-FFF2-40B4-BE49-F238E27FC236}">
                <a16:creationId xmlns:a16="http://schemas.microsoft.com/office/drawing/2014/main" id="{D3D5B492-C2FE-AB4B-BA43-BAF00A34D103}"/>
              </a:ext>
            </a:extLst>
          </p:cNvPr>
          <p:cNvSpPr>
            <a:spLocks noGrp="1" noChangeArrowheads="1"/>
          </p:cNvSpPr>
          <p:nvPr>
            <p:ph idx="1"/>
          </p:nvPr>
        </p:nvSpPr>
        <p:spPr/>
        <p:txBody>
          <a:bodyPr/>
          <a:lstStyle/>
          <a:p>
            <a:pPr>
              <a:lnSpc>
                <a:spcPct val="90000"/>
              </a:lnSpc>
            </a:pPr>
            <a:r>
              <a:rPr lang="nb-NO" altLang="en-US"/>
              <a:t>Derives from the idea of ”cultivation”</a:t>
            </a:r>
          </a:p>
          <a:p>
            <a:pPr>
              <a:lnSpc>
                <a:spcPct val="90000"/>
              </a:lnSpc>
            </a:pPr>
            <a:r>
              <a:rPr lang="nb-NO" altLang="en-US"/>
              <a:t>Refers to patterns of knowledge, ideology, values, laws, everyday rituals etc</a:t>
            </a:r>
          </a:p>
          <a:p>
            <a:pPr>
              <a:lnSpc>
                <a:spcPct val="90000"/>
              </a:lnSpc>
            </a:pPr>
            <a:r>
              <a:rPr lang="nb-NO" altLang="en-US"/>
              <a:t>How are decisions made, what are the relationship of people with information</a:t>
            </a:r>
          </a:p>
          <a:p>
            <a:pPr>
              <a:lnSpc>
                <a:spcPct val="90000"/>
              </a:lnSpc>
            </a:pPr>
            <a:r>
              <a:rPr lang="nb-NO" altLang="en-US"/>
              <a:t>Japan: organizations seen to combine the spirit of the samurai with solidarity of ”rice growing”</a:t>
            </a:r>
            <a:endParaRPr lang="en-US" altLang="en-US"/>
          </a:p>
        </p:txBody>
      </p:sp>
      <p:sp>
        <p:nvSpPr>
          <p:cNvPr id="9219" name="Slide Number Placeholder 1">
            <a:extLst>
              <a:ext uri="{FF2B5EF4-FFF2-40B4-BE49-F238E27FC236}">
                <a16:creationId xmlns:a16="http://schemas.microsoft.com/office/drawing/2014/main" id="{11D54BAA-DCBB-ED49-82E2-B2C5E1CA9B9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BA72B0A-1F87-024E-BF4E-176817ED096F}" type="slidenum">
              <a:rPr lang="en-US" altLang="en-US" sz="1100">
                <a:solidFill>
                  <a:srgbClr val="FFFFFF"/>
                </a:solidFill>
              </a:rPr>
              <a:pPr/>
              <a:t>14</a:t>
            </a:fld>
            <a:endParaRPr lang="en-US" altLang="en-US" sz="1100">
              <a:solidFill>
                <a:srgbClr val="FFFFFF"/>
              </a:solidFill>
            </a:endParaRPr>
          </a:p>
        </p:txBody>
      </p:sp>
    </p:spTree>
    <p:extLst>
      <p:ext uri="{BB962C8B-B14F-4D97-AF65-F5344CB8AC3E}">
        <p14:creationId xmlns:p14="http://schemas.microsoft.com/office/powerpoint/2010/main" val="32200361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5D4519C7-EE61-6C4A-9387-2742DF5A11B6}"/>
              </a:ext>
            </a:extLst>
          </p:cNvPr>
          <p:cNvSpPr>
            <a:spLocks noGrp="1" noChangeArrowheads="1"/>
          </p:cNvSpPr>
          <p:nvPr>
            <p:ph type="title"/>
          </p:nvPr>
        </p:nvSpPr>
        <p:spPr/>
        <p:txBody>
          <a:bodyPr/>
          <a:lstStyle/>
          <a:p>
            <a:pPr fontAlgn="auto">
              <a:spcAft>
                <a:spcPts val="0"/>
              </a:spcAft>
              <a:defRPr/>
            </a:pPr>
            <a:r>
              <a:rPr lang="en-US" altLang="en-US"/>
              <a:t>Assumptions Made</a:t>
            </a:r>
          </a:p>
        </p:txBody>
      </p:sp>
      <p:sp>
        <p:nvSpPr>
          <p:cNvPr id="2" name="Rectangle 3">
            <a:extLst>
              <a:ext uri="{FF2B5EF4-FFF2-40B4-BE49-F238E27FC236}">
                <a16:creationId xmlns:a16="http://schemas.microsoft.com/office/drawing/2014/main" id="{592C3D3B-48FE-684A-8520-C477C3F9F5BF}"/>
              </a:ext>
            </a:extLst>
          </p:cNvPr>
          <p:cNvSpPr>
            <a:spLocks noGrp="1" noChangeArrowheads="1"/>
          </p:cNvSpPr>
          <p:nvPr>
            <p:ph idx="1"/>
          </p:nvPr>
        </p:nvSpPr>
        <p:spPr/>
        <p:txBody>
          <a:bodyPr/>
          <a:lstStyle/>
          <a:p>
            <a:pPr>
              <a:lnSpc>
                <a:spcPct val="90000"/>
              </a:lnSpc>
            </a:pPr>
            <a:r>
              <a:rPr lang="en-US" altLang="en-US"/>
              <a:t>Cultures favor different ways of acting</a:t>
            </a:r>
          </a:p>
          <a:p>
            <a:pPr>
              <a:lnSpc>
                <a:spcPct val="90000"/>
              </a:lnSpc>
            </a:pPr>
            <a:r>
              <a:rPr lang="en-US" altLang="en-US"/>
              <a:t>Europeans - abstract, analytical thinking</a:t>
            </a:r>
          </a:p>
          <a:p>
            <a:pPr>
              <a:lnSpc>
                <a:spcPct val="90000"/>
              </a:lnSpc>
            </a:pPr>
            <a:r>
              <a:rPr lang="en-US" altLang="en-US"/>
              <a:t>Wisdom, memory &amp; experience</a:t>
            </a:r>
          </a:p>
          <a:p>
            <a:pPr>
              <a:lnSpc>
                <a:spcPct val="90000"/>
              </a:lnSpc>
            </a:pPr>
            <a:r>
              <a:rPr lang="en-US" altLang="en-US"/>
              <a:t>Plans are always situated in particular, concrete circumstances</a:t>
            </a:r>
          </a:p>
          <a:p>
            <a:pPr>
              <a:lnSpc>
                <a:spcPct val="90000"/>
              </a:lnSpc>
            </a:pPr>
            <a:r>
              <a:rPr lang="nb-NO" altLang="en-US"/>
              <a:t>Emphasis is on understanding encounters of humans and organizations with information in particular situations</a:t>
            </a:r>
            <a:endParaRPr lang="en-US" altLang="en-US"/>
          </a:p>
          <a:p>
            <a:pPr>
              <a:lnSpc>
                <a:spcPct val="90000"/>
              </a:lnSpc>
            </a:pPr>
            <a:endParaRPr lang="en-US" altLang="en-US"/>
          </a:p>
        </p:txBody>
      </p:sp>
      <p:sp>
        <p:nvSpPr>
          <p:cNvPr id="10243" name="Slide Number Placeholder 1">
            <a:extLst>
              <a:ext uri="{FF2B5EF4-FFF2-40B4-BE49-F238E27FC236}">
                <a16:creationId xmlns:a16="http://schemas.microsoft.com/office/drawing/2014/main" id="{DFA47C0B-55D6-204C-9071-B3A517073AC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59010EE-4253-A645-AD8F-D213EB5BB816}" type="slidenum">
              <a:rPr lang="en-US" altLang="en-US" sz="1100">
                <a:solidFill>
                  <a:srgbClr val="FFFFFF"/>
                </a:solidFill>
              </a:rPr>
              <a:pPr/>
              <a:t>15</a:t>
            </a:fld>
            <a:endParaRPr lang="en-US" altLang="en-US" sz="1100">
              <a:solidFill>
                <a:srgbClr val="FFFFFF"/>
              </a:solidFill>
            </a:endParaRPr>
          </a:p>
        </p:txBody>
      </p:sp>
    </p:spTree>
    <p:extLst>
      <p:ext uri="{BB962C8B-B14F-4D97-AF65-F5344CB8AC3E}">
        <p14:creationId xmlns:p14="http://schemas.microsoft.com/office/powerpoint/2010/main" val="1125999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3152AB41-5BF3-5D43-8875-9C22A87D67CC}"/>
              </a:ext>
            </a:extLst>
          </p:cNvPr>
          <p:cNvSpPr>
            <a:spLocks noGrp="1" noChangeArrowheads="1"/>
          </p:cNvSpPr>
          <p:nvPr>
            <p:ph type="title"/>
          </p:nvPr>
        </p:nvSpPr>
        <p:spPr/>
        <p:txBody>
          <a:bodyPr/>
          <a:lstStyle/>
          <a:p>
            <a:pPr fontAlgn="auto">
              <a:spcAft>
                <a:spcPts val="0"/>
              </a:spcAft>
              <a:defRPr/>
            </a:pPr>
            <a:r>
              <a:rPr lang="nb-NO" altLang="en-US" dirty="0"/>
              <a:t>What is Emphasized?</a:t>
            </a:r>
            <a:endParaRPr lang="en-US" altLang="en-US" dirty="0"/>
          </a:p>
        </p:txBody>
      </p:sp>
      <p:sp>
        <p:nvSpPr>
          <p:cNvPr id="48131" name="Rectangle 3">
            <a:extLst>
              <a:ext uri="{FF2B5EF4-FFF2-40B4-BE49-F238E27FC236}">
                <a16:creationId xmlns:a16="http://schemas.microsoft.com/office/drawing/2014/main" id="{0DFCC2F9-0E73-8144-8C88-B1CC66EAA284}"/>
              </a:ext>
            </a:extLst>
          </p:cNvPr>
          <p:cNvSpPr>
            <a:spLocks noGrp="1" noChangeArrowheads="1"/>
          </p:cNvSpPr>
          <p:nvPr>
            <p:ph idx="1"/>
          </p:nvPr>
        </p:nvSpPr>
        <p:spPr/>
        <p:txBody>
          <a:bodyPr rtlCol="0">
            <a:normAutofit lnSpcReduction="10000"/>
          </a:bodyPr>
          <a:lstStyle/>
          <a:p>
            <a:pPr fontAlgn="auto">
              <a:lnSpc>
                <a:spcPct val="90000"/>
              </a:lnSpc>
              <a:spcAft>
                <a:spcPts val="0"/>
              </a:spcAft>
              <a:defRPr/>
            </a:pPr>
            <a:r>
              <a:rPr lang="nb-NO" altLang="en-US" sz="2800">
                <a:solidFill>
                  <a:schemeClr val="tx1">
                    <a:lumMod val="85000"/>
                    <a:lumOff val="15000"/>
                  </a:schemeClr>
                </a:solidFill>
              </a:rPr>
              <a:t>Directs attention to the symbolic aspect of organizational life: ”information as symbol and signal” (Feldman)</a:t>
            </a:r>
          </a:p>
          <a:p>
            <a:pPr fontAlgn="auto">
              <a:lnSpc>
                <a:spcPct val="90000"/>
              </a:lnSpc>
              <a:spcAft>
                <a:spcPts val="0"/>
              </a:spcAft>
              <a:defRPr/>
            </a:pPr>
            <a:r>
              <a:rPr lang="nb-NO" altLang="en-US" sz="2800">
                <a:solidFill>
                  <a:schemeClr val="tx1">
                    <a:lumMod val="85000"/>
                    <a:lumOff val="15000"/>
                  </a:schemeClr>
                </a:solidFill>
              </a:rPr>
              <a:t>Organizations exist as shared systems of meanings</a:t>
            </a:r>
          </a:p>
          <a:p>
            <a:pPr fontAlgn="auto">
              <a:lnSpc>
                <a:spcPct val="90000"/>
              </a:lnSpc>
              <a:spcAft>
                <a:spcPts val="0"/>
              </a:spcAft>
              <a:defRPr/>
            </a:pPr>
            <a:r>
              <a:rPr lang="nb-NO" altLang="en-US" sz="2800">
                <a:solidFill>
                  <a:schemeClr val="tx1">
                    <a:lumMod val="85000"/>
                    <a:lumOff val="15000"/>
                  </a:schemeClr>
                </a:solidFill>
              </a:rPr>
              <a:t>People can take more responsibility of their role in creating shared meanings</a:t>
            </a:r>
          </a:p>
          <a:p>
            <a:pPr fontAlgn="auto">
              <a:lnSpc>
                <a:spcPct val="90000"/>
              </a:lnSpc>
              <a:spcAft>
                <a:spcPts val="0"/>
              </a:spcAft>
              <a:defRPr/>
            </a:pPr>
            <a:r>
              <a:rPr lang="nb-NO" altLang="en-US" sz="2800">
                <a:solidFill>
                  <a:schemeClr val="tx1">
                    <a:lumMod val="85000"/>
                    <a:lumOff val="15000"/>
                  </a:schemeClr>
                </a:solidFill>
              </a:rPr>
              <a:t>Emphasizes relation between organizations &amp; environment as socially constructed</a:t>
            </a:r>
          </a:p>
          <a:p>
            <a:pPr fontAlgn="auto">
              <a:lnSpc>
                <a:spcPct val="90000"/>
              </a:lnSpc>
              <a:spcAft>
                <a:spcPts val="0"/>
              </a:spcAft>
              <a:defRPr/>
            </a:pPr>
            <a:r>
              <a:rPr lang="nb-NO" altLang="en-US" sz="2800">
                <a:solidFill>
                  <a:schemeClr val="tx1">
                    <a:lumMod val="85000"/>
                    <a:lumOff val="15000"/>
                  </a:schemeClr>
                </a:solidFill>
              </a:rPr>
              <a:t>Emphasizes problems of organizational change</a:t>
            </a:r>
            <a:endParaRPr lang="en-US" altLang="en-US" sz="2800">
              <a:solidFill>
                <a:schemeClr val="tx1">
                  <a:lumMod val="85000"/>
                  <a:lumOff val="15000"/>
                </a:schemeClr>
              </a:solidFill>
            </a:endParaRPr>
          </a:p>
        </p:txBody>
      </p:sp>
      <p:sp>
        <p:nvSpPr>
          <p:cNvPr id="11267" name="Slide Number Placeholder 1">
            <a:extLst>
              <a:ext uri="{FF2B5EF4-FFF2-40B4-BE49-F238E27FC236}">
                <a16:creationId xmlns:a16="http://schemas.microsoft.com/office/drawing/2014/main" id="{DF682090-823B-4A41-AB56-8A5C2E720BB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71A4664-66AD-7641-A54E-4714AB237E3C}" type="slidenum">
              <a:rPr lang="en-US" altLang="en-US" sz="1100">
                <a:solidFill>
                  <a:srgbClr val="FFFFFF"/>
                </a:solidFill>
              </a:rPr>
              <a:pPr/>
              <a:t>16</a:t>
            </a:fld>
            <a:endParaRPr lang="en-US" altLang="en-US" sz="1100">
              <a:solidFill>
                <a:srgbClr val="FFFFFF"/>
              </a:solidFill>
            </a:endParaRPr>
          </a:p>
        </p:txBody>
      </p:sp>
    </p:spTree>
    <p:extLst>
      <p:ext uri="{BB962C8B-B14F-4D97-AF65-F5344CB8AC3E}">
        <p14:creationId xmlns:p14="http://schemas.microsoft.com/office/powerpoint/2010/main" val="3192081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15A4A693-55C6-9E4D-85A2-A0582DF024AE}"/>
              </a:ext>
            </a:extLst>
          </p:cNvPr>
          <p:cNvSpPr>
            <a:spLocks noGrp="1" noChangeArrowheads="1"/>
          </p:cNvSpPr>
          <p:nvPr>
            <p:ph type="title"/>
          </p:nvPr>
        </p:nvSpPr>
        <p:spPr/>
        <p:txBody>
          <a:bodyPr/>
          <a:lstStyle/>
          <a:p>
            <a:pPr fontAlgn="auto">
              <a:spcAft>
                <a:spcPts val="0"/>
              </a:spcAft>
              <a:defRPr/>
            </a:pPr>
            <a:r>
              <a:rPr lang="nb-NO" altLang="en-US" dirty="0"/>
              <a:t>What is </a:t>
            </a:r>
            <a:r>
              <a:rPr lang="nb-NO" altLang="en-US" dirty="0" err="1"/>
              <a:t>distorted</a:t>
            </a:r>
            <a:r>
              <a:rPr lang="nb-NO" altLang="en-US" dirty="0"/>
              <a:t>?</a:t>
            </a:r>
            <a:endParaRPr lang="en-US" altLang="en-US" dirty="0"/>
          </a:p>
        </p:txBody>
      </p:sp>
      <p:sp>
        <p:nvSpPr>
          <p:cNvPr id="49155" name="Rectangle 3">
            <a:extLst>
              <a:ext uri="{FF2B5EF4-FFF2-40B4-BE49-F238E27FC236}">
                <a16:creationId xmlns:a16="http://schemas.microsoft.com/office/drawing/2014/main" id="{C919DB56-8744-AD4A-BD9D-735F5F34D20F}"/>
              </a:ext>
            </a:extLst>
          </p:cNvPr>
          <p:cNvSpPr>
            <a:spLocks noGrp="1" noChangeArrowheads="1"/>
          </p:cNvSpPr>
          <p:nvPr>
            <p:ph idx="1"/>
          </p:nvPr>
        </p:nvSpPr>
        <p:spPr/>
        <p:txBody>
          <a:bodyPr rtlCol="0">
            <a:normAutofit lnSpcReduction="10000"/>
          </a:bodyPr>
          <a:lstStyle/>
          <a:p>
            <a:pPr fontAlgn="auto">
              <a:lnSpc>
                <a:spcPct val="80000"/>
              </a:lnSpc>
              <a:spcAft>
                <a:spcPts val="0"/>
              </a:spcAft>
              <a:defRPr/>
            </a:pPr>
            <a:r>
              <a:rPr lang="nb-NO" altLang="en-US" sz="2800">
                <a:solidFill>
                  <a:schemeClr val="tx1">
                    <a:lumMod val="85000"/>
                    <a:lumOff val="15000"/>
                  </a:schemeClr>
                </a:solidFill>
              </a:rPr>
              <a:t>Used instrumentally by managers (and consultants) as ”values engineering”</a:t>
            </a:r>
          </a:p>
          <a:p>
            <a:pPr fontAlgn="auto">
              <a:lnSpc>
                <a:spcPct val="80000"/>
              </a:lnSpc>
              <a:spcAft>
                <a:spcPts val="0"/>
              </a:spcAft>
              <a:defRPr/>
            </a:pPr>
            <a:r>
              <a:rPr lang="nb-NO" altLang="en-US" sz="2800">
                <a:solidFill>
                  <a:schemeClr val="tx1">
                    <a:lumMod val="85000"/>
                    <a:lumOff val="15000"/>
                  </a:schemeClr>
                </a:solidFill>
              </a:rPr>
              <a:t>Ideological manipulation and control </a:t>
            </a:r>
          </a:p>
          <a:p>
            <a:pPr fontAlgn="auto">
              <a:lnSpc>
                <a:spcPct val="80000"/>
              </a:lnSpc>
              <a:spcAft>
                <a:spcPts val="0"/>
              </a:spcAft>
              <a:defRPr/>
            </a:pPr>
            <a:r>
              <a:rPr lang="nb-NO" altLang="en-US" sz="2800">
                <a:solidFill>
                  <a:schemeClr val="tx1">
                    <a:lumMod val="85000"/>
                    <a:lumOff val="15000"/>
                  </a:schemeClr>
                </a:solidFill>
              </a:rPr>
              <a:t>Culture should allow rather than suppress expression</a:t>
            </a:r>
          </a:p>
          <a:p>
            <a:pPr fontAlgn="auto">
              <a:lnSpc>
                <a:spcPct val="80000"/>
              </a:lnSpc>
              <a:spcAft>
                <a:spcPts val="0"/>
              </a:spcAft>
              <a:defRPr/>
            </a:pPr>
            <a:r>
              <a:rPr lang="nb-NO" altLang="en-US" sz="2800">
                <a:solidFill>
                  <a:schemeClr val="tx1">
                    <a:lumMod val="85000"/>
                    <a:lumOff val="15000"/>
                  </a:schemeClr>
                </a:solidFill>
              </a:rPr>
              <a:t>Culural values are dynamic </a:t>
            </a:r>
          </a:p>
          <a:p>
            <a:pPr fontAlgn="auto">
              <a:lnSpc>
                <a:spcPct val="80000"/>
              </a:lnSpc>
              <a:spcAft>
                <a:spcPts val="0"/>
              </a:spcAft>
              <a:defRPr/>
            </a:pPr>
            <a:r>
              <a:rPr lang="nb-NO" altLang="en-US" sz="2800">
                <a:solidFill>
                  <a:schemeClr val="tx1">
                    <a:lumMod val="85000"/>
                    <a:lumOff val="15000"/>
                  </a:schemeClr>
                </a:solidFill>
              </a:rPr>
              <a:t>Cannot be reduced to a set of ”measureable variables”</a:t>
            </a:r>
          </a:p>
          <a:p>
            <a:pPr fontAlgn="auto">
              <a:lnSpc>
                <a:spcPct val="80000"/>
              </a:lnSpc>
              <a:spcAft>
                <a:spcPts val="0"/>
              </a:spcAft>
              <a:defRPr/>
            </a:pPr>
            <a:r>
              <a:rPr lang="nb-NO" altLang="en-US" sz="2800">
                <a:solidFill>
                  <a:schemeClr val="tx1">
                    <a:lumMod val="85000"/>
                    <a:lumOff val="15000"/>
                  </a:schemeClr>
                </a:solidFill>
              </a:rPr>
              <a:t>Material properties of technology often deemhasized</a:t>
            </a:r>
            <a:endParaRPr lang="en-US" altLang="en-US" sz="2800">
              <a:solidFill>
                <a:schemeClr val="tx1">
                  <a:lumMod val="85000"/>
                  <a:lumOff val="15000"/>
                </a:schemeClr>
              </a:solidFill>
            </a:endParaRPr>
          </a:p>
        </p:txBody>
      </p:sp>
      <p:sp>
        <p:nvSpPr>
          <p:cNvPr id="12291" name="Slide Number Placeholder 1">
            <a:extLst>
              <a:ext uri="{FF2B5EF4-FFF2-40B4-BE49-F238E27FC236}">
                <a16:creationId xmlns:a16="http://schemas.microsoft.com/office/drawing/2014/main" id="{947D4973-8EAA-824C-819A-3B02F3E4711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0E3256C-9760-E64A-A4B9-2756FE961607}" type="slidenum">
              <a:rPr lang="en-US" altLang="en-US" sz="1100">
                <a:solidFill>
                  <a:srgbClr val="FFFFFF"/>
                </a:solidFill>
              </a:rPr>
              <a:pPr/>
              <a:t>17</a:t>
            </a:fld>
            <a:endParaRPr lang="en-US" altLang="en-US" sz="1100">
              <a:solidFill>
                <a:srgbClr val="FFFFFF"/>
              </a:solidFill>
            </a:endParaRPr>
          </a:p>
        </p:txBody>
      </p:sp>
    </p:spTree>
    <p:extLst>
      <p:ext uri="{BB962C8B-B14F-4D97-AF65-F5344CB8AC3E}">
        <p14:creationId xmlns:p14="http://schemas.microsoft.com/office/powerpoint/2010/main" val="8603153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A3A322E1-0302-B64B-A39E-A9E30C81B5DF}"/>
              </a:ext>
            </a:extLst>
          </p:cNvPr>
          <p:cNvSpPr>
            <a:spLocks noGrp="1" noChangeArrowheads="1"/>
          </p:cNvSpPr>
          <p:nvPr>
            <p:ph type="title"/>
          </p:nvPr>
        </p:nvSpPr>
        <p:spPr/>
        <p:txBody>
          <a:bodyPr/>
          <a:lstStyle/>
          <a:p>
            <a:pPr fontAlgn="auto">
              <a:spcAft>
                <a:spcPts val="0"/>
              </a:spcAft>
              <a:defRPr/>
            </a:pPr>
            <a:r>
              <a:rPr lang="en-US" altLang="en-US"/>
              <a:t>Organizations as “Garbage Cans” </a:t>
            </a:r>
          </a:p>
        </p:txBody>
      </p:sp>
      <p:sp>
        <p:nvSpPr>
          <p:cNvPr id="13314" name="Rectangle 3">
            <a:extLst>
              <a:ext uri="{FF2B5EF4-FFF2-40B4-BE49-F238E27FC236}">
                <a16:creationId xmlns:a16="http://schemas.microsoft.com/office/drawing/2014/main" id="{49FD34FB-6AB7-B44D-9BF4-E928D1A90694}"/>
              </a:ext>
            </a:extLst>
          </p:cNvPr>
          <p:cNvSpPr>
            <a:spLocks noGrp="1" noChangeArrowheads="1"/>
          </p:cNvSpPr>
          <p:nvPr>
            <p:ph idx="1"/>
          </p:nvPr>
        </p:nvSpPr>
        <p:spPr/>
        <p:txBody>
          <a:bodyPr/>
          <a:lstStyle/>
          <a:p>
            <a:r>
              <a:rPr lang="en-US" altLang="en-US"/>
              <a:t>Organizations as organized anarchies</a:t>
            </a:r>
          </a:p>
          <a:p>
            <a:r>
              <a:rPr lang="en-US" altLang="en-US"/>
              <a:t>Problems looking for solutions</a:t>
            </a:r>
          </a:p>
          <a:p>
            <a:r>
              <a:rPr lang="en-US" altLang="en-US"/>
              <a:t>Processes poorly (or not) understood by organizational members</a:t>
            </a:r>
          </a:p>
          <a:p>
            <a:r>
              <a:rPr lang="en-US" altLang="en-US"/>
              <a:t>How and by whom is garbage removed?</a:t>
            </a:r>
          </a:p>
          <a:p>
            <a:r>
              <a:rPr lang="en-US" altLang="en-US"/>
              <a:t>Problems and solutions to be seen as social products</a:t>
            </a:r>
          </a:p>
          <a:p>
            <a:endParaRPr lang="en-US" altLang="en-US"/>
          </a:p>
        </p:txBody>
      </p:sp>
      <p:sp>
        <p:nvSpPr>
          <p:cNvPr id="13315" name="Slide Number Placeholder 1">
            <a:extLst>
              <a:ext uri="{FF2B5EF4-FFF2-40B4-BE49-F238E27FC236}">
                <a16:creationId xmlns:a16="http://schemas.microsoft.com/office/drawing/2014/main" id="{19FB6361-B89A-5B42-9118-BF91B7CFED2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BE9DD94-4FCF-2049-9E40-FB6986675E09}" type="slidenum">
              <a:rPr lang="en-US" altLang="en-US" sz="1100">
                <a:solidFill>
                  <a:srgbClr val="FFFFFF"/>
                </a:solidFill>
              </a:rPr>
              <a:pPr/>
              <a:t>18</a:t>
            </a:fld>
            <a:endParaRPr lang="en-US" altLang="en-US" sz="1100">
              <a:solidFill>
                <a:srgbClr val="FFFFFF"/>
              </a:solidFill>
            </a:endParaRPr>
          </a:p>
        </p:txBody>
      </p:sp>
    </p:spTree>
    <p:extLst>
      <p:ext uri="{BB962C8B-B14F-4D97-AF65-F5344CB8AC3E}">
        <p14:creationId xmlns:p14="http://schemas.microsoft.com/office/powerpoint/2010/main" val="7209093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DB27BB37-1D20-4A4C-97D4-5D259A4DDC06}"/>
              </a:ext>
            </a:extLst>
          </p:cNvPr>
          <p:cNvSpPr>
            <a:spLocks noGrp="1" noChangeArrowheads="1"/>
          </p:cNvSpPr>
          <p:nvPr>
            <p:ph type="title"/>
          </p:nvPr>
        </p:nvSpPr>
        <p:spPr/>
        <p:txBody>
          <a:bodyPr/>
          <a:lstStyle/>
          <a:p>
            <a:pPr fontAlgn="auto">
              <a:spcAft>
                <a:spcPts val="0"/>
              </a:spcAft>
              <a:defRPr/>
            </a:pPr>
            <a:r>
              <a:rPr lang="en-US" altLang="en-US" sz="2400" dirty="0"/>
              <a:t>Organizations as models of “power and politics”</a:t>
            </a:r>
          </a:p>
        </p:txBody>
      </p:sp>
      <p:sp>
        <p:nvSpPr>
          <p:cNvPr id="19459" name="Rectangle 3">
            <a:extLst>
              <a:ext uri="{FF2B5EF4-FFF2-40B4-BE49-F238E27FC236}">
                <a16:creationId xmlns:a16="http://schemas.microsoft.com/office/drawing/2014/main" id="{56F77CF1-89DB-A54B-A745-9E654977C92D}"/>
              </a:ext>
            </a:extLst>
          </p:cNvPr>
          <p:cNvSpPr>
            <a:spLocks noGrp="1" noChangeArrowheads="1"/>
          </p:cNvSpPr>
          <p:nvPr>
            <p:ph idx="1"/>
          </p:nvPr>
        </p:nvSpPr>
        <p:spPr/>
        <p:txBody>
          <a:bodyPr rtlCol="0">
            <a:normAutofit lnSpcReduction="10000"/>
          </a:bodyPr>
          <a:lstStyle/>
          <a:p>
            <a:pPr fontAlgn="auto">
              <a:lnSpc>
                <a:spcPct val="90000"/>
              </a:lnSpc>
              <a:spcAft>
                <a:spcPts val="0"/>
              </a:spcAft>
              <a:defRPr/>
            </a:pPr>
            <a:r>
              <a:rPr lang="en-US" altLang="en-US" sz="2800">
                <a:solidFill>
                  <a:schemeClr val="tx1">
                    <a:lumMod val="85000"/>
                    <a:lumOff val="15000"/>
                  </a:schemeClr>
                </a:solidFill>
              </a:rPr>
              <a:t>Power ability to produce desired outcomes</a:t>
            </a:r>
          </a:p>
          <a:p>
            <a:pPr fontAlgn="auto">
              <a:lnSpc>
                <a:spcPct val="90000"/>
              </a:lnSpc>
              <a:spcAft>
                <a:spcPts val="0"/>
              </a:spcAft>
              <a:defRPr/>
            </a:pPr>
            <a:r>
              <a:rPr lang="nb-NO" altLang="en-US" sz="2800">
                <a:solidFill>
                  <a:schemeClr val="tx1">
                    <a:lumMod val="85000"/>
                    <a:lumOff val="15000"/>
                  </a:schemeClr>
                </a:solidFill>
              </a:rPr>
              <a:t>Power arises from a diversity of interests</a:t>
            </a:r>
          </a:p>
          <a:p>
            <a:pPr fontAlgn="auto">
              <a:lnSpc>
                <a:spcPct val="90000"/>
              </a:lnSpc>
              <a:spcAft>
                <a:spcPts val="0"/>
              </a:spcAft>
              <a:defRPr/>
            </a:pPr>
            <a:r>
              <a:rPr lang="nb-NO" altLang="en-US" sz="2800">
                <a:solidFill>
                  <a:schemeClr val="tx1">
                    <a:lumMod val="85000"/>
                    <a:lumOff val="15000"/>
                  </a:schemeClr>
                </a:solidFill>
              </a:rPr>
              <a:t>Organizations as coalition of loose interests, both formal and informal</a:t>
            </a: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Role of gatekeepers</a:t>
            </a:r>
          </a:p>
          <a:p>
            <a:pPr fontAlgn="auto">
              <a:lnSpc>
                <a:spcPct val="90000"/>
              </a:lnSpc>
              <a:spcAft>
                <a:spcPts val="0"/>
              </a:spcAft>
              <a:defRPr/>
            </a:pPr>
            <a:r>
              <a:rPr lang="en-US" altLang="en-US" sz="2800">
                <a:solidFill>
                  <a:schemeClr val="tx1">
                    <a:lumMod val="85000"/>
                    <a:lumOff val="15000"/>
                  </a:schemeClr>
                </a:solidFill>
              </a:rPr>
              <a:t>Information control as a power resource</a:t>
            </a:r>
          </a:p>
          <a:p>
            <a:pPr fontAlgn="auto">
              <a:lnSpc>
                <a:spcPct val="90000"/>
              </a:lnSpc>
              <a:spcAft>
                <a:spcPts val="0"/>
              </a:spcAft>
              <a:defRPr/>
            </a:pPr>
            <a:r>
              <a:rPr lang="en-US" altLang="en-US" sz="2800">
                <a:solidFill>
                  <a:schemeClr val="tx1">
                    <a:lumMod val="85000"/>
                    <a:lumOff val="15000"/>
                  </a:schemeClr>
                </a:solidFill>
              </a:rPr>
              <a:t>New technologies, information, reconfigures power relations</a:t>
            </a:r>
          </a:p>
          <a:p>
            <a:pPr fontAlgn="auto">
              <a:lnSpc>
                <a:spcPct val="90000"/>
              </a:lnSpc>
              <a:spcAft>
                <a:spcPts val="0"/>
              </a:spcAft>
              <a:defRPr/>
            </a:pPr>
            <a:r>
              <a:rPr lang="nb-NO" altLang="en-US" sz="2800">
                <a:solidFill>
                  <a:schemeClr val="tx1">
                    <a:lumMod val="85000"/>
                    <a:lumOff val="15000"/>
                  </a:schemeClr>
                </a:solidFill>
              </a:rPr>
              <a:t>Emphasizes the role of conflict in organizations</a:t>
            </a:r>
            <a:endParaRPr lang="en-US" altLang="en-US" sz="2800">
              <a:solidFill>
                <a:schemeClr val="tx1">
                  <a:lumMod val="85000"/>
                  <a:lumOff val="15000"/>
                </a:schemeClr>
              </a:solidFill>
            </a:endParaRPr>
          </a:p>
        </p:txBody>
      </p:sp>
      <p:sp>
        <p:nvSpPr>
          <p:cNvPr id="14339" name="Slide Number Placeholder 1">
            <a:extLst>
              <a:ext uri="{FF2B5EF4-FFF2-40B4-BE49-F238E27FC236}">
                <a16:creationId xmlns:a16="http://schemas.microsoft.com/office/drawing/2014/main" id="{DCCB5261-D2C3-404F-968A-0B9288C6741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B91ED3-EF01-D542-AE68-1BACE0AF6AE3}" type="slidenum">
              <a:rPr lang="en-US" altLang="en-US" sz="1100">
                <a:solidFill>
                  <a:srgbClr val="FFFFFF"/>
                </a:solidFill>
              </a:rPr>
              <a:pPr/>
              <a:t>19</a:t>
            </a:fld>
            <a:endParaRPr lang="en-US" altLang="en-US" sz="1100">
              <a:solidFill>
                <a:srgbClr val="FFFFFF"/>
              </a:solidFill>
            </a:endParaRPr>
          </a:p>
        </p:txBody>
      </p:sp>
    </p:spTree>
    <p:extLst>
      <p:ext uri="{BB962C8B-B14F-4D97-AF65-F5344CB8AC3E}">
        <p14:creationId xmlns:p14="http://schemas.microsoft.com/office/powerpoint/2010/main" val="16702962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7" name="Picture 4">
            <a:extLst>
              <a:ext uri="{FF2B5EF4-FFF2-40B4-BE49-F238E27FC236}">
                <a16:creationId xmlns:a16="http://schemas.microsoft.com/office/drawing/2014/main" id="{1FF549C6-C5A6-974E-B9D5-AB95A45151C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7584" y="404664"/>
            <a:ext cx="7632848" cy="51125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0898" name="Slide Number Placeholder 5">
            <a:extLst>
              <a:ext uri="{FF2B5EF4-FFF2-40B4-BE49-F238E27FC236}">
                <a16:creationId xmlns:a16="http://schemas.microsoft.com/office/drawing/2014/main" id="{13F946AE-B0E5-BA47-885D-28842D31FFEB}"/>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32C8A939-4C45-404B-9297-D62A58F0FD22}" type="slidenum">
              <a:rPr lang="en-US" altLang="en-US" sz="1100">
                <a:solidFill>
                  <a:srgbClr val="FFFFFF"/>
                </a:solidFill>
              </a:rPr>
              <a:pPr/>
              <a:t>20</a:t>
            </a:fld>
            <a:endParaRPr lang="en-US" altLang="en-US" sz="1100">
              <a:solidFill>
                <a:srgbClr val="FFFFFF"/>
              </a:solidFill>
            </a:endParaRPr>
          </a:p>
        </p:txBody>
      </p:sp>
    </p:spTree>
    <p:extLst>
      <p:ext uri="{BB962C8B-B14F-4D97-AF65-F5344CB8AC3E}">
        <p14:creationId xmlns:p14="http://schemas.microsoft.com/office/powerpoint/2010/main" val="10978695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049B2DE1-2EA7-494D-8166-7DCCDBD20AC6}"/>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Organizational Culture Theory</a:t>
            </a:r>
          </a:p>
        </p:txBody>
      </p:sp>
      <p:sp>
        <p:nvSpPr>
          <p:cNvPr id="13315" name="Rectangle 3">
            <a:extLst>
              <a:ext uri="{FF2B5EF4-FFF2-40B4-BE49-F238E27FC236}">
                <a16:creationId xmlns:a16="http://schemas.microsoft.com/office/drawing/2014/main" id="{8FA2088C-B736-B846-8660-9EF17823EAC8}"/>
              </a:ext>
            </a:extLst>
          </p:cNvPr>
          <p:cNvSpPr>
            <a:spLocks noGrp="1" noChangeArrowheads="1"/>
          </p:cNvSpPr>
          <p:nvPr>
            <p:ph type="body" idx="1"/>
          </p:nvPr>
        </p:nvSpPr>
        <p:spPr>
          <a:xfrm>
            <a:off x="471732" y="1700808"/>
            <a:ext cx="8105775" cy="2646362"/>
          </a:xfrm>
        </p:spPr>
        <p:txBody>
          <a:bodyPr/>
          <a:lstStyle/>
          <a:p>
            <a:pPr>
              <a:lnSpc>
                <a:spcPct val="90000"/>
              </a:lnSpc>
            </a:pPr>
            <a:r>
              <a:rPr lang="en-US" altLang="en-US" sz="3600" i="1" dirty="0"/>
              <a:t>Organizational culture provides meanings for routine organizational events, thereby reducing the amount of cognitive processing and energy members need to expend throughout the day.</a:t>
            </a:r>
            <a:endParaRPr lang="en-US" altLang="en-US" sz="2400" dirty="0"/>
          </a:p>
        </p:txBody>
      </p:sp>
      <p:sp>
        <p:nvSpPr>
          <p:cNvPr id="15363" name="Slide Number Placeholder 1">
            <a:extLst>
              <a:ext uri="{FF2B5EF4-FFF2-40B4-BE49-F238E27FC236}">
                <a16:creationId xmlns:a16="http://schemas.microsoft.com/office/drawing/2014/main" id="{FB6ED3AF-2D1A-D14A-AB9F-AED87725720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EEB1FA1-7F93-B048-89F1-CEBFCFD0CE4B}" type="slidenum">
              <a:rPr lang="en-US" altLang="en-US" sz="1100">
                <a:solidFill>
                  <a:srgbClr val="FFFFFF"/>
                </a:solidFill>
              </a:rPr>
              <a:pPr/>
              <a:t>21</a:t>
            </a:fld>
            <a:endParaRPr lang="en-US" altLang="en-US" sz="1100">
              <a:solidFill>
                <a:srgbClr val="FFFFFF"/>
              </a:solidFill>
            </a:endParaRPr>
          </a:p>
        </p:txBody>
      </p:sp>
    </p:spTree>
    <p:extLst>
      <p:ext uri="{BB962C8B-B14F-4D97-AF65-F5344CB8AC3E}">
        <p14:creationId xmlns:p14="http://schemas.microsoft.com/office/powerpoint/2010/main" val="421106949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331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1026">
            <a:extLst>
              <a:ext uri="{FF2B5EF4-FFF2-40B4-BE49-F238E27FC236}">
                <a16:creationId xmlns:a16="http://schemas.microsoft.com/office/drawing/2014/main" id="{B6FE0431-8070-2C4F-82A4-D877B65200A9}"/>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Henry Mintzberg on Culture</a:t>
            </a:r>
          </a:p>
        </p:txBody>
      </p:sp>
      <p:sp>
        <p:nvSpPr>
          <p:cNvPr id="16386" name="Rectangle 1027">
            <a:extLst>
              <a:ext uri="{FF2B5EF4-FFF2-40B4-BE49-F238E27FC236}">
                <a16:creationId xmlns:a16="http://schemas.microsoft.com/office/drawing/2014/main" id="{A35BB21A-F747-4C40-BC28-8ADEB9166476}"/>
              </a:ext>
            </a:extLst>
          </p:cNvPr>
          <p:cNvSpPr>
            <a:spLocks noGrp="1" noChangeArrowheads="1"/>
          </p:cNvSpPr>
          <p:nvPr>
            <p:ph type="body" idx="1"/>
          </p:nvPr>
        </p:nvSpPr>
        <p:spPr/>
        <p:txBody>
          <a:bodyPr/>
          <a:lstStyle/>
          <a:p>
            <a:r>
              <a:rPr lang="ja-JP" altLang="en-US">
                <a:latin typeface="Arial" panose="020B0604020202020204" pitchFamily="34" charset="0"/>
                <a:cs typeface="Times New Roman" panose="02020603050405020304" pitchFamily="18" charset="0"/>
              </a:rPr>
              <a:t>“</a:t>
            </a:r>
            <a:r>
              <a:rPr lang="en-US" altLang="ja-JP">
                <a:latin typeface="New York"/>
                <a:cs typeface="Times New Roman" panose="02020603050405020304" pitchFamily="18" charset="0"/>
              </a:rPr>
              <a:t>Culture is the soul of the organization — the beliefs and values, and how they are manifested. I think of the structure as the skeleton, and as the flesh and blood. And culture is the soul that holds the thing together and gives it life force.</a:t>
            </a:r>
            <a:r>
              <a:rPr lang="ja-JP" altLang="en-US">
                <a:latin typeface="Arial" panose="020B0604020202020204" pitchFamily="34" charset="0"/>
                <a:cs typeface="Times New Roman" panose="02020603050405020304" pitchFamily="18" charset="0"/>
              </a:rPr>
              <a:t>”</a:t>
            </a:r>
            <a:endParaRPr lang="en-US" altLang="en-US">
              <a:ea typeface="HGｺﾞｼｯｸE" panose="020B0909000000000000" pitchFamily="49" charset="-128"/>
              <a:cs typeface="Times New Roman" panose="02020603050405020304" pitchFamily="18" charset="0"/>
            </a:endParaRPr>
          </a:p>
        </p:txBody>
      </p:sp>
      <p:sp>
        <p:nvSpPr>
          <p:cNvPr id="16387" name="Slide Number Placeholder 1">
            <a:extLst>
              <a:ext uri="{FF2B5EF4-FFF2-40B4-BE49-F238E27FC236}">
                <a16:creationId xmlns:a16="http://schemas.microsoft.com/office/drawing/2014/main" id="{6F3C3ACB-89A2-2749-95AF-FA4B6714E93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5D8515E-CCC2-2C4F-A451-BAF93F48F1BE}" type="slidenum">
              <a:rPr lang="en-US" altLang="en-US" sz="1100">
                <a:solidFill>
                  <a:srgbClr val="FFFFFF"/>
                </a:solidFill>
              </a:rPr>
              <a:pPr/>
              <a:t>22</a:t>
            </a:fld>
            <a:endParaRPr lang="en-US" altLang="en-US" sz="1100">
              <a:solidFill>
                <a:srgbClr val="FFFFFF"/>
              </a:solidFill>
            </a:endParaRPr>
          </a:p>
        </p:txBody>
      </p:sp>
    </p:spTree>
    <p:extLst>
      <p:ext uri="{BB962C8B-B14F-4D97-AF65-F5344CB8AC3E}">
        <p14:creationId xmlns:p14="http://schemas.microsoft.com/office/powerpoint/2010/main" val="30027630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532DF92F-CBF5-EE45-8E8F-6CA875D9726B}"/>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What is Organizational Culture?</a:t>
            </a:r>
          </a:p>
        </p:txBody>
      </p:sp>
      <p:sp>
        <p:nvSpPr>
          <p:cNvPr id="18434" name="Rectangle 3">
            <a:extLst>
              <a:ext uri="{FF2B5EF4-FFF2-40B4-BE49-F238E27FC236}">
                <a16:creationId xmlns:a16="http://schemas.microsoft.com/office/drawing/2014/main" id="{6679A455-F512-FE40-8E6A-9DB4D8EAC8FF}"/>
              </a:ext>
            </a:extLst>
          </p:cNvPr>
          <p:cNvSpPr>
            <a:spLocks noGrp="1" noChangeArrowheads="1"/>
          </p:cNvSpPr>
          <p:nvPr>
            <p:ph type="body" idx="1"/>
          </p:nvPr>
        </p:nvSpPr>
        <p:spPr>
          <a:xfrm>
            <a:off x="685800" y="885142"/>
            <a:ext cx="7772400" cy="4114800"/>
          </a:xfrm>
        </p:spPr>
        <p:txBody>
          <a:bodyPr/>
          <a:lstStyle/>
          <a:p>
            <a:pPr marL="0" indent="0">
              <a:buNone/>
            </a:pPr>
            <a:endParaRPr lang="en-US" altLang="en-US" sz="3600" dirty="0"/>
          </a:p>
          <a:p>
            <a:r>
              <a:rPr lang="en-US" altLang="en-US" sz="3200" dirty="0"/>
              <a:t>A system of meaning shared by the organization</a:t>
            </a:r>
            <a:r>
              <a:rPr lang="en-US" altLang="ja-JP" sz="3200" dirty="0"/>
              <a:t>s members</a:t>
            </a:r>
          </a:p>
          <a:p>
            <a:r>
              <a:rPr lang="en-US" altLang="en-US" sz="3200" i="1" dirty="0"/>
              <a:t>Cultural values</a:t>
            </a:r>
            <a:r>
              <a:rPr lang="en-US" altLang="en-US" sz="3200" dirty="0"/>
              <a:t> are collective beliefs, assumptions, and feelings about what things are good, normal, rational, valuable, etc.</a:t>
            </a:r>
          </a:p>
          <a:p>
            <a:pPr>
              <a:buFontTx/>
              <a:buNone/>
            </a:pPr>
            <a:endParaRPr lang="en-US" altLang="en-US" dirty="0"/>
          </a:p>
        </p:txBody>
      </p:sp>
      <p:sp>
        <p:nvSpPr>
          <p:cNvPr id="18435" name="Slide Number Placeholder 1">
            <a:extLst>
              <a:ext uri="{FF2B5EF4-FFF2-40B4-BE49-F238E27FC236}">
                <a16:creationId xmlns:a16="http://schemas.microsoft.com/office/drawing/2014/main" id="{F781C70B-1D3E-374E-AFD4-889EBE316A4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B7639E4-4FA8-674E-AD66-C84D622CA408}" type="slidenum">
              <a:rPr lang="en-US" altLang="en-US" sz="1100">
                <a:solidFill>
                  <a:srgbClr val="FFFFFF"/>
                </a:solidFill>
              </a:rPr>
              <a:pPr/>
              <a:t>23</a:t>
            </a:fld>
            <a:endParaRPr lang="en-US" altLang="en-US" sz="1100">
              <a:solidFill>
                <a:srgbClr val="FFFFFF"/>
              </a:solidFill>
            </a:endParaRPr>
          </a:p>
        </p:txBody>
      </p:sp>
    </p:spTree>
    <p:extLst>
      <p:ext uri="{BB962C8B-B14F-4D97-AF65-F5344CB8AC3E}">
        <p14:creationId xmlns:p14="http://schemas.microsoft.com/office/powerpoint/2010/main" val="1625411654"/>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2" name="Rectangle 6">
            <a:extLst>
              <a:ext uri="{FF2B5EF4-FFF2-40B4-BE49-F238E27FC236}">
                <a16:creationId xmlns:a16="http://schemas.microsoft.com/office/drawing/2014/main" id="{A0149341-2FB4-7545-9FB0-2DFCF73EB830}"/>
              </a:ext>
            </a:extLst>
          </p:cNvPr>
          <p:cNvSpPr>
            <a:spLocks noGrp="1" noChangeArrowheads="1"/>
          </p:cNvSpPr>
          <p:nvPr>
            <p:ph type="title"/>
          </p:nvPr>
        </p:nvSpPr>
        <p:spPr>
          <a:xfrm>
            <a:off x="323528" y="56455"/>
            <a:ext cx="8229600" cy="1143000"/>
          </a:xfrm>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Organizational Culture</a:t>
            </a:r>
          </a:p>
        </p:txBody>
      </p:sp>
      <p:sp>
        <p:nvSpPr>
          <p:cNvPr id="20482" name="Rectangle 7">
            <a:extLst>
              <a:ext uri="{FF2B5EF4-FFF2-40B4-BE49-F238E27FC236}">
                <a16:creationId xmlns:a16="http://schemas.microsoft.com/office/drawing/2014/main" id="{D2C8F5BF-84E8-0945-B71A-1BAD3B269C32}"/>
              </a:ext>
            </a:extLst>
          </p:cNvPr>
          <p:cNvSpPr>
            <a:spLocks noGrp="1" noChangeArrowheads="1"/>
          </p:cNvSpPr>
          <p:nvPr>
            <p:ph type="body" idx="1"/>
          </p:nvPr>
        </p:nvSpPr>
        <p:spPr>
          <a:xfrm>
            <a:off x="445266" y="1224538"/>
            <a:ext cx="8229600" cy="3917032"/>
          </a:xfrm>
        </p:spPr>
        <p:txBody>
          <a:bodyPr/>
          <a:lstStyle/>
          <a:p>
            <a:r>
              <a:rPr lang="en-CA" altLang="en-US" dirty="0"/>
              <a:t>The pattern of shared values, beliefs and assumptions considered to be the appropriate way to think and act within an organization</a:t>
            </a:r>
            <a:r>
              <a:rPr lang="en-US" altLang="en-US" dirty="0"/>
              <a:t>.</a:t>
            </a:r>
          </a:p>
          <a:p>
            <a:pPr lvl="1"/>
            <a:r>
              <a:rPr lang="en-US" altLang="en-US" dirty="0"/>
              <a:t>Culture is shared</a:t>
            </a:r>
          </a:p>
          <a:p>
            <a:pPr lvl="1"/>
            <a:r>
              <a:rPr lang="en-US" altLang="en-US" dirty="0"/>
              <a:t>Culture helps members solve problems</a:t>
            </a:r>
          </a:p>
          <a:p>
            <a:pPr lvl="1"/>
            <a:r>
              <a:rPr lang="en-US" altLang="en-US" dirty="0"/>
              <a:t>Culture is taught to newcomers</a:t>
            </a:r>
          </a:p>
          <a:p>
            <a:pPr lvl="1"/>
            <a:r>
              <a:rPr lang="en-US" altLang="en-US" dirty="0"/>
              <a:t>Culture strongly influences </a:t>
            </a:r>
            <a:r>
              <a:rPr lang="en-US" altLang="en-US" dirty="0" err="1"/>
              <a:t>behaviour</a:t>
            </a:r>
            <a:endParaRPr lang="en-US" altLang="en-US" dirty="0"/>
          </a:p>
          <a:p>
            <a:endParaRPr lang="en-US" altLang="en-US" dirty="0"/>
          </a:p>
        </p:txBody>
      </p:sp>
      <p:sp>
        <p:nvSpPr>
          <p:cNvPr id="20483" name="Slide Number Placeholder 1">
            <a:extLst>
              <a:ext uri="{FF2B5EF4-FFF2-40B4-BE49-F238E27FC236}">
                <a16:creationId xmlns:a16="http://schemas.microsoft.com/office/drawing/2014/main" id="{B9C11060-D91A-3042-AB5E-820E7485AFB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8F20131-C502-C742-8337-7DFAF16F4797}" type="slidenum">
              <a:rPr lang="en-US" altLang="en-US" sz="1100">
                <a:solidFill>
                  <a:srgbClr val="FFFFFF"/>
                </a:solidFill>
              </a:rPr>
              <a:pPr/>
              <a:t>24</a:t>
            </a:fld>
            <a:endParaRPr lang="en-US" altLang="en-US" sz="1100">
              <a:solidFill>
                <a:srgbClr val="FFFFFF"/>
              </a:solidFill>
            </a:endParaRPr>
          </a:p>
        </p:txBody>
      </p:sp>
    </p:spTree>
    <p:extLst>
      <p:ext uri="{BB962C8B-B14F-4D97-AF65-F5344CB8AC3E}">
        <p14:creationId xmlns:p14="http://schemas.microsoft.com/office/powerpoint/2010/main" val="292343566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a:extLst>
              <a:ext uri="{FF2B5EF4-FFF2-40B4-BE49-F238E27FC236}">
                <a16:creationId xmlns:a16="http://schemas.microsoft.com/office/drawing/2014/main" id="{9A490948-7071-EE4F-83A6-DAFDACB9EC04}"/>
              </a:ext>
            </a:extLst>
          </p:cNvPr>
          <p:cNvSpPr>
            <a:spLocks noGrp="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sz="4000" dirty="0">
                <a:latin typeface="Calisto MT" charset="0"/>
              </a:rPr>
              <a:t>Where Does Culture Come From?</a:t>
            </a:r>
          </a:p>
        </p:txBody>
      </p:sp>
      <p:sp>
        <p:nvSpPr>
          <p:cNvPr id="22530" name="Content Placeholder 2">
            <a:extLst>
              <a:ext uri="{FF2B5EF4-FFF2-40B4-BE49-F238E27FC236}">
                <a16:creationId xmlns:a16="http://schemas.microsoft.com/office/drawing/2014/main" id="{0E1F113A-C5A2-AB45-91AD-C0596495139F}"/>
              </a:ext>
            </a:extLst>
          </p:cNvPr>
          <p:cNvSpPr>
            <a:spLocks noGrp="1" noChangeArrowheads="1"/>
          </p:cNvSpPr>
          <p:nvPr>
            <p:ph sz="half" idx="1"/>
          </p:nvPr>
        </p:nvSpPr>
        <p:spPr>
          <a:xfrm>
            <a:off x="457200" y="1268760"/>
            <a:ext cx="8579296" cy="3252787"/>
          </a:xfrm>
        </p:spPr>
        <p:txBody>
          <a:bodyPr/>
          <a:lstStyle/>
          <a:p>
            <a:pPr>
              <a:spcBef>
                <a:spcPct val="25000"/>
              </a:spcBef>
            </a:pPr>
            <a:r>
              <a:rPr lang="en-US" altLang="en-US" sz="3200" dirty="0">
                <a:latin typeface="Calibri" panose="020F0502020204030204" pitchFamily="34" charset="0"/>
              </a:rPr>
              <a:t>Organization founder</a:t>
            </a:r>
          </a:p>
          <a:p>
            <a:pPr>
              <a:spcBef>
                <a:spcPct val="25000"/>
              </a:spcBef>
            </a:pPr>
            <a:r>
              <a:rPr lang="en-US" altLang="en-US" sz="3200" dirty="0">
                <a:latin typeface="Calibri" panose="020F0502020204030204" pitchFamily="34" charset="0"/>
              </a:rPr>
              <a:t>Vision and mission</a:t>
            </a:r>
          </a:p>
          <a:p>
            <a:pPr>
              <a:spcBef>
                <a:spcPct val="25000"/>
              </a:spcBef>
            </a:pPr>
            <a:r>
              <a:rPr lang="en-US" altLang="en-US" sz="3200" dirty="0">
                <a:latin typeface="Calibri" panose="020F0502020204030204" pitchFamily="34" charset="0"/>
              </a:rPr>
              <a:t>Past practices</a:t>
            </a:r>
          </a:p>
          <a:p>
            <a:pPr>
              <a:spcBef>
                <a:spcPct val="25000"/>
              </a:spcBef>
            </a:pPr>
            <a:r>
              <a:rPr lang="en-US" altLang="en-US" sz="3200" dirty="0">
                <a:latin typeface="Calibri" panose="020F0502020204030204" pitchFamily="34" charset="0"/>
              </a:rPr>
              <a:t>Top management behavior </a:t>
            </a:r>
            <a:endParaRPr lang="en-US" altLang="en-US" sz="3200" b="1" dirty="0">
              <a:latin typeface="Calibri" panose="020F0502020204030204" pitchFamily="34" charset="0"/>
            </a:endParaRPr>
          </a:p>
          <a:p>
            <a:r>
              <a:rPr lang="en-US" altLang="en-US" sz="3200" b="1" dirty="0">
                <a:latin typeface="Calibri" panose="020F0502020204030204" pitchFamily="34" charset="0"/>
              </a:rPr>
              <a:t>Socialization - </a:t>
            </a:r>
            <a:r>
              <a:rPr lang="en-US" altLang="en-US" sz="3200" dirty="0">
                <a:latin typeface="Calibri" panose="020F0502020204030204" pitchFamily="34" charset="0"/>
              </a:rPr>
              <a:t>The process that helps employees adapt to the organization</a:t>
            </a:r>
            <a:r>
              <a:rPr lang="ja-JP" altLang="en-US" sz="3200">
                <a:latin typeface="Calibri" panose="020F0502020204030204" pitchFamily="34" charset="0"/>
                <a:ea typeface="ＭＳ 明朝" panose="02020609040205080304" pitchFamily="49" charset="-128"/>
              </a:rPr>
              <a:t>’</a:t>
            </a:r>
            <a:r>
              <a:rPr lang="en-US" altLang="ja-JP" sz="3200" dirty="0">
                <a:latin typeface="Calibri" panose="020F0502020204030204" pitchFamily="34" charset="0"/>
              </a:rPr>
              <a:t>s culture.</a:t>
            </a:r>
          </a:p>
          <a:p>
            <a:endParaRPr lang="en-US" altLang="en-US" sz="2400" dirty="0">
              <a:latin typeface="Calibri" panose="020F0502020204030204" pitchFamily="34" charset="0"/>
            </a:endParaRPr>
          </a:p>
        </p:txBody>
      </p:sp>
      <p:sp>
        <p:nvSpPr>
          <p:cNvPr id="22531" name="Slide Number Placeholder 1">
            <a:extLst>
              <a:ext uri="{FF2B5EF4-FFF2-40B4-BE49-F238E27FC236}">
                <a16:creationId xmlns:a16="http://schemas.microsoft.com/office/drawing/2014/main" id="{8B9B16AA-973F-074E-9AE1-13F95D85CC27}"/>
              </a:ext>
            </a:extLst>
          </p:cNvPr>
          <p:cNvSpPr>
            <a:spLocks noGrp="1" noChangeArrowheads="1"/>
          </p:cNvSpPr>
          <p:nvPr>
            <p:ph type="sldNum" sz="quarter" idx="12"/>
          </p:nvPr>
        </p:nvSpPr>
        <p:spPr bwMode="auto">
          <a:xfrm>
            <a:off x="8240713" y="6218238"/>
            <a:ext cx="365125" cy="365125"/>
          </a:xfrm>
          <a:prstGeom prst="ellipse">
            <a:avLst/>
          </a:prstGeom>
          <a:solidFill>
            <a:srgbClr val="1D1D1D">
              <a:alpha val="69804"/>
            </a:srgbClr>
          </a:solidFill>
          <a:extLst>
            <a:ext uri="{91240B29-F687-4F45-9708-019B960494DF}">
              <a14:hiddenLine xmlns:a14="http://schemas.microsoft.com/office/drawing/2010/main" w="9525">
                <a:solidFill>
                  <a:srgbClr val="000000"/>
                </a:solidFill>
                <a:round/>
                <a:headEnd/>
                <a:tailEnd/>
              </a14:hiddenLine>
            </a:ext>
          </a:extLst>
        </p:spPr>
        <p:txBody>
          <a:bodyPr vert="horz" wrap="square" lIns="18288" tIns="45720" rIns="18288" bIns="45720" numCol="1" anchor="ctr" anchorCtr="0" compatLnSpc="1">
            <a:prstTxWarp prst="textNoShape">
              <a:avLst/>
            </a:prstTxWarp>
            <a:noAutofit/>
          </a:bodyPr>
          <a:lstStyle>
            <a:defPPr>
              <a:defRPr lang="en-US"/>
            </a:defPPr>
            <a:lvl1pPr algn="ctr" rtl="0" eaLnBrk="0" fontAlgn="base" hangingPunct="0">
              <a:spcBef>
                <a:spcPct val="0"/>
              </a:spcBef>
              <a:spcAft>
                <a:spcPct val="0"/>
              </a:spcAft>
              <a:defRPr sz="1100" kern="1200">
                <a:solidFill>
                  <a:srgbClr val="FFFFFF"/>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83D403EB-4D2B-7146-AB32-1C3C499893D4}" type="slidenum">
              <a:rPr lang="en-US" altLang="en-US" smtClean="0"/>
              <a:pPr/>
              <a:t>25</a:t>
            </a:fld>
            <a:endParaRPr lang="en-US" altLang="en-US" sz="1100">
              <a:solidFill>
                <a:srgbClr val="FFFFFF"/>
              </a:solidFill>
            </a:endParaRPr>
          </a:p>
        </p:txBody>
      </p:sp>
    </p:spTree>
    <p:extLst>
      <p:ext uri="{BB962C8B-B14F-4D97-AF65-F5344CB8AC3E}">
        <p14:creationId xmlns:p14="http://schemas.microsoft.com/office/powerpoint/2010/main" val="12297119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026">
            <a:extLst>
              <a:ext uri="{FF2B5EF4-FFF2-40B4-BE49-F238E27FC236}">
                <a16:creationId xmlns:a16="http://schemas.microsoft.com/office/drawing/2014/main" id="{556189DA-0839-C34A-9278-F99C02163551}"/>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ltLang="en-US"/>
              <a:t>Culture</a:t>
            </a:r>
            <a:r>
              <a:rPr lang="ja-JP" altLang="en-US">
                <a:latin typeface="Arial" panose="020B0604020202020204" pitchFamily="34" charset="0"/>
              </a:rPr>
              <a:t>’</a:t>
            </a:r>
            <a:r>
              <a:rPr lang="en-US" altLang="ja-JP"/>
              <a:t>s Overall Function</a:t>
            </a:r>
            <a:endParaRPr lang="en-US" altLang="en-US"/>
          </a:p>
        </p:txBody>
      </p:sp>
      <p:sp>
        <p:nvSpPr>
          <p:cNvPr id="24578" name="Rectangle 1027">
            <a:extLst>
              <a:ext uri="{FF2B5EF4-FFF2-40B4-BE49-F238E27FC236}">
                <a16:creationId xmlns:a16="http://schemas.microsoft.com/office/drawing/2014/main" id="{D6DD7903-79D1-2F4E-8F02-3FDEECB3EABB}"/>
              </a:ext>
            </a:extLst>
          </p:cNvPr>
          <p:cNvSpPr>
            <a:spLocks noGrp="1" noChangeArrowheads="1"/>
          </p:cNvSpPr>
          <p:nvPr>
            <p:ph type="body" idx="1"/>
          </p:nvPr>
        </p:nvSpPr>
        <p:spPr>
          <a:xfrm>
            <a:off x="444090" y="1196752"/>
            <a:ext cx="7772400" cy="3581400"/>
          </a:xfrm>
        </p:spPr>
        <p:txBody>
          <a:bodyPr/>
          <a:lstStyle/>
          <a:p>
            <a:pPr algn="ctr">
              <a:buFontTx/>
              <a:buNone/>
            </a:pPr>
            <a:endParaRPr lang="en-US" altLang="en-US" dirty="0"/>
          </a:p>
          <a:p>
            <a:pPr algn="ctr">
              <a:buFontTx/>
              <a:buNone/>
            </a:pPr>
            <a:r>
              <a:rPr lang="en-US" altLang="en-US" sz="3600" dirty="0"/>
              <a:t>Culture is the social glue that helps hold an organization together by providing appropriate standards for what employees should say or do.</a:t>
            </a:r>
          </a:p>
        </p:txBody>
      </p:sp>
      <p:sp>
        <p:nvSpPr>
          <p:cNvPr id="24579" name="Slide Number Placeholder 1">
            <a:extLst>
              <a:ext uri="{FF2B5EF4-FFF2-40B4-BE49-F238E27FC236}">
                <a16:creationId xmlns:a16="http://schemas.microsoft.com/office/drawing/2014/main" id="{4F28862C-C235-224D-912B-F29A0CF0DD2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6E30457-9239-754E-857B-9FFE677FDCE7}" type="slidenum">
              <a:rPr lang="en-US" altLang="en-US" sz="1100">
                <a:solidFill>
                  <a:srgbClr val="FFFFFF"/>
                </a:solidFill>
              </a:rPr>
              <a:pPr/>
              <a:t>26</a:t>
            </a:fld>
            <a:endParaRPr lang="en-US" altLang="en-US" sz="1100">
              <a:solidFill>
                <a:srgbClr val="FFFFFF"/>
              </a:solidFill>
            </a:endParaRPr>
          </a:p>
        </p:txBody>
      </p:sp>
    </p:spTree>
    <p:extLst>
      <p:ext uri="{BB962C8B-B14F-4D97-AF65-F5344CB8AC3E}">
        <p14:creationId xmlns:p14="http://schemas.microsoft.com/office/powerpoint/2010/main" val="670930507"/>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a:extLst>
              <a:ext uri="{FF2B5EF4-FFF2-40B4-BE49-F238E27FC236}">
                <a16:creationId xmlns:a16="http://schemas.microsoft.com/office/drawing/2014/main" id="{299ABAE7-2924-A14A-8679-6E0734D36965}"/>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Characteristics of Organizational Culture</a:t>
            </a:r>
          </a:p>
        </p:txBody>
      </p:sp>
      <p:sp>
        <p:nvSpPr>
          <p:cNvPr id="26626" name="Rectangle 5">
            <a:extLst>
              <a:ext uri="{FF2B5EF4-FFF2-40B4-BE49-F238E27FC236}">
                <a16:creationId xmlns:a16="http://schemas.microsoft.com/office/drawing/2014/main" id="{F3D822F3-8D07-CF4C-8B09-C85CEC08FF07}"/>
              </a:ext>
            </a:extLst>
          </p:cNvPr>
          <p:cNvSpPr>
            <a:spLocks noGrp="1" noChangeArrowheads="1"/>
          </p:cNvSpPr>
          <p:nvPr>
            <p:ph type="body" idx="1"/>
          </p:nvPr>
        </p:nvSpPr>
        <p:spPr>
          <a:xfrm>
            <a:off x="0" y="1268760"/>
            <a:ext cx="9144000" cy="3101975"/>
          </a:xfrm>
        </p:spPr>
        <p:txBody>
          <a:bodyPr/>
          <a:lstStyle/>
          <a:p>
            <a:r>
              <a:rPr lang="en-US" altLang="en-US" sz="1600" dirty="0"/>
              <a:t>Innovation and risk-taking</a:t>
            </a:r>
          </a:p>
          <a:p>
            <a:pPr lvl="1"/>
            <a:r>
              <a:rPr lang="en-US" altLang="en-US" dirty="0"/>
              <a:t>The degree to which employees are encouraged to be innovative and take risks.</a:t>
            </a:r>
          </a:p>
          <a:p>
            <a:r>
              <a:rPr lang="en-US" altLang="en-US" sz="1600" dirty="0"/>
              <a:t>Attention to detail</a:t>
            </a:r>
          </a:p>
          <a:p>
            <a:pPr lvl="1"/>
            <a:r>
              <a:rPr lang="en-US" altLang="en-US" dirty="0"/>
              <a:t>The degree to which employees are expected to exhibit precision, analysis, and attention to detail.</a:t>
            </a:r>
          </a:p>
          <a:p>
            <a:r>
              <a:rPr lang="en-US" altLang="en-US" sz="1600" dirty="0"/>
              <a:t>Outcome orientation</a:t>
            </a:r>
          </a:p>
          <a:p>
            <a:pPr lvl="1"/>
            <a:r>
              <a:rPr lang="en-US" altLang="en-US" dirty="0"/>
              <a:t>The degree to which management focuses on results or outcomes rather than on technique and process.</a:t>
            </a:r>
          </a:p>
        </p:txBody>
      </p:sp>
      <p:sp>
        <p:nvSpPr>
          <p:cNvPr id="26627" name="Slide Number Placeholder 1">
            <a:extLst>
              <a:ext uri="{FF2B5EF4-FFF2-40B4-BE49-F238E27FC236}">
                <a16:creationId xmlns:a16="http://schemas.microsoft.com/office/drawing/2014/main" id="{E24DAEA6-36C6-AF43-A8AC-8D6CA8CDB72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8F019D-0456-5645-9506-4FC1D30D041D}" type="slidenum">
              <a:rPr lang="en-US" altLang="en-US" sz="1100">
                <a:solidFill>
                  <a:srgbClr val="FFFFFF"/>
                </a:solidFill>
              </a:rPr>
              <a:pPr/>
              <a:t>27</a:t>
            </a:fld>
            <a:endParaRPr lang="en-US" altLang="en-US" sz="1100">
              <a:solidFill>
                <a:srgbClr val="FFFFFF"/>
              </a:solidFill>
            </a:endParaRPr>
          </a:p>
        </p:txBody>
      </p:sp>
    </p:spTree>
    <p:extLst>
      <p:ext uri="{BB962C8B-B14F-4D97-AF65-F5344CB8AC3E}">
        <p14:creationId xmlns:p14="http://schemas.microsoft.com/office/powerpoint/2010/main" val="2723284273"/>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4">
            <a:extLst>
              <a:ext uri="{FF2B5EF4-FFF2-40B4-BE49-F238E27FC236}">
                <a16:creationId xmlns:a16="http://schemas.microsoft.com/office/drawing/2014/main" id="{299ABAE7-2924-A14A-8679-6E0734D36965}"/>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Characteristics of Organizational Culture</a:t>
            </a:r>
          </a:p>
        </p:txBody>
      </p:sp>
      <p:sp>
        <p:nvSpPr>
          <p:cNvPr id="26626" name="Rectangle 5">
            <a:extLst>
              <a:ext uri="{FF2B5EF4-FFF2-40B4-BE49-F238E27FC236}">
                <a16:creationId xmlns:a16="http://schemas.microsoft.com/office/drawing/2014/main" id="{F3D822F3-8D07-CF4C-8B09-C85CEC08FF07}"/>
              </a:ext>
            </a:extLst>
          </p:cNvPr>
          <p:cNvSpPr>
            <a:spLocks noGrp="1" noChangeArrowheads="1"/>
          </p:cNvSpPr>
          <p:nvPr>
            <p:ph type="body" idx="1"/>
          </p:nvPr>
        </p:nvSpPr>
        <p:spPr>
          <a:xfrm>
            <a:off x="0" y="1268760"/>
            <a:ext cx="9144000" cy="3101975"/>
          </a:xfrm>
        </p:spPr>
        <p:txBody>
          <a:bodyPr/>
          <a:lstStyle/>
          <a:p>
            <a:r>
              <a:rPr lang="en-US" altLang="en-US" sz="1600" dirty="0"/>
              <a:t>People orientation</a:t>
            </a:r>
          </a:p>
          <a:p>
            <a:pPr lvl="1"/>
            <a:r>
              <a:rPr lang="en-US" altLang="en-US" dirty="0"/>
              <a:t>The degree to which management decisions take into consideration the effect of outcomes on people within the organization.</a:t>
            </a:r>
          </a:p>
        </p:txBody>
      </p:sp>
      <p:sp>
        <p:nvSpPr>
          <p:cNvPr id="26627" name="Slide Number Placeholder 1">
            <a:extLst>
              <a:ext uri="{FF2B5EF4-FFF2-40B4-BE49-F238E27FC236}">
                <a16:creationId xmlns:a16="http://schemas.microsoft.com/office/drawing/2014/main" id="{E24DAEA6-36C6-AF43-A8AC-8D6CA8CDB728}"/>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B8F019D-0456-5645-9506-4FC1D30D041D}" type="slidenum">
              <a:rPr lang="en-US" altLang="en-US" sz="1100">
                <a:solidFill>
                  <a:srgbClr val="FFFFFF"/>
                </a:solidFill>
              </a:rPr>
              <a:pPr/>
              <a:t>28</a:t>
            </a:fld>
            <a:endParaRPr lang="en-US" altLang="en-US" sz="1100">
              <a:solidFill>
                <a:srgbClr val="FFFFFF"/>
              </a:solidFill>
            </a:endParaRPr>
          </a:p>
        </p:txBody>
      </p:sp>
    </p:spTree>
    <p:extLst>
      <p:ext uri="{BB962C8B-B14F-4D97-AF65-F5344CB8AC3E}">
        <p14:creationId xmlns:p14="http://schemas.microsoft.com/office/powerpoint/2010/main" val="743396127"/>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a:extLst>
              <a:ext uri="{FF2B5EF4-FFF2-40B4-BE49-F238E27FC236}">
                <a16:creationId xmlns:a16="http://schemas.microsoft.com/office/drawing/2014/main" id="{DB144445-72C5-2849-ADEB-D3DD8512028D}"/>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Characteristics of Organizational Culture</a:t>
            </a:r>
          </a:p>
        </p:txBody>
      </p:sp>
      <p:sp>
        <p:nvSpPr>
          <p:cNvPr id="83971" name="Rectangle 3">
            <a:extLst>
              <a:ext uri="{FF2B5EF4-FFF2-40B4-BE49-F238E27FC236}">
                <a16:creationId xmlns:a16="http://schemas.microsoft.com/office/drawing/2014/main" id="{45A35C1C-1B75-814E-A827-0927ED118A6F}"/>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spcAft>
                <a:spcPts val="0"/>
              </a:spcAft>
              <a:defRPr/>
            </a:pPr>
            <a:r>
              <a:rPr lang="en-US" sz="2400">
                <a:solidFill>
                  <a:schemeClr val="tx1">
                    <a:lumMod val="85000"/>
                    <a:lumOff val="15000"/>
                  </a:schemeClr>
                </a:solidFill>
              </a:rPr>
              <a:t>Team orientation</a:t>
            </a:r>
          </a:p>
          <a:p>
            <a:pPr lvl="1" fontAlgn="auto">
              <a:spcAft>
                <a:spcPts val="0"/>
              </a:spcAft>
              <a:defRPr/>
            </a:pPr>
            <a:r>
              <a:rPr lang="en-US" sz="2000">
                <a:solidFill>
                  <a:schemeClr val="tx1">
                    <a:lumMod val="85000"/>
                    <a:lumOff val="15000"/>
                  </a:schemeClr>
                </a:solidFill>
              </a:rPr>
              <a:t>The degree to which work activities are organized around teams rather than individuals.</a:t>
            </a:r>
          </a:p>
          <a:p>
            <a:pPr fontAlgn="auto">
              <a:spcAft>
                <a:spcPts val="0"/>
              </a:spcAft>
              <a:defRPr/>
            </a:pPr>
            <a:r>
              <a:rPr lang="en-US" sz="2400">
                <a:solidFill>
                  <a:schemeClr val="tx1">
                    <a:lumMod val="85000"/>
                    <a:lumOff val="15000"/>
                  </a:schemeClr>
                </a:solidFill>
              </a:rPr>
              <a:t>Aggressiveness</a:t>
            </a:r>
          </a:p>
          <a:p>
            <a:pPr lvl="1" fontAlgn="auto">
              <a:spcAft>
                <a:spcPts val="0"/>
              </a:spcAft>
              <a:defRPr/>
            </a:pPr>
            <a:r>
              <a:rPr lang="en-US" sz="2000">
                <a:solidFill>
                  <a:schemeClr val="tx1">
                    <a:lumMod val="85000"/>
                    <a:lumOff val="15000"/>
                  </a:schemeClr>
                </a:solidFill>
              </a:rPr>
              <a:t>The degree to which people are aggressive and competitive rather than easygoing.</a:t>
            </a:r>
          </a:p>
          <a:p>
            <a:pPr fontAlgn="auto">
              <a:spcAft>
                <a:spcPts val="0"/>
              </a:spcAft>
              <a:defRPr/>
            </a:pPr>
            <a:r>
              <a:rPr lang="en-US" sz="2400">
                <a:solidFill>
                  <a:schemeClr val="tx1">
                    <a:lumMod val="85000"/>
                    <a:lumOff val="15000"/>
                  </a:schemeClr>
                </a:solidFill>
              </a:rPr>
              <a:t>Stability</a:t>
            </a:r>
          </a:p>
          <a:p>
            <a:pPr lvl="1" fontAlgn="auto">
              <a:spcAft>
                <a:spcPts val="0"/>
              </a:spcAft>
              <a:defRPr/>
            </a:pPr>
            <a:r>
              <a:rPr lang="en-US" sz="2000">
                <a:solidFill>
                  <a:schemeClr val="tx1">
                    <a:lumMod val="85000"/>
                    <a:lumOff val="15000"/>
                  </a:schemeClr>
                </a:solidFill>
              </a:rPr>
              <a:t>The degree to which organizational activities emphasize maintaining the status quo in contrast to growth.</a:t>
            </a:r>
            <a:endParaRPr lang="en-US">
              <a:solidFill>
                <a:schemeClr val="tx1">
                  <a:lumMod val="85000"/>
                  <a:lumOff val="15000"/>
                </a:schemeClr>
              </a:solidFill>
            </a:endParaRPr>
          </a:p>
        </p:txBody>
      </p:sp>
      <p:sp>
        <p:nvSpPr>
          <p:cNvPr id="28675" name="Slide Number Placeholder 1">
            <a:extLst>
              <a:ext uri="{FF2B5EF4-FFF2-40B4-BE49-F238E27FC236}">
                <a16:creationId xmlns:a16="http://schemas.microsoft.com/office/drawing/2014/main" id="{B4E64173-30D6-EC4B-A44D-0810BE3D8EDB}"/>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100B486-E89C-E142-805F-EB3AC7C47517}" type="slidenum">
              <a:rPr lang="en-US" altLang="en-US" sz="1100">
                <a:solidFill>
                  <a:srgbClr val="FFFFFF"/>
                </a:solidFill>
              </a:rPr>
              <a:pPr/>
              <a:t>29</a:t>
            </a:fld>
            <a:endParaRPr lang="en-US" altLang="en-US" sz="1100">
              <a:solidFill>
                <a:srgbClr val="FFFFFF"/>
              </a:solidFill>
            </a:endParaRPr>
          </a:p>
        </p:txBody>
      </p:sp>
    </p:spTree>
    <p:extLst>
      <p:ext uri="{BB962C8B-B14F-4D97-AF65-F5344CB8AC3E}">
        <p14:creationId xmlns:p14="http://schemas.microsoft.com/office/powerpoint/2010/main" val="35401164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1028">
            <a:extLst>
              <a:ext uri="{FF2B5EF4-FFF2-40B4-BE49-F238E27FC236}">
                <a16:creationId xmlns:a16="http://schemas.microsoft.com/office/drawing/2014/main" id="{A58CD72C-A5FD-7D44-9159-3E620BDB07A1}"/>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Do Organizations Have Uniform Cultures?</a:t>
            </a:r>
          </a:p>
        </p:txBody>
      </p:sp>
      <p:sp>
        <p:nvSpPr>
          <p:cNvPr id="12293" name="Rectangle 1029">
            <a:extLst>
              <a:ext uri="{FF2B5EF4-FFF2-40B4-BE49-F238E27FC236}">
                <a16:creationId xmlns:a16="http://schemas.microsoft.com/office/drawing/2014/main" id="{12EAA590-96F6-374F-BFDA-2B8920C6DFA4}"/>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lnSpcReduction="10000"/>
          </a:bodyPr>
          <a:lstStyle/>
          <a:p>
            <a:pPr fontAlgn="auto">
              <a:spcAft>
                <a:spcPts val="0"/>
              </a:spcAft>
              <a:defRPr/>
            </a:pPr>
            <a:r>
              <a:rPr lang="en-US" altLang="en-US" sz="2800">
                <a:solidFill>
                  <a:schemeClr val="tx1">
                    <a:lumMod val="85000"/>
                    <a:lumOff val="15000"/>
                  </a:schemeClr>
                </a:solidFill>
              </a:rPr>
              <a:t>Organizational culture represents a common perception held by the organization members.</a:t>
            </a:r>
          </a:p>
          <a:p>
            <a:pPr fontAlgn="auto">
              <a:spcAft>
                <a:spcPts val="0"/>
              </a:spcAft>
              <a:defRPr/>
            </a:pPr>
            <a:r>
              <a:rPr lang="en-US" altLang="en-US" sz="2800">
                <a:solidFill>
                  <a:schemeClr val="tx1">
                    <a:lumMod val="85000"/>
                    <a:lumOff val="15000"/>
                  </a:schemeClr>
                </a:solidFill>
              </a:rPr>
              <a:t>Core values or dominant (primary) values are accepted throughout the organization.</a:t>
            </a:r>
          </a:p>
          <a:p>
            <a:pPr lvl="1" fontAlgn="auto">
              <a:spcAft>
                <a:spcPts val="0"/>
              </a:spcAft>
              <a:defRPr/>
            </a:pPr>
            <a:r>
              <a:rPr lang="en-US" altLang="en-US" sz="2400">
                <a:solidFill>
                  <a:schemeClr val="tx1">
                    <a:lumMod val="85000"/>
                    <a:lumOff val="15000"/>
                  </a:schemeClr>
                </a:solidFill>
                <a:ea typeface="Arial" panose="020B0604020202020204" pitchFamily="34" charset="0"/>
              </a:rPr>
              <a:t>Dominant culture</a:t>
            </a:r>
          </a:p>
          <a:p>
            <a:pPr lvl="2" fontAlgn="auto">
              <a:spcAft>
                <a:spcPts val="0"/>
              </a:spcAft>
              <a:defRPr/>
            </a:pPr>
            <a:r>
              <a:rPr lang="en-US" altLang="en-US" sz="2000">
                <a:solidFill>
                  <a:schemeClr val="tx1">
                    <a:lumMod val="85000"/>
                    <a:lumOff val="15000"/>
                  </a:schemeClr>
                </a:solidFill>
                <a:ea typeface="Arial" panose="020B0604020202020204" pitchFamily="34" charset="0"/>
              </a:rPr>
              <a:t>Expresses the core values that are shared by a majority of the organization</a:t>
            </a:r>
            <a:r>
              <a:rPr lang="ja-JP" altLang="en-US" sz="2000">
                <a:solidFill>
                  <a:schemeClr val="tx1">
                    <a:lumMod val="85000"/>
                    <a:lumOff val="15000"/>
                  </a:schemeClr>
                </a:solidFill>
                <a:latin typeface="Arial" panose="020B0604020202020204" pitchFamily="34" charset="0"/>
                <a:ea typeface="ＭＳ Ｐゴシック" panose="020B0600070205080204" pitchFamily="34" charset="-128"/>
              </a:rPr>
              <a:t>’</a:t>
            </a:r>
            <a:r>
              <a:rPr lang="en-US" altLang="ja-JP" sz="2000">
                <a:solidFill>
                  <a:schemeClr val="tx1">
                    <a:lumMod val="85000"/>
                    <a:lumOff val="15000"/>
                  </a:schemeClr>
                </a:solidFill>
                <a:ea typeface="ＭＳ Ｐゴシック" panose="020B0600070205080204" pitchFamily="34" charset="-128"/>
              </a:rPr>
              <a:t>s members.</a:t>
            </a:r>
          </a:p>
          <a:p>
            <a:pPr lvl="1" fontAlgn="auto">
              <a:spcAft>
                <a:spcPts val="0"/>
              </a:spcAft>
              <a:defRPr/>
            </a:pPr>
            <a:r>
              <a:rPr lang="en-US" altLang="en-US" sz="2400">
                <a:solidFill>
                  <a:schemeClr val="tx1">
                    <a:lumMod val="85000"/>
                    <a:lumOff val="15000"/>
                  </a:schemeClr>
                </a:solidFill>
                <a:ea typeface="Arial" panose="020B0604020202020204" pitchFamily="34" charset="0"/>
              </a:rPr>
              <a:t>Subcultures </a:t>
            </a:r>
          </a:p>
          <a:p>
            <a:pPr lvl="2" fontAlgn="auto">
              <a:spcAft>
                <a:spcPts val="0"/>
              </a:spcAft>
              <a:defRPr/>
            </a:pPr>
            <a:r>
              <a:rPr lang="en-US" altLang="en-US" sz="2000">
                <a:solidFill>
                  <a:schemeClr val="tx1">
                    <a:lumMod val="85000"/>
                    <a:lumOff val="15000"/>
                  </a:schemeClr>
                </a:solidFill>
                <a:ea typeface="Arial" panose="020B0604020202020204" pitchFamily="34" charset="0"/>
              </a:rPr>
              <a:t>Tend to develop in large organizations to reflect common problems, situations, or experiences.</a:t>
            </a:r>
          </a:p>
        </p:txBody>
      </p:sp>
      <p:sp>
        <p:nvSpPr>
          <p:cNvPr id="30723" name="Slide Number Placeholder 1">
            <a:extLst>
              <a:ext uri="{FF2B5EF4-FFF2-40B4-BE49-F238E27FC236}">
                <a16:creationId xmlns:a16="http://schemas.microsoft.com/office/drawing/2014/main" id="{90E316FD-B3D1-6245-A95B-3C12A85B843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171A004-FFFF-7046-B945-307A257A1D67}" type="slidenum">
              <a:rPr lang="en-US" altLang="en-US" sz="1100">
                <a:solidFill>
                  <a:srgbClr val="FFFFFF"/>
                </a:solidFill>
              </a:rPr>
              <a:pPr/>
              <a:t>30</a:t>
            </a:fld>
            <a:endParaRPr lang="en-US" altLang="en-US" sz="1100">
              <a:solidFill>
                <a:srgbClr val="FFFFFF"/>
              </a:solidFill>
            </a:endParaRPr>
          </a:p>
        </p:txBody>
      </p:sp>
    </p:spTree>
    <p:extLst>
      <p:ext uri="{BB962C8B-B14F-4D97-AF65-F5344CB8AC3E}">
        <p14:creationId xmlns:p14="http://schemas.microsoft.com/office/powerpoint/2010/main" val="883225489"/>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1028">
            <a:extLst>
              <a:ext uri="{FF2B5EF4-FFF2-40B4-BE49-F238E27FC236}">
                <a16:creationId xmlns:a16="http://schemas.microsoft.com/office/drawing/2014/main" id="{26678F9E-0D5A-0B4B-BB6E-D8D289ACEE3C}"/>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Keeping a Culture Alive</a:t>
            </a:r>
          </a:p>
        </p:txBody>
      </p:sp>
      <p:sp>
        <p:nvSpPr>
          <p:cNvPr id="20485" name="Rectangle 1029">
            <a:extLst>
              <a:ext uri="{FF2B5EF4-FFF2-40B4-BE49-F238E27FC236}">
                <a16:creationId xmlns:a16="http://schemas.microsoft.com/office/drawing/2014/main" id="{AC1FCE97-78D0-614E-B066-8B9EE6785EE6}"/>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lnSpcReduction="10000"/>
          </a:bodyPr>
          <a:lstStyle/>
          <a:p>
            <a:pPr fontAlgn="auto">
              <a:spcAft>
                <a:spcPts val="0"/>
              </a:spcAft>
              <a:defRPr/>
            </a:pPr>
            <a:r>
              <a:rPr lang="en-US" sz="2800">
                <a:solidFill>
                  <a:schemeClr val="tx1">
                    <a:lumMod val="85000"/>
                    <a:lumOff val="15000"/>
                  </a:schemeClr>
                </a:solidFill>
              </a:rPr>
              <a:t>Selection</a:t>
            </a:r>
          </a:p>
          <a:p>
            <a:pPr lvl="1" fontAlgn="auto">
              <a:spcAft>
                <a:spcPts val="0"/>
              </a:spcAft>
              <a:defRPr/>
            </a:pPr>
            <a:r>
              <a:rPr lang="en-US" sz="2400">
                <a:solidFill>
                  <a:schemeClr val="tx1">
                    <a:lumMod val="85000"/>
                    <a:lumOff val="15000"/>
                  </a:schemeClr>
                </a:solidFill>
              </a:rPr>
              <a:t>Identify and hire individuals who will fit in with the culture</a:t>
            </a:r>
          </a:p>
          <a:p>
            <a:pPr fontAlgn="auto">
              <a:spcAft>
                <a:spcPts val="0"/>
              </a:spcAft>
              <a:defRPr/>
            </a:pPr>
            <a:r>
              <a:rPr lang="en-US" sz="2800">
                <a:solidFill>
                  <a:schemeClr val="tx1">
                    <a:lumMod val="85000"/>
                    <a:lumOff val="15000"/>
                  </a:schemeClr>
                </a:solidFill>
              </a:rPr>
              <a:t>Top Management</a:t>
            </a:r>
          </a:p>
          <a:p>
            <a:pPr lvl="1" fontAlgn="auto">
              <a:spcAft>
                <a:spcPts val="0"/>
              </a:spcAft>
              <a:defRPr/>
            </a:pPr>
            <a:r>
              <a:rPr lang="en-US" sz="2400">
                <a:solidFill>
                  <a:schemeClr val="tx1">
                    <a:lumMod val="85000"/>
                    <a:lumOff val="15000"/>
                  </a:schemeClr>
                </a:solidFill>
              </a:rPr>
              <a:t>Senior executives establish and communicate the norms of the organization</a:t>
            </a:r>
          </a:p>
          <a:p>
            <a:pPr fontAlgn="auto">
              <a:spcAft>
                <a:spcPts val="0"/>
              </a:spcAft>
              <a:defRPr/>
            </a:pPr>
            <a:r>
              <a:rPr lang="en-US" sz="2800">
                <a:solidFill>
                  <a:schemeClr val="tx1">
                    <a:lumMod val="85000"/>
                    <a:lumOff val="15000"/>
                  </a:schemeClr>
                </a:solidFill>
              </a:rPr>
              <a:t>Socialization</a:t>
            </a:r>
          </a:p>
          <a:p>
            <a:pPr lvl="1" fontAlgn="auto">
              <a:spcAft>
                <a:spcPts val="0"/>
              </a:spcAft>
              <a:defRPr/>
            </a:pPr>
            <a:r>
              <a:rPr lang="en-US" sz="2400">
                <a:solidFill>
                  <a:schemeClr val="tx1">
                    <a:lumMod val="85000"/>
                    <a:lumOff val="15000"/>
                  </a:schemeClr>
                </a:solidFill>
              </a:rPr>
              <a:t>Organizations need to teach the culture to new employees</a:t>
            </a:r>
          </a:p>
        </p:txBody>
      </p:sp>
      <p:sp>
        <p:nvSpPr>
          <p:cNvPr id="32771" name="Slide Number Placeholder 1">
            <a:extLst>
              <a:ext uri="{FF2B5EF4-FFF2-40B4-BE49-F238E27FC236}">
                <a16:creationId xmlns:a16="http://schemas.microsoft.com/office/drawing/2014/main" id="{061A7E59-488F-2E46-92BD-E4D8E3510A4C}"/>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669A886-7E7D-5F48-A8BF-123C70F89A46}" type="slidenum">
              <a:rPr lang="en-US" altLang="en-US" sz="1100">
                <a:solidFill>
                  <a:srgbClr val="FFFFFF"/>
                </a:solidFill>
              </a:rPr>
              <a:pPr/>
              <a:t>31</a:t>
            </a:fld>
            <a:endParaRPr lang="en-US" altLang="en-US" sz="1100">
              <a:solidFill>
                <a:srgbClr val="FFFFFF"/>
              </a:solidFill>
            </a:endParaRPr>
          </a:p>
        </p:txBody>
      </p:sp>
    </p:spTree>
    <p:extLst>
      <p:ext uri="{BB962C8B-B14F-4D97-AF65-F5344CB8AC3E}">
        <p14:creationId xmlns:p14="http://schemas.microsoft.com/office/powerpoint/2010/main" val="189819664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F26A5A50-5E91-BD46-AC23-60B5F6C12652}"/>
              </a:ext>
            </a:extLst>
          </p:cNvPr>
          <p:cNvSpPr>
            <a:spLocks noGrp="1" noChangeArrowheads="1"/>
          </p:cNvSpPr>
          <p:nvPr>
            <p:ph type="title"/>
          </p:nvPr>
        </p:nvSpPr>
        <p:spPr>
          <a:xfrm>
            <a:off x="1369878" y="116632"/>
            <a:ext cx="5937250" cy="1027112"/>
          </a:xfrm>
          <a:extLst>
            <a:ext uri="{909E8E84-426E-40dd-AFC4-6F175D3DCCD1}"/>
            <a:ext uri="{91240B29-F687-4f45-9708-019B960494DF}"/>
            <a:ext uri="{AF507438-7753-43e0-B8FC-AC1667EBCBE1}"/>
            <a:ext uri="{FAA26D3D-D897-4be2-8F04-BA451C77F1D7}"/>
          </a:extLst>
        </p:spPr>
        <p:txBody>
          <a:bodyPr>
            <a:normAutofit fontScale="90000"/>
          </a:bodyPr>
          <a:lstStyle/>
          <a:p>
            <a:pPr fontAlgn="auto">
              <a:spcAft>
                <a:spcPts val="0"/>
              </a:spcAft>
              <a:defRPr/>
            </a:pPr>
            <a:br>
              <a:rPr lang="en-US" dirty="0"/>
            </a:br>
            <a:r>
              <a:rPr lang="en-US" dirty="0"/>
              <a:t>Culture Typology</a:t>
            </a:r>
          </a:p>
        </p:txBody>
      </p:sp>
      <p:grpSp>
        <p:nvGrpSpPr>
          <p:cNvPr id="34818" name="Group 21">
            <a:extLst>
              <a:ext uri="{FF2B5EF4-FFF2-40B4-BE49-F238E27FC236}">
                <a16:creationId xmlns:a16="http://schemas.microsoft.com/office/drawing/2014/main" id="{80C65D13-F599-2E40-96BB-FBF419D906B9}"/>
              </a:ext>
            </a:extLst>
          </p:cNvPr>
          <p:cNvGrpSpPr>
            <a:grpSpLocks/>
          </p:cNvGrpSpPr>
          <p:nvPr/>
        </p:nvGrpSpPr>
        <p:grpSpPr bwMode="auto">
          <a:xfrm>
            <a:off x="922337" y="1916112"/>
            <a:ext cx="7299325" cy="3025775"/>
            <a:chOff x="672" y="1782"/>
            <a:chExt cx="4598" cy="1906"/>
          </a:xfrm>
        </p:grpSpPr>
        <p:sp>
          <p:nvSpPr>
            <p:cNvPr id="34820" name="Rectangle 6">
              <a:extLst>
                <a:ext uri="{FF2B5EF4-FFF2-40B4-BE49-F238E27FC236}">
                  <a16:creationId xmlns:a16="http://schemas.microsoft.com/office/drawing/2014/main" id="{865719C0-9944-B747-8F28-8DFE9DE28B58}"/>
                </a:ext>
              </a:extLst>
            </p:cNvPr>
            <p:cNvSpPr>
              <a:spLocks noChangeArrowheads="1"/>
            </p:cNvSpPr>
            <p:nvPr/>
          </p:nvSpPr>
          <p:spPr bwMode="auto">
            <a:xfrm>
              <a:off x="3655" y="1782"/>
              <a:ext cx="1610" cy="469"/>
            </a:xfrm>
            <a:prstGeom prst="rect">
              <a:avLst/>
            </a:prstGeom>
            <a:solidFill>
              <a:srgbClr val="F5CAB7"/>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1" name="Rectangle 7">
              <a:extLst>
                <a:ext uri="{FF2B5EF4-FFF2-40B4-BE49-F238E27FC236}">
                  <a16:creationId xmlns:a16="http://schemas.microsoft.com/office/drawing/2014/main" id="{5646F3A1-8391-7544-AE38-E2B1578141E0}"/>
                </a:ext>
              </a:extLst>
            </p:cNvPr>
            <p:cNvSpPr>
              <a:spLocks noChangeArrowheads="1"/>
            </p:cNvSpPr>
            <p:nvPr/>
          </p:nvSpPr>
          <p:spPr bwMode="auto">
            <a:xfrm>
              <a:off x="1740" y="1787"/>
              <a:ext cx="1670" cy="464"/>
            </a:xfrm>
            <a:prstGeom prst="rect">
              <a:avLst/>
            </a:prstGeom>
            <a:solidFill>
              <a:srgbClr val="DADAEB"/>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2" name="Rectangle 8">
              <a:extLst>
                <a:ext uri="{FF2B5EF4-FFF2-40B4-BE49-F238E27FC236}">
                  <a16:creationId xmlns:a16="http://schemas.microsoft.com/office/drawing/2014/main" id="{22B759C9-9D6E-5F4B-A5D6-F9E7F9C1CC8C}"/>
                </a:ext>
              </a:extLst>
            </p:cNvPr>
            <p:cNvSpPr>
              <a:spLocks noChangeArrowheads="1"/>
            </p:cNvSpPr>
            <p:nvPr/>
          </p:nvSpPr>
          <p:spPr bwMode="auto">
            <a:xfrm>
              <a:off x="1740" y="2495"/>
              <a:ext cx="1665" cy="473"/>
            </a:xfrm>
            <a:prstGeom prst="rect">
              <a:avLst/>
            </a:prstGeom>
            <a:solidFill>
              <a:srgbClr val="E6DDB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3" name="Rectangle 9">
              <a:extLst>
                <a:ext uri="{FF2B5EF4-FFF2-40B4-BE49-F238E27FC236}">
                  <a16:creationId xmlns:a16="http://schemas.microsoft.com/office/drawing/2014/main" id="{B549DF92-1A85-FB4A-A606-7A3A5F189EB3}"/>
                </a:ext>
              </a:extLst>
            </p:cNvPr>
            <p:cNvSpPr>
              <a:spLocks noChangeArrowheads="1"/>
            </p:cNvSpPr>
            <p:nvPr/>
          </p:nvSpPr>
          <p:spPr bwMode="auto">
            <a:xfrm>
              <a:off x="2144" y="2654"/>
              <a:ext cx="862"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Fragmented</a:t>
              </a:r>
              <a:endParaRPr lang="en-US" altLang="en-US" sz="1800">
                <a:latin typeface="Arial" panose="020B0604020202020204" pitchFamily="34" charset="0"/>
                <a:ea typeface="ＭＳ Ｐゴシック" panose="020B0600070205080204" pitchFamily="34" charset="-128"/>
              </a:endParaRPr>
            </a:p>
          </p:txBody>
        </p:sp>
        <p:sp>
          <p:nvSpPr>
            <p:cNvPr id="34824" name="Rectangle 10">
              <a:extLst>
                <a:ext uri="{FF2B5EF4-FFF2-40B4-BE49-F238E27FC236}">
                  <a16:creationId xmlns:a16="http://schemas.microsoft.com/office/drawing/2014/main" id="{908C98E4-1018-3448-89C7-2461D510EECA}"/>
                </a:ext>
              </a:extLst>
            </p:cNvPr>
            <p:cNvSpPr>
              <a:spLocks noChangeArrowheads="1"/>
            </p:cNvSpPr>
            <p:nvPr/>
          </p:nvSpPr>
          <p:spPr bwMode="auto">
            <a:xfrm>
              <a:off x="2174" y="1931"/>
              <a:ext cx="765"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Networked</a:t>
              </a:r>
              <a:endParaRPr lang="en-US" altLang="en-US" sz="1800">
                <a:latin typeface="Arial" panose="020B0604020202020204" pitchFamily="34" charset="0"/>
                <a:ea typeface="ＭＳ Ｐゴシック" panose="020B0600070205080204" pitchFamily="34" charset="-128"/>
              </a:endParaRPr>
            </a:p>
          </p:txBody>
        </p:sp>
        <p:sp>
          <p:nvSpPr>
            <p:cNvPr id="34825" name="Rectangle 11">
              <a:extLst>
                <a:ext uri="{FF2B5EF4-FFF2-40B4-BE49-F238E27FC236}">
                  <a16:creationId xmlns:a16="http://schemas.microsoft.com/office/drawing/2014/main" id="{364E5843-E1E6-874E-982B-3E9E6B1145C6}"/>
                </a:ext>
              </a:extLst>
            </p:cNvPr>
            <p:cNvSpPr>
              <a:spLocks noChangeArrowheads="1"/>
            </p:cNvSpPr>
            <p:nvPr/>
          </p:nvSpPr>
          <p:spPr bwMode="auto">
            <a:xfrm>
              <a:off x="1182" y="2649"/>
              <a:ext cx="29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Low</a:t>
              </a:r>
              <a:endParaRPr lang="en-US" altLang="en-US" sz="1800">
                <a:latin typeface="Arial" panose="020B0604020202020204" pitchFamily="34" charset="0"/>
                <a:ea typeface="ＭＳ Ｐゴシック" panose="020B0600070205080204" pitchFamily="34" charset="-128"/>
              </a:endParaRPr>
            </a:p>
          </p:txBody>
        </p:sp>
        <p:sp>
          <p:nvSpPr>
            <p:cNvPr id="34826" name="Rectangle 12">
              <a:extLst>
                <a:ext uri="{FF2B5EF4-FFF2-40B4-BE49-F238E27FC236}">
                  <a16:creationId xmlns:a16="http://schemas.microsoft.com/office/drawing/2014/main" id="{C5E7B0DF-3293-B845-9DD3-17AF7FB8004A}"/>
                </a:ext>
              </a:extLst>
            </p:cNvPr>
            <p:cNvSpPr>
              <a:spLocks noChangeArrowheads="1"/>
            </p:cNvSpPr>
            <p:nvPr/>
          </p:nvSpPr>
          <p:spPr bwMode="auto">
            <a:xfrm>
              <a:off x="1182" y="1926"/>
              <a:ext cx="33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High</a:t>
              </a:r>
              <a:endParaRPr lang="en-US" altLang="en-US" sz="1800">
                <a:latin typeface="Arial" panose="020B0604020202020204" pitchFamily="34" charset="0"/>
                <a:ea typeface="ＭＳ Ｐゴシック" panose="020B0600070205080204" pitchFamily="34" charset="-128"/>
              </a:endParaRPr>
            </a:p>
          </p:txBody>
        </p:sp>
        <p:sp>
          <p:nvSpPr>
            <p:cNvPr id="34827" name="Rectangle 14">
              <a:extLst>
                <a:ext uri="{FF2B5EF4-FFF2-40B4-BE49-F238E27FC236}">
                  <a16:creationId xmlns:a16="http://schemas.microsoft.com/office/drawing/2014/main" id="{F404D75C-EE79-C742-A57E-5BD5C3374ABF}"/>
                </a:ext>
              </a:extLst>
            </p:cNvPr>
            <p:cNvSpPr>
              <a:spLocks noChangeArrowheads="1"/>
            </p:cNvSpPr>
            <p:nvPr/>
          </p:nvSpPr>
          <p:spPr bwMode="auto">
            <a:xfrm>
              <a:off x="3171" y="3477"/>
              <a:ext cx="724"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200">
                  <a:solidFill>
                    <a:srgbClr val="000000"/>
                  </a:solidFill>
                  <a:latin typeface="Arial" panose="020B0604020202020204" pitchFamily="34" charset="0"/>
                  <a:ea typeface="ＭＳ Ｐゴシック" panose="020B0600070205080204" pitchFamily="34" charset="-128"/>
                </a:rPr>
                <a:t>Solidarity</a:t>
              </a:r>
              <a:endParaRPr lang="en-US" altLang="en-US" sz="1800">
                <a:latin typeface="Arial" panose="020B0604020202020204" pitchFamily="34" charset="0"/>
                <a:ea typeface="ＭＳ Ｐゴシック" panose="020B0600070205080204" pitchFamily="34" charset="-128"/>
              </a:endParaRPr>
            </a:p>
          </p:txBody>
        </p:sp>
        <p:sp>
          <p:nvSpPr>
            <p:cNvPr id="34828" name="Rectangle 15">
              <a:extLst>
                <a:ext uri="{FF2B5EF4-FFF2-40B4-BE49-F238E27FC236}">
                  <a16:creationId xmlns:a16="http://schemas.microsoft.com/office/drawing/2014/main" id="{F2FB0721-F958-EB44-B29A-0842DDA505BC}"/>
                </a:ext>
              </a:extLst>
            </p:cNvPr>
            <p:cNvSpPr>
              <a:spLocks noChangeArrowheads="1"/>
            </p:cNvSpPr>
            <p:nvPr/>
          </p:nvSpPr>
          <p:spPr bwMode="auto">
            <a:xfrm>
              <a:off x="3655" y="2495"/>
              <a:ext cx="1615" cy="463"/>
            </a:xfrm>
            <a:prstGeom prst="rect">
              <a:avLst/>
            </a:prstGeom>
            <a:solidFill>
              <a:srgbClr val="DBF1E4"/>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endParaRPr lang="en-US" altLang="en-US" sz="1800">
                <a:latin typeface="Arial" panose="020B0604020202020204" pitchFamily="34" charset="0"/>
                <a:ea typeface="ＭＳ Ｐゴシック" panose="020B0600070205080204" pitchFamily="34" charset="-128"/>
              </a:endParaRPr>
            </a:p>
          </p:txBody>
        </p:sp>
        <p:sp>
          <p:nvSpPr>
            <p:cNvPr id="34829" name="Rectangle 16">
              <a:extLst>
                <a:ext uri="{FF2B5EF4-FFF2-40B4-BE49-F238E27FC236}">
                  <a16:creationId xmlns:a16="http://schemas.microsoft.com/office/drawing/2014/main" id="{56EA12BB-A346-234B-B962-9099B2E34E31}"/>
                </a:ext>
              </a:extLst>
            </p:cNvPr>
            <p:cNvSpPr>
              <a:spLocks noChangeArrowheads="1"/>
            </p:cNvSpPr>
            <p:nvPr/>
          </p:nvSpPr>
          <p:spPr bwMode="auto">
            <a:xfrm>
              <a:off x="4123" y="2654"/>
              <a:ext cx="755"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Mercenary</a:t>
              </a:r>
              <a:endParaRPr lang="en-US" altLang="en-US" sz="1800">
                <a:latin typeface="Arial" panose="020B0604020202020204" pitchFamily="34" charset="0"/>
                <a:ea typeface="ＭＳ Ｐゴシック" panose="020B0600070205080204" pitchFamily="34" charset="-128"/>
              </a:endParaRPr>
            </a:p>
          </p:txBody>
        </p:sp>
        <p:sp>
          <p:nvSpPr>
            <p:cNvPr id="34830" name="Rectangle 17">
              <a:extLst>
                <a:ext uri="{FF2B5EF4-FFF2-40B4-BE49-F238E27FC236}">
                  <a16:creationId xmlns:a16="http://schemas.microsoft.com/office/drawing/2014/main" id="{AC1FDC26-A659-9A48-AF9D-5313A3072E39}"/>
                </a:ext>
              </a:extLst>
            </p:cNvPr>
            <p:cNvSpPr>
              <a:spLocks noChangeArrowheads="1"/>
            </p:cNvSpPr>
            <p:nvPr/>
          </p:nvSpPr>
          <p:spPr bwMode="auto">
            <a:xfrm>
              <a:off x="2393" y="3137"/>
              <a:ext cx="29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Low</a:t>
              </a:r>
              <a:endParaRPr lang="en-US" altLang="en-US" sz="1800">
                <a:latin typeface="Arial" panose="020B0604020202020204" pitchFamily="34" charset="0"/>
                <a:ea typeface="ＭＳ Ｐゴシック" panose="020B0600070205080204" pitchFamily="34" charset="-128"/>
              </a:endParaRPr>
            </a:p>
          </p:txBody>
        </p:sp>
        <p:sp>
          <p:nvSpPr>
            <p:cNvPr id="34831" name="Rectangle 18">
              <a:extLst>
                <a:ext uri="{FF2B5EF4-FFF2-40B4-BE49-F238E27FC236}">
                  <a16:creationId xmlns:a16="http://schemas.microsoft.com/office/drawing/2014/main" id="{37223EA1-F2EF-EE43-92D6-D5FAA1F4257F}"/>
                </a:ext>
              </a:extLst>
            </p:cNvPr>
            <p:cNvSpPr>
              <a:spLocks noChangeArrowheads="1"/>
            </p:cNvSpPr>
            <p:nvPr/>
          </p:nvSpPr>
          <p:spPr bwMode="auto">
            <a:xfrm>
              <a:off x="4298" y="3167"/>
              <a:ext cx="33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High</a:t>
              </a:r>
              <a:endParaRPr lang="en-US" altLang="en-US" sz="1800">
                <a:latin typeface="Arial" panose="020B0604020202020204" pitchFamily="34" charset="0"/>
                <a:ea typeface="ＭＳ Ｐゴシック" panose="020B0600070205080204" pitchFamily="34" charset="-128"/>
              </a:endParaRPr>
            </a:p>
          </p:txBody>
        </p:sp>
        <p:sp>
          <p:nvSpPr>
            <p:cNvPr id="34832" name="Rectangle 19">
              <a:extLst>
                <a:ext uri="{FF2B5EF4-FFF2-40B4-BE49-F238E27FC236}">
                  <a16:creationId xmlns:a16="http://schemas.microsoft.com/office/drawing/2014/main" id="{A6AC6B28-7389-F54F-AF9E-367B6945BC31}"/>
                </a:ext>
              </a:extLst>
            </p:cNvPr>
            <p:cNvSpPr>
              <a:spLocks noChangeArrowheads="1"/>
            </p:cNvSpPr>
            <p:nvPr/>
          </p:nvSpPr>
          <p:spPr bwMode="auto">
            <a:xfrm>
              <a:off x="4108" y="1936"/>
              <a:ext cx="774"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000">
                  <a:solidFill>
                    <a:srgbClr val="000000"/>
                  </a:solidFill>
                  <a:latin typeface="Arial" panose="020B0604020202020204" pitchFamily="34" charset="0"/>
                  <a:ea typeface="ＭＳ Ｐゴシック" panose="020B0600070205080204" pitchFamily="34" charset="-128"/>
                </a:rPr>
                <a:t>Communal</a:t>
              </a:r>
              <a:endParaRPr lang="en-US" altLang="en-US" sz="1800">
                <a:latin typeface="Arial" panose="020B0604020202020204" pitchFamily="34" charset="0"/>
                <a:ea typeface="ＭＳ Ｐゴシック" panose="020B0600070205080204" pitchFamily="34" charset="-128"/>
              </a:endParaRPr>
            </a:p>
          </p:txBody>
        </p:sp>
        <p:sp>
          <p:nvSpPr>
            <p:cNvPr id="34833" name="Rectangle 20">
              <a:extLst>
                <a:ext uri="{FF2B5EF4-FFF2-40B4-BE49-F238E27FC236}">
                  <a16:creationId xmlns:a16="http://schemas.microsoft.com/office/drawing/2014/main" id="{0FD9E42D-A39C-4648-876F-EB0D9285026C}"/>
                </a:ext>
              </a:extLst>
            </p:cNvPr>
            <p:cNvSpPr>
              <a:spLocks noChangeArrowheads="1"/>
            </p:cNvSpPr>
            <p:nvPr/>
          </p:nvSpPr>
          <p:spPr bwMode="auto">
            <a:xfrm rot="-5400000">
              <a:off x="382" y="2354"/>
              <a:ext cx="792" cy="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pPr eaLnBrk="1" hangingPunct="1"/>
              <a:r>
                <a:rPr lang="en-US" altLang="en-US" sz="2200">
                  <a:solidFill>
                    <a:srgbClr val="000000"/>
                  </a:solidFill>
                  <a:latin typeface="Arial" panose="020B0604020202020204" pitchFamily="34" charset="0"/>
                  <a:ea typeface="ＭＳ Ｐゴシック" panose="020B0600070205080204" pitchFamily="34" charset="-128"/>
                </a:rPr>
                <a:t>Sociability</a:t>
              </a:r>
              <a:endParaRPr lang="en-US" altLang="en-US" sz="1800">
                <a:latin typeface="Arial" panose="020B0604020202020204" pitchFamily="34" charset="0"/>
                <a:ea typeface="ＭＳ Ｐゴシック" panose="020B0600070205080204" pitchFamily="34" charset="-128"/>
              </a:endParaRPr>
            </a:p>
          </p:txBody>
        </p:sp>
      </p:grpSp>
      <p:sp>
        <p:nvSpPr>
          <p:cNvPr id="34819" name="Slide Number Placeholder 1">
            <a:extLst>
              <a:ext uri="{FF2B5EF4-FFF2-40B4-BE49-F238E27FC236}">
                <a16:creationId xmlns:a16="http://schemas.microsoft.com/office/drawing/2014/main" id="{260FD435-CA14-1548-99B6-C84BD441989B}"/>
              </a:ext>
            </a:extLst>
          </p:cNvPr>
          <p:cNvSpPr>
            <a:spLocks noGrp="1" noChangeArrowheads="1"/>
          </p:cNvSpPr>
          <p:nvPr>
            <p:ph type="sldNum" sz="quarter" idx="12"/>
          </p:nvPr>
        </p:nvSpPr>
        <p:spPr bwMode="auto">
          <a:xfrm>
            <a:off x="8240713" y="6218238"/>
            <a:ext cx="365125" cy="365125"/>
          </a:xfrm>
          <a:prstGeom prst="ellipse">
            <a:avLst/>
          </a:prstGeom>
          <a:solidFill>
            <a:srgbClr val="1D1D1D">
              <a:alpha val="69804"/>
            </a:srgbClr>
          </a:solidFill>
          <a:extLst>
            <a:ext uri="{91240B29-F687-4F45-9708-019B960494DF}">
              <a14:hiddenLine xmlns:a14="http://schemas.microsoft.com/office/drawing/2010/main" w="9525">
                <a:solidFill>
                  <a:srgbClr val="000000"/>
                </a:solidFill>
                <a:round/>
                <a:headEnd/>
                <a:tailEnd/>
              </a14:hiddenLine>
            </a:ext>
          </a:extLst>
        </p:spPr>
        <p:txBody>
          <a:bodyPr vert="horz" wrap="square" lIns="18288" tIns="45720" rIns="18288" bIns="45720" numCol="1" anchor="ctr" anchorCtr="0" compatLnSpc="1">
            <a:prstTxWarp prst="textNoShape">
              <a:avLst/>
            </a:prstTxWarp>
            <a:noAutofit/>
          </a:bodyPr>
          <a:lstStyle>
            <a:defPPr>
              <a:defRPr lang="en-US"/>
            </a:defPPr>
            <a:lvl1pPr algn="ctr" rtl="0" eaLnBrk="0" fontAlgn="base" hangingPunct="0">
              <a:spcBef>
                <a:spcPct val="0"/>
              </a:spcBef>
              <a:spcAft>
                <a:spcPct val="0"/>
              </a:spcAft>
              <a:defRPr sz="1100" kern="1200">
                <a:solidFill>
                  <a:srgbClr val="FFFFFF"/>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tx1"/>
                </a:solidFill>
                <a:latin typeface="Times New Roman" panose="02020603050405020304" pitchFamily="18" charset="0"/>
                <a:ea typeface="+mn-ea"/>
                <a:cs typeface="+mn-cs"/>
              </a:defRPr>
            </a:lvl5pPr>
            <a:lvl6pPr marL="2286000" algn="l" defTabSz="914400" rtl="0" eaLnBrk="1" latinLnBrk="0" hangingPunct="1">
              <a:defRPr sz="2400" kern="1200">
                <a:solidFill>
                  <a:schemeClr val="tx1"/>
                </a:solidFill>
                <a:latin typeface="Times New Roman" panose="02020603050405020304" pitchFamily="18" charset="0"/>
                <a:ea typeface="+mn-ea"/>
                <a:cs typeface="+mn-cs"/>
              </a:defRPr>
            </a:lvl6pPr>
            <a:lvl7pPr marL="2743200" algn="l" defTabSz="914400" rtl="0" eaLnBrk="1" latinLnBrk="0" hangingPunct="1">
              <a:defRPr sz="2400" kern="1200">
                <a:solidFill>
                  <a:schemeClr val="tx1"/>
                </a:solidFill>
                <a:latin typeface="Times New Roman" panose="02020603050405020304" pitchFamily="18" charset="0"/>
                <a:ea typeface="+mn-ea"/>
                <a:cs typeface="+mn-cs"/>
              </a:defRPr>
            </a:lvl7pPr>
            <a:lvl8pPr marL="3200400" algn="l" defTabSz="914400" rtl="0" eaLnBrk="1" latinLnBrk="0" hangingPunct="1">
              <a:defRPr sz="2400" kern="1200">
                <a:solidFill>
                  <a:schemeClr val="tx1"/>
                </a:solidFill>
                <a:latin typeface="Times New Roman" panose="02020603050405020304" pitchFamily="18" charset="0"/>
                <a:ea typeface="+mn-ea"/>
                <a:cs typeface="+mn-cs"/>
              </a:defRPr>
            </a:lvl8pPr>
            <a:lvl9pPr marL="3657600" algn="l" defTabSz="914400" rtl="0" eaLnBrk="1" latinLnBrk="0" hangingPunct="1">
              <a:defRPr sz="2400" kern="1200">
                <a:solidFill>
                  <a:schemeClr val="tx1"/>
                </a:solidFill>
                <a:latin typeface="Times New Roman" panose="02020603050405020304" pitchFamily="18" charset="0"/>
                <a:ea typeface="+mn-ea"/>
                <a:cs typeface="+mn-cs"/>
              </a:defRPr>
            </a:lvl9pPr>
          </a:lstStyle>
          <a:p>
            <a:fld id="{1B87FFA4-CF9F-4247-8E7E-FB868DD7361C}" type="slidenum">
              <a:rPr lang="en-US" altLang="en-US" smtClean="0"/>
              <a:pPr/>
              <a:t>32</a:t>
            </a:fld>
            <a:endParaRPr lang="en-US" altLang="en-US" sz="1100">
              <a:solidFill>
                <a:srgbClr val="FFFFFF"/>
              </a:solidFill>
            </a:endParaRPr>
          </a:p>
        </p:txBody>
      </p:sp>
    </p:spTree>
    <p:extLst>
      <p:ext uri="{BB962C8B-B14F-4D97-AF65-F5344CB8AC3E}">
        <p14:creationId xmlns:p14="http://schemas.microsoft.com/office/powerpoint/2010/main" val="34065934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a:extLst>
              <a:ext uri="{FF2B5EF4-FFF2-40B4-BE49-F238E27FC236}">
                <a16:creationId xmlns:a16="http://schemas.microsoft.com/office/drawing/2014/main" id="{CCDD6E31-C96B-6A4F-8950-3A4E8FCB2A1A}"/>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ltLang="en-US"/>
              <a:t>Culture</a:t>
            </a:r>
            <a:r>
              <a:rPr lang="ja-JP" altLang="en-US">
                <a:latin typeface="Arial" panose="020B0604020202020204" pitchFamily="34" charset="0"/>
              </a:rPr>
              <a:t>’</a:t>
            </a:r>
            <a:r>
              <a:rPr lang="en-US" altLang="ja-JP"/>
              <a:t>s Functions</a:t>
            </a:r>
            <a:endParaRPr lang="en-US" altLang="en-US"/>
          </a:p>
        </p:txBody>
      </p:sp>
      <p:sp>
        <p:nvSpPr>
          <p:cNvPr id="36866" name="Rectangle 5">
            <a:extLst>
              <a:ext uri="{FF2B5EF4-FFF2-40B4-BE49-F238E27FC236}">
                <a16:creationId xmlns:a16="http://schemas.microsoft.com/office/drawing/2014/main" id="{74AEACB5-F48D-484C-B6E2-B77281118673}"/>
              </a:ext>
            </a:extLst>
          </p:cNvPr>
          <p:cNvSpPr>
            <a:spLocks noGrp="1" noChangeArrowheads="1"/>
          </p:cNvSpPr>
          <p:nvPr>
            <p:ph type="body" idx="1"/>
          </p:nvPr>
        </p:nvSpPr>
        <p:spPr/>
        <p:txBody>
          <a:bodyPr/>
          <a:lstStyle/>
          <a:p>
            <a:r>
              <a:rPr lang="en-US" altLang="en-US"/>
              <a:t>Social glue that helps hold an organization together </a:t>
            </a:r>
          </a:p>
          <a:p>
            <a:pPr lvl="1"/>
            <a:r>
              <a:rPr lang="en-US" altLang="en-US"/>
              <a:t>Provides appropriate standards for what employees should say or do</a:t>
            </a:r>
          </a:p>
          <a:p>
            <a:r>
              <a:rPr lang="en-US" altLang="en-US"/>
              <a:t>Boundary-defining</a:t>
            </a:r>
          </a:p>
          <a:p>
            <a:r>
              <a:rPr lang="en-US" altLang="en-US"/>
              <a:t>Conveys a sense of identity for organization members</a:t>
            </a:r>
          </a:p>
        </p:txBody>
      </p:sp>
      <p:sp>
        <p:nvSpPr>
          <p:cNvPr id="36867" name="Slide Number Placeholder 1">
            <a:extLst>
              <a:ext uri="{FF2B5EF4-FFF2-40B4-BE49-F238E27FC236}">
                <a16:creationId xmlns:a16="http://schemas.microsoft.com/office/drawing/2014/main" id="{E5F8064A-79FF-8A46-BBF0-01D2FC96279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D891373-8F01-604F-B337-71E440CB68E7}" type="slidenum">
              <a:rPr lang="en-US" altLang="en-US" sz="1100">
                <a:solidFill>
                  <a:srgbClr val="FFFFFF"/>
                </a:solidFill>
              </a:rPr>
              <a:pPr/>
              <a:t>33</a:t>
            </a:fld>
            <a:endParaRPr lang="en-US" altLang="en-US" sz="1100">
              <a:solidFill>
                <a:srgbClr val="FFFFFF"/>
              </a:solidFill>
            </a:endParaRPr>
          </a:p>
        </p:txBody>
      </p:sp>
    </p:spTree>
    <p:extLst>
      <p:ext uri="{BB962C8B-B14F-4D97-AF65-F5344CB8AC3E}">
        <p14:creationId xmlns:p14="http://schemas.microsoft.com/office/powerpoint/2010/main" val="3854770477"/>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a:extLst>
              <a:ext uri="{FF2B5EF4-FFF2-40B4-BE49-F238E27FC236}">
                <a16:creationId xmlns:a16="http://schemas.microsoft.com/office/drawing/2014/main" id="{D1E4246E-6D3F-4D4C-93C6-890FF4B68A2D}"/>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ltLang="en-US"/>
              <a:t>Culture</a:t>
            </a:r>
            <a:r>
              <a:rPr lang="ja-JP" altLang="en-US">
                <a:latin typeface="Arial" panose="020B0604020202020204" pitchFamily="34" charset="0"/>
              </a:rPr>
              <a:t>’</a:t>
            </a:r>
            <a:r>
              <a:rPr lang="en-US" altLang="ja-JP"/>
              <a:t>s Functions</a:t>
            </a:r>
            <a:endParaRPr lang="en-US" altLang="en-US"/>
          </a:p>
        </p:txBody>
      </p:sp>
      <p:sp>
        <p:nvSpPr>
          <p:cNvPr id="38914" name="Rectangle 3">
            <a:extLst>
              <a:ext uri="{FF2B5EF4-FFF2-40B4-BE49-F238E27FC236}">
                <a16:creationId xmlns:a16="http://schemas.microsoft.com/office/drawing/2014/main" id="{ECACAEA1-298A-C841-9D1F-41FFDDB51ABE}"/>
              </a:ext>
            </a:extLst>
          </p:cNvPr>
          <p:cNvSpPr>
            <a:spLocks noGrp="1" noChangeArrowheads="1"/>
          </p:cNvSpPr>
          <p:nvPr>
            <p:ph type="body" idx="1"/>
          </p:nvPr>
        </p:nvSpPr>
        <p:spPr/>
        <p:txBody>
          <a:bodyPr/>
          <a:lstStyle/>
          <a:p>
            <a:r>
              <a:rPr lang="en-US" altLang="en-US"/>
              <a:t>Facilitates commitment to something larger than one</a:t>
            </a:r>
            <a:r>
              <a:rPr lang="ja-JP" altLang="en-US">
                <a:latin typeface="Arial" panose="020B0604020202020204" pitchFamily="34" charset="0"/>
              </a:rPr>
              <a:t>’</a:t>
            </a:r>
            <a:r>
              <a:rPr lang="en-US" altLang="ja-JP"/>
              <a:t>s individual self-interest</a:t>
            </a:r>
          </a:p>
          <a:p>
            <a:r>
              <a:rPr lang="en-US" altLang="en-US"/>
              <a:t>Enhances social system stability</a:t>
            </a:r>
          </a:p>
          <a:p>
            <a:r>
              <a:rPr lang="en-US" altLang="en-US"/>
              <a:t>Serves as a </a:t>
            </a:r>
            <a:r>
              <a:rPr lang="ja-JP" altLang="en-US">
                <a:latin typeface="Arial" panose="020B0604020202020204" pitchFamily="34" charset="0"/>
              </a:rPr>
              <a:t>“</a:t>
            </a:r>
            <a:r>
              <a:rPr lang="en-US" altLang="ja-JP"/>
              <a:t>sense-making</a:t>
            </a:r>
            <a:r>
              <a:rPr lang="ja-JP" altLang="en-US">
                <a:latin typeface="Arial" panose="020B0604020202020204" pitchFamily="34" charset="0"/>
              </a:rPr>
              <a:t>”</a:t>
            </a:r>
            <a:r>
              <a:rPr lang="en-US" altLang="ja-JP"/>
              <a:t> and control mechanism </a:t>
            </a:r>
          </a:p>
          <a:p>
            <a:pPr lvl="1"/>
            <a:r>
              <a:rPr lang="en-US" altLang="en-US">
                <a:cs typeface="Arial" panose="020B0604020202020204" pitchFamily="34" charset="0"/>
              </a:rPr>
              <a:t>Guides and shapes the attitudes and behaviour of employees</a:t>
            </a:r>
          </a:p>
        </p:txBody>
      </p:sp>
      <p:sp>
        <p:nvSpPr>
          <p:cNvPr id="38915" name="Slide Number Placeholder 1">
            <a:extLst>
              <a:ext uri="{FF2B5EF4-FFF2-40B4-BE49-F238E27FC236}">
                <a16:creationId xmlns:a16="http://schemas.microsoft.com/office/drawing/2014/main" id="{50BA38FF-B637-614C-A907-E309F8BC50B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2AAF6ED9-84AA-CC44-84B9-EC380B64B827}" type="slidenum">
              <a:rPr lang="en-US" altLang="en-US" sz="1100">
                <a:solidFill>
                  <a:srgbClr val="FFFFFF"/>
                </a:solidFill>
              </a:rPr>
              <a:pPr/>
              <a:t>34</a:t>
            </a:fld>
            <a:endParaRPr lang="en-US" altLang="en-US" sz="1100">
              <a:solidFill>
                <a:srgbClr val="FFFFFF"/>
              </a:solidFill>
            </a:endParaRPr>
          </a:p>
        </p:txBody>
      </p:sp>
    </p:spTree>
    <p:extLst>
      <p:ext uri="{BB962C8B-B14F-4D97-AF65-F5344CB8AC3E}">
        <p14:creationId xmlns:p14="http://schemas.microsoft.com/office/powerpoint/2010/main" val="28672501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a:extLst>
              <a:ext uri="{FF2B5EF4-FFF2-40B4-BE49-F238E27FC236}">
                <a16:creationId xmlns:a16="http://schemas.microsoft.com/office/drawing/2014/main" id="{A0BA03A9-91C1-8E43-B79C-FE7A27D9D498}"/>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Culture as a Liability</a:t>
            </a:r>
          </a:p>
        </p:txBody>
      </p:sp>
      <p:sp>
        <p:nvSpPr>
          <p:cNvPr id="18437" name="Rectangle 5">
            <a:extLst>
              <a:ext uri="{FF2B5EF4-FFF2-40B4-BE49-F238E27FC236}">
                <a16:creationId xmlns:a16="http://schemas.microsoft.com/office/drawing/2014/main" id="{2167406A-C6C4-A24A-94B4-D00AF5B69F07}"/>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lnSpc>
                <a:spcPct val="90000"/>
              </a:lnSpc>
              <a:spcAft>
                <a:spcPts val="0"/>
              </a:spcAft>
              <a:defRPr/>
            </a:pPr>
            <a:r>
              <a:rPr lang="en-US" sz="2800" dirty="0">
                <a:solidFill>
                  <a:schemeClr val="tx1">
                    <a:lumMod val="85000"/>
                    <a:lumOff val="15000"/>
                  </a:schemeClr>
                </a:solidFill>
              </a:rPr>
              <a:t>Culture can have dysfunctional aspects in some instances</a:t>
            </a:r>
          </a:p>
          <a:p>
            <a:pPr lvl="1" fontAlgn="auto">
              <a:lnSpc>
                <a:spcPct val="90000"/>
              </a:lnSpc>
              <a:spcAft>
                <a:spcPts val="0"/>
              </a:spcAft>
              <a:defRPr/>
            </a:pPr>
            <a:r>
              <a:rPr lang="en-US" sz="2400" dirty="0">
                <a:solidFill>
                  <a:schemeClr val="tx1">
                    <a:lumMod val="85000"/>
                    <a:lumOff val="15000"/>
                  </a:schemeClr>
                </a:solidFill>
              </a:rPr>
              <a:t>Culture as a Barrier to Change</a:t>
            </a:r>
          </a:p>
          <a:p>
            <a:pPr lvl="2" fontAlgn="auto">
              <a:lnSpc>
                <a:spcPct val="90000"/>
              </a:lnSpc>
              <a:spcAft>
                <a:spcPts val="0"/>
              </a:spcAft>
              <a:defRPr/>
            </a:pPr>
            <a:r>
              <a:rPr lang="en-US" sz="2000" dirty="0">
                <a:solidFill>
                  <a:schemeClr val="tx1">
                    <a:lumMod val="85000"/>
                    <a:lumOff val="15000"/>
                  </a:schemeClr>
                </a:solidFill>
              </a:rPr>
              <a:t>When organization is undergoing change, culture may impede change</a:t>
            </a:r>
          </a:p>
          <a:p>
            <a:pPr lvl="1" fontAlgn="auto">
              <a:lnSpc>
                <a:spcPct val="90000"/>
              </a:lnSpc>
              <a:spcAft>
                <a:spcPts val="0"/>
              </a:spcAft>
              <a:defRPr/>
            </a:pPr>
            <a:r>
              <a:rPr lang="en-US" sz="2400" dirty="0">
                <a:solidFill>
                  <a:schemeClr val="tx1">
                    <a:lumMod val="85000"/>
                    <a:lumOff val="15000"/>
                  </a:schemeClr>
                </a:solidFill>
              </a:rPr>
              <a:t>Culture as a Barrier to Diversity</a:t>
            </a:r>
          </a:p>
          <a:p>
            <a:pPr lvl="2" fontAlgn="auto">
              <a:lnSpc>
                <a:spcPct val="90000"/>
              </a:lnSpc>
              <a:spcAft>
                <a:spcPts val="0"/>
              </a:spcAft>
              <a:defRPr/>
            </a:pPr>
            <a:r>
              <a:rPr lang="en-US" sz="2000" dirty="0">
                <a:solidFill>
                  <a:schemeClr val="tx1">
                    <a:lumMod val="85000"/>
                    <a:lumOff val="15000"/>
                  </a:schemeClr>
                </a:solidFill>
              </a:rPr>
              <a:t>Strong cultures put considerable pressure on employees to conform</a:t>
            </a:r>
          </a:p>
          <a:p>
            <a:pPr lvl="1" fontAlgn="auto">
              <a:lnSpc>
                <a:spcPct val="90000"/>
              </a:lnSpc>
              <a:spcAft>
                <a:spcPts val="0"/>
              </a:spcAft>
              <a:defRPr/>
            </a:pPr>
            <a:r>
              <a:rPr lang="en-US" sz="2400" dirty="0">
                <a:solidFill>
                  <a:schemeClr val="tx1">
                    <a:lumMod val="85000"/>
                    <a:lumOff val="15000"/>
                  </a:schemeClr>
                </a:solidFill>
              </a:rPr>
              <a:t>Culture as a Barrier to Mergers and Acquisitions</a:t>
            </a:r>
          </a:p>
          <a:p>
            <a:pPr lvl="2" fontAlgn="auto">
              <a:lnSpc>
                <a:spcPct val="90000"/>
              </a:lnSpc>
              <a:spcAft>
                <a:spcPts val="0"/>
              </a:spcAft>
              <a:defRPr/>
            </a:pPr>
            <a:r>
              <a:rPr lang="en-US" sz="2000" dirty="0">
                <a:solidFill>
                  <a:schemeClr val="tx1">
                    <a:lumMod val="85000"/>
                    <a:lumOff val="15000"/>
                  </a:schemeClr>
                </a:solidFill>
              </a:rPr>
              <a:t>Merging the cultures of two organizations can be difficult, if not impossible</a:t>
            </a:r>
          </a:p>
        </p:txBody>
      </p:sp>
      <p:sp>
        <p:nvSpPr>
          <p:cNvPr id="40963" name="Slide Number Placeholder 1">
            <a:extLst>
              <a:ext uri="{FF2B5EF4-FFF2-40B4-BE49-F238E27FC236}">
                <a16:creationId xmlns:a16="http://schemas.microsoft.com/office/drawing/2014/main" id="{870B3DF9-7A60-0540-9AE8-B348812095F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52B04A0-9668-E94D-9B11-7D1F015EC5DC}" type="slidenum">
              <a:rPr lang="en-US" altLang="en-US" sz="1100">
                <a:solidFill>
                  <a:srgbClr val="FFFFFF"/>
                </a:solidFill>
              </a:rPr>
              <a:pPr/>
              <a:t>35</a:t>
            </a:fld>
            <a:endParaRPr lang="en-US" altLang="en-US" sz="1100">
              <a:solidFill>
                <a:srgbClr val="FFFFFF"/>
              </a:solidFill>
            </a:endParaRPr>
          </a:p>
        </p:txBody>
      </p:sp>
    </p:spTree>
    <p:extLst>
      <p:ext uri="{BB962C8B-B14F-4D97-AF65-F5344CB8AC3E}">
        <p14:creationId xmlns:p14="http://schemas.microsoft.com/office/powerpoint/2010/main" val="7938721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a:extLst>
              <a:ext uri="{FF2B5EF4-FFF2-40B4-BE49-F238E27FC236}">
                <a16:creationId xmlns:a16="http://schemas.microsoft.com/office/drawing/2014/main" id="{E09A499E-4249-0A4B-B97F-1A03E92C6B3F}"/>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How to Change Culture</a:t>
            </a:r>
          </a:p>
        </p:txBody>
      </p:sp>
      <p:sp>
        <p:nvSpPr>
          <p:cNvPr id="88067" name="Rectangle 3">
            <a:extLst>
              <a:ext uri="{FF2B5EF4-FFF2-40B4-BE49-F238E27FC236}">
                <a16:creationId xmlns:a16="http://schemas.microsoft.com/office/drawing/2014/main" id="{447CA1C0-1A78-CE4E-AD9E-C20B21CA0653}"/>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lnSpc>
                <a:spcPct val="90000"/>
              </a:lnSpc>
              <a:spcAft>
                <a:spcPts val="0"/>
              </a:spcAft>
              <a:defRPr/>
            </a:pPr>
            <a:r>
              <a:rPr lang="en-US" sz="2800">
                <a:solidFill>
                  <a:schemeClr val="tx1">
                    <a:lumMod val="85000"/>
                    <a:lumOff val="15000"/>
                  </a:schemeClr>
                </a:solidFill>
              </a:rPr>
              <a:t>Have top-management people become positive role models, setting the tone through their behaviour.</a:t>
            </a:r>
          </a:p>
          <a:p>
            <a:pPr fontAlgn="auto">
              <a:lnSpc>
                <a:spcPct val="90000"/>
              </a:lnSpc>
              <a:spcAft>
                <a:spcPts val="0"/>
              </a:spcAft>
              <a:defRPr/>
            </a:pPr>
            <a:r>
              <a:rPr lang="en-US" sz="2800">
                <a:solidFill>
                  <a:schemeClr val="tx1">
                    <a:lumMod val="85000"/>
                    <a:lumOff val="15000"/>
                  </a:schemeClr>
                </a:solidFill>
              </a:rPr>
              <a:t>Create new stories, symbols, and rituals to replace those currently in vogue.</a:t>
            </a:r>
          </a:p>
          <a:p>
            <a:pPr fontAlgn="auto">
              <a:lnSpc>
                <a:spcPct val="90000"/>
              </a:lnSpc>
              <a:spcAft>
                <a:spcPts val="0"/>
              </a:spcAft>
              <a:defRPr/>
            </a:pPr>
            <a:r>
              <a:rPr lang="en-US" sz="2800">
                <a:solidFill>
                  <a:schemeClr val="tx1">
                    <a:lumMod val="85000"/>
                    <a:lumOff val="15000"/>
                  </a:schemeClr>
                </a:solidFill>
              </a:rPr>
              <a:t>Select, promote, and support employees who espouse the new values that are sought.</a:t>
            </a:r>
          </a:p>
          <a:p>
            <a:pPr fontAlgn="auto">
              <a:lnSpc>
                <a:spcPct val="90000"/>
              </a:lnSpc>
              <a:spcAft>
                <a:spcPts val="0"/>
              </a:spcAft>
              <a:defRPr/>
            </a:pPr>
            <a:r>
              <a:rPr lang="en-US" sz="2800">
                <a:solidFill>
                  <a:schemeClr val="tx1">
                    <a:lumMod val="85000"/>
                    <a:lumOff val="15000"/>
                  </a:schemeClr>
                </a:solidFill>
              </a:rPr>
              <a:t>Redesign socialization processes to align with the new values.</a:t>
            </a:r>
          </a:p>
        </p:txBody>
      </p:sp>
      <p:sp>
        <p:nvSpPr>
          <p:cNvPr id="43011" name="Slide Number Placeholder 1">
            <a:extLst>
              <a:ext uri="{FF2B5EF4-FFF2-40B4-BE49-F238E27FC236}">
                <a16:creationId xmlns:a16="http://schemas.microsoft.com/office/drawing/2014/main" id="{FD18B50F-D100-4340-BA00-EB8F99289C6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D7CE9DBB-4185-174F-86E7-B8FE48C4E5F3}" type="slidenum">
              <a:rPr lang="en-US" altLang="en-US" sz="1100">
                <a:solidFill>
                  <a:srgbClr val="FFFFFF"/>
                </a:solidFill>
              </a:rPr>
              <a:pPr/>
              <a:t>36</a:t>
            </a:fld>
            <a:endParaRPr lang="en-US" altLang="en-US" sz="1100">
              <a:solidFill>
                <a:srgbClr val="FFFFFF"/>
              </a:solidFill>
            </a:endParaRPr>
          </a:p>
        </p:txBody>
      </p:sp>
    </p:spTree>
    <p:extLst>
      <p:ext uri="{BB962C8B-B14F-4D97-AF65-F5344CB8AC3E}">
        <p14:creationId xmlns:p14="http://schemas.microsoft.com/office/powerpoint/2010/main" val="20577560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01098025-83B7-FD43-A165-24E475EC7C18}"/>
              </a:ext>
            </a:extLst>
          </p:cNvPr>
          <p:cNvSpPr>
            <a:spLocks noGrp="1" noChangeArrowheads="1"/>
          </p:cNvSpPr>
          <p:nvPr>
            <p:ph type="title"/>
          </p:nvPr>
        </p:nvSpPr>
        <p:spPr>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a:t>How to Change Culture</a:t>
            </a:r>
          </a:p>
        </p:txBody>
      </p:sp>
      <p:sp>
        <p:nvSpPr>
          <p:cNvPr id="90115" name="Rectangle 3">
            <a:extLst>
              <a:ext uri="{FF2B5EF4-FFF2-40B4-BE49-F238E27FC236}">
                <a16:creationId xmlns:a16="http://schemas.microsoft.com/office/drawing/2014/main" id="{94FFE672-F3B7-F04A-B1E9-31A3AD78C110}"/>
              </a:ext>
            </a:extLst>
          </p:cNvPr>
          <p:cNvSpPr>
            <a:spLocks noGrp="1" noChangeArrowheads="1"/>
          </p:cNvSpPr>
          <p:nvPr>
            <p:ph type="body" idx="1"/>
          </p:nvPr>
        </p:nvSpPr>
        <p:spPr>
          <a:extLst>
            <a:ext uri="{909E8E84-426E-40dd-AFC4-6F175D3DCCD1}"/>
            <a:ext uri="{91240B29-F687-4f45-9708-019B960494DF}"/>
            <a:ext uri="{AF507438-7753-43e0-B8FC-AC1667EBCBE1}"/>
            <a:ext uri="{FAA26D3D-D897-4be2-8F04-BA451C77F1D7}"/>
          </a:extLst>
        </p:spPr>
        <p:txBody>
          <a:bodyPr rtlCol="0">
            <a:normAutofit/>
          </a:bodyPr>
          <a:lstStyle/>
          <a:p>
            <a:pPr fontAlgn="auto">
              <a:lnSpc>
                <a:spcPct val="90000"/>
              </a:lnSpc>
              <a:spcAft>
                <a:spcPts val="0"/>
              </a:spcAft>
              <a:defRPr/>
            </a:pPr>
            <a:r>
              <a:rPr lang="en-US" sz="2800">
                <a:solidFill>
                  <a:schemeClr val="tx1">
                    <a:lumMod val="85000"/>
                    <a:lumOff val="15000"/>
                  </a:schemeClr>
                </a:solidFill>
              </a:rPr>
              <a:t>Change the reward system to encourage acceptance of a new set of values.</a:t>
            </a:r>
          </a:p>
          <a:p>
            <a:pPr fontAlgn="auto">
              <a:lnSpc>
                <a:spcPct val="90000"/>
              </a:lnSpc>
              <a:spcAft>
                <a:spcPts val="0"/>
              </a:spcAft>
              <a:defRPr/>
            </a:pPr>
            <a:r>
              <a:rPr lang="en-US" sz="2800">
                <a:solidFill>
                  <a:schemeClr val="tx1">
                    <a:lumMod val="85000"/>
                    <a:lumOff val="15000"/>
                  </a:schemeClr>
                </a:solidFill>
              </a:rPr>
              <a:t>Replace unwritten norms with formal rules and regulations that are tightly enforced.</a:t>
            </a:r>
          </a:p>
          <a:p>
            <a:pPr fontAlgn="auto">
              <a:lnSpc>
                <a:spcPct val="90000"/>
              </a:lnSpc>
              <a:spcAft>
                <a:spcPts val="0"/>
              </a:spcAft>
              <a:defRPr/>
            </a:pPr>
            <a:r>
              <a:rPr lang="en-US" sz="2800">
                <a:solidFill>
                  <a:schemeClr val="tx1">
                    <a:lumMod val="85000"/>
                    <a:lumOff val="15000"/>
                  </a:schemeClr>
                </a:solidFill>
              </a:rPr>
              <a:t>Shake up current subcultures through transfers, job rotation, and/or terminations.</a:t>
            </a:r>
          </a:p>
          <a:p>
            <a:pPr fontAlgn="auto">
              <a:lnSpc>
                <a:spcPct val="90000"/>
              </a:lnSpc>
              <a:spcAft>
                <a:spcPts val="0"/>
              </a:spcAft>
              <a:defRPr/>
            </a:pPr>
            <a:r>
              <a:rPr lang="en-US" sz="2800">
                <a:solidFill>
                  <a:schemeClr val="tx1">
                    <a:lumMod val="85000"/>
                    <a:lumOff val="15000"/>
                  </a:schemeClr>
                </a:solidFill>
              </a:rPr>
              <a:t>Work to get peer group consensus through utilization of employee participation and creation of a climate with a high level of trust.</a:t>
            </a:r>
            <a:endParaRPr lang="en-US">
              <a:solidFill>
                <a:schemeClr val="tx1">
                  <a:lumMod val="85000"/>
                  <a:lumOff val="15000"/>
                </a:schemeClr>
              </a:solidFill>
            </a:endParaRPr>
          </a:p>
        </p:txBody>
      </p:sp>
      <p:sp>
        <p:nvSpPr>
          <p:cNvPr id="45059" name="Slide Number Placeholder 1">
            <a:extLst>
              <a:ext uri="{FF2B5EF4-FFF2-40B4-BE49-F238E27FC236}">
                <a16:creationId xmlns:a16="http://schemas.microsoft.com/office/drawing/2014/main" id="{E899B370-5C7F-2B4F-B0F5-26DD8A2CC3B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5EFCDC8-0622-9E42-8508-251214FA5E15}" type="slidenum">
              <a:rPr lang="en-US" altLang="en-US" sz="1100">
                <a:solidFill>
                  <a:srgbClr val="FFFFFF"/>
                </a:solidFill>
              </a:rPr>
              <a:pPr/>
              <a:t>37</a:t>
            </a:fld>
            <a:endParaRPr lang="en-US" altLang="en-US" sz="1100">
              <a:solidFill>
                <a:srgbClr val="FFFFFF"/>
              </a:solidFill>
            </a:endParaRPr>
          </a:p>
        </p:txBody>
      </p:sp>
    </p:spTree>
    <p:extLst>
      <p:ext uri="{BB962C8B-B14F-4D97-AF65-F5344CB8AC3E}">
        <p14:creationId xmlns:p14="http://schemas.microsoft.com/office/powerpoint/2010/main" val="306820160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a:extLst>
              <a:ext uri="{FF2B5EF4-FFF2-40B4-BE49-F238E27FC236}">
                <a16:creationId xmlns:a16="http://schemas.microsoft.com/office/drawing/2014/main" id="{01098025-83B7-FD43-A165-24E475EC7C18}"/>
              </a:ext>
            </a:extLst>
          </p:cNvPr>
          <p:cNvSpPr>
            <a:spLocks noGrp="1" noChangeArrowheads="1"/>
          </p:cNvSpPr>
          <p:nvPr>
            <p:ph type="title"/>
          </p:nvPr>
        </p:nvSpPr>
        <p:spPr>
          <a:xfrm>
            <a:off x="1619250" y="2276475"/>
            <a:ext cx="5938838" cy="1189038"/>
          </a:xfrm>
          <a:extLst>
            <a:ext uri="{909E8E84-426E-40dd-AFC4-6F175D3DCCD1}"/>
            <a:ext uri="{91240B29-F687-4f45-9708-019B960494DF}"/>
            <a:ext uri="{AF507438-7753-43e0-B8FC-AC1667EBCBE1}"/>
            <a:ext uri="{FAA26D3D-D897-4be2-8F04-BA451C77F1D7}"/>
          </a:extLst>
        </p:spPr>
        <p:txBody>
          <a:bodyPr/>
          <a:lstStyle/>
          <a:p>
            <a:pPr fontAlgn="auto">
              <a:spcAft>
                <a:spcPts val="0"/>
              </a:spcAft>
              <a:defRPr/>
            </a:pPr>
            <a:r>
              <a:rPr lang="en-US" dirty="0"/>
              <a:t>Organizations as Organisms</a:t>
            </a:r>
          </a:p>
        </p:txBody>
      </p:sp>
      <p:sp>
        <p:nvSpPr>
          <p:cNvPr id="47106" name="Slide Number Placeholder 3">
            <a:extLst>
              <a:ext uri="{FF2B5EF4-FFF2-40B4-BE49-F238E27FC236}">
                <a16:creationId xmlns:a16="http://schemas.microsoft.com/office/drawing/2014/main" id="{04F67A87-4898-4743-B841-6CAF2D9D043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328CDE6-248C-C246-8C45-79F9E49D9DAF}" type="slidenum">
              <a:rPr lang="en-US" altLang="en-US" sz="1100">
                <a:solidFill>
                  <a:srgbClr val="FFFFFF"/>
                </a:solidFill>
              </a:rPr>
              <a:pPr/>
              <a:t>38</a:t>
            </a:fld>
            <a:endParaRPr lang="en-US" altLang="en-US" sz="1100">
              <a:solidFill>
                <a:srgbClr val="FFFFFF"/>
              </a:solidFill>
            </a:endParaRPr>
          </a:p>
        </p:txBody>
      </p:sp>
    </p:spTree>
    <p:extLst>
      <p:ext uri="{BB962C8B-B14F-4D97-AF65-F5344CB8AC3E}">
        <p14:creationId xmlns:p14="http://schemas.microsoft.com/office/powerpoint/2010/main" val="411131421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8F332D-413B-CA49-B848-DBDBA4949168}"/>
              </a:ext>
            </a:extLst>
          </p:cNvPr>
          <p:cNvSpPr>
            <a:spLocks noGrp="1" noChangeArrowheads="1"/>
          </p:cNvSpPr>
          <p:nvPr>
            <p:ph type="title"/>
          </p:nvPr>
        </p:nvSpPr>
        <p:spPr>
          <a:xfrm>
            <a:off x="323528" y="-80070"/>
            <a:ext cx="8229600" cy="1143000"/>
          </a:xfrm>
        </p:spPr>
        <p:txBody>
          <a:bodyPr/>
          <a:lstStyle/>
          <a:p>
            <a:pPr fontAlgn="auto">
              <a:spcAft>
                <a:spcPts val="0"/>
              </a:spcAft>
              <a:defRPr/>
            </a:pPr>
            <a:r>
              <a:rPr lang="en-US" altLang="en-US" dirty="0"/>
              <a:t>Organisms</a:t>
            </a:r>
          </a:p>
        </p:txBody>
      </p:sp>
      <p:sp>
        <p:nvSpPr>
          <p:cNvPr id="49154" name="Rectangle 3">
            <a:extLst>
              <a:ext uri="{FF2B5EF4-FFF2-40B4-BE49-F238E27FC236}">
                <a16:creationId xmlns:a16="http://schemas.microsoft.com/office/drawing/2014/main" id="{EBEE08A6-3101-9C45-83C2-2655EC9A5976}"/>
              </a:ext>
            </a:extLst>
          </p:cNvPr>
          <p:cNvSpPr>
            <a:spLocks noGrp="1" noChangeArrowheads="1"/>
          </p:cNvSpPr>
          <p:nvPr>
            <p:ph type="body" idx="1"/>
          </p:nvPr>
        </p:nvSpPr>
        <p:spPr>
          <a:xfrm>
            <a:off x="323528" y="908720"/>
            <a:ext cx="8229600" cy="3917032"/>
          </a:xfrm>
        </p:spPr>
        <p:txBody>
          <a:bodyPr/>
          <a:lstStyle/>
          <a:p>
            <a:r>
              <a:rPr lang="en-US" altLang="en-US" dirty="0"/>
              <a:t>Machines are not affected by their environment for the most part.  Is this true about organizations?</a:t>
            </a:r>
          </a:p>
          <a:p>
            <a:endParaRPr lang="en-US" altLang="en-US" dirty="0"/>
          </a:p>
          <a:p>
            <a:r>
              <a:rPr lang="en-US" altLang="en-US" dirty="0"/>
              <a:t>Every aspect of biological and cosmological life is affected by its environment: </a:t>
            </a:r>
            <a:r>
              <a:rPr lang="en-US" altLang="en-US" dirty="0" err="1"/>
              <a:t>subatoms</a:t>
            </a:r>
            <a:r>
              <a:rPr lang="en-US" altLang="en-US" dirty="0"/>
              <a:t>, atoms, cells, organisms --- Environment matters.</a:t>
            </a:r>
          </a:p>
        </p:txBody>
      </p:sp>
      <p:sp>
        <p:nvSpPr>
          <p:cNvPr id="49155" name="Slide Number Placeholder 1">
            <a:extLst>
              <a:ext uri="{FF2B5EF4-FFF2-40B4-BE49-F238E27FC236}">
                <a16:creationId xmlns:a16="http://schemas.microsoft.com/office/drawing/2014/main" id="{D54DFABF-A8DF-7E45-9FA0-ECB197DB007E}"/>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0306BF7-6862-6643-924A-1AC353467B84}" type="slidenum">
              <a:rPr lang="en-US" altLang="en-US" sz="1100">
                <a:solidFill>
                  <a:srgbClr val="FFFFFF"/>
                </a:solidFill>
              </a:rPr>
              <a:pPr/>
              <a:t>39</a:t>
            </a:fld>
            <a:endParaRPr lang="en-US" altLang="en-US" sz="1100">
              <a:solidFill>
                <a:srgbClr val="FFFFFF"/>
              </a:solidFill>
            </a:endParaRPr>
          </a:p>
        </p:txBody>
      </p:sp>
    </p:spTree>
    <p:extLst>
      <p:ext uri="{BB962C8B-B14F-4D97-AF65-F5344CB8AC3E}">
        <p14:creationId xmlns:p14="http://schemas.microsoft.com/office/powerpoint/2010/main" val="12468398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7D2E62C7-D64C-1C49-AD68-7865BD486636}"/>
              </a:ext>
            </a:extLst>
          </p:cNvPr>
          <p:cNvSpPr>
            <a:spLocks noGrp="1" noChangeArrowheads="1"/>
          </p:cNvSpPr>
          <p:nvPr>
            <p:ph type="title"/>
          </p:nvPr>
        </p:nvSpPr>
        <p:spPr/>
        <p:txBody>
          <a:bodyPr/>
          <a:lstStyle/>
          <a:p>
            <a:pPr fontAlgn="auto">
              <a:spcAft>
                <a:spcPts val="0"/>
              </a:spcAft>
              <a:defRPr/>
            </a:pPr>
            <a:r>
              <a:rPr lang="en-US" altLang="en-US"/>
              <a:t>Organizations as Organisms</a:t>
            </a:r>
          </a:p>
        </p:txBody>
      </p:sp>
      <p:sp>
        <p:nvSpPr>
          <p:cNvPr id="50178" name="Rectangle 3">
            <a:extLst>
              <a:ext uri="{FF2B5EF4-FFF2-40B4-BE49-F238E27FC236}">
                <a16:creationId xmlns:a16="http://schemas.microsoft.com/office/drawing/2014/main" id="{9410FD4B-C7C5-8544-972D-1824FF42A08D}"/>
              </a:ext>
            </a:extLst>
          </p:cNvPr>
          <p:cNvSpPr>
            <a:spLocks noGrp="1" noChangeArrowheads="1"/>
          </p:cNvSpPr>
          <p:nvPr>
            <p:ph type="body" idx="1"/>
          </p:nvPr>
        </p:nvSpPr>
        <p:spPr/>
        <p:txBody>
          <a:bodyPr/>
          <a:lstStyle/>
          <a:p>
            <a:r>
              <a:rPr lang="en-US" altLang="en-US"/>
              <a:t>Organisms have different parts that work together to make up an entire system.  The system can survive better in some environments more than others.</a:t>
            </a:r>
          </a:p>
          <a:p>
            <a:endParaRPr lang="en-US" altLang="en-US"/>
          </a:p>
          <a:p>
            <a:r>
              <a:rPr lang="en-US" altLang="en-US"/>
              <a:t>Apply to the workplace</a:t>
            </a:r>
          </a:p>
        </p:txBody>
      </p:sp>
      <p:sp>
        <p:nvSpPr>
          <p:cNvPr id="50179" name="Slide Number Placeholder 1">
            <a:extLst>
              <a:ext uri="{FF2B5EF4-FFF2-40B4-BE49-F238E27FC236}">
                <a16:creationId xmlns:a16="http://schemas.microsoft.com/office/drawing/2014/main" id="{99012F3D-A9FD-8049-92E0-0AAE43B467E9}"/>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00EBE31-7993-7640-823F-7416B6992FAC}" type="slidenum">
              <a:rPr lang="en-US" altLang="en-US" sz="1100">
                <a:solidFill>
                  <a:srgbClr val="FFFFFF"/>
                </a:solidFill>
              </a:rPr>
              <a:pPr/>
              <a:t>40</a:t>
            </a:fld>
            <a:endParaRPr lang="en-US" altLang="en-US" sz="1100">
              <a:solidFill>
                <a:srgbClr val="FFFFFF"/>
              </a:solidFill>
            </a:endParaRPr>
          </a:p>
        </p:txBody>
      </p:sp>
    </p:spTree>
    <p:extLst>
      <p:ext uri="{BB962C8B-B14F-4D97-AF65-F5344CB8AC3E}">
        <p14:creationId xmlns:p14="http://schemas.microsoft.com/office/powerpoint/2010/main" val="31080144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08FC56B1-9E5D-B44F-B627-9E233214C7CF}"/>
              </a:ext>
            </a:extLst>
          </p:cNvPr>
          <p:cNvSpPr>
            <a:spLocks noGrp="1" noChangeArrowheads="1"/>
          </p:cNvSpPr>
          <p:nvPr>
            <p:ph type="title"/>
          </p:nvPr>
        </p:nvSpPr>
        <p:spPr/>
        <p:txBody>
          <a:bodyPr/>
          <a:lstStyle/>
          <a:p>
            <a:pPr fontAlgn="auto">
              <a:spcAft>
                <a:spcPts val="0"/>
              </a:spcAft>
              <a:defRPr/>
            </a:pPr>
            <a:r>
              <a:rPr lang="en-US" altLang="en-US"/>
              <a:t>History of Organism Metaphor</a:t>
            </a:r>
          </a:p>
        </p:txBody>
      </p:sp>
      <p:sp>
        <p:nvSpPr>
          <p:cNvPr id="51202" name="Rectangle 3">
            <a:extLst>
              <a:ext uri="{FF2B5EF4-FFF2-40B4-BE49-F238E27FC236}">
                <a16:creationId xmlns:a16="http://schemas.microsoft.com/office/drawing/2014/main" id="{B1E76926-BC6F-964D-94E1-100FC28EF556}"/>
              </a:ext>
            </a:extLst>
          </p:cNvPr>
          <p:cNvSpPr>
            <a:spLocks noGrp="1" noChangeArrowheads="1"/>
          </p:cNvSpPr>
          <p:nvPr>
            <p:ph type="body" idx="1"/>
          </p:nvPr>
        </p:nvSpPr>
        <p:spPr/>
        <p:txBody>
          <a:bodyPr/>
          <a:lstStyle/>
          <a:p>
            <a:r>
              <a:rPr lang="en-US" altLang="en-US"/>
              <a:t>1) Taylor believed people could be treated like machines.  This assumption proved terribly faulty.  </a:t>
            </a:r>
          </a:p>
          <a:p>
            <a:pPr lvl="1"/>
            <a:r>
              <a:rPr lang="en-US" altLang="en-US"/>
              <a:t>Even though this assumption seems laughable, the fact that managers borrowed and still implement Taylor’s ideas shows how our common sense can be overridden by overarching metaphors.</a:t>
            </a:r>
          </a:p>
        </p:txBody>
      </p:sp>
      <p:sp>
        <p:nvSpPr>
          <p:cNvPr id="51203" name="Slide Number Placeholder 1">
            <a:extLst>
              <a:ext uri="{FF2B5EF4-FFF2-40B4-BE49-F238E27FC236}">
                <a16:creationId xmlns:a16="http://schemas.microsoft.com/office/drawing/2014/main" id="{F5A0A0DC-D981-314E-8C2D-7773D25536C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BD89CDA-0BCE-7246-AAFA-C51EF6655A45}" type="slidenum">
              <a:rPr lang="en-US" altLang="en-US" sz="1100">
                <a:solidFill>
                  <a:srgbClr val="FFFFFF"/>
                </a:solidFill>
              </a:rPr>
              <a:pPr/>
              <a:t>41</a:t>
            </a:fld>
            <a:endParaRPr lang="en-US" altLang="en-US" sz="1100">
              <a:solidFill>
                <a:srgbClr val="FFFFFF"/>
              </a:solidFill>
            </a:endParaRPr>
          </a:p>
        </p:txBody>
      </p:sp>
    </p:spTree>
    <p:extLst>
      <p:ext uri="{BB962C8B-B14F-4D97-AF65-F5344CB8AC3E}">
        <p14:creationId xmlns:p14="http://schemas.microsoft.com/office/powerpoint/2010/main" val="22030210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56618E9-B792-EF4D-A2F9-7AD59EFCC2F1}"/>
              </a:ext>
            </a:extLst>
          </p:cNvPr>
          <p:cNvSpPr>
            <a:spLocks noGrp="1" noChangeArrowheads="1"/>
          </p:cNvSpPr>
          <p:nvPr>
            <p:ph type="title"/>
          </p:nvPr>
        </p:nvSpPr>
        <p:spPr/>
        <p:txBody>
          <a:bodyPr/>
          <a:lstStyle/>
          <a:p>
            <a:pPr fontAlgn="auto">
              <a:spcAft>
                <a:spcPts val="0"/>
              </a:spcAft>
              <a:defRPr/>
            </a:pPr>
            <a:r>
              <a:rPr lang="en-US" altLang="en-US"/>
              <a:t>History of Organism Metaphor</a:t>
            </a:r>
          </a:p>
        </p:txBody>
      </p:sp>
      <p:sp>
        <p:nvSpPr>
          <p:cNvPr id="10243" name="Rectangle 3">
            <a:extLst>
              <a:ext uri="{FF2B5EF4-FFF2-40B4-BE49-F238E27FC236}">
                <a16:creationId xmlns:a16="http://schemas.microsoft.com/office/drawing/2014/main" id="{2971CC3A-B264-FA42-B6A6-61017B6EEB79}"/>
              </a:ext>
            </a:extLst>
          </p:cNvPr>
          <p:cNvSpPr>
            <a:spLocks noGrp="1" noChangeArrowheads="1"/>
          </p:cNvSpPr>
          <p:nvPr>
            <p:ph type="body" idx="1"/>
          </p:nvPr>
        </p:nvSpPr>
        <p:spPr/>
        <p:txBody>
          <a:bodyPr rtlCol="0">
            <a:normAutofit lnSpcReduction="10000"/>
          </a:bodyPr>
          <a:lstStyle/>
          <a:p>
            <a:pPr fontAlgn="auto">
              <a:lnSpc>
                <a:spcPct val="90000"/>
              </a:lnSpc>
              <a:spcAft>
                <a:spcPts val="0"/>
              </a:spcAft>
              <a:defRPr/>
            </a:pPr>
            <a:r>
              <a:rPr lang="en-US" altLang="en-US" sz="2800">
                <a:solidFill>
                  <a:schemeClr val="tx1">
                    <a:lumMod val="85000"/>
                    <a:lumOff val="15000"/>
                  </a:schemeClr>
                </a:solidFill>
              </a:rPr>
              <a:t>2) Elton Mayo and Hawthorne plants.</a:t>
            </a:r>
          </a:p>
          <a:p>
            <a:pPr fontAlgn="auto">
              <a:lnSpc>
                <a:spcPct val="90000"/>
              </a:lnSpc>
              <a:spcAft>
                <a:spcPts val="0"/>
              </a:spcAft>
              <a:defRPr/>
            </a:pP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3) Maslow “Hierarchy of Needs” </a:t>
            </a:r>
          </a:p>
          <a:p>
            <a:pPr fontAlgn="auto">
              <a:lnSpc>
                <a:spcPct val="90000"/>
              </a:lnSpc>
              <a:spcAft>
                <a:spcPts val="0"/>
              </a:spcAft>
              <a:defRPr/>
            </a:pP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4) Human Resource Management:</a:t>
            </a:r>
          </a:p>
          <a:p>
            <a:pPr lvl="1" fontAlgn="auto">
              <a:lnSpc>
                <a:spcPct val="90000"/>
              </a:lnSpc>
              <a:spcAft>
                <a:spcPts val="0"/>
              </a:spcAft>
              <a:defRPr/>
            </a:pPr>
            <a:r>
              <a:rPr lang="en-US" altLang="en-US" sz="2400">
                <a:solidFill>
                  <a:schemeClr val="tx1">
                    <a:lumMod val="85000"/>
                    <a:lumOff val="15000"/>
                  </a:schemeClr>
                </a:solidFill>
              </a:rPr>
              <a:t>Workers have Needs – Most workers like meaningful work, responsibility, autonomy and democratic work structures.</a:t>
            </a:r>
          </a:p>
          <a:p>
            <a:pPr lvl="1" fontAlgn="auto">
              <a:lnSpc>
                <a:spcPct val="90000"/>
              </a:lnSpc>
              <a:spcAft>
                <a:spcPts val="0"/>
              </a:spcAft>
              <a:defRPr/>
            </a:pPr>
            <a:r>
              <a:rPr lang="en-US" altLang="en-US" sz="2400">
                <a:solidFill>
                  <a:schemeClr val="tx1">
                    <a:lumMod val="85000"/>
                    <a:lumOff val="15000"/>
                  </a:schemeClr>
                </a:solidFill>
              </a:rPr>
              <a:t>Socio-Technical Systems show a dependent relationship between technology and human needs.</a:t>
            </a:r>
          </a:p>
        </p:txBody>
      </p:sp>
      <p:sp>
        <p:nvSpPr>
          <p:cNvPr id="52227" name="Slide Number Placeholder 1">
            <a:extLst>
              <a:ext uri="{FF2B5EF4-FFF2-40B4-BE49-F238E27FC236}">
                <a16:creationId xmlns:a16="http://schemas.microsoft.com/office/drawing/2014/main" id="{E872A3D4-21E3-F74F-B07A-84193DFB0D3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AE3FE88-C323-C94C-93A8-6EC5DD280395}" type="slidenum">
              <a:rPr lang="en-US" altLang="en-US" sz="1100">
                <a:solidFill>
                  <a:srgbClr val="FFFFFF"/>
                </a:solidFill>
              </a:rPr>
              <a:pPr/>
              <a:t>42</a:t>
            </a:fld>
            <a:endParaRPr lang="en-US" altLang="en-US" sz="1100">
              <a:solidFill>
                <a:srgbClr val="FFFFFF"/>
              </a:solidFill>
            </a:endParaRPr>
          </a:p>
        </p:txBody>
      </p:sp>
    </p:spTree>
    <p:extLst>
      <p:ext uri="{BB962C8B-B14F-4D97-AF65-F5344CB8AC3E}">
        <p14:creationId xmlns:p14="http://schemas.microsoft.com/office/powerpoint/2010/main" val="416048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A6F5BC5-AB6C-974D-84C4-B200A8725AE6}"/>
              </a:ext>
            </a:extLst>
          </p:cNvPr>
          <p:cNvSpPr>
            <a:spLocks noGrp="1" noChangeArrowheads="1"/>
          </p:cNvSpPr>
          <p:nvPr>
            <p:ph type="title"/>
          </p:nvPr>
        </p:nvSpPr>
        <p:spPr/>
        <p:txBody>
          <a:bodyPr/>
          <a:lstStyle/>
          <a:p>
            <a:pPr fontAlgn="auto">
              <a:spcAft>
                <a:spcPts val="0"/>
              </a:spcAft>
              <a:defRPr/>
            </a:pPr>
            <a:r>
              <a:rPr lang="en-US" altLang="en-US"/>
              <a:t>Characteristics of Organism</a:t>
            </a:r>
          </a:p>
        </p:txBody>
      </p:sp>
      <p:sp>
        <p:nvSpPr>
          <p:cNvPr id="53250" name="Rectangle 3">
            <a:extLst>
              <a:ext uri="{FF2B5EF4-FFF2-40B4-BE49-F238E27FC236}">
                <a16:creationId xmlns:a16="http://schemas.microsoft.com/office/drawing/2014/main" id="{A63172F7-F43E-2D4C-BB13-E3A44CF88E00}"/>
              </a:ext>
            </a:extLst>
          </p:cNvPr>
          <p:cNvSpPr>
            <a:spLocks noGrp="1" noChangeArrowheads="1"/>
          </p:cNvSpPr>
          <p:nvPr>
            <p:ph type="body" idx="1"/>
          </p:nvPr>
        </p:nvSpPr>
        <p:spPr/>
        <p:txBody>
          <a:bodyPr/>
          <a:lstStyle/>
          <a:p>
            <a:r>
              <a:rPr lang="en-US" altLang="en-US"/>
              <a:t>1) “Open System” – “Organizations, like organisms, are “open” to their environment and must achieve an appropriate relation with that environment if they are to survive.”  </a:t>
            </a:r>
          </a:p>
          <a:p>
            <a:endParaRPr lang="en-US" altLang="en-US"/>
          </a:p>
          <a:p>
            <a:pPr lvl="1"/>
            <a:r>
              <a:rPr lang="en-US" altLang="en-US"/>
              <a:t>Machine metaphor assumes nothing external affects the organizations.  They are “closed.” </a:t>
            </a:r>
          </a:p>
        </p:txBody>
      </p:sp>
      <p:sp>
        <p:nvSpPr>
          <p:cNvPr id="53251" name="Slide Number Placeholder 1">
            <a:extLst>
              <a:ext uri="{FF2B5EF4-FFF2-40B4-BE49-F238E27FC236}">
                <a16:creationId xmlns:a16="http://schemas.microsoft.com/office/drawing/2014/main" id="{CC5BDD68-C3EF-1B4D-86D2-81FB5EB5D550}"/>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8330C88-B752-CC46-947D-6D3A3F98B8CB}" type="slidenum">
              <a:rPr lang="en-US" altLang="en-US" sz="1100">
                <a:solidFill>
                  <a:srgbClr val="FFFFFF"/>
                </a:solidFill>
              </a:rPr>
              <a:pPr/>
              <a:t>43</a:t>
            </a:fld>
            <a:endParaRPr lang="en-US" altLang="en-US" sz="1100">
              <a:solidFill>
                <a:srgbClr val="FFFFFF"/>
              </a:solidFill>
            </a:endParaRPr>
          </a:p>
        </p:txBody>
      </p:sp>
    </p:spTree>
    <p:extLst>
      <p:ext uri="{BB962C8B-B14F-4D97-AF65-F5344CB8AC3E}">
        <p14:creationId xmlns:p14="http://schemas.microsoft.com/office/powerpoint/2010/main" val="21834046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1261BBF1-0502-DF48-BDC0-8F4F593B22E2}"/>
              </a:ext>
            </a:extLst>
          </p:cNvPr>
          <p:cNvSpPr>
            <a:spLocks noGrp="1" noChangeArrowheads="1"/>
          </p:cNvSpPr>
          <p:nvPr>
            <p:ph type="title"/>
          </p:nvPr>
        </p:nvSpPr>
        <p:spPr/>
        <p:txBody>
          <a:bodyPr/>
          <a:lstStyle/>
          <a:p>
            <a:pPr fontAlgn="auto">
              <a:spcAft>
                <a:spcPts val="0"/>
              </a:spcAft>
              <a:defRPr/>
            </a:pPr>
            <a:r>
              <a:rPr lang="en-US" altLang="en-US"/>
              <a:t>Characteristics of Organism</a:t>
            </a:r>
          </a:p>
        </p:txBody>
      </p:sp>
      <p:sp>
        <p:nvSpPr>
          <p:cNvPr id="13315" name="Rectangle 3">
            <a:extLst>
              <a:ext uri="{FF2B5EF4-FFF2-40B4-BE49-F238E27FC236}">
                <a16:creationId xmlns:a16="http://schemas.microsoft.com/office/drawing/2014/main" id="{505D03B5-898F-A148-AE06-2FFD19CF9A0C}"/>
              </a:ext>
            </a:extLst>
          </p:cNvPr>
          <p:cNvSpPr>
            <a:spLocks noGrp="1" noChangeArrowheads="1"/>
          </p:cNvSpPr>
          <p:nvPr>
            <p:ph type="body" idx="1"/>
          </p:nvPr>
        </p:nvSpPr>
        <p:spPr/>
        <p:txBody>
          <a:bodyPr rtlCol="0">
            <a:normAutofit lnSpcReduction="10000"/>
          </a:bodyPr>
          <a:lstStyle/>
          <a:p>
            <a:pPr fontAlgn="auto">
              <a:lnSpc>
                <a:spcPct val="90000"/>
              </a:lnSpc>
              <a:spcAft>
                <a:spcPts val="0"/>
              </a:spcAft>
              <a:defRPr/>
            </a:pPr>
            <a:r>
              <a:rPr lang="en-US" altLang="en-US" sz="2800">
                <a:solidFill>
                  <a:schemeClr val="tx1">
                    <a:lumMod val="85000"/>
                    <a:lumOff val="15000"/>
                  </a:schemeClr>
                </a:solidFill>
              </a:rPr>
              <a:t>2) Interrelated sub-systems.</a:t>
            </a:r>
          </a:p>
          <a:p>
            <a:pPr fontAlgn="auto">
              <a:lnSpc>
                <a:spcPct val="90000"/>
              </a:lnSpc>
              <a:spcAft>
                <a:spcPts val="0"/>
              </a:spcAft>
              <a:defRPr/>
            </a:pPr>
            <a:endParaRPr lang="en-US" altLang="en-US" sz="2800">
              <a:solidFill>
                <a:schemeClr val="tx1">
                  <a:lumMod val="85000"/>
                  <a:lumOff val="15000"/>
                </a:schemeClr>
              </a:solidFill>
            </a:endParaRPr>
          </a:p>
          <a:p>
            <a:pPr fontAlgn="auto">
              <a:lnSpc>
                <a:spcPct val="90000"/>
              </a:lnSpc>
              <a:spcAft>
                <a:spcPts val="0"/>
              </a:spcAft>
              <a:defRPr/>
            </a:pPr>
            <a:r>
              <a:rPr lang="en-US" altLang="en-US" sz="2800">
                <a:solidFill>
                  <a:schemeClr val="tx1">
                    <a:lumMod val="85000"/>
                    <a:lumOff val="15000"/>
                  </a:schemeClr>
                </a:solidFill>
              </a:rPr>
              <a:t>3) Alignment between sub-systems and larger systems.</a:t>
            </a:r>
          </a:p>
          <a:p>
            <a:pPr lvl="1" fontAlgn="auto">
              <a:lnSpc>
                <a:spcPct val="90000"/>
              </a:lnSpc>
              <a:spcAft>
                <a:spcPts val="0"/>
              </a:spcAft>
              <a:defRPr/>
            </a:pPr>
            <a:r>
              <a:rPr lang="en-US" altLang="en-US" sz="2400">
                <a:solidFill>
                  <a:schemeClr val="tx1">
                    <a:lumMod val="85000"/>
                    <a:lumOff val="15000"/>
                  </a:schemeClr>
                </a:solidFill>
              </a:rPr>
              <a:t>Homeostasis</a:t>
            </a:r>
          </a:p>
          <a:p>
            <a:pPr lvl="1" fontAlgn="auto">
              <a:lnSpc>
                <a:spcPct val="90000"/>
              </a:lnSpc>
              <a:spcAft>
                <a:spcPts val="0"/>
              </a:spcAft>
              <a:defRPr/>
            </a:pPr>
            <a:r>
              <a:rPr lang="en-US" altLang="en-US" sz="2400">
                <a:solidFill>
                  <a:schemeClr val="tx1">
                    <a:lumMod val="85000"/>
                    <a:lumOff val="15000"/>
                  </a:schemeClr>
                </a:solidFill>
              </a:rPr>
              <a:t>Negative entropy</a:t>
            </a:r>
          </a:p>
          <a:p>
            <a:pPr lvl="1" fontAlgn="auto">
              <a:lnSpc>
                <a:spcPct val="90000"/>
              </a:lnSpc>
              <a:spcAft>
                <a:spcPts val="0"/>
              </a:spcAft>
              <a:defRPr/>
            </a:pPr>
            <a:r>
              <a:rPr lang="en-US" altLang="en-US" sz="2400">
                <a:solidFill>
                  <a:schemeClr val="tx1">
                    <a:lumMod val="85000"/>
                    <a:lumOff val="15000"/>
                  </a:schemeClr>
                </a:solidFill>
              </a:rPr>
              <a:t>Structure, function, differentiation and integration</a:t>
            </a:r>
          </a:p>
          <a:p>
            <a:pPr lvl="1" fontAlgn="auto">
              <a:lnSpc>
                <a:spcPct val="90000"/>
              </a:lnSpc>
              <a:spcAft>
                <a:spcPts val="0"/>
              </a:spcAft>
              <a:defRPr/>
            </a:pPr>
            <a:r>
              <a:rPr lang="en-US" altLang="en-US" sz="2400">
                <a:solidFill>
                  <a:schemeClr val="tx1">
                    <a:lumMod val="85000"/>
                    <a:lumOff val="15000"/>
                  </a:schemeClr>
                </a:solidFill>
              </a:rPr>
              <a:t>Requisite Variety</a:t>
            </a:r>
          </a:p>
          <a:p>
            <a:pPr lvl="1" fontAlgn="auto">
              <a:lnSpc>
                <a:spcPct val="90000"/>
              </a:lnSpc>
              <a:spcAft>
                <a:spcPts val="0"/>
              </a:spcAft>
              <a:defRPr/>
            </a:pPr>
            <a:r>
              <a:rPr lang="en-US" altLang="en-US" sz="2400">
                <a:solidFill>
                  <a:schemeClr val="tx1">
                    <a:lumMod val="85000"/>
                    <a:lumOff val="15000"/>
                  </a:schemeClr>
                </a:solidFill>
              </a:rPr>
              <a:t>Equifinality</a:t>
            </a:r>
          </a:p>
          <a:p>
            <a:pPr lvl="1" fontAlgn="auto">
              <a:lnSpc>
                <a:spcPct val="90000"/>
              </a:lnSpc>
              <a:spcAft>
                <a:spcPts val="0"/>
              </a:spcAft>
              <a:defRPr/>
            </a:pPr>
            <a:r>
              <a:rPr lang="en-US" altLang="en-US" sz="2400">
                <a:solidFill>
                  <a:schemeClr val="tx1">
                    <a:lumMod val="85000"/>
                    <a:lumOff val="15000"/>
                  </a:schemeClr>
                </a:solidFill>
              </a:rPr>
              <a:t>Systems Evolution </a:t>
            </a:r>
          </a:p>
        </p:txBody>
      </p:sp>
      <p:sp>
        <p:nvSpPr>
          <p:cNvPr id="54275" name="Slide Number Placeholder 1">
            <a:extLst>
              <a:ext uri="{FF2B5EF4-FFF2-40B4-BE49-F238E27FC236}">
                <a16:creationId xmlns:a16="http://schemas.microsoft.com/office/drawing/2014/main" id="{23CE44A4-158F-CC49-84A5-4574131F83D1}"/>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FCE6560-7769-F24C-A2B1-A7C690180447}" type="slidenum">
              <a:rPr lang="en-US" altLang="en-US" sz="1100">
                <a:solidFill>
                  <a:srgbClr val="FFFFFF"/>
                </a:solidFill>
              </a:rPr>
              <a:pPr/>
              <a:t>44</a:t>
            </a:fld>
            <a:endParaRPr lang="en-US" altLang="en-US" sz="1100">
              <a:solidFill>
                <a:srgbClr val="FFFFFF"/>
              </a:solidFill>
            </a:endParaRPr>
          </a:p>
        </p:txBody>
      </p:sp>
    </p:spTree>
    <p:extLst>
      <p:ext uri="{BB962C8B-B14F-4D97-AF65-F5344CB8AC3E}">
        <p14:creationId xmlns:p14="http://schemas.microsoft.com/office/powerpoint/2010/main" val="5247612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C74EFE3F-AC05-864F-89C8-5BF23A273186}"/>
              </a:ext>
            </a:extLst>
          </p:cNvPr>
          <p:cNvSpPr>
            <a:spLocks noGrp="1" noChangeArrowheads="1"/>
          </p:cNvSpPr>
          <p:nvPr>
            <p:ph type="title"/>
          </p:nvPr>
        </p:nvSpPr>
        <p:spPr/>
        <p:txBody>
          <a:bodyPr>
            <a:noAutofit/>
          </a:bodyPr>
          <a:lstStyle/>
          <a:p>
            <a:pPr fontAlgn="auto">
              <a:spcAft>
                <a:spcPts val="0"/>
              </a:spcAft>
              <a:defRPr/>
            </a:pPr>
            <a:r>
              <a:rPr lang="en-US" altLang="en-US" sz="2400" dirty="0"/>
              <a:t>Theories Derived when  Organizations are Viewed as Organisms</a:t>
            </a:r>
          </a:p>
        </p:txBody>
      </p:sp>
      <p:sp>
        <p:nvSpPr>
          <p:cNvPr id="55298" name="Rectangle 3">
            <a:extLst>
              <a:ext uri="{FF2B5EF4-FFF2-40B4-BE49-F238E27FC236}">
                <a16:creationId xmlns:a16="http://schemas.microsoft.com/office/drawing/2014/main" id="{BD351B3D-505A-6942-9592-31D79BC4CD50}"/>
              </a:ext>
            </a:extLst>
          </p:cNvPr>
          <p:cNvSpPr>
            <a:spLocks noGrp="1" noChangeArrowheads="1"/>
          </p:cNvSpPr>
          <p:nvPr>
            <p:ph type="body" idx="1"/>
          </p:nvPr>
        </p:nvSpPr>
        <p:spPr>
          <a:xfrm>
            <a:off x="457200" y="1988840"/>
            <a:ext cx="8223250" cy="3505200"/>
          </a:xfrm>
        </p:spPr>
        <p:txBody>
          <a:bodyPr/>
          <a:lstStyle/>
          <a:p>
            <a:r>
              <a:rPr lang="en-US" altLang="en-US"/>
              <a:t>1) Contingency Theory (Unit of analysis is individual organization)</a:t>
            </a:r>
          </a:p>
          <a:p>
            <a:pPr lvl="1"/>
            <a:r>
              <a:rPr lang="en-US" altLang="en-US" sz="1800"/>
              <a:t>Good Fits depends on evaluating:</a:t>
            </a:r>
          </a:p>
          <a:p>
            <a:pPr lvl="2"/>
            <a:r>
              <a:rPr lang="en-US" altLang="en-US" sz="1800"/>
              <a:t>Technology</a:t>
            </a:r>
          </a:p>
          <a:p>
            <a:pPr lvl="2"/>
            <a:r>
              <a:rPr lang="en-US" altLang="en-US" sz="1800"/>
              <a:t>Changing Environment</a:t>
            </a:r>
          </a:p>
          <a:p>
            <a:pPr lvl="2"/>
            <a:r>
              <a:rPr lang="en-US" altLang="en-US" sz="1800"/>
              <a:t>Employees (culture)</a:t>
            </a:r>
          </a:p>
          <a:p>
            <a:pPr lvl="2"/>
            <a:r>
              <a:rPr lang="en-US" altLang="en-US" sz="1800"/>
              <a:t>Departments within Organization</a:t>
            </a:r>
          </a:p>
          <a:p>
            <a:pPr lvl="2"/>
            <a:r>
              <a:rPr lang="en-US" altLang="en-US" sz="1800"/>
              <a:t>Management System</a:t>
            </a:r>
          </a:p>
        </p:txBody>
      </p:sp>
      <p:sp>
        <p:nvSpPr>
          <p:cNvPr id="55299" name="Slide Number Placeholder 1">
            <a:extLst>
              <a:ext uri="{FF2B5EF4-FFF2-40B4-BE49-F238E27FC236}">
                <a16:creationId xmlns:a16="http://schemas.microsoft.com/office/drawing/2014/main" id="{D2659339-299A-F941-BF94-C48454E485FA}"/>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4E9AA163-6C2D-D74F-83F2-F60C14FF2CA5}" type="slidenum">
              <a:rPr lang="en-US" altLang="en-US" sz="1100">
                <a:solidFill>
                  <a:srgbClr val="FFFFFF"/>
                </a:solidFill>
              </a:rPr>
              <a:pPr/>
              <a:t>45</a:t>
            </a:fld>
            <a:endParaRPr lang="en-US" altLang="en-US" sz="1100">
              <a:solidFill>
                <a:srgbClr val="FFFFFF"/>
              </a:solidFill>
            </a:endParaRPr>
          </a:p>
        </p:txBody>
      </p:sp>
    </p:spTree>
    <p:extLst>
      <p:ext uri="{BB962C8B-B14F-4D97-AF65-F5344CB8AC3E}">
        <p14:creationId xmlns:p14="http://schemas.microsoft.com/office/powerpoint/2010/main" val="258846700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EB501BA-83DB-0B49-BEE3-4EA46FB9270E}"/>
              </a:ext>
            </a:extLst>
          </p:cNvPr>
          <p:cNvSpPr>
            <a:spLocks noGrp="1" noChangeArrowheads="1"/>
          </p:cNvSpPr>
          <p:nvPr>
            <p:ph type="title"/>
          </p:nvPr>
        </p:nvSpPr>
        <p:spPr/>
        <p:txBody>
          <a:bodyPr/>
          <a:lstStyle/>
          <a:p>
            <a:pPr fontAlgn="auto">
              <a:spcAft>
                <a:spcPts val="0"/>
              </a:spcAft>
              <a:defRPr/>
            </a:pPr>
            <a:r>
              <a:rPr lang="en-US" altLang="en-US"/>
              <a:t>Theories</a:t>
            </a:r>
          </a:p>
        </p:txBody>
      </p:sp>
      <p:sp>
        <p:nvSpPr>
          <p:cNvPr id="15363" name="Rectangle 3">
            <a:extLst>
              <a:ext uri="{FF2B5EF4-FFF2-40B4-BE49-F238E27FC236}">
                <a16:creationId xmlns:a16="http://schemas.microsoft.com/office/drawing/2014/main" id="{B1EA7F65-419B-994A-A4E5-CE11519907C3}"/>
              </a:ext>
            </a:extLst>
          </p:cNvPr>
          <p:cNvSpPr>
            <a:spLocks noGrp="1" noChangeArrowheads="1"/>
          </p:cNvSpPr>
          <p:nvPr>
            <p:ph type="body" idx="1"/>
          </p:nvPr>
        </p:nvSpPr>
        <p:spPr/>
        <p:txBody>
          <a:bodyPr rtlCol="0">
            <a:normAutofit fontScale="92500" lnSpcReduction="10000"/>
          </a:bodyPr>
          <a:lstStyle/>
          <a:p>
            <a:pPr fontAlgn="auto">
              <a:spcAft>
                <a:spcPts val="0"/>
              </a:spcAft>
              <a:defRPr/>
            </a:pPr>
            <a:r>
              <a:rPr lang="en-US" altLang="en-US" sz="2800">
                <a:solidFill>
                  <a:schemeClr val="tx1">
                    <a:lumMod val="85000"/>
                    <a:lumOff val="15000"/>
                  </a:schemeClr>
                </a:solidFill>
              </a:rPr>
              <a:t>2) Varieties of Species:(Unit of analysis is individual organization)</a:t>
            </a:r>
          </a:p>
          <a:p>
            <a:pPr fontAlgn="auto">
              <a:spcAft>
                <a:spcPts val="0"/>
              </a:spcAft>
              <a:defRPr/>
            </a:pPr>
            <a:endParaRPr lang="en-US" altLang="en-US" sz="2800">
              <a:solidFill>
                <a:schemeClr val="tx1">
                  <a:lumMod val="85000"/>
                  <a:lumOff val="15000"/>
                </a:schemeClr>
              </a:solidFill>
            </a:endParaRPr>
          </a:p>
          <a:p>
            <a:pPr lvl="1" fontAlgn="auto">
              <a:spcAft>
                <a:spcPts val="0"/>
              </a:spcAft>
              <a:defRPr/>
            </a:pPr>
            <a:r>
              <a:rPr lang="en-US" altLang="en-US" sz="2400">
                <a:solidFill>
                  <a:schemeClr val="tx1">
                    <a:lumMod val="85000"/>
                    <a:lumOff val="15000"/>
                  </a:schemeClr>
                </a:solidFill>
              </a:rPr>
              <a:t>Structural design, age, size, technology and conditions of industry affect the “species” of firm to be developed:</a:t>
            </a:r>
          </a:p>
          <a:p>
            <a:pPr lvl="1" fontAlgn="auto">
              <a:spcAft>
                <a:spcPts val="0"/>
              </a:spcAft>
              <a:defRPr/>
            </a:pPr>
            <a:endParaRPr lang="en-US" altLang="en-US" sz="2400">
              <a:solidFill>
                <a:schemeClr val="tx1">
                  <a:lumMod val="85000"/>
                  <a:lumOff val="15000"/>
                </a:schemeClr>
              </a:solidFill>
            </a:endParaRPr>
          </a:p>
          <a:p>
            <a:pPr lvl="1" fontAlgn="auto">
              <a:spcAft>
                <a:spcPts val="0"/>
              </a:spcAft>
              <a:buFont typeface="Wingdings" pitchFamily="2" charset="2"/>
              <a:buNone/>
              <a:defRPr/>
            </a:pPr>
            <a:r>
              <a:rPr lang="en-US" altLang="en-US" sz="2400">
                <a:solidFill>
                  <a:schemeClr val="tx1">
                    <a:lumMod val="85000"/>
                    <a:lumOff val="15000"/>
                  </a:schemeClr>
                </a:solidFill>
              </a:rPr>
              <a:t>Typology:</a:t>
            </a:r>
          </a:p>
          <a:p>
            <a:pPr lvl="1" fontAlgn="auto">
              <a:spcAft>
                <a:spcPts val="0"/>
              </a:spcAft>
              <a:buFont typeface="Wingdings" pitchFamily="2" charset="2"/>
              <a:buNone/>
              <a:defRPr/>
            </a:pPr>
            <a:r>
              <a:rPr lang="en-US" altLang="en-US" sz="2400">
                <a:solidFill>
                  <a:schemeClr val="tx1">
                    <a:lumMod val="85000"/>
                    <a:lumOff val="15000"/>
                  </a:schemeClr>
                </a:solidFill>
              </a:rPr>
              <a:t>Machine Bureaucracy and Divisionlized form</a:t>
            </a:r>
          </a:p>
          <a:p>
            <a:pPr lvl="1" fontAlgn="auto">
              <a:spcAft>
                <a:spcPts val="0"/>
              </a:spcAft>
              <a:buFont typeface="Wingdings" pitchFamily="2" charset="2"/>
              <a:buNone/>
              <a:defRPr/>
            </a:pPr>
            <a:r>
              <a:rPr lang="en-US" altLang="en-US" sz="2400">
                <a:solidFill>
                  <a:schemeClr val="tx1">
                    <a:lumMod val="85000"/>
                    <a:lumOff val="15000"/>
                  </a:schemeClr>
                </a:solidFill>
              </a:rPr>
              <a:t>Professional Bureaucracy</a:t>
            </a:r>
          </a:p>
          <a:p>
            <a:pPr lvl="1" fontAlgn="auto">
              <a:spcAft>
                <a:spcPts val="0"/>
              </a:spcAft>
              <a:buFont typeface="Wingdings" pitchFamily="2" charset="2"/>
              <a:buNone/>
              <a:defRPr/>
            </a:pPr>
            <a:r>
              <a:rPr lang="en-US" altLang="en-US" sz="2400">
                <a:solidFill>
                  <a:schemeClr val="tx1">
                    <a:lumMod val="85000"/>
                    <a:lumOff val="15000"/>
                  </a:schemeClr>
                </a:solidFill>
              </a:rPr>
              <a:t>Simple Structure and Adhocracy  (Matrix)</a:t>
            </a:r>
          </a:p>
          <a:p>
            <a:pPr lvl="1" fontAlgn="auto">
              <a:spcAft>
                <a:spcPts val="0"/>
              </a:spcAft>
              <a:buFont typeface="Wingdings" pitchFamily="2" charset="2"/>
              <a:buNone/>
              <a:defRPr/>
            </a:pPr>
            <a:endParaRPr lang="en-US" altLang="en-US" sz="2400">
              <a:solidFill>
                <a:schemeClr val="tx1">
                  <a:lumMod val="85000"/>
                  <a:lumOff val="15000"/>
                </a:schemeClr>
              </a:solidFill>
            </a:endParaRPr>
          </a:p>
          <a:p>
            <a:pPr lvl="1" fontAlgn="auto">
              <a:spcAft>
                <a:spcPts val="0"/>
              </a:spcAft>
              <a:buFont typeface="Wingdings" pitchFamily="2" charset="2"/>
              <a:buNone/>
              <a:defRPr/>
            </a:pPr>
            <a:endParaRPr lang="en-US" altLang="en-US" sz="2400">
              <a:solidFill>
                <a:schemeClr val="tx1">
                  <a:lumMod val="85000"/>
                  <a:lumOff val="15000"/>
                </a:schemeClr>
              </a:solidFill>
            </a:endParaRPr>
          </a:p>
        </p:txBody>
      </p:sp>
      <p:sp>
        <p:nvSpPr>
          <p:cNvPr id="56323" name="Slide Number Placeholder 1">
            <a:extLst>
              <a:ext uri="{FF2B5EF4-FFF2-40B4-BE49-F238E27FC236}">
                <a16:creationId xmlns:a16="http://schemas.microsoft.com/office/drawing/2014/main" id="{C28475A1-5527-6940-A8AC-C4AE9964F17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86410CDE-5255-B147-A92F-78720DFFA195}" type="slidenum">
              <a:rPr lang="en-US" altLang="en-US" sz="1100">
                <a:solidFill>
                  <a:srgbClr val="FFFFFF"/>
                </a:solidFill>
              </a:rPr>
              <a:pPr/>
              <a:t>46</a:t>
            </a:fld>
            <a:endParaRPr lang="en-US" altLang="en-US" sz="1100">
              <a:solidFill>
                <a:srgbClr val="FFFFFF"/>
              </a:solidFill>
            </a:endParaRPr>
          </a:p>
        </p:txBody>
      </p:sp>
    </p:spTree>
    <p:extLst>
      <p:ext uri="{BB962C8B-B14F-4D97-AF65-F5344CB8AC3E}">
        <p14:creationId xmlns:p14="http://schemas.microsoft.com/office/powerpoint/2010/main" val="121361815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D981D61C-924F-E840-8FAA-CE588757943E}"/>
              </a:ext>
            </a:extLst>
          </p:cNvPr>
          <p:cNvSpPr>
            <a:spLocks noGrp="1" noChangeArrowheads="1"/>
          </p:cNvSpPr>
          <p:nvPr>
            <p:ph type="title"/>
          </p:nvPr>
        </p:nvSpPr>
        <p:spPr>
          <a:xfrm>
            <a:off x="457200" y="-171400"/>
            <a:ext cx="8229600" cy="1143000"/>
          </a:xfrm>
        </p:spPr>
        <p:txBody>
          <a:bodyPr/>
          <a:lstStyle/>
          <a:p>
            <a:pPr fontAlgn="auto">
              <a:spcAft>
                <a:spcPts val="0"/>
              </a:spcAft>
              <a:defRPr/>
            </a:pPr>
            <a:r>
              <a:rPr lang="en-US" altLang="en-US" dirty="0"/>
              <a:t>Theories</a:t>
            </a:r>
          </a:p>
        </p:txBody>
      </p:sp>
      <p:sp>
        <p:nvSpPr>
          <p:cNvPr id="12291" name="Rectangle 3">
            <a:extLst>
              <a:ext uri="{FF2B5EF4-FFF2-40B4-BE49-F238E27FC236}">
                <a16:creationId xmlns:a16="http://schemas.microsoft.com/office/drawing/2014/main" id="{0756949F-33C6-0643-A083-0E15703A3CC9}"/>
              </a:ext>
            </a:extLst>
          </p:cNvPr>
          <p:cNvSpPr>
            <a:spLocks noGrp="1" noChangeArrowheads="1"/>
          </p:cNvSpPr>
          <p:nvPr>
            <p:ph type="body" idx="1"/>
          </p:nvPr>
        </p:nvSpPr>
        <p:spPr>
          <a:xfrm>
            <a:off x="92074" y="764704"/>
            <a:ext cx="8944421" cy="4896544"/>
          </a:xfrm>
        </p:spPr>
        <p:txBody>
          <a:bodyPr rtlCol="0">
            <a:normAutofit fontScale="92500" lnSpcReduction="10000"/>
          </a:bodyPr>
          <a:lstStyle/>
          <a:p>
            <a:pPr fontAlgn="auto">
              <a:lnSpc>
                <a:spcPct val="80000"/>
              </a:lnSpc>
              <a:spcAft>
                <a:spcPts val="0"/>
              </a:spcAft>
              <a:defRPr/>
            </a:pPr>
            <a:r>
              <a:rPr lang="en-US" altLang="en-US" sz="2400" dirty="0">
                <a:solidFill>
                  <a:schemeClr val="tx1">
                    <a:lumMod val="85000"/>
                    <a:lumOff val="15000"/>
                  </a:schemeClr>
                </a:solidFill>
              </a:rPr>
              <a:t>3</a:t>
            </a:r>
            <a:r>
              <a:rPr lang="en-US" altLang="en-US" sz="3000" dirty="0">
                <a:solidFill>
                  <a:schemeClr val="tx1">
                    <a:lumMod val="85000"/>
                    <a:lumOff val="15000"/>
                  </a:schemeClr>
                </a:solidFill>
              </a:rPr>
              <a:t>) Population Ecology – Unit of Analysis is Industry</a:t>
            </a:r>
          </a:p>
          <a:p>
            <a:pPr marL="0" indent="0" fontAlgn="auto">
              <a:lnSpc>
                <a:spcPct val="80000"/>
              </a:lnSpc>
              <a:spcAft>
                <a:spcPts val="0"/>
              </a:spcAft>
              <a:buFont typeface="Arial" panose="020B0604020202020204" pitchFamily="34" charset="0"/>
              <a:buNone/>
              <a:defRPr/>
            </a:pPr>
            <a:r>
              <a:rPr lang="en-US" altLang="en-US" sz="3000" dirty="0">
                <a:solidFill>
                  <a:schemeClr val="tx1">
                    <a:lumMod val="85000"/>
                    <a:lumOff val="15000"/>
                  </a:schemeClr>
                </a:solidFill>
              </a:rPr>
              <a:t>         NOT Organization.</a:t>
            </a:r>
          </a:p>
          <a:p>
            <a:pPr fontAlgn="auto">
              <a:lnSpc>
                <a:spcPct val="80000"/>
              </a:lnSpc>
              <a:spcAft>
                <a:spcPts val="0"/>
              </a:spcAft>
              <a:defRPr/>
            </a:pPr>
            <a:endParaRPr lang="en-US" altLang="en-US" sz="3000" dirty="0">
              <a:solidFill>
                <a:schemeClr val="tx1">
                  <a:lumMod val="85000"/>
                  <a:lumOff val="15000"/>
                </a:schemeClr>
              </a:solidFill>
            </a:endParaRPr>
          </a:p>
          <a:p>
            <a:pPr fontAlgn="auto">
              <a:lnSpc>
                <a:spcPct val="80000"/>
              </a:lnSpc>
              <a:spcAft>
                <a:spcPts val="0"/>
              </a:spcAft>
              <a:defRPr/>
            </a:pPr>
            <a:r>
              <a:rPr lang="en-US" altLang="en-US" sz="3000" dirty="0">
                <a:solidFill>
                  <a:schemeClr val="tx1">
                    <a:lumMod val="85000"/>
                    <a:lumOff val="15000"/>
                  </a:schemeClr>
                </a:solidFill>
              </a:rPr>
              <a:t>This theory questions the focus on individual organizations.  We need to look at how competitive the environment is and the resources organizations have.</a:t>
            </a:r>
          </a:p>
          <a:p>
            <a:pPr lvl="1" fontAlgn="auto">
              <a:lnSpc>
                <a:spcPct val="80000"/>
              </a:lnSpc>
              <a:spcAft>
                <a:spcPts val="0"/>
              </a:spcAft>
              <a:defRPr/>
            </a:pPr>
            <a:r>
              <a:rPr lang="en-US" altLang="en-US" sz="2600" dirty="0">
                <a:solidFill>
                  <a:schemeClr val="tx1">
                    <a:lumMod val="85000"/>
                    <a:lumOff val="15000"/>
                  </a:schemeClr>
                </a:solidFill>
              </a:rPr>
              <a:t>Environments only let the most competitive and resourceful businesses survive.</a:t>
            </a:r>
          </a:p>
          <a:p>
            <a:pPr lvl="1" fontAlgn="auto">
              <a:lnSpc>
                <a:spcPct val="80000"/>
              </a:lnSpc>
              <a:spcAft>
                <a:spcPts val="0"/>
              </a:spcAft>
              <a:defRPr/>
            </a:pPr>
            <a:r>
              <a:rPr lang="en-US" altLang="en-US" sz="2600" dirty="0">
                <a:solidFill>
                  <a:schemeClr val="tx1">
                    <a:lumMod val="85000"/>
                    <a:lumOff val="15000"/>
                  </a:schemeClr>
                </a:solidFill>
              </a:rPr>
              <a:t>Most organizations fail to change and thus are in danger of failing when innovation occurs.</a:t>
            </a:r>
          </a:p>
          <a:p>
            <a:pPr lvl="1" fontAlgn="auto">
              <a:lnSpc>
                <a:spcPct val="80000"/>
              </a:lnSpc>
              <a:spcAft>
                <a:spcPts val="0"/>
              </a:spcAft>
              <a:defRPr/>
            </a:pPr>
            <a:r>
              <a:rPr lang="en-US" altLang="en-US" sz="2600" dirty="0">
                <a:solidFill>
                  <a:schemeClr val="tx1">
                    <a:lumMod val="85000"/>
                    <a:lumOff val="15000"/>
                  </a:schemeClr>
                </a:solidFill>
              </a:rPr>
              <a:t>When environment changes,  new organizations are better able to handle change.</a:t>
            </a:r>
          </a:p>
          <a:p>
            <a:pPr lvl="1" fontAlgn="auto">
              <a:lnSpc>
                <a:spcPct val="80000"/>
              </a:lnSpc>
              <a:spcAft>
                <a:spcPts val="0"/>
              </a:spcAft>
              <a:defRPr/>
            </a:pPr>
            <a:r>
              <a:rPr lang="en-US" altLang="en-US" sz="2600" dirty="0">
                <a:solidFill>
                  <a:schemeClr val="tx1">
                    <a:lumMod val="85000"/>
                    <a:lumOff val="15000"/>
                  </a:schemeClr>
                </a:solidFill>
              </a:rPr>
              <a:t>This theory focuses more on the environment than on individuals within them.</a:t>
            </a:r>
          </a:p>
          <a:p>
            <a:pPr lvl="1" fontAlgn="auto">
              <a:lnSpc>
                <a:spcPct val="80000"/>
              </a:lnSpc>
              <a:spcAft>
                <a:spcPts val="0"/>
              </a:spcAft>
              <a:defRPr/>
            </a:pPr>
            <a:endParaRPr lang="en-US" altLang="en-US" sz="2000" dirty="0">
              <a:solidFill>
                <a:schemeClr val="tx1">
                  <a:lumMod val="85000"/>
                  <a:lumOff val="15000"/>
                </a:schemeClr>
              </a:solidFill>
            </a:endParaRPr>
          </a:p>
        </p:txBody>
      </p:sp>
      <p:sp>
        <p:nvSpPr>
          <p:cNvPr id="57347" name="Slide Number Placeholder 1">
            <a:extLst>
              <a:ext uri="{FF2B5EF4-FFF2-40B4-BE49-F238E27FC236}">
                <a16:creationId xmlns:a16="http://schemas.microsoft.com/office/drawing/2014/main" id="{03D4B9BD-0572-7942-AFA7-DC456FA390FC}"/>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FAFC7CC8-998A-2040-A21D-CA7A0C2E4DE3}" type="slidenum">
              <a:rPr lang="en-US" altLang="en-US" sz="1100">
                <a:solidFill>
                  <a:srgbClr val="FFFFFF"/>
                </a:solidFill>
              </a:rPr>
              <a:pPr/>
              <a:t>47</a:t>
            </a:fld>
            <a:endParaRPr lang="en-US" altLang="en-US" sz="1100">
              <a:solidFill>
                <a:srgbClr val="FFFFFF"/>
              </a:solidFill>
            </a:endParaRPr>
          </a:p>
        </p:txBody>
      </p:sp>
    </p:spTree>
    <p:extLst>
      <p:ext uri="{BB962C8B-B14F-4D97-AF65-F5344CB8AC3E}">
        <p14:creationId xmlns:p14="http://schemas.microsoft.com/office/powerpoint/2010/main" val="24915899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52FCC06-70CF-B94F-98C5-B4EE7837E023}"/>
              </a:ext>
            </a:extLst>
          </p:cNvPr>
          <p:cNvSpPr>
            <a:spLocks noGrp="1" noChangeArrowheads="1"/>
          </p:cNvSpPr>
          <p:nvPr>
            <p:ph type="title"/>
          </p:nvPr>
        </p:nvSpPr>
        <p:spPr>
          <a:xfrm>
            <a:off x="486047" y="-243408"/>
            <a:ext cx="8229600" cy="1143000"/>
          </a:xfrm>
        </p:spPr>
        <p:txBody>
          <a:bodyPr/>
          <a:lstStyle/>
          <a:p>
            <a:pPr fontAlgn="auto">
              <a:spcAft>
                <a:spcPts val="0"/>
              </a:spcAft>
              <a:defRPr/>
            </a:pPr>
            <a:r>
              <a:rPr lang="en-US" altLang="en-US" dirty="0"/>
              <a:t>Theories</a:t>
            </a:r>
          </a:p>
        </p:txBody>
      </p:sp>
      <p:sp>
        <p:nvSpPr>
          <p:cNvPr id="58370" name="Rectangle 3">
            <a:extLst>
              <a:ext uri="{FF2B5EF4-FFF2-40B4-BE49-F238E27FC236}">
                <a16:creationId xmlns:a16="http://schemas.microsoft.com/office/drawing/2014/main" id="{82E117AF-F6CF-0540-B922-35C0F8384FEB}"/>
              </a:ext>
            </a:extLst>
          </p:cNvPr>
          <p:cNvSpPr>
            <a:spLocks noGrp="1" noChangeArrowheads="1"/>
          </p:cNvSpPr>
          <p:nvPr>
            <p:ph type="body" idx="1"/>
          </p:nvPr>
        </p:nvSpPr>
        <p:spPr>
          <a:xfrm>
            <a:off x="428353" y="899592"/>
            <a:ext cx="8229600" cy="3917032"/>
          </a:xfrm>
        </p:spPr>
        <p:txBody>
          <a:bodyPr/>
          <a:lstStyle/>
          <a:p>
            <a:r>
              <a:rPr lang="en-US" altLang="en-US" dirty="0"/>
              <a:t>4) Organizational Ecology (Unit of analysis is entire environment)</a:t>
            </a:r>
          </a:p>
          <a:p>
            <a:endParaRPr lang="en-US" altLang="en-US" dirty="0"/>
          </a:p>
          <a:p>
            <a:r>
              <a:rPr lang="en-US" altLang="en-US" dirty="0"/>
              <a:t>Environments and Organizations are mutually dependent and grow together.</a:t>
            </a:r>
          </a:p>
          <a:p>
            <a:r>
              <a:rPr lang="en-US" altLang="en-US" dirty="0"/>
              <a:t>Powerful people interact and affect decisions in a variety of areas.</a:t>
            </a:r>
          </a:p>
          <a:p>
            <a:r>
              <a:rPr lang="en-US" altLang="en-US" dirty="0"/>
              <a:t>Collaboration of organizations is key.</a:t>
            </a:r>
          </a:p>
        </p:txBody>
      </p:sp>
      <p:sp>
        <p:nvSpPr>
          <p:cNvPr id="58371" name="Slide Number Placeholder 1">
            <a:extLst>
              <a:ext uri="{FF2B5EF4-FFF2-40B4-BE49-F238E27FC236}">
                <a16:creationId xmlns:a16="http://schemas.microsoft.com/office/drawing/2014/main" id="{61620501-2BA4-EF40-A86E-CDAE8CEF43C2}"/>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6CF3F98-CD76-8F43-B596-DDA103A2D5C9}" type="slidenum">
              <a:rPr lang="en-US" altLang="en-US" sz="1100">
                <a:solidFill>
                  <a:srgbClr val="FFFFFF"/>
                </a:solidFill>
              </a:rPr>
              <a:pPr/>
              <a:t>48</a:t>
            </a:fld>
            <a:endParaRPr lang="en-US" altLang="en-US" sz="1100">
              <a:solidFill>
                <a:srgbClr val="FFFFFF"/>
              </a:solidFill>
            </a:endParaRPr>
          </a:p>
        </p:txBody>
      </p:sp>
    </p:spTree>
    <p:extLst>
      <p:ext uri="{BB962C8B-B14F-4D97-AF65-F5344CB8AC3E}">
        <p14:creationId xmlns:p14="http://schemas.microsoft.com/office/powerpoint/2010/main" val="227969456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82F0F-D91B-1749-A0E6-87B7A6C87040}"/>
              </a:ext>
            </a:extLst>
          </p:cNvPr>
          <p:cNvSpPr>
            <a:spLocks noGrp="1"/>
          </p:cNvSpPr>
          <p:nvPr>
            <p:ph type="title"/>
          </p:nvPr>
        </p:nvSpPr>
        <p:spPr>
          <a:xfrm>
            <a:off x="1763713" y="2420938"/>
            <a:ext cx="5937250" cy="1189037"/>
          </a:xfrm>
        </p:spPr>
        <p:txBody>
          <a:bodyPr/>
          <a:lstStyle/>
          <a:p>
            <a:pPr fontAlgn="auto">
              <a:spcAft>
                <a:spcPts val="0"/>
              </a:spcAft>
              <a:defRPr/>
            </a:pPr>
            <a:r>
              <a:rPr lang="en-US" dirty="0"/>
              <a:t>Organization as Brain</a:t>
            </a:r>
          </a:p>
        </p:txBody>
      </p:sp>
      <p:sp>
        <p:nvSpPr>
          <p:cNvPr id="81922" name="Slide Number Placeholder 3">
            <a:extLst>
              <a:ext uri="{FF2B5EF4-FFF2-40B4-BE49-F238E27FC236}">
                <a16:creationId xmlns:a16="http://schemas.microsoft.com/office/drawing/2014/main" id="{DEB31953-E2BB-6E42-8A14-2D5FFB1E18E6}"/>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6A5D8DD-599E-2E4D-A057-712FCDA0BE95}" type="slidenum">
              <a:rPr lang="en-US" altLang="en-US" sz="1100">
                <a:solidFill>
                  <a:srgbClr val="FFFFFF"/>
                </a:solidFill>
              </a:rPr>
              <a:pPr/>
              <a:t>49</a:t>
            </a:fld>
            <a:endParaRPr lang="en-US" altLang="en-US" sz="1100">
              <a:solidFill>
                <a:srgbClr val="FFFFFF"/>
              </a:solidFill>
            </a:endParaRPr>
          </a:p>
        </p:txBody>
      </p:sp>
    </p:spTree>
    <p:extLst>
      <p:ext uri="{BB962C8B-B14F-4D97-AF65-F5344CB8AC3E}">
        <p14:creationId xmlns:p14="http://schemas.microsoft.com/office/powerpoint/2010/main" val="34947139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B3A50437-FDE8-6348-AA08-F0A6645BEC49}"/>
              </a:ext>
            </a:extLst>
          </p:cNvPr>
          <p:cNvSpPr>
            <a:spLocks noGrp="1" noChangeArrowheads="1"/>
          </p:cNvSpPr>
          <p:nvPr>
            <p:ph type="title"/>
          </p:nvPr>
        </p:nvSpPr>
        <p:spPr/>
        <p:txBody>
          <a:bodyPr/>
          <a:lstStyle/>
          <a:p>
            <a:pPr fontAlgn="auto">
              <a:spcAft>
                <a:spcPts val="0"/>
              </a:spcAft>
              <a:defRPr/>
            </a:pPr>
            <a:r>
              <a:rPr lang="en-US" altLang="en-US"/>
              <a:t>Brain Image</a:t>
            </a:r>
          </a:p>
        </p:txBody>
      </p:sp>
      <p:sp>
        <p:nvSpPr>
          <p:cNvPr id="59394" name="Rectangle 3">
            <a:extLst>
              <a:ext uri="{FF2B5EF4-FFF2-40B4-BE49-F238E27FC236}">
                <a16:creationId xmlns:a16="http://schemas.microsoft.com/office/drawing/2014/main" id="{E6D35C6C-59B9-AC48-96C2-809440AA17B8}"/>
              </a:ext>
            </a:extLst>
          </p:cNvPr>
          <p:cNvSpPr>
            <a:spLocks noGrp="1" noChangeArrowheads="1"/>
          </p:cNvSpPr>
          <p:nvPr>
            <p:ph type="body" idx="1"/>
          </p:nvPr>
        </p:nvSpPr>
        <p:spPr/>
        <p:txBody>
          <a:bodyPr/>
          <a:lstStyle/>
          <a:p>
            <a:r>
              <a:rPr lang="en-US" altLang="en-US"/>
              <a:t>“The brain as a system engages in an incredibly diverse set of parallel activities that make complementary and competing contributions to what eventually emerges as a coherent pattern.” 75.</a:t>
            </a:r>
          </a:p>
          <a:p>
            <a:endParaRPr lang="en-US" altLang="en-US"/>
          </a:p>
          <a:p>
            <a:endParaRPr lang="en-US" altLang="en-US"/>
          </a:p>
        </p:txBody>
      </p:sp>
      <p:sp>
        <p:nvSpPr>
          <p:cNvPr id="59395" name="Slide Number Placeholder 1">
            <a:extLst>
              <a:ext uri="{FF2B5EF4-FFF2-40B4-BE49-F238E27FC236}">
                <a16:creationId xmlns:a16="http://schemas.microsoft.com/office/drawing/2014/main" id="{80DDE813-B9B4-8A48-B2B4-4A6F5BC74BF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EC418F64-4FA0-384D-B8A1-501496647785}" type="slidenum">
              <a:rPr lang="en-US" altLang="en-US" sz="1100">
                <a:solidFill>
                  <a:srgbClr val="FFFFFF"/>
                </a:solidFill>
              </a:rPr>
              <a:pPr/>
              <a:t>50</a:t>
            </a:fld>
            <a:endParaRPr lang="en-US" altLang="en-US" sz="1100">
              <a:solidFill>
                <a:srgbClr val="FFFFFF"/>
              </a:solidFill>
            </a:endParaRPr>
          </a:p>
        </p:txBody>
      </p:sp>
    </p:spTree>
    <p:extLst>
      <p:ext uri="{BB962C8B-B14F-4D97-AF65-F5344CB8AC3E}">
        <p14:creationId xmlns:p14="http://schemas.microsoft.com/office/powerpoint/2010/main" val="402375672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3EE43094-CBAA-D743-B08E-ECE82EB42153}"/>
              </a:ext>
            </a:extLst>
          </p:cNvPr>
          <p:cNvSpPr>
            <a:spLocks noGrp="1" noChangeArrowheads="1"/>
          </p:cNvSpPr>
          <p:nvPr>
            <p:ph type="title"/>
          </p:nvPr>
        </p:nvSpPr>
        <p:spPr/>
        <p:txBody>
          <a:bodyPr/>
          <a:lstStyle/>
          <a:p>
            <a:pPr fontAlgn="auto">
              <a:spcAft>
                <a:spcPts val="0"/>
              </a:spcAft>
              <a:defRPr/>
            </a:pPr>
            <a:r>
              <a:rPr lang="en-US" altLang="en-US" sz="2800" dirty="0"/>
              <a:t>Three Metaphors within the Brain Metaphor</a:t>
            </a:r>
          </a:p>
        </p:txBody>
      </p:sp>
      <p:sp>
        <p:nvSpPr>
          <p:cNvPr id="60418" name="Rectangle 3">
            <a:extLst>
              <a:ext uri="{FF2B5EF4-FFF2-40B4-BE49-F238E27FC236}">
                <a16:creationId xmlns:a16="http://schemas.microsoft.com/office/drawing/2014/main" id="{B86243C7-C44F-B54F-A9AB-34F7FB17C4C6}"/>
              </a:ext>
            </a:extLst>
          </p:cNvPr>
          <p:cNvSpPr>
            <a:spLocks noGrp="1" noChangeArrowheads="1"/>
          </p:cNvSpPr>
          <p:nvPr>
            <p:ph type="body" idx="1"/>
          </p:nvPr>
        </p:nvSpPr>
        <p:spPr/>
        <p:txBody>
          <a:bodyPr/>
          <a:lstStyle/>
          <a:p>
            <a:r>
              <a:rPr lang="en-US" altLang="en-US"/>
              <a:t>There are various ways to view the brain.  We will be talking about three:</a:t>
            </a:r>
          </a:p>
          <a:p>
            <a:endParaRPr lang="en-US" altLang="en-US"/>
          </a:p>
          <a:p>
            <a:r>
              <a:rPr lang="en-US" altLang="en-US"/>
              <a:t>Brains as Information Processing Systems</a:t>
            </a:r>
          </a:p>
          <a:p>
            <a:r>
              <a:rPr lang="en-US" altLang="en-US"/>
              <a:t>Brains as Cybernetics</a:t>
            </a:r>
          </a:p>
          <a:p>
            <a:r>
              <a:rPr lang="en-US" altLang="en-US"/>
              <a:t>Brains as Holographs</a:t>
            </a:r>
          </a:p>
          <a:p>
            <a:endParaRPr lang="en-US" altLang="en-US"/>
          </a:p>
        </p:txBody>
      </p:sp>
      <p:sp>
        <p:nvSpPr>
          <p:cNvPr id="60419" name="Slide Number Placeholder 1">
            <a:extLst>
              <a:ext uri="{FF2B5EF4-FFF2-40B4-BE49-F238E27FC236}">
                <a16:creationId xmlns:a16="http://schemas.microsoft.com/office/drawing/2014/main" id="{B22CC9B7-64F7-DA4B-8010-07548581D8DD}"/>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C9923927-AA87-C746-AE23-7B6C0FE72CFC}" type="slidenum">
              <a:rPr lang="en-US" altLang="en-US" sz="1100">
                <a:solidFill>
                  <a:srgbClr val="FFFFFF"/>
                </a:solidFill>
              </a:rPr>
              <a:pPr/>
              <a:t>51</a:t>
            </a:fld>
            <a:endParaRPr lang="en-US" altLang="en-US" sz="1100">
              <a:solidFill>
                <a:srgbClr val="FFFFFF"/>
              </a:solidFill>
            </a:endParaRPr>
          </a:p>
        </p:txBody>
      </p:sp>
    </p:spTree>
    <p:extLst>
      <p:ext uri="{BB962C8B-B14F-4D97-AF65-F5344CB8AC3E}">
        <p14:creationId xmlns:p14="http://schemas.microsoft.com/office/powerpoint/2010/main" val="193743453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FEFB750-0151-9B42-9E37-33E1AA74EE0A}"/>
              </a:ext>
            </a:extLst>
          </p:cNvPr>
          <p:cNvSpPr>
            <a:spLocks noGrp="1" noChangeArrowheads="1"/>
          </p:cNvSpPr>
          <p:nvPr>
            <p:ph type="title"/>
          </p:nvPr>
        </p:nvSpPr>
        <p:spPr/>
        <p:txBody>
          <a:bodyPr/>
          <a:lstStyle/>
          <a:p>
            <a:pPr fontAlgn="auto">
              <a:spcAft>
                <a:spcPts val="0"/>
              </a:spcAft>
              <a:defRPr/>
            </a:pPr>
            <a:r>
              <a:rPr lang="en-US" altLang="en-US" sz="2800" dirty="0"/>
              <a:t>Brains as Information Processing Systems</a:t>
            </a:r>
          </a:p>
        </p:txBody>
      </p:sp>
      <p:sp>
        <p:nvSpPr>
          <p:cNvPr id="8195" name="Rectangle 3">
            <a:extLst>
              <a:ext uri="{FF2B5EF4-FFF2-40B4-BE49-F238E27FC236}">
                <a16:creationId xmlns:a16="http://schemas.microsoft.com/office/drawing/2014/main" id="{3902536C-C1A8-B645-A7BE-9A14A3EC141A}"/>
              </a:ext>
            </a:extLst>
          </p:cNvPr>
          <p:cNvSpPr>
            <a:spLocks noGrp="1" noChangeArrowheads="1"/>
          </p:cNvSpPr>
          <p:nvPr>
            <p:ph type="body" idx="1"/>
          </p:nvPr>
        </p:nvSpPr>
        <p:spPr/>
        <p:txBody>
          <a:bodyPr rtlCol="0">
            <a:normAutofit fontScale="92500" lnSpcReduction="20000"/>
          </a:bodyPr>
          <a:lstStyle/>
          <a:p>
            <a:pPr marL="609600" indent="-609600" fontAlgn="auto">
              <a:lnSpc>
                <a:spcPct val="90000"/>
              </a:lnSpc>
              <a:spcAft>
                <a:spcPts val="0"/>
              </a:spcAft>
              <a:buFontTx/>
              <a:buAutoNum type="arabicParenR"/>
              <a:defRPr/>
            </a:pPr>
            <a:r>
              <a:rPr lang="en-US" altLang="en-US" sz="2800" dirty="0">
                <a:solidFill>
                  <a:schemeClr val="tx1">
                    <a:lumMod val="85000"/>
                    <a:lumOff val="15000"/>
                  </a:schemeClr>
                </a:solidFill>
              </a:rPr>
              <a:t>Brains collect different kinds of information (rules, words, data, etc.) and try to make sense of the information.</a:t>
            </a:r>
          </a:p>
          <a:p>
            <a:pPr marL="609600" indent="-609600" fontAlgn="auto">
              <a:lnSpc>
                <a:spcPct val="90000"/>
              </a:lnSpc>
              <a:spcAft>
                <a:spcPts val="0"/>
              </a:spcAft>
              <a:buFontTx/>
              <a:buNone/>
              <a:defRPr/>
            </a:pPr>
            <a:r>
              <a:rPr lang="en-US" altLang="en-US" sz="2800" dirty="0">
                <a:solidFill>
                  <a:schemeClr val="tx1">
                    <a:lumMod val="85000"/>
                    <a:lumOff val="15000"/>
                  </a:schemeClr>
                </a:solidFill>
              </a:rPr>
              <a:t>	a) brains as bounded rationality  -- </a:t>
            </a:r>
          </a:p>
          <a:p>
            <a:pPr marL="609600" indent="-609600" fontAlgn="auto">
              <a:lnSpc>
                <a:spcPct val="90000"/>
              </a:lnSpc>
              <a:spcAft>
                <a:spcPts val="0"/>
              </a:spcAft>
              <a:buFontTx/>
              <a:buNone/>
              <a:defRPr/>
            </a:pPr>
            <a:r>
              <a:rPr lang="en-US" altLang="en-US" sz="2800" dirty="0">
                <a:solidFill>
                  <a:schemeClr val="tx1">
                    <a:lumMod val="85000"/>
                    <a:lumOff val="15000"/>
                  </a:schemeClr>
                </a:solidFill>
              </a:rPr>
              <a:t>	</a:t>
            </a:r>
          </a:p>
          <a:p>
            <a:pPr marL="609600" indent="-609600" fontAlgn="auto">
              <a:lnSpc>
                <a:spcPct val="90000"/>
              </a:lnSpc>
              <a:spcAft>
                <a:spcPts val="0"/>
              </a:spcAft>
              <a:buFontTx/>
              <a:buNone/>
              <a:defRPr/>
            </a:pPr>
            <a:r>
              <a:rPr lang="en-US" altLang="en-US" sz="2800" dirty="0">
                <a:solidFill>
                  <a:schemeClr val="tx1">
                    <a:lumMod val="85000"/>
                    <a:lumOff val="15000"/>
                  </a:schemeClr>
                </a:solidFill>
              </a:rPr>
              <a:t>1. Managers used the above idea to try to control uncertainty</a:t>
            </a:r>
          </a:p>
          <a:p>
            <a:pPr marL="609600" indent="-609600" fontAlgn="auto">
              <a:lnSpc>
                <a:spcPct val="90000"/>
              </a:lnSpc>
              <a:spcAft>
                <a:spcPts val="0"/>
              </a:spcAft>
              <a:buFontTx/>
              <a:buNone/>
              <a:defRPr/>
            </a:pPr>
            <a:endParaRPr lang="en-US" altLang="en-US" sz="2800" dirty="0">
              <a:solidFill>
                <a:schemeClr val="tx1">
                  <a:lumMod val="85000"/>
                  <a:lumOff val="15000"/>
                </a:schemeClr>
              </a:solidFill>
            </a:endParaRPr>
          </a:p>
          <a:p>
            <a:pPr marL="609600" indent="-609600" fontAlgn="auto">
              <a:lnSpc>
                <a:spcPct val="90000"/>
              </a:lnSpc>
              <a:spcAft>
                <a:spcPts val="0"/>
              </a:spcAft>
              <a:buFontTx/>
              <a:buNone/>
              <a:defRPr/>
            </a:pPr>
            <a:r>
              <a:rPr lang="en-US" altLang="en-US" sz="2800" dirty="0">
                <a:solidFill>
                  <a:schemeClr val="tx1">
                    <a:lumMod val="85000"/>
                    <a:lumOff val="15000"/>
                  </a:schemeClr>
                </a:solidFill>
              </a:rPr>
              <a:t>2. March and Simon, however, argue that “left” and “right” brain should be integrated: intuition and rationality. Don’t control uncertainty, work with it (just-in-time)</a:t>
            </a:r>
          </a:p>
          <a:p>
            <a:pPr marL="609600" indent="-609600" fontAlgn="auto">
              <a:lnSpc>
                <a:spcPct val="90000"/>
              </a:lnSpc>
              <a:spcAft>
                <a:spcPts val="0"/>
              </a:spcAft>
              <a:defRPr/>
            </a:pPr>
            <a:endParaRPr lang="en-US" altLang="en-US" sz="2800" dirty="0">
              <a:solidFill>
                <a:schemeClr val="tx1">
                  <a:lumMod val="85000"/>
                  <a:lumOff val="15000"/>
                </a:schemeClr>
              </a:solidFill>
            </a:endParaRPr>
          </a:p>
        </p:txBody>
      </p:sp>
      <p:sp>
        <p:nvSpPr>
          <p:cNvPr id="61443" name="Slide Number Placeholder 1">
            <a:extLst>
              <a:ext uri="{FF2B5EF4-FFF2-40B4-BE49-F238E27FC236}">
                <a16:creationId xmlns:a16="http://schemas.microsoft.com/office/drawing/2014/main" id="{0BD918EE-ABDC-8A40-8D05-0E058CBA487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641B05DC-3D55-454B-AB12-B7FD59C3F5F8}" type="slidenum">
              <a:rPr lang="en-US" altLang="en-US" sz="1100">
                <a:solidFill>
                  <a:srgbClr val="FFFFFF"/>
                </a:solidFill>
              </a:rPr>
              <a:pPr/>
              <a:t>52</a:t>
            </a:fld>
            <a:endParaRPr lang="en-US" altLang="en-US" sz="1100">
              <a:solidFill>
                <a:srgbClr val="FFFFFF"/>
              </a:solidFill>
            </a:endParaRPr>
          </a:p>
        </p:txBody>
      </p:sp>
    </p:spTree>
    <p:extLst>
      <p:ext uri="{BB962C8B-B14F-4D97-AF65-F5344CB8AC3E}">
        <p14:creationId xmlns:p14="http://schemas.microsoft.com/office/powerpoint/2010/main" val="348801762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15E762F-6B42-EA4A-874C-FB1767FC6370}"/>
              </a:ext>
            </a:extLst>
          </p:cNvPr>
          <p:cNvSpPr>
            <a:spLocks noGrp="1" noChangeArrowheads="1"/>
          </p:cNvSpPr>
          <p:nvPr>
            <p:ph type="title"/>
          </p:nvPr>
        </p:nvSpPr>
        <p:spPr/>
        <p:txBody>
          <a:bodyPr/>
          <a:lstStyle/>
          <a:p>
            <a:pPr fontAlgn="auto">
              <a:spcAft>
                <a:spcPts val="0"/>
              </a:spcAft>
              <a:defRPr/>
            </a:pPr>
            <a:r>
              <a:rPr lang="en-US" altLang="en-US"/>
              <a:t>Brains as Cybernetics</a:t>
            </a:r>
          </a:p>
        </p:txBody>
      </p:sp>
      <p:sp>
        <p:nvSpPr>
          <p:cNvPr id="62466" name="Rectangle 3">
            <a:extLst>
              <a:ext uri="{FF2B5EF4-FFF2-40B4-BE49-F238E27FC236}">
                <a16:creationId xmlns:a16="http://schemas.microsoft.com/office/drawing/2014/main" id="{E4B403B8-FA6B-DC48-917D-706EF4AC34AE}"/>
              </a:ext>
            </a:extLst>
          </p:cNvPr>
          <p:cNvSpPr>
            <a:spLocks noGrp="1" noChangeArrowheads="1"/>
          </p:cNvSpPr>
          <p:nvPr>
            <p:ph type="body" idx="1"/>
          </p:nvPr>
        </p:nvSpPr>
        <p:spPr/>
        <p:txBody>
          <a:bodyPr/>
          <a:lstStyle/>
          <a:p>
            <a:r>
              <a:rPr lang="en-US" altLang="en-US"/>
              <a:t>1) Brains self regulate through “negative feedback” </a:t>
            </a:r>
          </a:p>
          <a:p>
            <a:pPr lvl="1"/>
            <a:r>
              <a:rPr lang="en-US" altLang="en-US"/>
              <a:t>A) Assess the environment</a:t>
            </a:r>
          </a:p>
          <a:p>
            <a:pPr lvl="1"/>
            <a:r>
              <a:rPr lang="en-US" altLang="en-US"/>
              <a:t>B) Match environment with norms</a:t>
            </a:r>
          </a:p>
          <a:p>
            <a:pPr lvl="1"/>
            <a:r>
              <a:rPr lang="en-US" altLang="en-US"/>
              <a:t>C) Assess deviations from norms</a:t>
            </a:r>
          </a:p>
          <a:p>
            <a:pPr lvl="1"/>
            <a:r>
              <a:rPr lang="en-US" altLang="en-US"/>
              <a:t>D) Use “negative feedback” to get back on course.</a:t>
            </a:r>
          </a:p>
        </p:txBody>
      </p:sp>
      <p:sp>
        <p:nvSpPr>
          <p:cNvPr id="62467" name="Slide Number Placeholder 1">
            <a:extLst>
              <a:ext uri="{FF2B5EF4-FFF2-40B4-BE49-F238E27FC236}">
                <a16:creationId xmlns:a16="http://schemas.microsoft.com/office/drawing/2014/main" id="{F2D50F1F-F7B8-854B-9148-2E33AC1AFE1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9204A4D-BD9D-9F47-9B6C-8B145460D214}" type="slidenum">
              <a:rPr lang="en-US" altLang="en-US" sz="1100">
                <a:solidFill>
                  <a:srgbClr val="FFFFFF"/>
                </a:solidFill>
              </a:rPr>
              <a:pPr/>
              <a:t>53</a:t>
            </a:fld>
            <a:endParaRPr lang="en-US" altLang="en-US" sz="1100">
              <a:solidFill>
                <a:srgbClr val="FFFFFF"/>
              </a:solidFill>
            </a:endParaRPr>
          </a:p>
        </p:txBody>
      </p:sp>
    </p:spTree>
    <p:extLst>
      <p:ext uri="{BB962C8B-B14F-4D97-AF65-F5344CB8AC3E}">
        <p14:creationId xmlns:p14="http://schemas.microsoft.com/office/powerpoint/2010/main" val="245911581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FE8B97C8-159A-0B4C-A335-BBACF23EE9FF}"/>
              </a:ext>
            </a:extLst>
          </p:cNvPr>
          <p:cNvSpPr>
            <a:spLocks noGrp="1" noChangeArrowheads="1"/>
          </p:cNvSpPr>
          <p:nvPr>
            <p:ph type="title"/>
          </p:nvPr>
        </p:nvSpPr>
        <p:spPr/>
        <p:txBody>
          <a:bodyPr/>
          <a:lstStyle/>
          <a:p>
            <a:pPr fontAlgn="auto">
              <a:spcAft>
                <a:spcPts val="0"/>
              </a:spcAft>
              <a:defRPr/>
            </a:pPr>
            <a:r>
              <a:rPr lang="en-US" altLang="en-US"/>
              <a:t>Negative Feedback</a:t>
            </a:r>
          </a:p>
        </p:txBody>
      </p:sp>
      <p:sp>
        <p:nvSpPr>
          <p:cNvPr id="63490" name="Rectangle 3">
            <a:extLst>
              <a:ext uri="{FF2B5EF4-FFF2-40B4-BE49-F238E27FC236}">
                <a16:creationId xmlns:a16="http://schemas.microsoft.com/office/drawing/2014/main" id="{26335FE5-4468-7E4C-958D-919681F5F0FE}"/>
              </a:ext>
            </a:extLst>
          </p:cNvPr>
          <p:cNvSpPr>
            <a:spLocks noGrp="1" noChangeArrowheads="1"/>
          </p:cNvSpPr>
          <p:nvPr>
            <p:ph type="body" idx="1"/>
          </p:nvPr>
        </p:nvSpPr>
        <p:spPr/>
        <p:txBody>
          <a:bodyPr/>
          <a:lstStyle/>
          <a:p>
            <a:r>
              <a:rPr lang="en-US" altLang="en-US"/>
              <a:t>Single Loop versus Double Loop</a:t>
            </a:r>
          </a:p>
        </p:txBody>
      </p:sp>
      <p:sp>
        <p:nvSpPr>
          <p:cNvPr id="63491" name="Slide Number Placeholder 1">
            <a:extLst>
              <a:ext uri="{FF2B5EF4-FFF2-40B4-BE49-F238E27FC236}">
                <a16:creationId xmlns:a16="http://schemas.microsoft.com/office/drawing/2014/main" id="{D18A43CD-E8E3-F04B-AF2F-6A815C9D38D0}"/>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BC75DB15-2A09-5949-8A91-B0121FD58E07}" type="slidenum">
              <a:rPr lang="en-US" altLang="en-US" sz="1100">
                <a:solidFill>
                  <a:srgbClr val="FFFFFF"/>
                </a:solidFill>
              </a:rPr>
              <a:pPr/>
              <a:t>54</a:t>
            </a:fld>
            <a:endParaRPr lang="en-US" altLang="en-US" sz="1100">
              <a:solidFill>
                <a:srgbClr val="FFFFFF"/>
              </a:solidFill>
            </a:endParaRPr>
          </a:p>
        </p:txBody>
      </p:sp>
    </p:spTree>
    <p:extLst>
      <p:ext uri="{BB962C8B-B14F-4D97-AF65-F5344CB8AC3E}">
        <p14:creationId xmlns:p14="http://schemas.microsoft.com/office/powerpoint/2010/main" val="287972400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BFD733B-DFDE-494A-8E80-8682D7A18C7F}"/>
              </a:ext>
            </a:extLst>
          </p:cNvPr>
          <p:cNvSpPr>
            <a:spLocks noGrp="1" noChangeArrowheads="1"/>
          </p:cNvSpPr>
          <p:nvPr>
            <p:ph type="title"/>
          </p:nvPr>
        </p:nvSpPr>
        <p:spPr/>
        <p:txBody>
          <a:bodyPr>
            <a:noAutofit/>
          </a:bodyPr>
          <a:lstStyle/>
          <a:p>
            <a:pPr fontAlgn="auto">
              <a:spcAft>
                <a:spcPts val="0"/>
              </a:spcAft>
              <a:defRPr/>
            </a:pPr>
            <a:r>
              <a:rPr lang="en-US" altLang="en-US" sz="2400" dirty="0"/>
              <a:t>Working with Uncertainty: the Progressive Organization</a:t>
            </a:r>
          </a:p>
        </p:txBody>
      </p:sp>
      <p:sp>
        <p:nvSpPr>
          <p:cNvPr id="64514" name="Rectangle 3">
            <a:extLst>
              <a:ext uri="{FF2B5EF4-FFF2-40B4-BE49-F238E27FC236}">
                <a16:creationId xmlns:a16="http://schemas.microsoft.com/office/drawing/2014/main" id="{A9DC7171-2083-8947-B43A-EECFA4FBDC17}"/>
              </a:ext>
            </a:extLst>
          </p:cNvPr>
          <p:cNvSpPr>
            <a:spLocks noGrp="1" noChangeArrowheads="1"/>
          </p:cNvSpPr>
          <p:nvPr>
            <p:ph type="body" idx="1"/>
          </p:nvPr>
        </p:nvSpPr>
        <p:spPr/>
        <p:txBody>
          <a:bodyPr/>
          <a:lstStyle/>
          <a:p>
            <a:r>
              <a:rPr lang="en-US" altLang="en-US"/>
              <a:t>1) See the environment as changing.</a:t>
            </a:r>
          </a:p>
          <a:p>
            <a:r>
              <a:rPr lang="en-US" altLang="en-US"/>
              <a:t>2) Consistently question operating norms “why do we do it this way?”</a:t>
            </a:r>
          </a:p>
          <a:p>
            <a:r>
              <a:rPr lang="en-US" altLang="en-US"/>
              <a:t>3) Allow new patterns to emerge</a:t>
            </a:r>
          </a:p>
          <a:p>
            <a:r>
              <a:rPr lang="en-US" altLang="en-US"/>
              <a:t>4) Use double loop learning (TQM)</a:t>
            </a:r>
          </a:p>
        </p:txBody>
      </p:sp>
      <p:sp>
        <p:nvSpPr>
          <p:cNvPr id="64515" name="Slide Number Placeholder 1">
            <a:extLst>
              <a:ext uri="{FF2B5EF4-FFF2-40B4-BE49-F238E27FC236}">
                <a16:creationId xmlns:a16="http://schemas.microsoft.com/office/drawing/2014/main" id="{FDD7CE71-D511-D243-AFD3-8500AB9938BB}"/>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7A4A4833-B5F0-8545-B688-0B51F97CB757}" type="slidenum">
              <a:rPr lang="en-US" altLang="en-US" sz="1100">
                <a:solidFill>
                  <a:srgbClr val="FFFFFF"/>
                </a:solidFill>
              </a:rPr>
              <a:pPr/>
              <a:t>55</a:t>
            </a:fld>
            <a:endParaRPr lang="en-US" altLang="en-US" sz="1100">
              <a:solidFill>
                <a:srgbClr val="FFFFFF"/>
              </a:solidFill>
            </a:endParaRPr>
          </a:p>
        </p:txBody>
      </p:sp>
    </p:spTree>
    <p:extLst>
      <p:ext uri="{BB962C8B-B14F-4D97-AF65-F5344CB8AC3E}">
        <p14:creationId xmlns:p14="http://schemas.microsoft.com/office/powerpoint/2010/main" val="387322588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8FB57B1F-394D-4443-A800-A5AC86265C78}"/>
              </a:ext>
            </a:extLst>
          </p:cNvPr>
          <p:cNvSpPr>
            <a:spLocks noGrp="1" noChangeArrowheads="1"/>
          </p:cNvSpPr>
          <p:nvPr>
            <p:ph type="title"/>
          </p:nvPr>
        </p:nvSpPr>
        <p:spPr/>
        <p:txBody>
          <a:bodyPr/>
          <a:lstStyle/>
          <a:p>
            <a:pPr fontAlgn="auto">
              <a:spcAft>
                <a:spcPts val="0"/>
              </a:spcAft>
              <a:defRPr/>
            </a:pPr>
            <a:r>
              <a:rPr lang="en-US" altLang="en-US"/>
              <a:t>Brains as Holographs</a:t>
            </a:r>
          </a:p>
        </p:txBody>
      </p:sp>
      <p:sp>
        <p:nvSpPr>
          <p:cNvPr id="65538" name="Rectangle 3">
            <a:extLst>
              <a:ext uri="{FF2B5EF4-FFF2-40B4-BE49-F238E27FC236}">
                <a16:creationId xmlns:a16="http://schemas.microsoft.com/office/drawing/2014/main" id="{4F69FD8C-8885-4B41-8797-8EEBCD2CCCC9}"/>
              </a:ext>
            </a:extLst>
          </p:cNvPr>
          <p:cNvSpPr>
            <a:spLocks noGrp="1" noChangeArrowheads="1"/>
          </p:cNvSpPr>
          <p:nvPr>
            <p:ph type="body" idx="1"/>
          </p:nvPr>
        </p:nvSpPr>
        <p:spPr/>
        <p:txBody>
          <a:bodyPr/>
          <a:lstStyle/>
          <a:p>
            <a:r>
              <a:rPr lang="en-US" altLang="en-US"/>
              <a:t>A hologram is a type of image in which the whole is created in every one of the parts; the organization can self generate during times of chaos</a:t>
            </a:r>
          </a:p>
        </p:txBody>
      </p:sp>
      <p:sp>
        <p:nvSpPr>
          <p:cNvPr id="65539" name="Slide Number Placeholder 1">
            <a:extLst>
              <a:ext uri="{FF2B5EF4-FFF2-40B4-BE49-F238E27FC236}">
                <a16:creationId xmlns:a16="http://schemas.microsoft.com/office/drawing/2014/main" id="{6702970B-BDFD-C444-BF8F-46FE5182AC8F}"/>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A875A656-A9E5-C040-B12F-6F6C032DCD74}" type="slidenum">
              <a:rPr lang="en-US" altLang="en-US" sz="1100">
                <a:solidFill>
                  <a:srgbClr val="FFFFFF"/>
                </a:solidFill>
              </a:rPr>
              <a:pPr/>
              <a:t>56</a:t>
            </a:fld>
            <a:endParaRPr lang="en-US" altLang="en-US" sz="1100">
              <a:solidFill>
                <a:srgbClr val="FFFFFF"/>
              </a:solidFill>
            </a:endParaRPr>
          </a:p>
        </p:txBody>
      </p:sp>
    </p:spTree>
    <p:extLst>
      <p:ext uri="{BB962C8B-B14F-4D97-AF65-F5344CB8AC3E}">
        <p14:creationId xmlns:p14="http://schemas.microsoft.com/office/powerpoint/2010/main" val="111402667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6ECB399A-4890-134A-AA3E-8A2D59128FAA}"/>
              </a:ext>
            </a:extLst>
          </p:cNvPr>
          <p:cNvSpPr>
            <a:spLocks noGrp="1" noChangeArrowheads="1"/>
          </p:cNvSpPr>
          <p:nvPr>
            <p:ph type="title"/>
          </p:nvPr>
        </p:nvSpPr>
        <p:spPr/>
        <p:txBody>
          <a:bodyPr/>
          <a:lstStyle/>
          <a:p>
            <a:pPr fontAlgn="auto">
              <a:spcAft>
                <a:spcPts val="0"/>
              </a:spcAft>
              <a:defRPr/>
            </a:pPr>
            <a:r>
              <a:rPr lang="en-US" altLang="en-US" dirty="0"/>
              <a:t>Requisite Variety</a:t>
            </a:r>
          </a:p>
        </p:txBody>
      </p:sp>
      <p:sp>
        <p:nvSpPr>
          <p:cNvPr id="17411" name="Rectangle 3">
            <a:extLst>
              <a:ext uri="{FF2B5EF4-FFF2-40B4-BE49-F238E27FC236}">
                <a16:creationId xmlns:a16="http://schemas.microsoft.com/office/drawing/2014/main" id="{29ED9E22-DB5C-E247-A28A-9B6721D74504}"/>
              </a:ext>
            </a:extLst>
          </p:cNvPr>
          <p:cNvSpPr>
            <a:spLocks noGrp="1" noChangeArrowheads="1"/>
          </p:cNvSpPr>
          <p:nvPr>
            <p:ph type="body" idx="1"/>
          </p:nvPr>
        </p:nvSpPr>
        <p:spPr/>
        <p:txBody>
          <a:bodyPr rtlCol="0">
            <a:normAutofit fontScale="92500" lnSpcReduction="10000"/>
          </a:bodyPr>
          <a:lstStyle/>
          <a:p>
            <a:pPr fontAlgn="auto">
              <a:spcAft>
                <a:spcPts val="0"/>
              </a:spcAft>
              <a:defRPr/>
            </a:pPr>
            <a:r>
              <a:rPr lang="en-US" altLang="en-US" sz="2800" dirty="0">
                <a:solidFill>
                  <a:schemeClr val="tx1">
                    <a:lumMod val="85000"/>
                    <a:lumOff val="15000"/>
                  </a:schemeClr>
                </a:solidFill>
              </a:rPr>
              <a:t>1) Build the whole into the parts</a:t>
            </a:r>
          </a:p>
          <a:p>
            <a:pPr lvl="1" fontAlgn="auto">
              <a:spcAft>
                <a:spcPts val="0"/>
              </a:spcAft>
              <a:defRPr/>
            </a:pPr>
            <a:r>
              <a:rPr lang="en-US" altLang="en-US" sz="2400" dirty="0">
                <a:solidFill>
                  <a:schemeClr val="tx1">
                    <a:lumMod val="85000"/>
                    <a:lumOff val="15000"/>
                  </a:schemeClr>
                </a:solidFill>
              </a:rPr>
              <a:t>Corporate DNA: Everyone shares the same vision, values and goals.</a:t>
            </a:r>
          </a:p>
          <a:p>
            <a:pPr lvl="2" fontAlgn="auto">
              <a:spcAft>
                <a:spcPts val="0"/>
              </a:spcAft>
              <a:defRPr/>
            </a:pPr>
            <a:r>
              <a:rPr lang="en-US" altLang="en-US" sz="2000" dirty="0">
                <a:solidFill>
                  <a:schemeClr val="tx1">
                    <a:lumMod val="85000"/>
                    <a:lumOff val="15000"/>
                  </a:schemeClr>
                </a:solidFill>
              </a:rPr>
              <a:t>Networked Intelligence – </a:t>
            </a:r>
          </a:p>
          <a:p>
            <a:pPr lvl="2" fontAlgn="auto">
              <a:spcAft>
                <a:spcPts val="0"/>
              </a:spcAft>
              <a:defRPr/>
            </a:pPr>
            <a:r>
              <a:rPr lang="en-US" altLang="en-US" sz="2000" dirty="0">
                <a:solidFill>
                  <a:schemeClr val="tx1">
                    <a:lumMod val="85000"/>
                    <a:lumOff val="15000"/>
                  </a:schemeClr>
                </a:solidFill>
              </a:rPr>
              <a:t>Holographic Structure –</a:t>
            </a:r>
          </a:p>
          <a:p>
            <a:pPr lvl="2" fontAlgn="auto">
              <a:spcAft>
                <a:spcPts val="0"/>
              </a:spcAft>
              <a:defRPr/>
            </a:pPr>
            <a:r>
              <a:rPr lang="en-US" altLang="en-US" sz="2000" dirty="0">
                <a:solidFill>
                  <a:schemeClr val="tx1">
                    <a:lumMod val="85000"/>
                    <a:lumOff val="15000"/>
                  </a:schemeClr>
                </a:solidFill>
              </a:rPr>
              <a:t>Holistic teams and Diversified Roles –</a:t>
            </a:r>
          </a:p>
          <a:p>
            <a:pPr fontAlgn="auto">
              <a:spcAft>
                <a:spcPts val="0"/>
              </a:spcAft>
              <a:defRPr/>
            </a:pPr>
            <a:r>
              <a:rPr lang="en-US" altLang="en-US" sz="2800" dirty="0">
                <a:solidFill>
                  <a:schemeClr val="tx1">
                    <a:lumMod val="85000"/>
                    <a:lumOff val="15000"/>
                  </a:schemeClr>
                </a:solidFill>
              </a:rPr>
              <a:t>2) Redundancy</a:t>
            </a:r>
          </a:p>
          <a:p>
            <a:pPr fontAlgn="auto">
              <a:spcAft>
                <a:spcPts val="0"/>
              </a:spcAft>
              <a:defRPr/>
            </a:pPr>
            <a:r>
              <a:rPr lang="en-US" altLang="en-US" sz="2800" dirty="0">
                <a:solidFill>
                  <a:schemeClr val="tx1">
                    <a:lumMod val="85000"/>
                    <a:lumOff val="15000"/>
                  </a:schemeClr>
                </a:solidFill>
              </a:rPr>
              <a:t>3) Requisite Variety </a:t>
            </a:r>
          </a:p>
          <a:p>
            <a:pPr fontAlgn="auto">
              <a:spcAft>
                <a:spcPts val="0"/>
              </a:spcAft>
              <a:defRPr/>
            </a:pPr>
            <a:r>
              <a:rPr lang="en-US" altLang="en-US" sz="2800" dirty="0">
                <a:solidFill>
                  <a:schemeClr val="tx1">
                    <a:lumMod val="85000"/>
                    <a:lumOff val="15000"/>
                  </a:schemeClr>
                </a:solidFill>
              </a:rPr>
              <a:t>4) Minimum Specs</a:t>
            </a:r>
          </a:p>
          <a:p>
            <a:pPr fontAlgn="auto">
              <a:spcAft>
                <a:spcPts val="0"/>
              </a:spcAft>
              <a:defRPr/>
            </a:pPr>
            <a:r>
              <a:rPr lang="en-US" altLang="en-US" sz="2800" dirty="0">
                <a:solidFill>
                  <a:schemeClr val="tx1">
                    <a:lumMod val="85000"/>
                    <a:lumOff val="15000"/>
                  </a:schemeClr>
                </a:solidFill>
              </a:rPr>
              <a:t>5) Learning to Learn</a:t>
            </a:r>
          </a:p>
        </p:txBody>
      </p:sp>
      <p:sp>
        <p:nvSpPr>
          <p:cNvPr id="66563" name="Slide Number Placeholder 1">
            <a:extLst>
              <a:ext uri="{FF2B5EF4-FFF2-40B4-BE49-F238E27FC236}">
                <a16:creationId xmlns:a16="http://schemas.microsoft.com/office/drawing/2014/main" id="{B56E2FE7-9CF3-404F-8D9C-E484F170A7E7}"/>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5B454BB6-5E43-004E-B3D3-91365CA8119E}" type="slidenum">
              <a:rPr lang="en-US" altLang="en-US" sz="1100">
                <a:solidFill>
                  <a:srgbClr val="FFFFFF"/>
                </a:solidFill>
              </a:rPr>
              <a:pPr/>
              <a:t>57</a:t>
            </a:fld>
            <a:endParaRPr lang="en-US" altLang="en-US" sz="1100">
              <a:solidFill>
                <a:srgbClr val="FFFFFF"/>
              </a:solidFill>
            </a:endParaRPr>
          </a:p>
        </p:txBody>
      </p:sp>
    </p:spTree>
    <p:extLst>
      <p:ext uri="{BB962C8B-B14F-4D97-AF65-F5344CB8AC3E}">
        <p14:creationId xmlns:p14="http://schemas.microsoft.com/office/powerpoint/2010/main" val="19310056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F1C93E2-CC9B-B547-A15E-D1E54C951F02}"/>
              </a:ext>
            </a:extLst>
          </p:cNvPr>
          <p:cNvSpPr>
            <a:spLocks noGrp="1" noChangeArrowheads="1"/>
          </p:cNvSpPr>
          <p:nvPr>
            <p:ph type="title"/>
          </p:nvPr>
        </p:nvSpPr>
        <p:spPr/>
        <p:txBody>
          <a:bodyPr/>
          <a:lstStyle/>
          <a:p>
            <a:pPr fontAlgn="auto">
              <a:spcAft>
                <a:spcPts val="0"/>
              </a:spcAft>
              <a:defRPr/>
            </a:pPr>
            <a:r>
              <a:rPr lang="en-US" altLang="en-US" sz="2400" dirty="0"/>
              <a:t>Organizations as models of “social influence”</a:t>
            </a:r>
          </a:p>
        </p:txBody>
      </p:sp>
      <p:sp>
        <p:nvSpPr>
          <p:cNvPr id="67586" name="Rectangle 3">
            <a:extLst>
              <a:ext uri="{FF2B5EF4-FFF2-40B4-BE49-F238E27FC236}">
                <a16:creationId xmlns:a16="http://schemas.microsoft.com/office/drawing/2014/main" id="{B58A132F-7FE5-2F43-A444-A443D1C3CCD9}"/>
              </a:ext>
            </a:extLst>
          </p:cNvPr>
          <p:cNvSpPr>
            <a:spLocks noGrp="1" noChangeArrowheads="1"/>
          </p:cNvSpPr>
          <p:nvPr>
            <p:ph idx="1"/>
          </p:nvPr>
        </p:nvSpPr>
        <p:spPr/>
        <p:txBody>
          <a:bodyPr/>
          <a:lstStyle/>
          <a:p>
            <a:pPr>
              <a:lnSpc>
                <a:spcPct val="90000"/>
              </a:lnSpc>
            </a:pPr>
            <a:r>
              <a:rPr lang="en-US" altLang="en-US"/>
              <a:t>Organizations deal with resource allocation situations</a:t>
            </a:r>
          </a:p>
          <a:p>
            <a:pPr>
              <a:lnSpc>
                <a:spcPct val="90000"/>
              </a:lnSpc>
            </a:pPr>
            <a:r>
              <a:rPr lang="en-US" altLang="en-US"/>
              <a:t>Rational approaches emphasize universalistic criteria</a:t>
            </a:r>
          </a:p>
          <a:p>
            <a:pPr>
              <a:lnSpc>
                <a:spcPct val="90000"/>
              </a:lnSpc>
            </a:pPr>
            <a:r>
              <a:rPr lang="en-US" altLang="en-US"/>
              <a:t>Under uncertainty, particularistic approaches are adopted</a:t>
            </a:r>
          </a:p>
          <a:p>
            <a:pPr>
              <a:lnSpc>
                <a:spcPct val="90000"/>
              </a:lnSpc>
            </a:pPr>
            <a:r>
              <a:rPr lang="en-US" altLang="en-US"/>
              <a:t>Role of social influence</a:t>
            </a:r>
          </a:p>
          <a:p>
            <a:pPr>
              <a:lnSpc>
                <a:spcPct val="90000"/>
              </a:lnSpc>
            </a:pPr>
            <a:r>
              <a:rPr lang="en-US" altLang="en-US"/>
              <a:t>Embedded in existing social relationships</a:t>
            </a:r>
          </a:p>
        </p:txBody>
      </p:sp>
      <p:sp>
        <p:nvSpPr>
          <p:cNvPr id="67587" name="Slide Number Placeholder 1">
            <a:extLst>
              <a:ext uri="{FF2B5EF4-FFF2-40B4-BE49-F238E27FC236}">
                <a16:creationId xmlns:a16="http://schemas.microsoft.com/office/drawing/2014/main" id="{80A1E7E0-69AF-CC4E-885E-D6C1E55562D5}"/>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1857C78A-4264-6B43-AB52-C33F028E1786}" type="slidenum">
              <a:rPr lang="en-US" altLang="en-US" sz="1100">
                <a:solidFill>
                  <a:srgbClr val="FFFFFF"/>
                </a:solidFill>
              </a:rPr>
              <a:pPr/>
              <a:t>58</a:t>
            </a:fld>
            <a:endParaRPr lang="en-US" altLang="en-US" sz="1100">
              <a:solidFill>
                <a:srgbClr val="FFFFFF"/>
              </a:solidFill>
            </a:endParaRPr>
          </a:p>
        </p:txBody>
      </p:sp>
    </p:spTree>
    <p:extLst>
      <p:ext uri="{BB962C8B-B14F-4D97-AF65-F5344CB8AC3E}">
        <p14:creationId xmlns:p14="http://schemas.microsoft.com/office/powerpoint/2010/main" val="38798401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0DCBACB8-F0E4-2B4A-9422-0BECE1A1CE39}"/>
              </a:ext>
            </a:extLst>
          </p:cNvPr>
          <p:cNvSpPr>
            <a:spLocks noGrp="1" noChangeArrowheads="1"/>
          </p:cNvSpPr>
          <p:nvPr>
            <p:ph type="title"/>
          </p:nvPr>
        </p:nvSpPr>
        <p:spPr/>
        <p:txBody>
          <a:bodyPr/>
          <a:lstStyle/>
          <a:p>
            <a:pPr fontAlgn="auto">
              <a:spcAft>
                <a:spcPts val="0"/>
              </a:spcAft>
              <a:defRPr/>
            </a:pPr>
            <a:r>
              <a:rPr lang="nb-NO" altLang="en-US"/>
              <a:t>References</a:t>
            </a:r>
          </a:p>
        </p:txBody>
      </p:sp>
      <p:sp>
        <p:nvSpPr>
          <p:cNvPr id="68610" name="Rectangle 3">
            <a:extLst>
              <a:ext uri="{FF2B5EF4-FFF2-40B4-BE49-F238E27FC236}">
                <a16:creationId xmlns:a16="http://schemas.microsoft.com/office/drawing/2014/main" id="{EE00967D-489E-6740-9EA6-434742439CBC}"/>
              </a:ext>
            </a:extLst>
          </p:cNvPr>
          <p:cNvSpPr>
            <a:spLocks noGrp="1" noChangeArrowheads="1"/>
          </p:cNvSpPr>
          <p:nvPr>
            <p:ph idx="1"/>
          </p:nvPr>
        </p:nvSpPr>
        <p:spPr/>
        <p:txBody>
          <a:bodyPr/>
          <a:lstStyle/>
          <a:p>
            <a:r>
              <a:rPr lang="en-US" altLang="en-US"/>
              <a:t>Martha S Feldman and James G. March “Information in organizations as signal and symbol” </a:t>
            </a:r>
            <a:r>
              <a:rPr lang="en-US" altLang="en-US" b="1" i="1"/>
              <a:t>Administrative Science Quarterly</a:t>
            </a:r>
            <a:r>
              <a:rPr lang="en-US" altLang="en-US"/>
              <a:t>, 1981, 26, 171-185.</a:t>
            </a:r>
          </a:p>
          <a:p>
            <a:r>
              <a:rPr lang="nb-NO" altLang="en-US"/>
              <a:t>Gareth Morgan (1997). </a:t>
            </a:r>
            <a:r>
              <a:rPr lang="nb-NO" altLang="en-US" b="1" i="1"/>
              <a:t>Images of Organizations</a:t>
            </a:r>
            <a:r>
              <a:rPr lang="nb-NO" altLang="en-US"/>
              <a:t>, London: Sage. </a:t>
            </a:r>
          </a:p>
        </p:txBody>
      </p:sp>
      <p:sp>
        <p:nvSpPr>
          <p:cNvPr id="68611" name="Slide Number Placeholder 1">
            <a:extLst>
              <a:ext uri="{FF2B5EF4-FFF2-40B4-BE49-F238E27FC236}">
                <a16:creationId xmlns:a16="http://schemas.microsoft.com/office/drawing/2014/main" id="{67E7A4D0-3F1B-2749-AABF-5F7C1C074663}"/>
              </a:ext>
            </a:extLst>
          </p:cNvPr>
          <p:cNvSpPr>
            <a:spLocks noGrp="1" noChangeArrowheads="1"/>
          </p:cNvSpPr>
          <p:nvPr>
            <p:ph type="sldNum" sz="quarter" idx="4294967295"/>
          </p:nvPr>
        </p:nvSpPr>
        <p:spPr bwMode="auto">
          <a:xfrm>
            <a:off x="7956550" y="6381750"/>
            <a:ext cx="730250" cy="339725"/>
          </a:xfrm>
          <a:solidFill>
            <a:srgbClr val="1D1D1D">
              <a:alpha val="69803"/>
            </a:srgbClr>
          </a:solidFill>
          <a:extLst>
            <a:ext uri="{91240B29-F687-4F45-9708-019B960494DF}">
              <a14:hiddenLine xmlns:a14="http://schemas.microsoft.com/office/drawing/2010/main" w="9525">
                <a:solidFill>
                  <a:srgbClr val="000000"/>
                </a:solidFill>
                <a:round/>
                <a:headEnd/>
                <a:tailEnd/>
              </a14:hiddenLine>
            </a:ext>
          </a:extLst>
        </p:spPr>
        <p:txBody>
          <a:bodyPr/>
          <a:lstStyle>
            <a:lvl1pPr>
              <a:defRPr sz="2400">
                <a:solidFill>
                  <a:schemeClr val="tx1"/>
                </a:solidFill>
                <a:latin typeface="Times New Roman" panose="02020603050405020304" pitchFamily="18" charset="0"/>
              </a:defRPr>
            </a:lvl1pPr>
            <a:lvl2pPr marL="742950" indent="-285750">
              <a:defRPr sz="2400">
                <a:solidFill>
                  <a:schemeClr val="tx1"/>
                </a:solidFill>
                <a:latin typeface="Times New Roman" panose="02020603050405020304" pitchFamily="18" charset="0"/>
              </a:defRPr>
            </a:lvl2pPr>
            <a:lvl3pPr marL="1143000" indent="-228600">
              <a:defRPr sz="2400">
                <a:solidFill>
                  <a:schemeClr val="tx1"/>
                </a:solidFill>
                <a:latin typeface="Times New Roman" panose="02020603050405020304" pitchFamily="18" charset="0"/>
              </a:defRPr>
            </a:lvl3pPr>
            <a:lvl4pPr marL="1600200" indent="-228600">
              <a:defRPr sz="2400">
                <a:solidFill>
                  <a:schemeClr val="tx1"/>
                </a:solidFill>
                <a:latin typeface="Times New Roman" panose="02020603050405020304" pitchFamily="18" charset="0"/>
              </a:defRPr>
            </a:lvl4pPr>
            <a:lvl5pPr marL="2057400" indent="-228600">
              <a:defRPr sz="24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defRPr>
            </a:lvl9pPr>
          </a:lstStyle>
          <a:p>
            <a:fld id="{071182CA-2F1C-3B48-9921-9D8AE611C7B3}" type="slidenum">
              <a:rPr lang="en-US" altLang="en-US" sz="1100">
                <a:solidFill>
                  <a:srgbClr val="FFFFFF"/>
                </a:solidFill>
              </a:rPr>
              <a:pPr/>
              <a:t>59</a:t>
            </a:fld>
            <a:endParaRPr lang="en-US" altLang="en-US" sz="1100">
              <a:solidFill>
                <a:srgbClr val="FFFFFF"/>
              </a:solidFill>
            </a:endParaRPr>
          </a:p>
        </p:txBody>
      </p:sp>
    </p:spTree>
    <p:extLst>
      <p:ext uri="{BB962C8B-B14F-4D97-AF65-F5344CB8AC3E}">
        <p14:creationId xmlns:p14="http://schemas.microsoft.com/office/powerpoint/2010/main" val="86157617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utoShape 2" descr="mage result for questions"/>
          <p:cNvSpPr>
            <a:spLocks noChangeAspect="1" noChangeArrowheads="1"/>
          </p:cNvSpPr>
          <p:nvPr/>
        </p:nvSpPr>
        <p:spPr bwMode="auto">
          <a:xfrm>
            <a:off x="0" y="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8196" name="Picture 4" descr="mage result for questions&quot;"/>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8305" y="116632"/>
            <a:ext cx="8637721" cy="54726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51806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3066</TotalTime>
  <Words>3557</Words>
  <Application>Microsoft Macintosh PowerPoint</Application>
  <PresentationFormat>On-screen Show (4:3)</PresentationFormat>
  <Paragraphs>414</Paragraphs>
  <Slides>60</Slides>
  <Notes>17</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60</vt:i4>
      </vt:variant>
    </vt:vector>
  </HeadingPairs>
  <TitlesOfParts>
    <vt:vector size="71" baseType="lpstr">
      <vt:lpstr>Arial</vt:lpstr>
      <vt:lpstr>Calibri</vt:lpstr>
      <vt:lpstr>Calisto MT</vt:lpstr>
      <vt:lpstr>Myriad Pro</vt:lpstr>
      <vt:lpstr>New York</vt:lpstr>
      <vt:lpstr>Palatino Linotype</vt:lpstr>
      <vt:lpstr>Times</vt:lpstr>
      <vt:lpstr>Times New Roman</vt:lpstr>
      <vt:lpstr>Verdana</vt:lpstr>
      <vt:lpstr>Wingdings</vt:lpstr>
      <vt:lpstr>20140311PresentationUWTSDTemplate</vt:lpstr>
      <vt:lpstr>  Visions for the Future – Theoretical Perspectives on Management LCDB7006  Week 5 (Part 1 of 1)  Organisations &amp; Management as Metaphors  </vt:lpstr>
      <vt:lpstr>Why do we use Metaphors?</vt:lpstr>
      <vt:lpstr>Metaphors (or Images) of organizations we live with (Morgan)</vt:lpstr>
      <vt:lpstr>PowerPoint Presentation</vt:lpstr>
      <vt:lpstr>PowerPoint Presentation</vt:lpstr>
      <vt:lpstr>PowerPoint Presentation</vt:lpstr>
      <vt:lpstr>PowerPoint Presentation</vt:lpstr>
      <vt:lpstr>PowerPoint Presentation</vt:lpstr>
      <vt:lpstr>Organization as Machines: What is Emphasized?</vt:lpstr>
      <vt:lpstr>Assumptions of Rationality</vt:lpstr>
      <vt:lpstr>”Rational Navigation”</vt:lpstr>
      <vt:lpstr>Assumptions Made</vt:lpstr>
      <vt:lpstr>What does this metaphor distort?</vt:lpstr>
      <vt:lpstr>Organization as Cultures</vt:lpstr>
      <vt:lpstr>Assumptions Made</vt:lpstr>
      <vt:lpstr>What is Emphasized?</vt:lpstr>
      <vt:lpstr>What is distorted?</vt:lpstr>
      <vt:lpstr>Organizations as “Garbage Cans” </vt:lpstr>
      <vt:lpstr>Organizations as models of “power and politics”</vt:lpstr>
      <vt:lpstr>PowerPoint Presentation</vt:lpstr>
      <vt:lpstr>Organizational Culture Theory</vt:lpstr>
      <vt:lpstr>Henry Mintzberg on Culture</vt:lpstr>
      <vt:lpstr>What is Organizational Culture?</vt:lpstr>
      <vt:lpstr>Organizational Culture</vt:lpstr>
      <vt:lpstr>Where Does Culture Come From?</vt:lpstr>
      <vt:lpstr>Culture’s Overall Function</vt:lpstr>
      <vt:lpstr>Characteristics of Organizational Culture</vt:lpstr>
      <vt:lpstr>Characteristics of Organizational Culture</vt:lpstr>
      <vt:lpstr>Characteristics of Organizational Culture</vt:lpstr>
      <vt:lpstr>Do Organizations Have Uniform Cultures?</vt:lpstr>
      <vt:lpstr>Keeping a Culture Alive</vt:lpstr>
      <vt:lpstr> Culture Typology</vt:lpstr>
      <vt:lpstr>Culture’s Functions</vt:lpstr>
      <vt:lpstr>Culture’s Functions</vt:lpstr>
      <vt:lpstr>Culture as a Liability</vt:lpstr>
      <vt:lpstr>How to Change Culture</vt:lpstr>
      <vt:lpstr>How to Change Culture</vt:lpstr>
      <vt:lpstr>Organizations as Organisms</vt:lpstr>
      <vt:lpstr>Organisms</vt:lpstr>
      <vt:lpstr>Organizations as Organisms</vt:lpstr>
      <vt:lpstr>History of Organism Metaphor</vt:lpstr>
      <vt:lpstr>History of Organism Metaphor</vt:lpstr>
      <vt:lpstr>Characteristics of Organism</vt:lpstr>
      <vt:lpstr>Characteristics of Organism</vt:lpstr>
      <vt:lpstr>Theories Derived when  Organizations are Viewed as Organisms</vt:lpstr>
      <vt:lpstr>Theories</vt:lpstr>
      <vt:lpstr>Theories</vt:lpstr>
      <vt:lpstr>Theories</vt:lpstr>
      <vt:lpstr>Organization as Brain</vt:lpstr>
      <vt:lpstr>Brain Image</vt:lpstr>
      <vt:lpstr>Three Metaphors within the Brain Metaphor</vt:lpstr>
      <vt:lpstr>Brains as Information Processing Systems</vt:lpstr>
      <vt:lpstr>Brains as Cybernetics</vt:lpstr>
      <vt:lpstr>Negative Feedback</vt:lpstr>
      <vt:lpstr>Working with Uncertainty: the Progressive Organization</vt:lpstr>
      <vt:lpstr>Brains as Holographs</vt:lpstr>
      <vt:lpstr>Requisite Variety</vt:lpstr>
      <vt:lpstr>Organizations as models of “social influence”</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189</cp:revision>
  <cp:lastPrinted>2018-07-09T15:27:01Z</cp:lastPrinted>
  <dcterms:created xsi:type="dcterms:W3CDTF">2002-10-07T19:43:58Z</dcterms:created>
  <dcterms:modified xsi:type="dcterms:W3CDTF">2022-03-10T00:43:37Z</dcterms:modified>
</cp:coreProperties>
</file>