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 id="285" r:id="rId30"/>
    <p:sldId id="286" r:id="rId31"/>
    <p:sldId id="287" r:id="rId32"/>
    <p:sldId id="291" r:id="rId33"/>
    <p:sldId id="292" r:id="rId34"/>
    <p:sldId id="29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FCADF5-863B-4A41-8940-66A937CB672E}" type="doc">
      <dgm:prSet loTypeId="urn:microsoft.com/office/officeart/2005/8/layout/cycle2" loCatId="cycle" qsTypeId="urn:microsoft.com/office/officeart/2005/8/quickstyle/3d1" qsCatId="3D" csTypeId="urn:microsoft.com/office/officeart/2005/8/colors/colorful1" csCatId="colorful" phldr="1"/>
      <dgm:spPr/>
      <dgm:t>
        <a:bodyPr/>
        <a:lstStyle/>
        <a:p>
          <a:endParaRPr lang="en-GB"/>
        </a:p>
      </dgm:t>
    </dgm:pt>
    <dgm:pt modelId="{C191A9F4-5D58-4D6E-8713-10A1188EB7A2}">
      <dgm:prSet phldrT="[Text]"/>
      <dgm:spPr/>
      <dgm:t>
        <a:bodyPr/>
        <a:lstStyle/>
        <a:p>
          <a:r>
            <a:rPr lang="en-GB" dirty="0"/>
            <a:t>Cultural Capital</a:t>
          </a:r>
        </a:p>
      </dgm:t>
    </dgm:pt>
    <dgm:pt modelId="{D02DEC8B-ED52-49A9-AADA-1058F386F9BB}" type="parTrans" cxnId="{F1AD7540-1D7D-40C6-85A6-F18ABBEE5CED}">
      <dgm:prSet/>
      <dgm:spPr/>
      <dgm:t>
        <a:bodyPr/>
        <a:lstStyle/>
        <a:p>
          <a:endParaRPr lang="en-GB"/>
        </a:p>
      </dgm:t>
    </dgm:pt>
    <dgm:pt modelId="{2E4E3BFA-4AA3-4B7B-B273-2B933E362F41}" type="sibTrans" cxnId="{F1AD7540-1D7D-40C6-85A6-F18ABBEE5CED}">
      <dgm:prSet/>
      <dgm:spPr/>
      <dgm:t>
        <a:bodyPr/>
        <a:lstStyle/>
        <a:p>
          <a:endParaRPr lang="en-GB"/>
        </a:p>
      </dgm:t>
    </dgm:pt>
    <dgm:pt modelId="{3AE856A2-27E9-4184-8987-445FE9F17916}">
      <dgm:prSet phldrT="[Text]"/>
      <dgm:spPr/>
      <dgm:t>
        <a:bodyPr/>
        <a:lstStyle/>
        <a:p>
          <a:r>
            <a:rPr lang="en-GB" dirty="0"/>
            <a:t>Good Academic performance</a:t>
          </a:r>
        </a:p>
      </dgm:t>
    </dgm:pt>
    <dgm:pt modelId="{FB21414A-7253-4248-8C3D-2C5E265C26A2}" type="parTrans" cxnId="{69547E15-188C-4794-BE54-07C7AE2F4574}">
      <dgm:prSet/>
      <dgm:spPr/>
      <dgm:t>
        <a:bodyPr/>
        <a:lstStyle/>
        <a:p>
          <a:endParaRPr lang="en-GB"/>
        </a:p>
      </dgm:t>
    </dgm:pt>
    <dgm:pt modelId="{4708D439-9999-44EA-B519-E9F343F50CAB}" type="sibTrans" cxnId="{69547E15-188C-4794-BE54-07C7AE2F4574}">
      <dgm:prSet/>
      <dgm:spPr/>
      <dgm:t>
        <a:bodyPr/>
        <a:lstStyle/>
        <a:p>
          <a:endParaRPr lang="en-GB"/>
        </a:p>
      </dgm:t>
    </dgm:pt>
    <dgm:pt modelId="{826E0C09-3751-441A-A05E-A5E14529E56A}">
      <dgm:prSet phldrT="[Text]"/>
      <dgm:spPr/>
      <dgm:t>
        <a:bodyPr/>
        <a:lstStyle/>
        <a:p>
          <a:r>
            <a:rPr lang="en-GB" dirty="0"/>
            <a:t>Higher qualifications</a:t>
          </a:r>
        </a:p>
      </dgm:t>
    </dgm:pt>
    <dgm:pt modelId="{7C8033A6-C69C-4CD8-BCAF-6D7A2E164FC7}" type="parTrans" cxnId="{A9B4AE00-A963-4833-87D5-902FAFF2864F}">
      <dgm:prSet/>
      <dgm:spPr/>
      <dgm:t>
        <a:bodyPr/>
        <a:lstStyle/>
        <a:p>
          <a:endParaRPr lang="en-GB"/>
        </a:p>
      </dgm:t>
    </dgm:pt>
    <dgm:pt modelId="{27C71B59-4D35-4D16-837B-5E8B6FA99B0B}" type="sibTrans" cxnId="{A9B4AE00-A963-4833-87D5-902FAFF2864F}">
      <dgm:prSet/>
      <dgm:spPr/>
      <dgm:t>
        <a:bodyPr/>
        <a:lstStyle/>
        <a:p>
          <a:endParaRPr lang="en-GB"/>
        </a:p>
      </dgm:t>
    </dgm:pt>
    <dgm:pt modelId="{AEE8156F-281E-49C4-B0A9-ACCC5EBB3D4B}">
      <dgm:prSet phldrT="[Text]"/>
      <dgm:spPr/>
      <dgm:t>
        <a:bodyPr/>
        <a:lstStyle/>
        <a:p>
          <a:r>
            <a:rPr lang="en-GB" dirty="0"/>
            <a:t>Financial Capital</a:t>
          </a:r>
        </a:p>
      </dgm:t>
    </dgm:pt>
    <dgm:pt modelId="{271B3962-CD20-45D9-AB68-77DE46E3A162}" type="parTrans" cxnId="{19D22111-FD91-498F-8DAD-D87B9786BF5E}">
      <dgm:prSet/>
      <dgm:spPr/>
      <dgm:t>
        <a:bodyPr/>
        <a:lstStyle/>
        <a:p>
          <a:endParaRPr lang="en-GB"/>
        </a:p>
      </dgm:t>
    </dgm:pt>
    <dgm:pt modelId="{C1F94B8B-C80C-4E3E-AB5B-9A9E5C4F3268}" type="sibTrans" cxnId="{19D22111-FD91-498F-8DAD-D87B9786BF5E}">
      <dgm:prSet/>
      <dgm:spPr/>
      <dgm:t>
        <a:bodyPr/>
        <a:lstStyle/>
        <a:p>
          <a:endParaRPr lang="en-GB"/>
        </a:p>
      </dgm:t>
    </dgm:pt>
    <dgm:pt modelId="{F3D5B9BB-9072-440F-8D28-4F30D028171E}" type="pres">
      <dgm:prSet presAssocID="{7FFCADF5-863B-4A41-8940-66A937CB672E}" presName="cycle" presStyleCnt="0">
        <dgm:presLayoutVars>
          <dgm:dir/>
          <dgm:resizeHandles val="exact"/>
        </dgm:presLayoutVars>
      </dgm:prSet>
      <dgm:spPr/>
    </dgm:pt>
    <dgm:pt modelId="{52305541-D31D-4709-8FC7-561625B34380}" type="pres">
      <dgm:prSet presAssocID="{C191A9F4-5D58-4D6E-8713-10A1188EB7A2}" presName="node" presStyleLbl="node1" presStyleIdx="0" presStyleCnt="4">
        <dgm:presLayoutVars>
          <dgm:bulletEnabled val="1"/>
        </dgm:presLayoutVars>
      </dgm:prSet>
      <dgm:spPr/>
    </dgm:pt>
    <dgm:pt modelId="{E1B5CBC3-D6B2-495F-AD68-D701CE7E3E16}" type="pres">
      <dgm:prSet presAssocID="{2E4E3BFA-4AA3-4B7B-B273-2B933E362F41}" presName="sibTrans" presStyleLbl="sibTrans2D1" presStyleIdx="0" presStyleCnt="4"/>
      <dgm:spPr/>
    </dgm:pt>
    <dgm:pt modelId="{95FFAB76-2E32-4C82-B927-598F6BB87B3F}" type="pres">
      <dgm:prSet presAssocID="{2E4E3BFA-4AA3-4B7B-B273-2B933E362F41}" presName="connectorText" presStyleLbl="sibTrans2D1" presStyleIdx="0" presStyleCnt="4"/>
      <dgm:spPr/>
    </dgm:pt>
    <dgm:pt modelId="{F827313A-19E3-47B7-93C0-24B1123C70FB}" type="pres">
      <dgm:prSet presAssocID="{3AE856A2-27E9-4184-8987-445FE9F17916}" presName="node" presStyleLbl="node1" presStyleIdx="1" presStyleCnt="4">
        <dgm:presLayoutVars>
          <dgm:bulletEnabled val="1"/>
        </dgm:presLayoutVars>
      </dgm:prSet>
      <dgm:spPr/>
    </dgm:pt>
    <dgm:pt modelId="{9FCE7762-E078-44B2-926A-0CD32C1081BF}" type="pres">
      <dgm:prSet presAssocID="{4708D439-9999-44EA-B519-E9F343F50CAB}" presName="sibTrans" presStyleLbl="sibTrans2D1" presStyleIdx="1" presStyleCnt="4"/>
      <dgm:spPr/>
    </dgm:pt>
    <dgm:pt modelId="{641CD703-D64B-4730-87ED-D15377D5DE5D}" type="pres">
      <dgm:prSet presAssocID="{4708D439-9999-44EA-B519-E9F343F50CAB}" presName="connectorText" presStyleLbl="sibTrans2D1" presStyleIdx="1" presStyleCnt="4"/>
      <dgm:spPr/>
    </dgm:pt>
    <dgm:pt modelId="{D1CB5E3F-4ACA-451A-9650-1A9262328B1B}" type="pres">
      <dgm:prSet presAssocID="{826E0C09-3751-441A-A05E-A5E14529E56A}" presName="node" presStyleLbl="node1" presStyleIdx="2" presStyleCnt="4">
        <dgm:presLayoutVars>
          <dgm:bulletEnabled val="1"/>
        </dgm:presLayoutVars>
      </dgm:prSet>
      <dgm:spPr/>
    </dgm:pt>
    <dgm:pt modelId="{984D27C4-B4C2-499E-B811-2B95951CE41C}" type="pres">
      <dgm:prSet presAssocID="{27C71B59-4D35-4D16-837B-5E8B6FA99B0B}" presName="sibTrans" presStyleLbl="sibTrans2D1" presStyleIdx="2" presStyleCnt="4"/>
      <dgm:spPr/>
    </dgm:pt>
    <dgm:pt modelId="{E35CB808-F0BD-4ABC-8436-E5B0C2246D69}" type="pres">
      <dgm:prSet presAssocID="{27C71B59-4D35-4D16-837B-5E8B6FA99B0B}" presName="connectorText" presStyleLbl="sibTrans2D1" presStyleIdx="2" presStyleCnt="4"/>
      <dgm:spPr/>
    </dgm:pt>
    <dgm:pt modelId="{BC9BA631-8BF8-4871-8BA0-334EFF30C1EB}" type="pres">
      <dgm:prSet presAssocID="{AEE8156F-281E-49C4-B0A9-ACCC5EBB3D4B}" presName="node" presStyleLbl="node1" presStyleIdx="3" presStyleCnt="4">
        <dgm:presLayoutVars>
          <dgm:bulletEnabled val="1"/>
        </dgm:presLayoutVars>
      </dgm:prSet>
      <dgm:spPr/>
    </dgm:pt>
    <dgm:pt modelId="{A59495FC-2570-46F3-8E91-E3865AEB1571}" type="pres">
      <dgm:prSet presAssocID="{C1F94B8B-C80C-4E3E-AB5B-9A9E5C4F3268}" presName="sibTrans" presStyleLbl="sibTrans2D1" presStyleIdx="3" presStyleCnt="4"/>
      <dgm:spPr/>
    </dgm:pt>
    <dgm:pt modelId="{E0A40C74-EDAE-4CCE-89AC-0DD27FCE3B34}" type="pres">
      <dgm:prSet presAssocID="{C1F94B8B-C80C-4E3E-AB5B-9A9E5C4F3268}" presName="connectorText" presStyleLbl="sibTrans2D1" presStyleIdx="3" presStyleCnt="4"/>
      <dgm:spPr/>
    </dgm:pt>
  </dgm:ptLst>
  <dgm:cxnLst>
    <dgm:cxn modelId="{A9B4AE00-A963-4833-87D5-902FAFF2864F}" srcId="{7FFCADF5-863B-4A41-8940-66A937CB672E}" destId="{826E0C09-3751-441A-A05E-A5E14529E56A}" srcOrd="2" destOrd="0" parTransId="{7C8033A6-C69C-4CD8-BCAF-6D7A2E164FC7}" sibTransId="{27C71B59-4D35-4D16-837B-5E8B6FA99B0B}"/>
    <dgm:cxn modelId="{C4E0C30B-8485-4EC5-A3D4-A8EE7DE01338}" type="presOf" srcId="{C1F94B8B-C80C-4E3E-AB5B-9A9E5C4F3268}" destId="{E0A40C74-EDAE-4CCE-89AC-0DD27FCE3B34}" srcOrd="1" destOrd="0" presId="urn:microsoft.com/office/officeart/2005/8/layout/cycle2"/>
    <dgm:cxn modelId="{19D22111-FD91-498F-8DAD-D87B9786BF5E}" srcId="{7FFCADF5-863B-4A41-8940-66A937CB672E}" destId="{AEE8156F-281E-49C4-B0A9-ACCC5EBB3D4B}" srcOrd="3" destOrd="0" parTransId="{271B3962-CD20-45D9-AB68-77DE46E3A162}" sibTransId="{C1F94B8B-C80C-4E3E-AB5B-9A9E5C4F3268}"/>
    <dgm:cxn modelId="{69547E15-188C-4794-BE54-07C7AE2F4574}" srcId="{7FFCADF5-863B-4A41-8940-66A937CB672E}" destId="{3AE856A2-27E9-4184-8987-445FE9F17916}" srcOrd="1" destOrd="0" parTransId="{FB21414A-7253-4248-8C3D-2C5E265C26A2}" sibTransId="{4708D439-9999-44EA-B519-E9F343F50CAB}"/>
    <dgm:cxn modelId="{8995802B-0274-47C3-95D4-AAC10376F726}" type="presOf" srcId="{27C71B59-4D35-4D16-837B-5E8B6FA99B0B}" destId="{E35CB808-F0BD-4ABC-8436-E5B0C2246D69}" srcOrd="1" destOrd="0" presId="urn:microsoft.com/office/officeart/2005/8/layout/cycle2"/>
    <dgm:cxn modelId="{F1AD7540-1D7D-40C6-85A6-F18ABBEE5CED}" srcId="{7FFCADF5-863B-4A41-8940-66A937CB672E}" destId="{C191A9F4-5D58-4D6E-8713-10A1188EB7A2}" srcOrd="0" destOrd="0" parTransId="{D02DEC8B-ED52-49A9-AADA-1058F386F9BB}" sibTransId="{2E4E3BFA-4AA3-4B7B-B273-2B933E362F41}"/>
    <dgm:cxn modelId="{1BC72B71-27F7-46A1-B3CE-8E6B5CF951C0}" type="presOf" srcId="{2E4E3BFA-4AA3-4B7B-B273-2B933E362F41}" destId="{E1B5CBC3-D6B2-495F-AD68-D701CE7E3E16}" srcOrd="0" destOrd="0" presId="urn:microsoft.com/office/officeart/2005/8/layout/cycle2"/>
    <dgm:cxn modelId="{1DB82155-C31E-4FFF-9618-F45F26338204}" type="presOf" srcId="{AEE8156F-281E-49C4-B0A9-ACCC5EBB3D4B}" destId="{BC9BA631-8BF8-4871-8BA0-334EFF30C1EB}" srcOrd="0" destOrd="0" presId="urn:microsoft.com/office/officeart/2005/8/layout/cycle2"/>
    <dgm:cxn modelId="{D5A93ABE-4AB5-4180-A360-3FB4B105A129}" type="presOf" srcId="{27C71B59-4D35-4D16-837B-5E8B6FA99B0B}" destId="{984D27C4-B4C2-499E-B811-2B95951CE41C}" srcOrd="0" destOrd="0" presId="urn:microsoft.com/office/officeart/2005/8/layout/cycle2"/>
    <dgm:cxn modelId="{62CEB2C8-6782-4663-9931-8DFD3969E2FE}" type="presOf" srcId="{4708D439-9999-44EA-B519-E9F343F50CAB}" destId="{9FCE7762-E078-44B2-926A-0CD32C1081BF}" srcOrd="0" destOrd="0" presId="urn:microsoft.com/office/officeart/2005/8/layout/cycle2"/>
    <dgm:cxn modelId="{9821A9D1-A8D2-4243-89E3-9668A3476498}" type="presOf" srcId="{2E4E3BFA-4AA3-4B7B-B273-2B933E362F41}" destId="{95FFAB76-2E32-4C82-B927-598F6BB87B3F}" srcOrd="1" destOrd="0" presId="urn:microsoft.com/office/officeart/2005/8/layout/cycle2"/>
    <dgm:cxn modelId="{C22D52E1-731E-421A-87AB-8D19E8314603}" type="presOf" srcId="{3AE856A2-27E9-4184-8987-445FE9F17916}" destId="{F827313A-19E3-47B7-93C0-24B1123C70FB}" srcOrd="0" destOrd="0" presId="urn:microsoft.com/office/officeart/2005/8/layout/cycle2"/>
    <dgm:cxn modelId="{1A1680E8-7D1D-4FD9-B73F-03EEB9F081A3}" type="presOf" srcId="{C191A9F4-5D58-4D6E-8713-10A1188EB7A2}" destId="{52305541-D31D-4709-8FC7-561625B34380}" srcOrd="0" destOrd="0" presId="urn:microsoft.com/office/officeart/2005/8/layout/cycle2"/>
    <dgm:cxn modelId="{A0ACA7E8-18D5-4901-9300-92339015E9D1}" type="presOf" srcId="{4708D439-9999-44EA-B519-E9F343F50CAB}" destId="{641CD703-D64B-4730-87ED-D15377D5DE5D}" srcOrd="1" destOrd="0" presId="urn:microsoft.com/office/officeart/2005/8/layout/cycle2"/>
    <dgm:cxn modelId="{7FE445FB-666A-4B69-853A-BB810DF422DD}" type="presOf" srcId="{7FFCADF5-863B-4A41-8940-66A937CB672E}" destId="{F3D5B9BB-9072-440F-8D28-4F30D028171E}" srcOrd="0" destOrd="0" presId="urn:microsoft.com/office/officeart/2005/8/layout/cycle2"/>
    <dgm:cxn modelId="{8FAB47FC-DDC9-4E31-8C43-4AA9F059AC85}" type="presOf" srcId="{826E0C09-3751-441A-A05E-A5E14529E56A}" destId="{D1CB5E3F-4ACA-451A-9650-1A9262328B1B}" srcOrd="0" destOrd="0" presId="urn:microsoft.com/office/officeart/2005/8/layout/cycle2"/>
    <dgm:cxn modelId="{D4F688FC-936B-416D-B68F-BD3402EB3A11}" type="presOf" srcId="{C1F94B8B-C80C-4E3E-AB5B-9A9E5C4F3268}" destId="{A59495FC-2570-46F3-8E91-E3865AEB1571}" srcOrd="0" destOrd="0" presId="urn:microsoft.com/office/officeart/2005/8/layout/cycle2"/>
    <dgm:cxn modelId="{91064601-B5CF-48DB-AE55-327E5083B622}" type="presParOf" srcId="{F3D5B9BB-9072-440F-8D28-4F30D028171E}" destId="{52305541-D31D-4709-8FC7-561625B34380}" srcOrd="0" destOrd="0" presId="urn:microsoft.com/office/officeart/2005/8/layout/cycle2"/>
    <dgm:cxn modelId="{FA93C5F9-CD86-4FDB-909C-02A6E6991DDA}" type="presParOf" srcId="{F3D5B9BB-9072-440F-8D28-4F30D028171E}" destId="{E1B5CBC3-D6B2-495F-AD68-D701CE7E3E16}" srcOrd="1" destOrd="0" presId="urn:microsoft.com/office/officeart/2005/8/layout/cycle2"/>
    <dgm:cxn modelId="{49DDFC55-F4B6-49E5-8D79-B54F196BB7E7}" type="presParOf" srcId="{E1B5CBC3-D6B2-495F-AD68-D701CE7E3E16}" destId="{95FFAB76-2E32-4C82-B927-598F6BB87B3F}" srcOrd="0" destOrd="0" presId="urn:microsoft.com/office/officeart/2005/8/layout/cycle2"/>
    <dgm:cxn modelId="{62D3B052-BEA0-4A1B-B31D-39D094097B3C}" type="presParOf" srcId="{F3D5B9BB-9072-440F-8D28-4F30D028171E}" destId="{F827313A-19E3-47B7-93C0-24B1123C70FB}" srcOrd="2" destOrd="0" presId="urn:microsoft.com/office/officeart/2005/8/layout/cycle2"/>
    <dgm:cxn modelId="{50B00BDD-D3C8-4BC4-988D-69A764F9A25D}" type="presParOf" srcId="{F3D5B9BB-9072-440F-8D28-4F30D028171E}" destId="{9FCE7762-E078-44B2-926A-0CD32C1081BF}" srcOrd="3" destOrd="0" presId="urn:microsoft.com/office/officeart/2005/8/layout/cycle2"/>
    <dgm:cxn modelId="{E3F943CA-3600-40D3-A3D7-1C7EAD29BEA4}" type="presParOf" srcId="{9FCE7762-E078-44B2-926A-0CD32C1081BF}" destId="{641CD703-D64B-4730-87ED-D15377D5DE5D}" srcOrd="0" destOrd="0" presId="urn:microsoft.com/office/officeart/2005/8/layout/cycle2"/>
    <dgm:cxn modelId="{F22A8155-8F97-4012-9DC6-1A5A439B8F94}" type="presParOf" srcId="{F3D5B9BB-9072-440F-8D28-4F30D028171E}" destId="{D1CB5E3F-4ACA-451A-9650-1A9262328B1B}" srcOrd="4" destOrd="0" presId="urn:microsoft.com/office/officeart/2005/8/layout/cycle2"/>
    <dgm:cxn modelId="{206CCBC0-0B20-489D-B1DC-2F858ED75543}" type="presParOf" srcId="{F3D5B9BB-9072-440F-8D28-4F30D028171E}" destId="{984D27C4-B4C2-499E-B811-2B95951CE41C}" srcOrd="5" destOrd="0" presId="urn:microsoft.com/office/officeart/2005/8/layout/cycle2"/>
    <dgm:cxn modelId="{468B9EEE-924A-4239-A5DD-794F4CFBA5DD}" type="presParOf" srcId="{984D27C4-B4C2-499E-B811-2B95951CE41C}" destId="{E35CB808-F0BD-4ABC-8436-E5B0C2246D69}" srcOrd="0" destOrd="0" presId="urn:microsoft.com/office/officeart/2005/8/layout/cycle2"/>
    <dgm:cxn modelId="{703D488D-0EE8-4F42-BFEE-E55AA6A3FB7C}" type="presParOf" srcId="{F3D5B9BB-9072-440F-8D28-4F30D028171E}" destId="{BC9BA631-8BF8-4871-8BA0-334EFF30C1EB}" srcOrd="6" destOrd="0" presId="urn:microsoft.com/office/officeart/2005/8/layout/cycle2"/>
    <dgm:cxn modelId="{7628DE12-136A-4C2D-947A-68DD2E737FAE}" type="presParOf" srcId="{F3D5B9BB-9072-440F-8D28-4F30D028171E}" destId="{A59495FC-2570-46F3-8E91-E3865AEB1571}" srcOrd="7" destOrd="0" presId="urn:microsoft.com/office/officeart/2005/8/layout/cycle2"/>
    <dgm:cxn modelId="{20DA7A7F-4F64-4F46-BA3E-4364B210902C}" type="presParOf" srcId="{A59495FC-2570-46F3-8E91-E3865AEB1571}" destId="{E0A40C74-EDAE-4CCE-89AC-0DD27FCE3B3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05541-D31D-4709-8FC7-561625B34380}">
      <dsp:nvSpPr>
        <dsp:cNvPr id="0" name=""/>
        <dsp:cNvSpPr/>
      </dsp:nvSpPr>
      <dsp:spPr>
        <a:xfrm>
          <a:off x="3070114" y="903"/>
          <a:ext cx="1636634" cy="1636634"/>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Cultural Capital</a:t>
          </a:r>
        </a:p>
      </dsp:txBody>
      <dsp:txXfrm>
        <a:off x="3309794" y="240583"/>
        <a:ext cx="1157274" cy="1157274"/>
      </dsp:txXfrm>
    </dsp:sp>
    <dsp:sp modelId="{E1B5CBC3-D6B2-495F-AD68-D701CE7E3E16}">
      <dsp:nvSpPr>
        <dsp:cNvPr id="0" name=""/>
        <dsp:cNvSpPr/>
      </dsp:nvSpPr>
      <dsp:spPr>
        <a:xfrm rot="2700000">
          <a:off x="4531007" y="1402987"/>
          <a:ext cx="434745" cy="552364"/>
        </a:xfrm>
        <a:prstGeom prst="rightArrow">
          <a:avLst>
            <a:gd name="adj1" fmla="val 60000"/>
            <a:gd name="adj2" fmla="val 5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550107" y="1467349"/>
        <a:ext cx="304322" cy="331418"/>
      </dsp:txXfrm>
    </dsp:sp>
    <dsp:sp modelId="{F827313A-19E3-47B7-93C0-24B1123C70FB}">
      <dsp:nvSpPr>
        <dsp:cNvPr id="0" name=""/>
        <dsp:cNvSpPr/>
      </dsp:nvSpPr>
      <dsp:spPr>
        <a:xfrm>
          <a:off x="4807412" y="1738201"/>
          <a:ext cx="1636634" cy="1636634"/>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Good Academic performance</a:t>
          </a:r>
        </a:p>
      </dsp:txBody>
      <dsp:txXfrm>
        <a:off x="5047092" y="1977881"/>
        <a:ext cx="1157274" cy="1157274"/>
      </dsp:txXfrm>
    </dsp:sp>
    <dsp:sp modelId="{9FCE7762-E078-44B2-926A-0CD32C1081BF}">
      <dsp:nvSpPr>
        <dsp:cNvPr id="0" name=""/>
        <dsp:cNvSpPr/>
      </dsp:nvSpPr>
      <dsp:spPr>
        <a:xfrm rot="8100000">
          <a:off x="4548408" y="3140285"/>
          <a:ext cx="434745" cy="552364"/>
        </a:xfrm>
        <a:prstGeom prst="rightArrow">
          <a:avLst>
            <a:gd name="adj1" fmla="val 60000"/>
            <a:gd name="adj2" fmla="val 5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4659731" y="3204647"/>
        <a:ext cx="304322" cy="331418"/>
      </dsp:txXfrm>
    </dsp:sp>
    <dsp:sp modelId="{D1CB5E3F-4ACA-451A-9650-1A9262328B1B}">
      <dsp:nvSpPr>
        <dsp:cNvPr id="0" name=""/>
        <dsp:cNvSpPr/>
      </dsp:nvSpPr>
      <dsp:spPr>
        <a:xfrm>
          <a:off x="3070114" y="3475499"/>
          <a:ext cx="1636634" cy="1636634"/>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Higher qualifications</a:t>
          </a:r>
        </a:p>
      </dsp:txBody>
      <dsp:txXfrm>
        <a:off x="3309794" y="3715179"/>
        <a:ext cx="1157274" cy="1157274"/>
      </dsp:txXfrm>
    </dsp:sp>
    <dsp:sp modelId="{984D27C4-B4C2-499E-B811-2B95951CE41C}">
      <dsp:nvSpPr>
        <dsp:cNvPr id="0" name=""/>
        <dsp:cNvSpPr/>
      </dsp:nvSpPr>
      <dsp:spPr>
        <a:xfrm rot="13500000">
          <a:off x="2811110" y="3157686"/>
          <a:ext cx="434745" cy="552364"/>
        </a:xfrm>
        <a:prstGeom prst="righ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922433" y="3314270"/>
        <a:ext cx="304322" cy="331418"/>
      </dsp:txXfrm>
    </dsp:sp>
    <dsp:sp modelId="{BC9BA631-8BF8-4871-8BA0-334EFF30C1EB}">
      <dsp:nvSpPr>
        <dsp:cNvPr id="0" name=""/>
        <dsp:cNvSpPr/>
      </dsp:nvSpPr>
      <dsp:spPr>
        <a:xfrm>
          <a:off x="1332816" y="1738201"/>
          <a:ext cx="1636634" cy="1636634"/>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Financial Capital</a:t>
          </a:r>
        </a:p>
      </dsp:txBody>
      <dsp:txXfrm>
        <a:off x="1572496" y="1977881"/>
        <a:ext cx="1157274" cy="1157274"/>
      </dsp:txXfrm>
    </dsp:sp>
    <dsp:sp modelId="{A59495FC-2570-46F3-8E91-E3865AEB1571}">
      <dsp:nvSpPr>
        <dsp:cNvPr id="0" name=""/>
        <dsp:cNvSpPr/>
      </dsp:nvSpPr>
      <dsp:spPr>
        <a:xfrm rot="18900000">
          <a:off x="2793709" y="1420388"/>
          <a:ext cx="434745" cy="552364"/>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812809" y="1576972"/>
        <a:ext cx="304322" cy="33141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10/1/2023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3759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01/10/2023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ogle.co.uk/search?q=equity+equality&amp;rlz=1C1GCEB_enGB822GB822&amp;source=lnms&amp;tbm=isch&amp;sa=X&amp;ved=0ahUKEwj9y_e-67_eAhWLJcAKHVFKC9sQ_AUIDigB&amp;biw=1368&amp;bih=77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ww.who.int/topics/health_equity/en/" TargetMode="External"/><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imd.gov.wales/" TargetMode="Externa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WIMD%20Health%20Domain%20Indicators.pptx"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youtube.com/watch?v=n-1vmvNuO0E&amp;feature=player_detailpage"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gov.wales/sites/default/files/statistics-and-research/2019-11/welsh-index-multiple-deprivation-2019-results-report-024.pdf" TargetMode="External"/><Relationship Id="rId2" Type="http://schemas.openxmlformats.org/officeDocument/2006/relationships/hyperlink" Target="https://www.amherst.edu/system/files/media/1417/Taylor%252C%2520Politics%2520of%2520Recognition.pdf" TargetMode="External"/><Relationship Id="rId1" Type="http://schemas.openxmlformats.org/officeDocument/2006/relationships/slideLayout" Target="../slideLayouts/slideLayout2.xml"/><Relationship Id="rId4" Type="http://schemas.openxmlformats.org/officeDocument/2006/relationships/hyperlink" Target="http://www.who.int/topics/health_equity/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765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51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12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639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99024"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4151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879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7153"/>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1847528" y="5366386"/>
            <a:ext cx="8496944" cy="461665"/>
          </a:xfrm>
          <a:prstGeom prst="rect">
            <a:avLst/>
          </a:prstGeom>
          <a:noFill/>
        </p:spPr>
        <p:txBody>
          <a:bodyPr wrap="square" rtlCol="0">
            <a:spAutoFit/>
          </a:bodyPr>
          <a:lstStyle/>
          <a:p>
            <a:r>
              <a:rPr lang="en-GB" sz="2400" b="1" dirty="0"/>
              <a:t>Theme 4: Equality, Equity and the (Re)Production of Inequality </a:t>
            </a:r>
          </a:p>
        </p:txBody>
      </p:sp>
      <p:sp>
        <p:nvSpPr>
          <p:cNvPr id="20" name="Rectangle 19"/>
          <p:cNvSpPr/>
          <p:nvPr/>
        </p:nvSpPr>
        <p:spPr>
          <a:xfrm>
            <a:off x="8112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1847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9192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10709" y="3095002"/>
            <a:ext cx="2320245" cy="1388076"/>
          </a:xfrm>
          <a:prstGeom prst="rect">
            <a:avLst/>
          </a:prstGeom>
        </p:spPr>
      </p:pic>
      <p:pic>
        <p:nvPicPr>
          <p:cNvPr id="3" name="Picture 2"/>
          <p:cNvPicPr>
            <a:picLocks noChangeAspect="1"/>
          </p:cNvPicPr>
          <p:nvPr/>
        </p:nvPicPr>
        <p:blipFill>
          <a:blip r:embed="rId3"/>
          <a:stretch>
            <a:fillRect/>
          </a:stretch>
        </p:blipFill>
        <p:spPr>
          <a:xfrm>
            <a:off x="8248879" y="2203992"/>
            <a:ext cx="1958939" cy="1303585"/>
          </a:xfrm>
          <a:prstGeom prst="rect">
            <a:avLst/>
          </a:prstGeom>
        </p:spPr>
      </p:pic>
      <p:pic>
        <p:nvPicPr>
          <p:cNvPr id="11" name="Picture 10"/>
          <p:cNvPicPr>
            <a:picLocks noChangeAspect="1"/>
          </p:cNvPicPr>
          <p:nvPr/>
        </p:nvPicPr>
        <p:blipFill>
          <a:blip r:embed="rId4"/>
          <a:stretch>
            <a:fillRect/>
          </a:stretch>
        </p:blipFill>
        <p:spPr>
          <a:xfrm>
            <a:off x="7165208" y="554022"/>
            <a:ext cx="1461984" cy="972884"/>
          </a:xfrm>
          <a:prstGeom prst="rect">
            <a:avLst/>
          </a:prstGeom>
        </p:spPr>
      </p:pic>
      <p:pic>
        <p:nvPicPr>
          <p:cNvPr id="12" name="Picture 11"/>
          <p:cNvPicPr>
            <a:picLocks noChangeAspect="1"/>
          </p:cNvPicPr>
          <p:nvPr/>
        </p:nvPicPr>
        <p:blipFill>
          <a:blip r:embed="rId5"/>
          <a:stretch>
            <a:fillRect/>
          </a:stretch>
        </p:blipFill>
        <p:spPr>
          <a:xfrm>
            <a:off x="4242839" y="1969361"/>
            <a:ext cx="1394098" cy="780695"/>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91945" y="1196753"/>
            <a:ext cx="998841" cy="998841"/>
          </a:xfrm>
          <a:prstGeom prst="rect">
            <a:avLst/>
          </a:prstGeom>
        </p:spPr>
      </p:pic>
      <p:sp>
        <p:nvSpPr>
          <p:cNvPr id="5" name="TextBox 4"/>
          <p:cNvSpPr txBox="1"/>
          <p:nvPr/>
        </p:nvSpPr>
        <p:spPr>
          <a:xfrm>
            <a:off x="2598976" y="2865140"/>
            <a:ext cx="6984776" cy="523220"/>
          </a:xfrm>
          <a:prstGeom prst="rect">
            <a:avLst/>
          </a:prstGeom>
          <a:noFill/>
        </p:spPr>
        <p:txBody>
          <a:bodyPr wrap="square" rtlCol="0">
            <a:spAutoFit/>
          </a:bodyPr>
          <a:lstStyle/>
          <a:p>
            <a:pPr algn="ctr"/>
            <a:r>
              <a:rPr lang="en-GB" sz="2800" i="1" dirty="0"/>
              <a:t>What did we look at in our previous Theme?</a:t>
            </a:r>
          </a:p>
        </p:txBody>
      </p:sp>
    </p:spTree>
    <p:extLst>
      <p:ext uri="{BB962C8B-B14F-4D97-AF65-F5344CB8AC3E}">
        <p14:creationId xmlns:p14="http://schemas.microsoft.com/office/powerpoint/2010/main" val="2655586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EC6A3-3D7C-4DA5-A488-7F924BD3F870}"/>
              </a:ext>
            </a:extLst>
          </p:cNvPr>
          <p:cNvSpPr>
            <a:spLocks noGrp="1"/>
          </p:cNvSpPr>
          <p:nvPr>
            <p:ph type="title"/>
          </p:nvPr>
        </p:nvSpPr>
        <p:spPr>
          <a:xfrm>
            <a:off x="1981200" y="274638"/>
            <a:ext cx="8229600" cy="922114"/>
          </a:xfrm>
        </p:spPr>
        <p:txBody>
          <a:bodyPr/>
          <a:lstStyle/>
          <a:p>
            <a:r>
              <a:rPr lang="en-GB" b="1" dirty="0"/>
              <a:t>Equality and Equity</a:t>
            </a:r>
          </a:p>
        </p:txBody>
      </p:sp>
      <p:sp>
        <p:nvSpPr>
          <p:cNvPr id="3" name="TextBox 2">
            <a:extLst>
              <a:ext uri="{FF2B5EF4-FFF2-40B4-BE49-F238E27FC236}">
                <a16:creationId xmlns:a16="http://schemas.microsoft.com/office/drawing/2014/main" id="{ADA368E3-B0E0-424D-A8E8-10D164FECB2D}"/>
              </a:ext>
            </a:extLst>
          </p:cNvPr>
          <p:cNvSpPr txBox="1"/>
          <p:nvPr/>
        </p:nvSpPr>
        <p:spPr>
          <a:xfrm>
            <a:off x="2063552" y="1304430"/>
            <a:ext cx="7920880" cy="3108543"/>
          </a:xfrm>
          <a:prstGeom prst="rect">
            <a:avLst/>
          </a:prstGeom>
          <a:noFill/>
        </p:spPr>
        <p:txBody>
          <a:bodyPr wrap="square" rtlCol="0">
            <a:spAutoFit/>
          </a:bodyPr>
          <a:lstStyle/>
          <a:p>
            <a:pPr algn="ctr"/>
            <a:r>
              <a:rPr lang="en-GB" sz="2800" i="1" dirty="0"/>
              <a:t>Think about the terms equality and equity.</a:t>
            </a:r>
          </a:p>
          <a:p>
            <a:pPr algn="ctr"/>
            <a:endParaRPr lang="en-GB" sz="2800" i="1" dirty="0"/>
          </a:p>
          <a:p>
            <a:pPr algn="ctr"/>
            <a:r>
              <a:rPr lang="en-GB" sz="2800" i="1" dirty="0"/>
              <a:t>What do each of the terms mean to you?</a:t>
            </a:r>
          </a:p>
          <a:p>
            <a:pPr algn="ctr"/>
            <a:r>
              <a:rPr lang="en-GB" sz="2800" i="1" dirty="0"/>
              <a:t>Do they mean the same thing or are they different?</a:t>
            </a:r>
          </a:p>
          <a:p>
            <a:pPr algn="ctr"/>
            <a:endParaRPr lang="en-GB" sz="2800" i="1" dirty="0"/>
          </a:p>
          <a:p>
            <a:pPr algn="ctr"/>
            <a:r>
              <a:rPr lang="en-GB" sz="2800" i="1" dirty="0"/>
              <a:t>You can use the guided study sheet to record your thoughts.</a:t>
            </a:r>
          </a:p>
        </p:txBody>
      </p:sp>
      <p:pic>
        <p:nvPicPr>
          <p:cNvPr id="5" name="Picture 4">
            <a:extLst>
              <a:ext uri="{FF2B5EF4-FFF2-40B4-BE49-F238E27FC236}">
                <a16:creationId xmlns:a16="http://schemas.microsoft.com/office/drawing/2014/main" id="{E232DC7E-3ABF-46C5-8A53-641656BFE5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07769" y="4480750"/>
            <a:ext cx="676443" cy="676443"/>
          </a:xfrm>
          <a:prstGeom prst="rect">
            <a:avLst/>
          </a:prstGeom>
        </p:spPr>
      </p:pic>
      <p:sp>
        <p:nvSpPr>
          <p:cNvPr id="6" name="TextBox 5">
            <a:extLst>
              <a:ext uri="{FF2B5EF4-FFF2-40B4-BE49-F238E27FC236}">
                <a16:creationId xmlns:a16="http://schemas.microsoft.com/office/drawing/2014/main" id="{154F436E-EFF7-4E42-9A75-2B10DD3EE12C}"/>
              </a:ext>
            </a:extLst>
          </p:cNvPr>
          <p:cNvSpPr txBox="1"/>
          <p:nvPr/>
        </p:nvSpPr>
        <p:spPr>
          <a:xfrm>
            <a:off x="4684212" y="4588426"/>
            <a:ext cx="4004077" cy="369332"/>
          </a:xfrm>
          <a:prstGeom prst="rect">
            <a:avLst/>
          </a:prstGeom>
          <a:noFill/>
        </p:spPr>
        <p:txBody>
          <a:bodyPr wrap="square" rtlCol="0">
            <a:spAutoFit/>
          </a:bodyPr>
          <a:lstStyle/>
          <a:p>
            <a:r>
              <a:rPr lang="en-GB" dirty="0"/>
              <a:t>Guided Study Activity: Equality &amp; Equity</a:t>
            </a:r>
          </a:p>
        </p:txBody>
      </p:sp>
      <p:sp>
        <p:nvSpPr>
          <p:cNvPr id="7" name="TextBox 6">
            <a:extLst>
              <a:ext uri="{FF2B5EF4-FFF2-40B4-BE49-F238E27FC236}">
                <a16:creationId xmlns:a16="http://schemas.microsoft.com/office/drawing/2014/main" id="{3DF2A9B3-128E-4AF7-829C-9C56C7855859}"/>
              </a:ext>
            </a:extLst>
          </p:cNvPr>
          <p:cNvSpPr txBox="1"/>
          <p:nvPr/>
        </p:nvSpPr>
        <p:spPr>
          <a:xfrm>
            <a:off x="3359696" y="5354052"/>
            <a:ext cx="5832648"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393557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850106"/>
          </a:xfrm>
        </p:spPr>
        <p:txBody>
          <a:bodyPr>
            <a:normAutofit/>
          </a:bodyPr>
          <a:lstStyle/>
          <a:p>
            <a:r>
              <a:rPr lang="en-GB" b="1" dirty="0"/>
              <a:t>Equality: the historical debate</a:t>
            </a:r>
          </a:p>
        </p:txBody>
      </p:sp>
      <p:sp>
        <p:nvSpPr>
          <p:cNvPr id="4" name="TextBox 3">
            <a:extLst>
              <a:ext uri="{FF2B5EF4-FFF2-40B4-BE49-F238E27FC236}">
                <a16:creationId xmlns:a16="http://schemas.microsoft.com/office/drawing/2014/main" id="{4D626531-3CCC-4E77-9F3E-4E0B3EFDB210}"/>
              </a:ext>
            </a:extLst>
          </p:cNvPr>
          <p:cNvSpPr txBox="1"/>
          <p:nvPr/>
        </p:nvSpPr>
        <p:spPr>
          <a:xfrm>
            <a:off x="1981200" y="1589892"/>
            <a:ext cx="857929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Refers to the chance of obtaining society’s rewards on the basis of </a:t>
            </a:r>
            <a:r>
              <a:rPr lang="en-GB" sz="2400" u="sng" dirty="0"/>
              <a:t>merit</a:t>
            </a:r>
            <a:r>
              <a:rPr lang="en-GB" sz="2400" dirty="0"/>
              <a:t> rather than social advantage (e.g. education, wealth)</a:t>
            </a:r>
          </a:p>
        </p:txBody>
      </p:sp>
      <p:sp>
        <p:nvSpPr>
          <p:cNvPr id="5" name="TextBox 4">
            <a:extLst>
              <a:ext uri="{FF2B5EF4-FFF2-40B4-BE49-F238E27FC236}">
                <a16:creationId xmlns:a16="http://schemas.microsoft.com/office/drawing/2014/main" id="{A95401EA-1681-43FB-B6B5-698CEC0E913E}"/>
              </a:ext>
            </a:extLst>
          </p:cNvPr>
          <p:cNvSpPr txBox="1"/>
          <p:nvPr/>
        </p:nvSpPr>
        <p:spPr>
          <a:xfrm>
            <a:off x="1775520" y="1157843"/>
            <a:ext cx="4680520" cy="523220"/>
          </a:xfrm>
          <a:prstGeom prst="rect">
            <a:avLst/>
          </a:prstGeom>
          <a:noFill/>
        </p:spPr>
        <p:txBody>
          <a:bodyPr wrap="square" rtlCol="0">
            <a:spAutoFit/>
          </a:bodyPr>
          <a:lstStyle/>
          <a:p>
            <a:r>
              <a:rPr lang="en-GB" sz="2800" b="1" dirty="0"/>
              <a:t>Equality of opportunity</a:t>
            </a:r>
          </a:p>
        </p:txBody>
      </p:sp>
      <p:sp>
        <p:nvSpPr>
          <p:cNvPr id="8" name="TextBox 7">
            <a:extLst>
              <a:ext uri="{FF2B5EF4-FFF2-40B4-BE49-F238E27FC236}">
                <a16:creationId xmlns:a16="http://schemas.microsoft.com/office/drawing/2014/main" id="{9EFE53E7-D88E-4127-981D-D82276FB5CFC}"/>
              </a:ext>
            </a:extLst>
          </p:cNvPr>
          <p:cNvSpPr txBox="1"/>
          <p:nvPr/>
        </p:nvSpPr>
        <p:spPr>
          <a:xfrm>
            <a:off x="6130145" y="6277962"/>
            <a:ext cx="4104456" cy="369332"/>
          </a:xfrm>
          <a:prstGeom prst="rect">
            <a:avLst/>
          </a:prstGeom>
          <a:noFill/>
        </p:spPr>
        <p:txBody>
          <a:bodyPr wrap="square" rtlCol="0">
            <a:spAutoFit/>
          </a:bodyPr>
          <a:lstStyle/>
          <a:p>
            <a:r>
              <a:rPr lang="nl-NL" dirty="0"/>
              <a:t>(Walsh, Stevens &amp; Moore, 2000, P. 62).</a:t>
            </a:r>
          </a:p>
        </p:txBody>
      </p:sp>
      <p:sp>
        <p:nvSpPr>
          <p:cNvPr id="13" name="TextBox 12">
            <a:extLst>
              <a:ext uri="{FF2B5EF4-FFF2-40B4-BE49-F238E27FC236}">
                <a16:creationId xmlns:a16="http://schemas.microsoft.com/office/drawing/2014/main" id="{8C27388C-5D12-468D-AAE7-813AC32AF665}"/>
              </a:ext>
            </a:extLst>
          </p:cNvPr>
          <p:cNvSpPr txBox="1"/>
          <p:nvPr/>
        </p:nvSpPr>
        <p:spPr>
          <a:xfrm>
            <a:off x="1981200" y="3102060"/>
            <a:ext cx="8229600"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Unequal access to society’s rewards due to social background (e.g. poverty, race, gender) </a:t>
            </a:r>
          </a:p>
        </p:txBody>
      </p:sp>
      <p:sp>
        <p:nvSpPr>
          <p:cNvPr id="14" name="TextBox 13">
            <a:extLst>
              <a:ext uri="{FF2B5EF4-FFF2-40B4-BE49-F238E27FC236}">
                <a16:creationId xmlns:a16="http://schemas.microsoft.com/office/drawing/2014/main" id="{651D3AD9-FE95-4533-8620-34EBB0DAEF54}"/>
              </a:ext>
            </a:extLst>
          </p:cNvPr>
          <p:cNvSpPr txBox="1"/>
          <p:nvPr/>
        </p:nvSpPr>
        <p:spPr>
          <a:xfrm>
            <a:off x="1775520" y="2670011"/>
            <a:ext cx="4680520" cy="523220"/>
          </a:xfrm>
          <a:prstGeom prst="rect">
            <a:avLst/>
          </a:prstGeom>
          <a:noFill/>
        </p:spPr>
        <p:txBody>
          <a:bodyPr wrap="square" rtlCol="0">
            <a:spAutoFit/>
          </a:bodyPr>
          <a:lstStyle/>
          <a:p>
            <a:r>
              <a:rPr lang="en-GB" sz="2800" b="1" dirty="0"/>
              <a:t>Inequality of opportunity</a:t>
            </a:r>
          </a:p>
        </p:txBody>
      </p:sp>
      <p:sp>
        <p:nvSpPr>
          <p:cNvPr id="15" name="TextBox 14">
            <a:extLst>
              <a:ext uri="{FF2B5EF4-FFF2-40B4-BE49-F238E27FC236}">
                <a16:creationId xmlns:a16="http://schemas.microsoft.com/office/drawing/2014/main" id="{A30BCE5A-B7F7-4EFE-BC56-EADFC4F32D4A}"/>
              </a:ext>
            </a:extLst>
          </p:cNvPr>
          <p:cNvSpPr txBox="1"/>
          <p:nvPr/>
        </p:nvSpPr>
        <p:spPr>
          <a:xfrm>
            <a:off x="1981200" y="4686236"/>
            <a:ext cx="8229600"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Equal access to society’s rewards irrespective of either </a:t>
            </a:r>
            <a:r>
              <a:rPr lang="en-GB" sz="2400" u="sng" dirty="0"/>
              <a:t>merit</a:t>
            </a:r>
            <a:r>
              <a:rPr lang="en-GB" sz="2400" dirty="0"/>
              <a:t> or social background* </a:t>
            </a:r>
          </a:p>
        </p:txBody>
      </p:sp>
      <p:sp>
        <p:nvSpPr>
          <p:cNvPr id="16" name="TextBox 15">
            <a:extLst>
              <a:ext uri="{FF2B5EF4-FFF2-40B4-BE49-F238E27FC236}">
                <a16:creationId xmlns:a16="http://schemas.microsoft.com/office/drawing/2014/main" id="{3FD044C6-771F-455F-9C67-C6EA1E3F5093}"/>
              </a:ext>
            </a:extLst>
          </p:cNvPr>
          <p:cNvSpPr txBox="1"/>
          <p:nvPr/>
        </p:nvSpPr>
        <p:spPr>
          <a:xfrm>
            <a:off x="1775520" y="4254187"/>
            <a:ext cx="4680520" cy="523220"/>
          </a:xfrm>
          <a:prstGeom prst="rect">
            <a:avLst/>
          </a:prstGeom>
          <a:noFill/>
        </p:spPr>
        <p:txBody>
          <a:bodyPr wrap="square" rtlCol="0">
            <a:spAutoFit/>
          </a:bodyPr>
          <a:lstStyle/>
          <a:p>
            <a:r>
              <a:rPr lang="en-GB" sz="2800" b="1" dirty="0"/>
              <a:t>Equality of condition</a:t>
            </a:r>
          </a:p>
        </p:txBody>
      </p:sp>
      <p:sp>
        <p:nvSpPr>
          <p:cNvPr id="19" name="TextBox 18">
            <a:extLst>
              <a:ext uri="{FF2B5EF4-FFF2-40B4-BE49-F238E27FC236}">
                <a16:creationId xmlns:a16="http://schemas.microsoft.com/office/drawing/2014/main" id="{CD771A02-2238-462B-AEE4-CE3850084000}"/>
              </a:ext>
            </a:extLst>
          </p:cNvPr>
          <p:cNvSpPr txBox="1"/>
          <p:nvPr/>
        </p:nvSpPr>
        <p:spPr>
          <a:xfrm>
            <a:off x="4007768" y="5733256"/>
            <a:ext cx="5256584" cy="369332"/>
          </a:xfrm>
          <a:prstGeom prst="rect">
            <a:avLst/>
          </a:prstGeom>
          <a:noFill/>
        </p:spPr>
        <p:txBody>
          <a:bodyPr wrap="square" rtlCol="0">
            <a:spAutoFit/>
          </a:bodyPr>
          <a:lstStyle/>
          <a:p>
            <a:r>
              <a:rPr lang="en-GB" dirty="0"/>
              <a:t>* We will return to this concept later in this Theme</a:t>
            </a:r>
          </a:p>
        </p:txBody>
      </p:sp>
    </p:spTree>
    <p:extLst>
      <p:ext uri="{BB962C8B-B14F-4D97-AF65-F5344CB8AC3E}">
        <p14:creationId xmlns:p14="http://schemas.microsoft.com/office/powerpoint/2010/main" val="2907403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13" grpId="0"/>
      <p:bldP spid="14" grpId="0"/>
      <p:bldP spid="15" grpId="0"/>
      <p:bldP spid="16" grpId="0"/>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88640"/>
            <a:ext cx="8229600" cy="720080"/>
          </a:xfrm>
        </p:spPr>
        <p:txBody>
          <a:bodyPr>
            <a:normAutofit fontScale="90000"/>
          </a:bodyPr>
          <a:lstStyle/>
          <a:p>
            <a:r>
              <a:rPr lang="en-GB" b="1" dirty="0"/>
              <a:t>Types of Inequality </a:t>
            </a:r>
          </a:p>
        </p:txBody>
      </p:sp>
      <p:sp>
        <p:nvSpPr>
          <p:cNvPr id="4" name="TextBox 3">
            <a:extLst>
              <a:ext uri="{FF2B5EF4-FFF2-40B4-BE49-F238E27FC236}">
                <a16:creationId xmlns:a16="http://schemas.microsoft.com/office/drawing/2014/main" id="{D638A47F-CE62-41F1-A027-C1544A2BFC56}"/>
              </a:ext>
            </a:extLst>
          </p:cNvPr>
          <p:cNvSpPr txBox="1"/>
          <p:nvPr/>
        </p:nvSpPr>
        <p:spPr>
          <a:xfrm>
            <a:off x="1703512" y="1050963"/>
            <a:ext cx="7848872" cy="523220"/>
          </a:xfrm>
          <a:prstGeom prst="rect">
            <a:avLst/>
          </a:prstGeom>
          <a:noFill/>
        </p:spPr>
        <p:txBody>
          <a:bodyPr wrap="square" rtlCol="0">
            <a:spAutoFit/>
          </a:bodyPr>
          <a:lstStyle/>
          <a:p>
            <a:r>
              <a:rPr lang="en-GB" sz="2800" b="1" dirty="0"/>
              <a:t>Historically, inequality has been used to refer to:</a:t>
            </a:r>
          </a:p>
        </p:txBody>
      </p:sp>
      <p:sp>
        <p:nvSpPr>
          <p:cNvPr id="5" name="TextBox 4">
            <a:extLst>
              <a:ext uri="{FF2B5EF4-FFF2-40B4-BE49-F238E27FC236}">
                <a16:creationId xmlns:a16="http://schemas.microsoft.com/office/drawing/2014/main" id="{9C1E6F38-A866-47D7-8B73-F9366C507F9F}"/>
              </a:ext>
            </a:extLst>
          </p:cNvPr>
          <p:cNvSpPr txBox="1"/>
          <p:nvPr/>
        </p:nvSpPr>
        <p:spPr>
          <a:xfrm>
            <a:off x="2351584" y="1584610"/>
            <a:ext cx="772554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Unequal distribution of valued resources (e.g. capital)</a:t>
            </a:r>
          </a:p>
          <a:p>
            <a:pPr marL="342900" indent="-342900">
              <a:buFont typeface="Arial" panose="020B0604020202020204" pitchFamily="34" charset="0"/>
              <a:buChar char="•"/>
            </a:pPr>
            <a:r>
              <a:rPr lang="en-GB" sz="2400" dirty="0"/>
              <a:t>Unequal distribution of valued opportunities in society (e.g. education)</a:t>
            </a:r>
          </a:p>
          <a:p>
            <a:pPr marL="342900" indent="-342900">
              <a:buFont typeface="Arial" panose="020B0604020202020204" pitchFamily="34" charset="0"/>
              <a:buChar char="•"/>
            </a:pPr>
            <a:r>
              <a:rPr lang="en-GB" sz="2400" dirty="0"/>
              <a:t>Unequal distribution of power in society</a:t>
            </a:r>
          </a:p>
        </p:txBody>
      </p:sp>
      <p:sp>
        <p:nvSpPr>
          <p:cNvPr id="6" name="TextBox 5">
            <a:extLst>
              <a:ext uri="{FF2B5EF4-FFF2-40B4-BE49-F238E27FC236}">
                <a16:creationId xmlns:a16="http://schemas.microsoft.com/office/drawing/2014/main" id="{4F0F4EEB-6EE4-44D3-9920-C8206BF4EA34}"/>
              </a:ext>
            </a:extLst>
          </p:cNvPr>
          <p:cNvSpPr txBox="1"/>
          <p:nvPr/>
        </p:nvSpPr>
        <p:spPr>
          <a:xfrm>
            <a:off x="2351584" y="3193124"/>
            <a:ext cx="799288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It is a multi-dimensional concept which covers disparities of</a:t>
            </a:r>
          </a:p>
        </p:txBody>
      </p:sp>
      <p:sp>
        <p:nvSpPr>
          <p:cNvPr id="9" name="TextBox 8">
            <a:extLst>
              <a:ext uri="{FF2B5EF4-FFF2-40B4-BE49-F238E27FC236}">
                <a16:creationId xmlns:a16="http://schemas.microsoft.com/office/drawing/2014/main" id="{FFA82F62-0A6A-4737-B9DE-AF52B2927D81}"/>
              </a:ext>
            </a:extLst>
          </p:cNvPr>
          <p:cNvSpPr txBox="1"/>
          <p:nvPr/>
        </p:nvSpPr>
        <p:spPr>
          <a:xfrm>
            <a:off x="2711624" y="3563961"/>
            <a:ext cx="7200800" cy="461665"/>
          </a:xfrm>
          <a:prstGeom prst="rect">
            <a:avLst/>
          </a:prstGeom>
          <a:noFill/>
        </p:spPr>
        <p:txBody>
          <a:bodyPr wrap="square" rtlCol="0">
            <a:spAutoFit/>
          </a:bodyPr>
          <a:lstStyle/>
          <a:p>
            <a:r>
              <a:rPr lang="en-GB" sz="2400" dirty="0"/>
              <a:t>Income, Wealth, Prestige, Power, Access &amp; Opportunity </a:t>
            </a:r>
          </a:p>
        </p:txBody>
      </p:sp>
      <p:sp>
        <p:nvSpPr>
          <p:cNvPr id="11" name="TextBox 10">
            <a:extLst>
              <a:ext uri="{FF2B5EF4-FFF2-40B4-BE49-F238E27FC236}">
                <a16:creationId xmlns:a16="http://schemas.microsoft.com/office/drawing/2014/main" id="{42455F5F-EB5E-4BB7-AEFE-6D6784648BF0}"/>
              </a:ext>
            </a:extLst>
          </p:cNvPr>
          <p:cNvSpPr txBox="1"/>
          <p:nvPr/>
        </p:nvSpPr>
        <p:spPr>
          <a:xfrm>
            <a:off x="6562395" y="4211796"/>
            <a:ext cx="4104456" cy="369332"/>
          </a:xfrm>
          <a:prstGeom prst="rect">
            <a:avLst/>
          </a:prstGeom>
          <a:noFill/>
        </p:spPr>
        <p:txBody>
          <a:bodyPr wrap="square" rtlCol="0">
            <a:spAutoFit/>
          </a:bodyPr>
          <a:lstStyle/>
          <a:p>
            <a:r>
              <a:rPr lang="nl-NL" dirty="0"/>
              <a:t>(Walsh, Stevens &amp; Moore, 2000, P. 62).</a:t>
            </a:r>
          </a:p>
        </p:txBody>
      </p:sp>
      <p:sp>
        <p:nvSpPr>
          <p:cNvPr id="12" name="TextBox 11">
            <a:extLst>
              <a:ext uri="{FF2B5EF4-FFF2-40B4-BE49-F238E27FC236}">
                <a16:creationId xmlns:a16="http://schemas.microsoft.com/office/drawing/2014/main" id="{70CA83A5-4549-4271-B2F2-80072CD2C026}"/>
              </a:ext>
            </a:extLst>
          </p:cNvPr>
          <p:cNvSpPr txBox="1"/>
          <p:nvPr/>
        </p:nvSpPr>
        <p:spPr>
          <a:xfrm>
            <a:off x="1847528" y="4869161"/>
            <a:ext cx="8568952" cy="954107"/>
          </a:xfrm>
          <a:prstGeom prst="rect">
            <a:avLst/>
          </a:prstGeom>
          <a:noFill/>
        </p:spPr>
        <p:txBody>
          <a:bodyPr wrap="square" rtlCol="0">
            <a:spAutoFit/>
          </a:bodyPr>
          <a:lstStyle/>
          <a:p>
            <a:pPr algn="ctr"/>
            <a:r>
              <a:rPr lang="en-GB" sz="2800" b="1" dirty="0"/>
              <a:t>However, it is becoming increasingly common to discuss equity/inequity rather than equality/inequality</a:t>
            </a:r>
          </a:p>
        </p:txBody>
      </p:sp>
    </p:spTree>
    <p:extLst>
      <p:ext uri="{BB962C8B-B14F-4D97-AF65-F5344CB8AC3E}">
        <p14:creationId xmlns:p14="http://schemas.microsoft.com/office/powerpoint/2010/main" val="310898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iterate type="wd">
                                    <p:tmAbs val="500"/>
                                  </p:iterate>
                                  <p:childTnLst>
                                    <p:set>
                                      <p:cBhvr>
                                        <p:cTn id="24" dur="1" fill="hold">
                                          <p:stCondLst>
                                            <p:cond delay="249"/>
                                          </p:stCondLst>
                                        </p:cTn>
                                        <p:tgtEl>
                                          <p:spTgt spid="9">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9" grpId="0" build="allAtOnce"/>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2286B-1564-4ECB-B7B5-B79ADEE91BCE}"/>
              </a:ext>
            </a:extLst>
          </p:cNvPr>
          <p:cNvSpPr txBox="1">
            <a:spLocks/>
          </p:cNvSpPr>
          <p:nvPr/>
        </p:nvSpPr>
        <p:spPr>
          <a:xfrm>
            <a:off x="1981200" y="274638"/>
            <a:ext cx="8229600" cy="92211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Equality </a:t>
            </a:r>
            <a:r>
              <a:rPr lang="en-GB" b="1" u="sng" dirty="0"/>
              <a:t>or</a:t>
            </a:r>
            <a:r>
              <a:rPr lang="en-GB" b="1" dirty="0"/>
              <a:t> Equity</a:t>
            </a:r>
          </a:p>
        </p:txBody>
      </p:sp>
      <p:sp>
        <p:nvSpPr>
          <p:cNvPr id="3" name="TextBox 2">
            <a:extLst>
              <a:ext uri="{FF2B5EF4-FFF2-40B4-BE49-F238E27FC236}">
                <a16:creationId xmlns:a16="http://schemas.microsoft.com/office/drawing/2014/main" id="{8CFAEDF3-4A45-41F8-A313-022582071E5E}"/>
              </a:ext>
            </a:extLst>
          </p:cNvPr>
          <p:cNvSpPr txBox="1"/>
          <p:nvPr/>
        </p:nvSpPr>
        <p:spPr>
          <a:xfrm>
            <a:off x="1981200" y="1196752"/>
            <a:ext cx="1378496" cy="523220"/>
          </a:xfrm>
          <a:prstGeom prst="rect">
            <a:avLst/>
          </a:prstGeom>
          <a:noFill/>
        </p:spPr>
        <p:txBody>
          <a:bodyPr wrap="square" rtlCol="0">
            <a:spAutoFit/>
          </a:bodyPr>
          <a:lstStyle/>
          <a:p>
            <a:r>
              <a:rPr lang="en-GB" sz="2800" b="1" dirty="0"/>
              <a:t>Equality</a:t>
            </a:r>
          </a:p>
        </p:txBody>
      </p:sp>
      <p:sp>
        <p:nvSpPr>
          <p:cNvPr id="4" name="TextBox 3">
            <a:extLst>
              <a:ext uri="{FF2B5EF4-FFF2-40B4-BE49-F238E27FC236}">
                <a16:creationId xmlns:a16="http://schemas.microsoft.com/office/drawing/2014/main" id="{E95E3409-94B5-4C80-9B13-866325A1BCFD}"/>
              </a:ext>
            </a:extLst>
          </p:cNvPr>
          <p:cNvSpPr txBox="1"/>
          <p:nvPr/>
        </p:nvSpPr>
        <p:spPr>
          <a:xfrm>
            <a:off x="3719736" y="1196752"/>
            <a:ext cx="4032448" cy="523220"/>
          </a:xfrm>
          <a:prstGeom prst="rect">
            <a:avLst/>
          </a:prstGeom>
          <a:noFill/>
        </p:spPr>
        <p:txBody>
          <a:bodyPr wrap="square" rtlCol="0">
            <a:spAutoFit/>
          </a:bodyPr>
          <a:lstStyle/>
          <a:p>
            <a:r>
              <a:rPr lang="en-GB" sz="2800" dirty="0"/>
              <a:t>= Sameness</a:t>
            </a:r>
          </a:p>
        </p:txBody>
      </p:sp>
      <p:sp>
        <p:nvSpPr>
          <p:cNvPr id="5" name="TextBox 4">
            <a:extLst>
              <a:ext uri="{FF2B5EF4-FFF2-40B4-BE49-F238E27FC236}">
                <a16:creationId xmlns:a16="http://schemas.microsoft.com/office/drawing/2014/main" id="{602AA0E0-0968-4925-893F-FF6527B55E12}"/>
              </a:ext>
            </a:extLst>
          </p:cNvPr>
          <p:cNvSpPr txBox="1"/>
          <p:nvPr/>
        </p:nvSpPr>
        <p:spPr>
          <a:xfrm>
            <a:off x="3791744" y="1719973"/>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giving everyone the same thing (money, support etc)</a:t>
            </a:r>
          </a:p>
        </p:txBody>
      </p:sp>
      <p:sp>
        <p:nvSpPr>
          <p:cNvPr id="6" name="TextBox 5">
            <a:extLst>
              <a:ext uri="{FF2B5EF4-FFF2-40B4-BE49-F238E27FC236}">
                <a16:creationId xmlns:a16="http://schemas.microsoft.com/office/drawing/2014/main" id="{09891C04-62CB-46DE-9D53-CBBB078F5430}"/>
              </a:ext>
            </a:extLst>
          </p:cNvPr>
          <p:cNvSpPr txBox="1"/>
          <p:nvPr/>
        </p:nvSpPr>
        <p:spPr>
          <a:xfrm>
            <a:off x="3791744" y="2636913"/>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only works if everyone starts in the same place.</a:t>
            </a:r>
          </a:p>
        </p:txBody>
      </p:sp>
      <p:sp>
        <p:nvSpPr>
          <p:cNvPr id="7" name="TextBox 6">
            <a:extLst>
              <a:ext uri="{FF2B5EF4-FFF2-40B4-BE49-F238E27FC236}">
                <a16:creationId xmlns:a16="http://schemas.microsoft.com/office/drawing/2014/main" id="{F1B988CF-8089-449A-BE5A-737AEAE693F6}"/>
              </a:ext>
            </a:extLst>
          </p:cNvPr>
          <p:cNvSpPr txBox="1"/>
          <p:nvPr/>
        </p:nvSpPr>
        <p:spPr>
          <a:xfrm>
            <a:off x="1991544" y="3627021"/>
            <a:ext cx="1378496" cy="523220"/>
          </a:xfrm>
          <a:prstGeom prst="rect">
            <a:avLst/>
          </a:prstGeom>
          <a:noFill/>
        </p:spPr>
        <p:txBody>
          <a:bodyPr wrap="square" rtlCol="0">
            <a:spAutoFit/>
          </a:bodyPr>
          <a:lstStyle/>
          <a:p>
            <a:r>
              <a:rPr lang="en-GB" sz="2800" b="1" dirty="0"/>
              <a:t>Equity</a:t>
            </a:r>
          </a:p>
        </p:txBody>
      </p:sp>
      <p:sp>
        <p:nvSpPr>
          <p:cNvPr id="8" name="TextBox 7">
            <a:extLst>
              <a:ext uri="{FF2B5EF4-FFF2-40B4-BE49-F238E27FC236}">
                <a16:creationId xmlns:a16="http://schemas.microsoft.com/office/drawing/2014/main" id="{B50BB5C6-A05D-46CE-AA92-1D11B54A4209}"/>
              </a:ext>
            </a:extLst>
          </p:cNvPr>
          <p:cNvSpPr txBox="1"/>
          <p:nvPr/>
        </p:nvSpPr>
        <p:spPr>
          <a:xfrm>
            <a:off x="3730080" y="3627021"/>
            <a:ext cx="4032448" cy="523220"/>
          </a:xfrm>
          <a:prstGeom prst="rect">
            <a:avLst/>
          </a:prstGeom>
          <a:noFill/>
        </p:spPr>
        <p:txBody>
          <a:bodyPr wrap="square" rtlCol="0">
            <a:spAutoFit/>
          </a:bodyPr>
          <a:lstStyle/>
          <a:p>
            <a:r>
              <a:rPr lang="en-GB" sz="2800" dirty="0"/>
              <a:t>= Fairness</a:t>
            </a:r>
          </a:p>
        </p:txBody>
      </p:sp>
      <p:sp>
        <p:nvSpPr>
          <p:cNvPr id="9" name="TextBox 8">
            <a:extLst>
              <a:ext uri="{FF2B5EF4-FFF2-40B4-BE49-F238E27FC236}">
                <a16:creationId xmlns:a16="http://schemas.microsoft.com/office/drawing/2014/main" id="{944DACE4-159E-4F4D-A7D2-80F213006773}"/>
              </a:ext>
            </a:extLst>
          </p:cNvPr>
          <p:cNvSpPr txBox="1"/>
          <p:nvPr/>
        </p:nvSpPr>
        <p:spPr>
          <a:xfrm>
            <a:off x="3802088" y="4150242"/>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giving everyone what they need in order to play an equal role in society </a:t>
            </a:r>
          </a:p>
        </p:txBody>
      </p:sp>
      <p:sp>
        <p:nvSpPr>
          <p:cNvPr id="10" name="TextBox 9">
            <a:extLst>
              <a:ext uri="{FF2B5EF4-FFF2-40B4-BE49-F238E27FC236}">
                <a16:creationId xmlns:a16="http://schemas.microsoft.com/office/drawing/2014/main" id="{7B2951AD-752D-44CF-A4BD-A6D2AAFA8ACF}"/>
              </a:ext>
            </a:extLst>
          </p:cNvPr>
          <p:cNvSpPr txBox="1"/>
          <p:nvPr/>
        </p:nvSpPr>
        <p:spPr>
          <a:xfrm>
            <a:off x="3802088" y="5067182"/>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attempts to remove disadvantages in society</a:t>
            </a:r>
          </a:p>
        </p:txBody>
      </p:sp>
      <p:pic>
        <p:nvPicPr>
          <p:cNvPr id="11" name="Picture 10">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60297" y="5733257"/>
            <a:ext cx="710809" cy="710809"/>
          </a:xfrm>
          <a:prstGeom prst="rect">
            <a:avLst/>
          </a:prstGeom>
        </p:spPr>
      </p:pic>
    </p:spTree>
    <p:extLst>
      <p:ext uri="{BB962C8B-B14F-4D97-AF65-F5344CB8AC3E}">
        <p14:creationId xmlns:p14="http://schemas.microsoft.com/office/powerpoint/2010/main" val="196332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1886C-1B61-4514-8A91-8DB5E5151E49}"/>
              </a:ext>
            </a:extLst>
          </p:cNvPr>
          <p:cNvSpPr txBox="1">
            <a:spLocks/>
          </p:cNvSpPr>
          <p:nvPr/>
        </p:nvSpPr>
        <p:spPr>
          <a:xfrm>
            <a:off x="1981200" y="142528"/>
            <a:ext cx="8229600" cy="92211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Equality </a:t>
            </a:r>
            <a:r>
              <a:rPr lang="en-GB" b="1" u="sng" dirty="0"/>
              <a:t>or</a:t>
            </a:r>
            <a:r>
              <a:rPr lang="en-GB" b="1" dirty="0"/>
              <a:t> Equity: An example</a:t>
            </a:r>
          </a:p>
        </p:txBody>
      </p:sp>
      <p:sp>
        <p:nvSpPr>
          <p:cNvPr id="3" name="TextBox 2">
            <a:extLst>
              <a:ext uri="{FF2B5EF4-FFF2-40B4-BE49-F238E27FC236}">
                <a16:creationId xmlns:a16="http://schemas.microsoft.com/office/drawing/2014/main" id="{C1153454-B363-4942-AD0C-55FE2C3FB590}"/>
              </a:ext>
            </a:extLst>
          </p:cNvPr>
          <p:cNvSpPr txBox="1"/>
          <p:nvPr/>
        </p:nvSpPr>
        <p:spPr>
          <a:xfrm>
            <a:off x="3791744" y="884910"/>
            <a:ext cx="4320480" cy="646331"/>
          </a:xfrm>
          <a:prstGeom prst="rect">
            <a:avLst/>
          </a:prstGeom>
          <a:noFill/>
        </p:spPr>
        <p:txBody>
          <a:bodyPr wrap="square" rtlCol="0">
            <a:spAutoFit/>
          </a:bodyPr>
          <a:lstStyle/>
          <a:p>
            <a:pPr algn="ctr"/>
            <a:r>
              <a:rPr lang="en-GB" sz="3600" b="1" dirty="0"/>
              <a:t>Health</a:t>
            </a:r>
          </a:p>
        </p:txBody>
      </p:sp>
      <p:sp>
        <p:nvSpPr>
          <p:cNvPr id="4" name="TextBox 3">
            <a:extLst>
              <a:ext uri="{FF2B5EF4-FFF2-40B4-BE49-F238E27FC236}">
                <a16:creationId xmlns:a16="http://schemas.microsoft.com/office/drawing/2014/main" id="{2B82FB2B-A821-4F55-8358-7C351EF70A7F}"/>
              </a:ext>
            </a:extLst>
          </p:cNvPr>
          <p:cNvSpPr txBox="1"/>
          <p:nvPr/>
        </p:nvSpPr>
        <p:spPr>
          <a:xfrm>
            <a:off x="1703512" y="1580558"/>
            <a:ext cx="7859216" cy="523220"/>
          </a:xfrm>
          <a:prstGeom prst="rect">
            <a:avLst/>
          </a:prstGeom>
          <a:noFill/>
        </p:spPr>
        <p:txBody>
          <a:bodyPr wrap="square" rtlCol="0">
            <a:spAutoFit/>
          </a:bodyPr>
          <a:lstStyle/>
          <a:p>
            <a:r>
              <a:rPr lang="en-GB" sz="2800" dirty="0"/>
              <a:t>The World Health Organisation (No date) states that;</a:t>
            </a:r>
          </a:p>
        </p:txBody>
      </p:sp>
      <p:sp>
        <p:nvSpPr>
          <p:cNvPr id="5" name="TextBox 4">
            <a:extLst>
              <a:ext uri="{FF2B5EF4-FFF2-40B4-BE49-F238E27FC236}">
                <a16:creationId xmlns:a16="http://schemas.microsoft.com/office/drawing/2014/main" id="{C7A17246-800A-4F7E-A1E3-4C38C0D71017}"/>
              </a:ext>
            </a:extLst>
          </p:cNvPr>
          <p:cNvSpPr txBox="1"/>
          <p:nvPr/>
        </p:nvSpPr>
        <p:spPr>
          <a:xfrm>
            <a:off x="2166392" y="2132856"/>
            <a:ext cx="7859216" cy="1569660"/>
          </a:xfrm>
          <a:prstGeom prst="rect">
            <a:avLst/>
          </a:prstGeom>
          <a:noFill/>
        </p:spPr>
        <p:txBody>
          <a:bodyPr wrap="square" rtlCol="0">
            <a:spAutoFit/>
          </a:bodyPr>
          <a:lstStyle/>
          <a:p>
            <a:pPr algn="just"/>
            <a:r>
              <a:rPr lang="en-GB" sz="2400" dirty="0"/>
              <a:t>‘Equity is the absence of avoidable, unfair, or remediable differences among groups of people, whether those groups are defined socially, economically, demographically or geographically or by other means of stratification.’</a:t>
            </a:r>
          </a:p>
        </p:txBody>
      </p:sp>
      <p:pic>
        <p:nvPicPr>
          <p:cNvPr id="7" name="Picture 6">
            <a:extLst>
              <a:ext uri="{FF2B5EF4-FFF2-40B4-BE49-F238E27FC236}">
                <a16:creationId xmlns:a16="http://schemas.microsoft.com/office/drawing/2014/main" id="{30FD8299-8E09-4B0E-9BA3-C7CBFDAD9FB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32104" y="3645024"/>
            <a:ext cx="566792" cy="566792"/>
          </a:xfrm>
          <a:prstGeom prst="rect">
            <a:avLst/>
          </a:prstGeom>
        </p:spPr>
      </p:pic>
      <p:sp>
        <p:nvSpPr>
          <p:cNvPr id="8" name="TextBox 7">
            <a:extLst>
              <a:ext uri="{FF2B5EF4-FFF2-40B4-BE49-F238E27FC236}">
                <a16:creationId xmlns:a16="http://schemas.microsoft.com/office/drawing/2014/main" id="{82662E9F-175B-46ED-9B90-A9B09C3D559F}"/>
              </a:ext>
            </a:extLst>
          </p:cNvPr>
          <p:cNvSpPr txBox="1"/>
          <p:nvPr/>
        </p:nvSpPr>
        <p:spPr>
          <a:xfrm>
            <a:off x="7598896" y="3697918"/>
            <a:ext cx="2817584" cy="369332"/>
          </a:xfrm>
          <a:prstGeom prst="rect">
            <a:avLst/>
          </a:prstGeom>
          <a:noFill/>
        </p:spPr>
        <p:txBody>
          <a:bodyPr wrap="square" rtlCol="0">
            <a:spAutoFit/>
          </a:bodyPr>
          <a:lstStyle/>
          <a:p>
            <a:r>
              <a:rPr lang="en-GB" b="1" dirty="0"/>
              <a:t>Paraphrase this statement</a:t>
            </a:r>
          </a:p>
        </p:txBody>
      </p:sp>
      <p:sp>
        <p:nvSpPr>
          <p:cNvPr id="9" name="TextBox 8">
            <a:extLst>
              <a:ext uri="{FF2B5EF4-FFF2-40B4-BE49-F238E27FC236}">
                <a16:creationId xmlns:a16="http://schemas.microsoft.com/office/drawing/2014/main" id="{1C20BEE4-E4CB-4459-B9E4-E6939E4DA9E8}"/>
              </a:ext>
            </a:extLst>
          </p:cNvPr>
          <p:cNvSpPr txBox="1"/>
          <p:nvPr/>
        </p:nvSpPr>
        <p:spPr>
          <a:xfrm>
            <a:off x="2166392" y="4211816"/>
            <a:ext cx="8044408" cy="1569660"/>
          </a:xfrm>
          <a:prstGeom prst="rect">
            <a:avLst/>
          </a:prstGeom>
          <a:noFill/>
        </p:spPr>
        <p:txBody>
          <a:bodyPr wrap="square" rtlCol="0">
            <a:spAutoFit/>
          </a:bodyPr>
          <a:lstStyle/>
          <a:p>
            <a:r>
              <a:rPr lang="en-GB" sz="2400" dirty="0"/>
              <a:t>"Health equity” or “equity in health” implies that ideally everyone should have a fair opportunity to attain their full health potential and that no one should be disadvantaged from achieving this potential.</a:t>
            </a:r>
          </a:p>
        </p:txBody>
      </p:sp>
      <p:pic>
        <p:nvPicPr>
          <p:cNvPr id="11" name="Picture 10">
            <a:hlinkClick r:id="rId3"/>
            <a:extLst>
              <a:ext uri="{FF2B5EF4-FFF2-40B4-BE49-F238E27FC236}">
                <a16:creationId xmlns:a16="http://schemas.microsoft.com/office/drawing/2014/main" id="{2D32DC46-2146-4772-903D-D4F0CEC108C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23793" y="5908784"/>
            <a:ext cx="742381" cy="742381"/>
          </a:xfrm>
          <a:prstGeom prst="rect">
            <a:avLst/>
          </a:prstGeom>
        </p:spPr>
      </p:pic>
      <p:sp>
        <p:nvSpPr>
          <p:cNvPr id="12" name="TextBox 11">
            <a:extLst>
              <a:ext uri="{FF2B5EF4-FFF2-40B4-BE49-F238E27FC236}">
                <a16:creationId xmlns:a16="http://schemas.microsoft.com/office/drawing/2014/main" id="{5B8E1AF7-5898-4050-9EB5-5E7B9C6C2509}"/>
              </a:ext>
            </a:extLst>
          </p:cNvPr>
          <p:cNvSpPr txBox="1"/>
          <p:nvPr/>
        </p:nvSpPr>
        <p:spPr>
          <a:xfrm>
            <a:off x="5159896" y="6093296"/>
            <a:ext cx="4104456" cy="369332"/>
          </a:xfrm>
          <a:prstGeom prst="rect">
            <a:avLst/>
          </a:prstGeom>
          <a:noFill/>
        </p:spPr>
        <p:txBody>
          <a:bodyPr wrap="square" rtlCol="0">
            <a:spAutoFit/>
          </a:bodyPr>
          <a:lstStyle/>
          <a:p>
            <a:r>
              <a:rPr lang="en-GB" dirty="0"/>
              <a:t>World Health Organisation website</a:t>
            </a:r>
          </a:p>
        </p:txBody>
      </p:sp>
    </p:spTree>
    <p:extLst>
      <p:ext uri="{BB962C8B-B14F-4D97-AF65-F5344CB8AC3E}">
        <p14:creationId xmlns:p14="http://schemas.microsoft.com/office/powerpoint/2010/main" val="13603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7"/>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8"/>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8" grpId="1"/>
      <p:bldP spid="9"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823EA-92F6-40E1-A3EC-B9E8D5ACE53C}"/>
              </a:ext>
            </a:extLst>
          </p:cNvPr>
          <p:cNvSpPr txBox="1">
            <a:spLocks/>
          </p:cNvSpPr>
          <p:nvPr/>
        </p:nvSpPr>
        <p:spPr>
          <a:xfrm>
            <a:off x="1981200" y="142528"/>
            <a:ext cx="8229600" cy="92211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Equality </a:t>
            </a:r>
            <a:r>
              <a:rPr lang="en-GB" b="1" u="sng" dirty="0"/>
              <a:t>or</a:t>
            </a:r>
            <a:r>
              <a:rPr lang="en-GB" b="1" dirty="0"/>
              <a:t> Equity: An example</a:t>
            </a:r>
          </a:p>
        </p:txBody>
      </p:sp>
      <p:sp>
        <p:nvSpPr>
          <p:cNvPr id="3" name="TextBox 2">
            <a:extLst>
              <a:ext uri="{FF2B5EF4-FFF2-40B4-BE49-F238E27FC236}">
                <a16:creationId xmlns:a16="http://schemas.microsoft.com/office/drawing/2014/main" id="{30B2CCD1-97F5-4DCC-BB43-8DDC11D54494}"/>
              </a:ext>
            </a:extLst>
          </p:cNvPr>
          <p:cNvSpPr txBox="1"/>
          <p:nvPr/>
        </p:nvSpPr>
        <p:spPr>
          <a:xfrm>
            <a:off x="3791744" y="884910"/>
            <a:ext cx="4320480" cy="646331"/>
          </a:xfrm>
          <a:prstGeom prst="rect">
            <a:avLst/>
          </a:prstGeom>
          <a:noFill/>
        </p:spPr>
        <p:txBody>
          <a:bodyPr wrap="square" rtlCol="0">
            <a:spAutoFit/>
          </a:bodyPr>
          <a:lstStyle/>
          <a:p>
            <a:pPr algn="ctr"/>
            <a:r>
              <a:rPr lang="en-GB" sz="3600" b="1" dirty="0"/>
              <a:t>Health</a:t>
            </a:r>
          </a:p>
        </p:txBody>
      </p:sp>
      <p:sp>
        <p:nvSpPr>
          <p:cNvPr id="4" name="TextBox 3">
            <a:extLst>
              <a:ext uri="{FF2B5EF4-FFF2-40B4-BE49-F238E27FC236}">
                <a16:creationId xmlns:a16="http://schemas.microsoft.com/office/drawing/2014/main" id="{0FE2B5FB-C3D6-4B8E-98D5-2C4CBB98B6B3}"/>
              </a:ext>
            </a:extLst>
          </p:cNvPr>
          <p:cNvSpPr txBox="1"/>
          <p:nvPr/>
        </p:nvSpPr>
        <p:spPr>
          <a:xfrm>
            <a:off x="1981200" y="1819009"/>
            <a:ext cx="8229600" cy="954107"/>
          </a:xfrm>
          <a:prstGeom prst="rect">
            <a:avLst/>
          </a:prstGeom>
          <a:noFill/>
        </p:spPr>
        <p:txBody>
          <a:bodyPr wrap="square" rtlCol="0">
            <a:spAutoFit/>
          </a:bodyPr>
          <a:lstStyle/>
          <a:p>
            <a:r>
              <a:rPr lang="en-GB" sz="2800" dirty="0"/>
              <a:t>In the UK everyone has access to free health care at the point of delivery (</a:t>
            </a:r>
            <a:r>
              <a:rPr lang="en-GB" sz="2800" b="1" dirty="0"/>
              <a:t>equality</a:t>
            </a:r>
            <a:r>
              <a:rPr lang="en-GB" sz="2800" dirty="0"/>
              <a:t>).</a:t>
            </a:r>
          </a:p>
        </p:txBody>
      </p:sp>
      <p:sp>
        <p:nvSpPr>
          <p:cNvPr id="5" name="TextBox 4">
            <a:extLst>
              <a:ext uri="{FF2B5EF4-FFF2-40B4-BE49-F238E27FC236}">
                <a16:creationId xmlns:a16="http://schemas.microsoft.com/office/drawing/2014/main" id="{AE27FB1A-9271-4D81-A996-55644DB1C027}"/>
              </a:ext>
            </a:extLst>
          </p:cNvPr>
          <p:cNvSpPr txBox="1"/>
          <p:nvPr/>
        </p:nvSpPr>
        <p:spPr>
          <a:xfrm>
            <a:off x="1981200" y="3212977"/>
            <a:ext cx="8229600" cy="954107"/>
          </a:xfrm>
          <a:prstGeom prst="rect">
            <a:avLst/>
          </a:prstGeom>
          <a:noFill/>
        </p:spPr>
        <p:txBody>
          <a:bodyPr wrap="square" rtlCol="0">
            <a:spAutoFit/>
          </a:bodyPr>
          <a:lstStyle/>
          <a:p>
            <a:r>
              <a:rPr lang="en-GB" sz="2800" dirty="0"/>
              <a:t>But levels of health differ depending on where you live, what you earn and other factors (</a:t>
            </a:r>
            <a:r>
              <a:rPr lang="en-GB" sz="2800" b="1" dirty="0"/>
              <a:t>inequity</a:t>
            </a:r>
            <a:r>
              <a:rPr lang="en-GB" sz="2800" dirty="0"/>
              <a:t>)</a:t>
            </a:r>
          </a:p>
        </p:txBody>
      </p:sp>
      <p:sp>
        <p:nvSpPr>
          <p:cNvPr id="8" name="TextBox 7">
            <a:extLst>
              <a:ext uri="{FF2B5EF4-FFF2-40B4-BE49-F238E27FC236}">
                <a16:creationId xmlns:a16="http://schemas.microsoft.com/office/drawing/2014/main" id="{713F0F3A-39C7-4582-B08E-EF69995DE4D7}"/>
              </a:ext>
            </a:extLst>
          </p:cNvPr>
          <p:cNvSpPr txBox="1"/>
          <p:nvPr/>
        </p:nvSpPr>
        <p:spPr>
          <a:xfrm>
            <a:off x="4007768" y="4606944"/>
            <a:ext cx="5328592" cy="369332"/>
          </a:xfrm>
          <a:prstGeom prst="rect">
            <a:avLst/>
          </a:prstGeom>
          <a:noFill/>
        </p:spPr>
        <p:txBody>
          <a:bodyPr wrap="square" rtlCol="0">
            <a:spAutoFit/>
          </a:bodyPr>
          <a:lstStyle/>
          <a:p>
            <a:r>
              <a:rPr lang="en-GB" dirty="0"/>
              <a:t>Welsh Index of Multiple Deprivation - Health</a:t>
            </a:r>
          </a:p>
        </p:txBody>
      </p:sp>
      <p:pic>
        <p:nvPicPr>
          <p:cNvPr id="9" name="Picture 8">
            <a:hlinkClick r:id="rId2"/>
            <a:extLst>
              <a:ext uri="{FF2B5EF4-FFF2-40B4-BE49-F238E27FC236}">
                <a16:creationId xmlns:a16="http://schemas.microsoft.com/office/drawing/2014/main" id="{F9470FA8-9184-42BD-A547-3AED7B0C99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29376" y="5310480"/>
            <a:ext cx="710809" cy="710809"/>
          </a:xfrm>
          <a:prstGeom prst="rect">
            <a:avLst/>
          </a:prstGeom>
        </p:spPr>
      </p:pic>
      <p:sp>
        <p:nvSpPr>
          <p:cNvPr id="10" name="TextBox 9">
            <a:extLst>
              <a:ext uri="{FF2B5EF4-FFF2-40B4-BE49-F238E27FC236}">
                <a16:creationId xmlns:a16="http://schemas.microsoft.com/office/drawing/2014/main" id="{6989BC63-DF5A-490C-821B-155F4D48AACC}"/>
              </a:ext>
            </a:extLst>
          </p:cNvPr>
          <p:cNvSpPr txBox="1"/>
          <p:nvPr/>
        </p:nvSpPr>
        <p:spPr>
          <a:xfrm>
            <a:off x="4007768" y="5480311"/>
            <a:ext cx="5328592" cy="369332"/>
          </a:xfrm>
          <a:prstGeom prst="rect">
            <a:avLst/>
          </a:prstGeom>
          <a:noFill/>
        </p:spPr>
        <p:txBody>
          <a:bodyPr wrap="square" rtlCol="0">
            <a:spAutoFit/>
          </a:bodyPr>
          <a:lstStyle/>
          <a:p>
            <a:r>
              <a:rPr lang="en-GB" dirty="0"/>
              <a:t>Welsh Index of Multiple Deprivation – Health Map</a:t>
            </a:r>
          </a:p>
        </p:txBody>
      </p:sp>
      <p:pic>
        <p:nvPicPr>
          <p:cNvPr id="6" name="Picture 5">
            <a:hlinkClick r:id="rId4" action="ppaction://hlinkpres?slideindex=1&amp;slidetit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75950" y="4471838"/>
            <a:ext cx="710809" cy="710809"/>
          </a:xfrm>
          <a:prstGeom prst="rect">
            <a:avLst/>
          </a:prstGeom>
        </p:spPr>
      </p:pic>
    </p:spTree>
    <p:extLst>
      <p:ext uri="{BB962C8B-B14F-4D97-AF65-F5344CB8AC3E}">
        <p14:creationId xmlns:p14="http://schemas.microsoft.com/office/powerpoint/2010/main" val="1911006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1847528" y="188640"/>
            <a:ext cx="8229600" cy="1143000"/>
          </a:xfrm>
        </p:spPr>
        <p:txBody>
          <a:bodyPr>
            <a:noAutofit/>
          </a:bodyPr>
          <a:lstStyle/>
          <a:p>
            <a:pPr eaLnBrk="1" hangingPunct="1"/>
            <a:r>
              <a:rPr lang="en-US" b="1" dirty="0"/>
              <a:t>Social Reproduction </a:t>
            </a:r>
            <a:br>
              <a:rPr lang="en-US" b="1" dirty="0"/>
            </a:br>
            <a:r>
              <a:rPr lang="en-US" b="1" dirty="0"/>
              <a:t>of Inequality </a:t>
            </a:r>
          </a:p>
        </p:txBody>
      </p:sp>
      <p:sp>
        <p:nvSpPr>
          <p:cNvPr id="3" name="TextBox 2">
            <a:extLst>
              <a:ext uri="{FF2B5EF4-FFF2-40B4-BE49-F238E27FC236}">
                <a16:creationId xmlns:a16="http://schemas.microsoft.com/office/drawing/2014/main" id="{634F61F2-1CB7-45A3-B170-1CB800CFA184}"/>
              </a:ext>
            </a:extLst>
          </p:cNvPr>
          <p:cNvSpPr txBox="1"/>
          <p:nvPr/>
        </p:nvSpPr>
        <p:spPr>
          <a:xfrm>
            <a:off x="1703512" y="1508685"/>
            <a:ext cx="8568952"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Refers to the process by which people’s position in society and their ‘life chances’ are maintained and repeated from generation to generation</a:t>
            </a:r>
          </a:p>
          <a:p>
            <a:pPr marL="457200" indent="-457200">
              <a:buFont typeface="Arial" panose="020B0604020202020204" pitchFamily="34" charset="0"/>
              <a:buChar char="•"/>
            </a:pPr>
            <a:r>
              <a:rPr lang="en-GB" sz="2800" dirty="0"/>
              <a:t>In the past this was mainly used to describe the experience of the working or labouring classes</a:t>
            </a:r>
          </a:p>
        </p:txBody>
      </p:sp>
      <p:sp>
        <p:nvSpPr>
          <p:cNvPr id="6" name="TextBox 5">
            <a:extLst>
              <a:ext uri="{FF2B5EF4-FFF2-40B4-BE49-F238E27FC236}">
                <a16:creationId xmlns:a16="http://schemas.microsoft.com/office/drawing/2014/main" id="{D6A10077-E987-495D-98FF-039634DD1166}"/>
              </a:ext>
            </a:extLst>
          </p:cNvPr>
          <p:cNvSpPr txBox="1"/>
          <p:nvPr/>
        </p:nvSpPr>
        <p:spPr>
          <a:xfrm>
            <a:off x="2027040" y="3858252"/>
            <a:ext cx="8640960" cy="369332"/>
          </a:xfrm>
          <a:prstGeom prst="rect">
            <a:avLst/>
          </a:prstGeom>
          <a:noFill/>
        </p:spPr>
        <p:txBody>
          <a:bodyPr wrap="square" rtlCol="0">
            <a:spAutoFit/>
          </a:bodyPr>
          <a:lstStyle/>
          <a:p>
            <a:pPr algn="r"/>
            <a:r>
              <a:rPr lang="en-GB" dirty="0"/>
              <a:t>Based on (</a:t>
            </a:r>
            <a:r>
              <a:rPr lang="en-GB" dirty="0" err="1"/>
              <a:t>Laslett</a:t>
            </a:r>
            <a:r>
              <a:rPr lang="en-GB" dirty="0"/>
              <a:t> &amp; Brenner, 1989; Clarke, 2000 </a:t>
            </a:r>
            <a:r>
              <a:rPr lang="en-GB" i="1" dirty="0"/>
              <a:t>cited in </a:t>
            </a:r>
            <a:r>
              <a:rPr lang="en-GB" dirty="0"/>
              <a:t> Luxton &amp; </a:t>
            </a:r>
            <a:r>
              <a:rPr lang="en-GB" dirty="0" err="1"/>
              <a:t>Bezanson</a:t>
            </a:r>
            <a:r>
              <a:rPr lang="en-GB" dirty="0"/>
              <a:t>, 2006, p. 3).</a:t>
            </a:r>
          </a:p>
        </p:txBody>
      </p:sp>
      <p:sp>
        <p:nvSpPr>
          <p:cNvPr id="7" name="TextBox 6">
            <a:extLst>
              <a:ext uri="{FF2B5EF4-FFF2-40B4-BE49-F238E27FC236}">
                <a16:creationId xmlns:a16="http://schemas.microsoft.com/office/drawing/2014/main" id="{40E9E628-D14D-4470-BDC4-14819CC2724A}"/>
              </a:ext>
            </a:extLst>
          </p:cNvPr>
          <p:cNvSpPr txBox="1"/>
          <p:nvPr/>
        </p:nvSpPr>
        <p:spPr>
          <a:xfrm>
            <a:off x="1732784" y="4365105"/>
            <a:ext cx="864096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it is now used to refer to any ‘intergenerational’ repetition of inequality due to class, ethnicity, gender etc.</a:t>
            </a:r>
          </a:p>
        </p:txBody>
      </p:sp>
    </p:spTree>
    <p:extLst>
      <p:ext uri="{BB962C8B-B14F-4D97-AF65-F5344CB8AC3E}">
        <p14:creationId xmlns:p14="http://schemas.microsoft.com/office/powerpoint/2010/main" val="218150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fontScale="90000"/>
          </a:bodyPr>
          <a:lstStyle/>
          <a:p>
            <a:r>
              <a:rPr lang="en-GB" b="1" dirty="0"/>
              <a:t>Social Reproduction of Inequality</a:t>
            </a:r>
          </a:p>
        </p:txBody>
      </p:sp>
      <p:sp>
        <p:nvSpPr>
          <p:cNvPr id="5" name="TextBox 4"/>
          <p:cNvSpPr txBox="1"/>
          <p:nvPr/>
        </p:nvSpPr>
        <p:spPr>
          <a:xfrm>
            <a:off x="3791744" y="6306363"/>
            <a:ext cx="6172200" cy="276999"/>
          </a:xfrm>
          <a:prstGeom prst="rect">
            <a:avLst/>
          </a:prstGeom>
          <a:noFill/>
        </p:spPr>
        <p:txBody>
          <a:bodyPr wrap="square" rtlCol="0">
            <a:spAutoFit/>
          </a:bodyPr>
          <a:lstStyle/>
          <a:p>
            <a:pPr marL="0" lvl="1" algn="r"/>
            <a:r>
              <a:rPr lang="en-GB" sz="1100" dirty="0"/>
              <a:t>(</a:t>
            </a:r>
            <a:r>
              <a:rPr lang="en-GB" sz="1200" dirty="0"/>
              <a:t>Elson, 1998; </a:t>
            </a:r>
            <a:r>
              <a:rPr lang="en-GB" sz="1200" dirty="0" err="1"/>
              <a:t>Picchio</a:t>
            </a:r>
            <a:r>
              <a:rPr lang="en-GB" sz="1200" dirty="0"/>
              <a:t>, 1992 cited in  </a:t>
            </a:r>
            <a:r>
              <a:rPr lang="en-GB" sz="1200" dirty="0" err="1"/>
              <a:t>Luxton</a:t>
            </a:r>
            <a:r>
              <a:rPr lang="en-GB" sz="1200" dirty="0"/>
              <a:t> &amp; </a:t>
            </a:r>
            <a:r>
              <a:rPr lang="en-GB" sz="1200" dirty="0" err="1"/>
              <a:t>Bezanson</a:t>
            </a:r>
            <a:r>
              <a:rPr lang="en-GB" sz="1200" dirty="0"/>
              <a:t>, 2006, p. 3)</a:t>
            </a:r>
          </a:p>
        </p:txBody>
      </p:sp>
      <p:sp>
        <p:nvSpPr>
          <p:cNvPr id="6" name="TextBox 5">
            <a:extLst>
              <a:ext uri="{FF2B5EF4-FFF2-40B4-BE49-F238E27FC236}">
                <a16:creationId xmlns:a16="http://schemas.microsoft.com/office/drawing/2014/main" id="{B0B66A39-6FBD-45ED-878F-B1871EE85A62}"/>
              </a:ext>
            </a:extLst>
          </p:cNvPr>
          <p:cNvSpPr txBox="1"/>
          <p:nvPr/>
        </p:nvSpPr>
        <p:spPr>
          <a:xfrm>
            <a:off x="1703512" y="1136338"/>
            <a:ext cx="8712968" cy="523220"/>
          </a:xfrm>
          <a:prstGeom prst="rect">
            <a:avLst/>
          </a:prstGeom>
          <a:noFill/>
        </p:spPr>
        <p:txBody>
          <a:bodyPr wrap="square" rtlCol="0">
            <a:spAutoFit/>
          </a:bodyPr>
          <a:lstStyle/>
          <a:p>
            <a:r>
              <a:rPr lang="en-GB" sz="2800" dirty="0"/>
              <a:t>Includes lack of </a:t>
            </a:r>
            <a:r>
              <a:rPr lang="en-GB" sz="2800" u="sng" dirty="0"/>
              <a:t>control</a:t>
            </a:r>
            <a:r>
              <a:rPr lang="en-GB" sz="2800" dirty="0"/>
              <a:t> over the provision of and access to:</a:t>
            </a:r>
          </a:p>
        </p:txBody>
      </p:sp>
      <p:sp>
        <p:nvSpPr>
          <p:cNvPr id="7" name="TextBox 6">
            <a:extLst>
              <a:ext uri="{FF2B5EF4-FFF2-40B4-BE49-F238E27FC236}">
                <a16:creationId xmlns:a16="http://schemas.microsoft.com/office/drawing/2014/main" id="{759A6DFE-84AE-4FDA-9C5E-161B1150B31C}"/>
              </a:ext>
            </a:extLst>
          </p:cNvPr>
          <p:cNvSpPr txBox="1"/>
          <p:nvPr/>
        </p:nvSpPr>
        <p:spPr>
          <a:xfrm>
            <a:off x="3277929" y="1815168"/>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Food</a:t>
            </a:r>
          </a:p>
          <a:p>
            <a:pPr marL="342900" indent="-342900">
              <a:buFont typeface="Arial" panose="020B0604020202020204" pitchFamily="34" charset="0"/>
              <a:buChar char="•"/>
            </a:pPr>
            <a:r>
              <a:rPr lang="en-GB" sz="2400" dirty="0"/>
              <a:t>Clothing</a:t>
            </a:r>
          </a:p>
          <a:p>
            <a:pPr marL="342900" indent="-342900">
              <a:buFont typeface="Arial" panose="020B0604020202020204" pitchFamily="34" charset="0"/>
              <a:buChar char="•"/>
            </a:pPr>
            <a:r>
              <a:rPr lang="en-GB" sz="2400" dirty="0"/>
              <a:t>Shelter</a:t>
            </a:r>
          </a:p>
          <a:p>
            <a:pPr marL="342900" indent="-342900">
              <a:buFont typeface="Arial" panose="020B0604020202020204" pitchFamily="34" charset="0"/>
              <a:buChar char="•"/>
            </a:pPr>
            <a:r>
              <a:rPr lang="en-GB" sz="2400" dirty="0"/>
              <a:t>Basic Safety</a:t>
            </a:r>
          </a:p>
        </p:txBody>
      </p:sp>
      <p:sp>
        <p:nvSpPr>
          <p:cNvPr id="8" name="TextBox 7">
            <a:extLst>
              <a:ext uri="{FF2B5EF4-FFF2-40B4-BE49-F238E27FC236}">
                <a16:creationId xmlns:a16="http://schemas.microsoft.com/office/drawing/2014/main" id="{AD1AB3FF-1120-4F39-87D1-C5549BD6E7BC}"/>
              </a:ext>
            </a:extLst>
          </p:cNvPr>
          <p:cNvSpPr txBox="1"/>
          <p:nvPr/>
        </p:nvSpPr>
        <p:spPr>
          <a:xfrm>
            <a:off x="5879976" y="1844824"/>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Health Care</a:t>
            </a:r>
          </a:p>
          <a:p>
            <a:pPr marL="342900" indent="-342900">
              <a:buFont typeface="Arial" panose="020B0604020202020204" pitchFamily="34" charset="0"/>
              <a:buChar char="•"/>
            </a:pPr>
            <a:r>
              <a:rPr lang="en-GB" sz="2400" dirty="0"/>
              <a:t>Jobs</a:t>
            </a:r>
          </a:p>
          <a:p>
            <a:pPr marL="342900" indent="-342900">
              <a:buFont typeface="Arial" panose="020B0604020202020204" pitchFamily="34" charset="0"/>
              <a:buChar char="•"/>
            </a:pPr>
            <a:r>
              <a:rPr lang="en-GB" sz="2400" dirty="0"/>
              <a:t>Education</a:t>
            </a:r>
          </a:p>
          <a:p>
            <a:pPr marL="342900" indent="-342900">
              <a:buFont typeface="Arial" panose="020B0604020202020204" pitchFamily="34" charset="0"/>
              <a:buChar char="•"/>
            </a:pPr>
            <a:r>
              <a:rPr lang="en-GB" sz="2400" dirty="0"/>
              <a:t>Leisure</a:t>
            </a:r>
          </a:p>
        </p:txBody>
      </p:sp>
      <p:sp>
        <p:nvSpPr>
          <p:cNvPr id="11" name="TextBox 10">
            <a:extLst>
              <a:ext uri="{FF2B5EF4-FFF2-40B4-BE49-F238E27FC236}">
                <a16:creationId xmlns:a16="http://schemas.microsoft.com/office/drawing/2014/main" id="{32E1C48D-71F8-4B3C-83C9-B16805D4DAA6}"/>
              </a:ext>
            </a:extLst>
          </p:cNvPr>
          <p:cNvSpPr txBox="1"/>
          <p:nvPr/>
        </p:nvSpPr>
        <p:spPr>
          <a:xfrm>
            <a:off x="1703512" y="3429001"/>
            <a:ext cx="8784976" cy="954107"/>
          </a:xfrm>
          <a:prstGeom prst="rect">
            <a:avLst/>
          </a:prstGeom>
          <a:noFill/>
        </p:spPr>
        <p:txBody>
          <a:bodyPr wrap="square" rtlCol="0">
            <a:spAutoFit/>
          </a:bodyPr>
          <a:lstStyle/>
          <a:p>
            <a:r>
              <a:rPr lang="en-GB" sz="2800" dirty="0"/>
              <a:t>As well as influence over the development and transmission of:</a:t>
            </a:r>
          </a:p>
        </p:txBody>
      </p:sp>
      <p:sp>
        <p:nvSpPr>
          <p:cNvPr id="12" name="TextBox 11">
            <a:extLst>
              <a:ext uri="{FF2B5EF4-FFF2-40B4-BE49-F238E27FC236}">
                <a16:creationId xmlns:a16="http://schemas.microsoft.com/office/drawing/2014/main" id="{3BC08C5B-F449-435A-883E-C6E8F84CBBC8}"/>
              </a:ext>
            </a:extLst>
          </p:cNvPr>
          <p:cNvSpPr txBox="1"/>
          <p:nvPr/>
        </p:nvSpPr>
        <p:spPr>
          <a:xfrm>
            <a:off x="4358050" y="4149080"/>
            <a:ext cx="4402247"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Knowledge</a:t>
            </a:r>
          </a:p>
          <a:p>
            <a:pPr marL="342900" indent="-342900">
              <a:buFont typeface="Arial" panose="020B0604020202020204" pitchFamily="34" charset="0"/>
              <a:buChar char="•"/>
            </a:pPr>
            <a:r>
              <a:rPr lang="en-GB" sz="2400" dirty="0"/>
              <a:t>Social values &amp; norms</a:t>
            </a:r>
          </a:p>
          <a:p>
            <a:pPr marL="342900" indent="-342900">
              <a:buFont typeface="Arial" panose="020B0604020202020204" pitchFamily="34" charset="0"/>
              <a:buChar char="•"/>
            </a:pPr>
            <a:r>
              <a:rPr lang="en-GB" sz="2400" dirty="0"/>
              <a:t>Cultural Practices</a:t>
            </a:r>
          </a:p>
          <a:p>
            <a:pPr marL="342900" indent="-342900">
              <a:buFont typeface="Arial" panose="020B0604020202020204" pitchFamily="34" charset="0"/>
              <a:buChar char="•"/>
            </a:pPr>
            <a:r>
              <a:rPr lang="en-GB" sz="2400" dirty="0"/>
              <a:t>The construction of individual and collective identities</a:t>
            </a:r>
          </a:p>
        </p:txBody>
      </p:sp>
    </p:spTree>
    <p:extLst>
      <p:ext uri="{BB962C8B-B14F-4D97-AF65-F5344CB8AC3E}">
        <p14:creationId xmlns:p14="http://schemas.microsoft.com/office/powerpoint/2010/main" val="3179823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P spid="8" grpId="0" build="p"/>
      <p:bldP spid="11" grpId="0"/>
      <p:bldP spid="1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4548"/>
            <a:ext cx="8229600" cy="850106"/>
          </a:xfrm>
        </p:spPr>
        <p:txBody>
          <a:bodyPr>
            <a:normAutofit/>
          </a:bodyPr>
          <a:lstStyle/>
          <a:p>
            <a:r>
              <a:rPr lang="en-GB" b="1" dirty="0"/>
              <a:t>But who is in control?</a:t>
            </a:r>
          </a:p>
        </p:txBody>
      </p:sp>
      <p:sp>
        <p:nvSpPr>
          <p:cNvPr id="3" name="Content Placeholder 2"/>
          <p:cNvSpPr>
            <a:spLocks noGrp="1"/>
          </p:cNvSpPr>
          <p:nvPr>
            <p:ph idx="1"/>
          </p:nvPr>
        </p:nvSpPr>
        <p:spPr>
          <a:xfrm>
            <a:off x="5807968" y="5949281"/>
            <a:ext cx="4402832" cy="456655"/>
          </a:xfrm>
        </p:spPr>
        <p:txBody>
          <a:bodyPr>
            <a:normAutofit fontScale="92500"/>
          </a:bodyPr>
          <a:lstStyle/>
          <a:p>
            <a:pPr marL="685800" lvl="2" indent="0" algn="r">
              <a:buNone/>
            </a:pPr>
            <a:r>
              <a:rPr lang="en-GB" sz="1700" dirty="0"/>
              <a:t>Based on (Luxton &amp; </a:t>
            </a:r>
            <a:r>
              <a:rPr lang="en-GB" sz="1700" dirty="0" err="1"/>
              <a:t>Bezanson</a:t>
            </a:r>
            <a:r>
              <a:rPr lang="en-GB" sz="1700" dirty="0"/>
              <a:t>, 2006, p. 4)</a:t>
            </a:r>
          </a:p>
          <a:p>
            <a:pPr lvl="2"/>
            <a:endParaRPr lang="en-GB" dirty="0"/>
          </a:p>
          <a:p>
            <a:endParaRPr lang="en-GB" dirty="0"/>
          </a:p>
        </p:txBody>
      </p:sp>
      <p:sp>
        <p:nvSpPr>
          <p:cNvPr id="4" name="TextBox 3">
            <a:extLst>
              <a:ext uri="{FF2B5EF4-FFF2-40B4-BE49-F238E27FC236}">
                <a16:creationId xmlns:a16="http://schemas.microsoft.com/office/drawing/2014/main" id="{C6544025-70BE-4B37-B3CA-332C869B0246}"/>
              </a:ext>
            </a:extLst>
          </p:cNvPr>
          <p:cNvSpPr txBox="1"/>
          <p:nvPr/>
        </p:nvSpPr>
        <p:spPr>
          <a:xfrm>
            <a:off x="1847528" y="1196753"/>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Social reproduction is a complex and dynamic process which includes;</a:t>
            </a:r>
          </a:p>
        </p:txBody>
      </p:sp>
      <p:sp>
        <p:nvSpPr>
          <p:cNvPr id="5" name="TextBox 4">
            <a:extLst>
              <a:ext uri="{FF2B5EF4-FFF2-40B4-BE49-F238E27FC236}">
                <a16:creationId xmlns:a16="http://schemas.microsoft.com/office/drawing/2014/main" id="{FAB319CA-3083-46B5-BAF7-5DB3810D6438}"/>
              </a:ext>
            </a:extLst>
          </p:cNvPr>
          <p:cNvSpPr txBox="1"/>
          <p:nvPr/>
        </p:nvSpPr>
        <p:spPr>
          <a:xfrm>
            <a:off x="2310408" y="2163175"/>
            <a:ext cx="757118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Various actors (e.g. family, partners, peers, neighbours)</a:t>
            </a:r>
          </a:p>
        </p:txBody>
      </p:sp>
      <p:sp>
        <p:nvSpPr>
          <p:cNvPr id="6" name="TextBox 5">
            <a:extLst>
              <a:ext uri="{FF2B5EF4-FFF2-40B4-BE49-F238E27FC236}">
                <a16:creationId xmlns:a16="http://schemas.microsoft.com/office/drawing/2014/main" id="{0A20D175-700E-410D-8E55-EA4DDD96A9F0}"/>
              </a:ext>
            </a:extLst>
          </p:cNvPr>
          <p:cNvSpPr txBox="1"/>
          <p:nvPr/>
        </p:nvSpPr>
        <p:spPr>
          <a:xfrm>
            <a:off x="2333057" y="3202178"/>
            <a:ext cx="813690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Various institutions (e.g. the media, businesses, religions etc)</a:t>
            </a:r>
          </a:p>
        </p:txBody>
      </p:sp>
      <p:sp>
        <p:nvSpPr>
          <p:cNvPr id="9" name="TextBox 8">
            <a:extLst>
              <a:ext uri="{FF2B5EF4-FFF2-40B4-BE49-F238E27FC236}">
                <a16:creationId xmlns:a16="http://schemas.microsoft.com/office/drawing/2014/main" id="{B500F6A4-3434-4933-BA2C-83996FEF4CE5}"/>
              </a:ext>
            </a:extLst>
          </p:cNvPr>
          <p:cNvSpPr txBox="1"/>
          <p:nvPr/>
        </p:nvSpPr>
        <p:spPr>
          <a:xfrm>
            <a:off x="2351584" y="4263480"/>
            <a:ext cx="813690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Government / the State</a:t>
            </a:r>
          </a:p>
        </p:txBody>
      </p:sp>
      <p:sp>
        <p:nvSpPr>
          <p:cNvPr id="10" name="TextBox 9">
            <a:extLst>
              <a:ext uri="{FF2B5EF4-FFF2-40B4-BE49-F238E27FC236}">
                <a16:creationId xmlns:a16="http://schemas.microsoft.com/office/drawing/2014/main" id="{56567032-B159-46AC-B373-4FAED776D483}"/>
              </a:ext>
            </a:extLst>
          </p:cNvPr>
          <p:cNvSpPr txBox="1"/>
          <p:nvPr/>
        </p:nvSpPr>
        <p:spPr>
          <a:xfrm>
            <a:off x="3287688" y="2708921"/>
            <a:ext cx="6768752" cy="461665"/>
          </a:xfrm>
          <a:prstGeom prst="rect">
            <a:avLst/>
          </a:prstGeom>
          <a:noFill/>
        </p:spPr>
        <p:txBody>
          <a:bodyPr wrap="square" rtlCol="0">
            <a:spAutoFit/>
          </a:bodyPr>
          <a:lstStyle/>
          <a:p>
            <a:r>
              <a:rPr lang="en-GB" sz="2400" dirty="0"/>
              <a:t>= </a:t>
            </a:r>
            <a:r>
              <a:rPr lang="en-GB" sz="2400" u="sng" dirty="0"/>
              <a:t>Indirect control </a:t>
            </a:r>
            <a:r>
              <a:rPr lang="en-GB" sz="2400" dirty="0"/>
              <a:t>via relationships / peer pressure</a:t>
            </a:r>
          </a:p>
        </p:txBody>
      </p:sp>
      <p:sp>
        <p:nvSpPr>
          <p:cNvPr id="11" name="TextBox 10">
            <a:extLst>
              <a:ext uri="{FF2B5EF4-FFF2-40B4-BE49-F238E27FC236}">
                <a16:creationId xmlns:a16="http://schemas.microsoft.com/office/drawing/2014/main" id="{7F438337-2267-4C12-9F90-7EE93B14774D}"/>
              </a:ext>
            </a:extLst>
          </p:cNvPr>
          <p:cNvSpPr txBox="1"/>
          <p:nvPr/>
        </p:nvSpPr>
        <p:spPr>
          <a:xfrm>
            <a:off x="3287688" y="3717033"/>
            <a:ext cx="6768752" cy="461665"/>
          </a:xfrm>
          <a:prstGeom prst="rect">
            <a:avLst/>
          </a:prstGeom>
          <a:noFill/>
        </p:spPr>
        <p:txBody>
          <a:bodyPr wrap="square" rtlCol="0">
            <a:spAutoFit/>
          </a:bodyPr>
          <a:lstStyle/>
          <a:p>
            <a:r>
              <a:rPr lang="en-GB" sz="2400" dirty="0"/>
              <a:t>= </a:t>
            </a:r>
            <a:r>
              <a:rPr lang="en-GB" sz="2400" u="sng" dirty="0"/>
              <a:t>Internal control </a:t>
            </a:r>
            <a:r>
              <a:rPr lang="en-GB" sz="2400" dirty="0"/>
              <a:t>via culture / norms</a:t>
            </a:r>
          </a:p>
        </p:txBody>
      </p:sp>
      <p:sp>
        <p:nvSpPr>
          <p:cNvPr id="12" name="TextBox 11">
            <a:extLst>
              <a:ext uri="{FF2B5EF4-FFF2-40B4-BE49-F238E27FC236}">
                <a16:creationId xmlns:a16="http://schemas.microsoft.com/office/drawing/2014/main" id="{5E0FF349-585D-4F92-9944-B70CF3B3493A}"/>
              </a:ext>
            </a:extLst>
          </p:cNvPr>
          <p:cNvSpPr txBox="1"/>
          <p:nvPr/>
        </p:nvSpPr>
        <p:spPr>
          <a:xfrm>
            <a:off x="3283699" y="4725145"/>
            <a:ext cx="6768752" cy="461665"/>
          </a:xfrm>
          <a:prstGeom prst="rect">
            <a:avLst/>
          </a:prstGeom>
          <a:noFill/>
        </p:spPr>
        <p:txBody>
          <a:bodyPr wrap="square" rtlCol="0">
            <a:spAutoFit/>
          </a:bodyPr>
          <a:lstStyle/>
          <a:p>
            <a:r>
              <a:rPr lang="en-GB" sz="2400" dirty="0"/>
              <a:t>= </a:t>
            </a:r>
            <a:r>
              <a:rPr lang="en-GB" sz="2400" u="sng" dirty="0"/>
              <a:t>Direct control </a:t>
            </a:r>
            <a:r>
              <a:rPr lang="en-GB" sz="2400" dirty="0"/>
              <a:t>via policy / legislation / sanctions</a:t>
            </a:r>
          </a:p>
        </p:txBody>
      </p:sp>
    </p:spTree>
    <p:extLst>
      <p:ext uri="{BB962C8B-B14F-4D97-AF65-F5344CB8AC3E}">
        <p14:creationId xmlns:p14="http://schemas.microsoft.com/office/powerpoint/2010/main" val="3346418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9" grpId="0"/>
      <p:bldP spid="10" grpId="0"/>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79077-BF83-40EA-BB5B-9790D79A35C1}"/>
              </a:ext>
            </a:extLst>
          </p:cNvPr>
          <p:cNvSpPr>
            <a:spLocks noGrp="1"/>
          </p:cNvSpPr>
          <p:nvPr>
            <p:ph type="title"/>
          </p:nvPr>
        </p:nvSpPr>
        <p:spPr>
          <a:xfrm>
            <a:off x="1919536" y="116632"/>
            <a:ext cx="8229600" cy="778098"/>
          </a:xfrm>
        </p:spPr>
        <p:txBody>
          <a:bodyPr/>
          <a:lstStyle/>
          <a:p>
            <a:r>
              <a:rPr lang="en-GB" b="1" dirty="0"/>
              <a:t>Direct Control: An example</a:t>
            </a:r>
          </a:p>
        </p:txBody>
      </p:sp>
      <p:sp>
        <p:nvSpPr>
          <p:cNvPr id="3" name="TextBox 2">
            <a:extLst>
              <a:ext uri="{FF2B5EF4-FFF2-40B4-BE49-F238E27FC236}">
                <a16:creationId xmlns:a16="http://schemas.microsoft.com/office/drawing/2014/main" id="{045F2A4B-2694-47EF-BC4C-15438C3D0B11}"/>
              </a:ext>
            </a:extLst>
          </p:cNvPr>
          <p:cNvSpPr txBox="1"/>
          <p:nvPr/>
        </p:nvSpPr>
        <p:spPr>
          <a:xfrm>
            <a:off x="3010000" y="836713"/>
            <a:ext cx="6048672" cy="646331"/>
          </a:xfrm>
          <a:prstGeom prst="rect">
            <a:avLst/>
          </a:prstGeom>
          <a:noFill/>
        </p:spPr>
        <p:txBody>
          <a:bodyPr wrap="square" rtlCol="0">
            <a:spAutoFit/>
          </a:bodyPr>
          <a:lstStyle/>
          <a:p>
            <a:pPr algn="ctr"/>
            <a:r>
              <a:rPr lang="en-GB" sz="3600" b="1" dirty="0"/>
              <a:t>Social Care</a:t>
            </a:r>
          </a:p>
        </p:txBody>
      </p:sp>
      <p:sp>
        <p:nvSpPr>
          <p:cNvPr id="4" name="TextBox 3">
            <a:extLst>
              <a:ext uri="{FF2B5EF4-FFF2-40B4-BE49-F238E27FC236}">
                <a16:creationId xmlns:a16="http://schemas.microsoft.com/office/drawing/2014/main" id="{C7EB733C-06FE-4697-A19A-F9D30C65BA07}"/>
              </a:ext>
            </a:extLst>
          </p:cNvPr>
          <p:cNvSpPr txBox="1"/>
          <p:nvPr/>
        </p:nvSpPr>
        <p:spPr>
          <a:xfrm>
            <a:off x="1775520" y="1537628"/>
            <a:ext cx="6984776" cy="523220"/>
          </a:xfrm>
          <a:prstGeom prst="rect">
            <a:avLst/>
          </a:prstGeom>
          <a:noFill/>
        </p:spPr>
        <p:txBody>
          <a:bodyPr wrap="square" rtlCol="0">
            <a:spAutoFit/>
          </a:bodyPr>
          <a:lstStyle/>
          <a:p>
            <a:r>
              <a:rPr lang="en-GB" sz="2800" dirty="0"/>
              <a:t>A Government can decide to:</a:t>
            </a:r>
          </a:p>
        </p:txBody>
      </p:sp>
      <p:sp>
        <p:nvSpPr>
          <p:cNvPr id="5" name="TextBox 4">
            <a:extLst>
              <a:ext uri="{FF2B5EF4-FFF2-40B4-BE49-F238E27FC236}">
                <a16:creationId xmlns:a16="http://schemas.microsoft.com/office/drawing/2014/main" id="{1E18B8CC-79B8-4E5B-84EE-151D421D608D}"/>
              </a:ext>
            </a:extLst>
          </p:cNvPr>
          <p:cNvSpPr txBox="1"/>
          <p:nvPr/>
        </p:nvSpPr>
        <p:spPr>
          <a:xfrm>
            <a:off x="2178968" y="2241446"/>
            <a:ext cx="8229600" cy="212365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underwrite the costs associated with providing care to the frail elderly, or</a:t>
            </a:r>
          </a:p>
          <a:p>
            <a:pPr marL="285750" indent="-285750">
              <a:spcBef>
                <a:spcPts val="600"/>
              </a:spcBef>
              <a:spcAft>
                <a:spcPts val="600"/>
              </a:spcAft>
              <a:buFont typeface="Arial" panose="020B0604020202020204" pitchFamily="34" charset="0"/>
              <a:buChar char="•"/>
            </a:pPr>
            <a:r>
              <a:rPr lang="en-GB" sz="2800" dirty="0"/>
              <a:t>Leave such care to the private market, or</a:t>
            </a:r>
          </a:p>
          <a:p>
            <a:pPr marL="285750" indent="-285750">
              <a:spcBef>
                <a:spcPts val="600"/>
              </a:spcBef>
              <a:spcAft>
                <a:spcPts val="600"/>
              </a:spcAft>
              <a:buFont typeface="Arial" panose="020B0604020202020204" pitchFamily="34" charset="0"/>
              <a:buChar char="•"/>
            </a:pPr>
            <a:r>
              <a:rPr lang="en-GB" sz="2800" dirty="0"/>
              <a:t>Leave such care to the unpaid labour of the family</a:t>
            </a:r>
          </a:p>
        </p:txBody>
      </p:sp>
      <p:sp>
        <p:nvSpPr>
          <p:cNvPr id="6" name="TextBox 5">
            <a:extLst>
              <a:ext uri="{FF2B5EF4-FFF2-40B4-BE49-F238E27FC236}">
                <a16:creationId xmlns:a16="http://schemas.microsoft.com/office/drawing/2014/main" id="{C1F95CBB-441A-4024-BB23-B7F032884680}"/>
              </a:ext>
            </a:extLst>
          </p:cNvPr>
          <p:cNvSpPr txBox="1"/>
          <p:nvPr/>
        </p:nvSpPr>
        <p:spPr>
          <a:xfrm>
            <a:off x="1775520" y="4491118"/>
            <a:ext cx="8748464" cy="954107"/>
          </a:xfrm>
          <a:prstGeom prst="rect">
            <a:avLst/>
          </a:prstGeom>
          <a:noFill/>
        </p:spPr>
        <p:txBody>
          <a:bodyPr wrap="square" rtlCol="0">
            <a:spAutoFit/>
          </a:bodyPr>
          <a:lstStyle/>
          <a:p>
            <a:r>
              <a:rPr lang="en-GB" sz="2800" dirty="0"/>
              <a:t>In each case the decision will have a different effect on people in terms of equality and equity.</a:t>
            </a:r>
          </a:p>
        </p:txBody>
      </p:sp>
      <p:pic>
        <p:nvPicPr>
          <p:cNvPr id="8" name="Picture 7">
            <a:extLst>
              <a:ext uri="{FF2B5EF4-FFF2-40B4-BE49-F238E27FC236}">
                <a16:creationId xmlns:a16="http://schemas.microsoft.com/office/drawing/2014/main" id="{9633FD69-8B47-47BF-AEF9-236212AB7F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35761" y="5733257"/>
            <a:ext cx="715619" cy="715619"/>
          </a:xfrm>
          <a:prstGeom prst="rect">
            <a:avLst/>
          </a:prstGeom>
        </p:spPr>
      </p:pic>
      <p:sp>
        <p:nvSpPr>
          <p:cNvPr id="9" name="TextBox 8">
            <a:extLst>
              <a:ext uri="{FF2B5EF4-FFF2-40B4-BE49-F238E27FC236}">
                <a16:creationId xmlns:a16="http://schemas.microsoft.com/office/drawing/2014/main" id="{BE97F41E-20D3-4EB4-81CB-72CF3BBFB6D9}"/>
              </a:ext>
            </a:extLst>
          </p:cNvPr>
          <p:cNvSpPr txBox="1"/>
          <p:nvPr/>
        </p:nvSpPr>
        <p:spPr>
          <a:xfrm>
            <a:off x="4727849" y="5877272"/>
            <a:ext cx="4901005" cy="369332"/>
          </a:xfrm>
          <a:prstGeom prst="rect">
            <a:avLst/>
          </a:prstGeom>
          <a:noFill/>
        </p:spPr>
        <p:txBody>
          <a:bodyPr wrap="square" rtlCol="0">
            <a:spAutoFit/>
          </a:bodyPr>
          <a:lstStyle/>
          <a:p>
            <a:r>
              <a:rPr lang="en-GB" dirty="0"/>
              <a:t>Guided Study Activity: Who does a policy affect? </a:t>
            </a:r>
          </a:p>
        </p:txBody>
      </p:sp>
    </p:spTree>
    <p:extLst>
      <p:ext uri="{BB962C8B-B14F-4D97-AF65-F5344CB8AC3E}">
        <p14:creationId xmlns:p14="http://schemas.microsoft.com/office/powerpoint/2010/main" val="2392811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6"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88640"/>
            <a:ext cx="8229600" cy="1143000"/>
          </a:xfrm>
        </p:spPr>
        <p:txBody>
          <a:bodyPr/>
          <a:lstStyle/>
          <a:p>
            <a:r>
              <a:rPr lang="en-GB" b="1" dirty="0"/>
              <a:t>Control &amp; Power</a:t>
            </a:r>
          </a:p>
        </p:txBody>
      </p:sp>
      <p:sp>
        <p:nvSpPr>
          <p:cNvPr id="3" name="Content Placeholder 2"/>
          <p:cNvSpPr>
            <a:spLocks noGrp="1"/>
          </p:cNvSpPr>
          <p:nvPr>
            <p:ph idx="1"/>
          </p:nvPr>
        </p:nvSpPr>
        <p:spPr>
          <a:xfrm>
            <a:off x="1715615" y="1726594"/>
            <a:ext cx="8517632" cy="4008787"/>
          </a:xfrm>
        </p:spPr>
        <p:txBody>
          <a:bodyPr>
            <a:normAutofit/>
          </a:bodyPr>
          <a:lstStyle/>
          <a:p>
            <a:pPr>
              <a:spcBef>
                <a:spcPts val="1200"/>
              </a:spcBef>
              <a:spcAft>
                <a:spcPts val="1200"/>
              </a:spcAft>
            </a:pPr>
            <a:r>
              <a:rPr lang="en-GB" sz="2800" dirty="0"/>
              <a:t>What is considered </a:t>
            </a:r>
            <a:r>
              <a:rPr lang="en-GB" sz="2800" u="sng" dirty="0"/>
              <a:t>socially acceptable</a:t>
            </a:r>
            <a:r>
              <a:rPr lang="en-GB" sz="2800" dirty="0"/>
              <a:t> (i.e. norms and values) will vary nationally, culturally and historically</a:t>
            </a:r>
          </a:p>
          <a:p>
            <a:pPr>
              <a:spcBef>
                <a:spcPts val="1200"/>
              </a:spcBef>
              <a:spcAft>
                <a:spcPts val="1200"/>
              </a:spcAft>
            </a:pPr>
            <a:r>
              <a:rPr lang="en-GB" sz="2800" dirty="0"/>
              <a:t>But norms and values reflect where in society  </a:t>
            </a:r>
            <a:r>
              <a:rPr lang="en-GB" sz="2800" u="sng" dirty="0"/>
              <a:t>POWER</a:t>
            </a:r>
            <a:r>
              <a:rPr lang="en-GB" sz="2800" dirty="0"/>
              <a:t> resides</a:t>
            </a:r>
          </a:p>
          <a:p>
            <a:pPr>
              <a:spcBef>
                <a:spcPts val="1200"/>
              </a:spcBef>
              <a:spcAft>
                <a:spcPts val="1200"/>
              </a:spcAft>
            </a:pPr>
            <a:r>
              <a:rPr lang="en-GB" sz="2800" dirty="0"/>
              <a:t>Therefore the concept of Power and how it is wielded is important when considering the reproduction of inequality</a:t>
            </a:r>
          </a:p>
        </p:txBody>
      </p:sp>
      <p:sp>
        <p:nvSpPr>
          <p:cNvPr id="4" name="TextBox 3">
            <a:extLst>
              <a:ext uri="{FF2B5EF4-FFF2-40B4-BE49-F238E27FC236}">
                <a16:creationId xmlns:a16="http://schemas.microsoft.com/office/drawing/2014/main" id="{0DFE590F-91B4-417A-B7E7-AEEF3E75E426}"/>
              </a:ext>
            </a:extLst>
          </p:cNvPr>
          <p:cNvSpPr txBox="1"/>
          <p:nvPr/>
        </p:nvSpPr>
        <p:spPr>
          <a:xfrm>
            <a:off x="7085583" y="6237312"/>
            <a:ext cx="3147664" cy="369332"/>
          </a:xfrm>
          <a:prstGeom prst="rect">
            <a:avLst/>
          </a:prstGeom>
          <a:noFill/>
        </p:spPr>
        <p:txBody>
          <a:bodyPr wrap="square" rtlCol="0">
            <a:spAutoFit/>
          </a:bodyPr>
          <a:lstStyle/>
          <a:p>
            <a:r>
              <a:rPr lang="en-GB" dirty="0"/>
              <a:t>(Luxton &amp; </a:t>
            </a:r>
            <a:r>
              <a:rPr lang="en-GB" dirty="0" err="1"/>
              <a:t>Bezanson</a:t>
            </a:r>
            <a:r>
              <a:rPr lang="en-GB" dirty="0"/>
              <a:t>, 2006, p. 4)</a:t>
            </a:r>
          </a:p>
        </p:txBody>
      </p:sp>
    </p:spTree>
    <p:extLst>
      <p:ext uri="{BB962C8B-B14F-4D97-AF65-F5344CB8AC3E}">
        <p14:creationId xmlns:p14="http://schemas.microsoft.com/office/powerpoint/2010/main" val="247256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104A6-AD39-444A-A16C-F99BF3D32FFF}"/>
              </a:ext>
            </a:extLst>
          </p:cNvPr>
          <p:cNvSpPr txBox="1">
            <a:spLocks/>
          </p:cNvSpPr>
          <p:nvPr/>
        </p:nvSpPr>
        <p:spPr>
          <a:xfrm>
            <a:off x="1847528" y="18864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Control &amp; Power</a:t>
            </a:r>
            <a:endParaRPr lang="en-GB" b="1" dirty="0"/>
          </a:p>
        </p:txBody>
      </p:sp>
      <p:pic>
        <p:nvPicPr>
          <p:cNvPr id="4" name="Picture 3">
            <a:extLst>
              <a:ext uri="{FF2B5EF4-FFF2-40B4-BE49-F238E27FC236}">
                <a16:creationId xmlns:a16="http://schemas.microsoft.com/office/drawing/2014/main" id="{770EBEE9-CD95-45BA-ACEB-CDF809F531C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75721" y="1124745"/>
            <a:ext cx="748451" cy="748451"/>
          </a:xfrm>
          <a:prstGeom prst="rect">
            <a:avLst/>
          </a:prstGeom>
        </p:spPr>
      </p:pic>
      <p:sp>
        <p:nvSpPr>
          <p:cNvPr id="5" name="TextBox 4">
            <a:extLst>
              <a:ext uri="{FF2B5EF4-FFF2-40B4-BE49-F238E27FC236}">
                <a16:creationId xmlns:a16="http://schemas.microsoft.com/office/drawing/2014/main" id="{B28F81AE-E6CD-4AEE-8F30-DE235C7C8C21}"/>
              </a:ext>
            </a:extLst>
          </p:cNvPr>
          <p:cNvSpPr txBox="1"/>
          <p:nvPr/>
        </p:nvSpPr>
        <p:spPr>
          <a:xfrm>
            <a:off x="4326877" y="1314385"/>
            <a:ext cx="4508133" cy="369168"/>
          </a:xfrm>
          <a:prstGeom prst="rect">
            <a:avLst/>
          </a:prstGeom>
          <a:noFill/>
        </p:spPr>
        <p:txBody>
          <a:bodyPr wrap="square" rtlCol="0">
            <a:spAutoFit/>
          </a:bodyPr>
          <a:lstStyle/>
          <a:p>
            <a:r>
              <a:rPr lang="en-GB" dirty="0"/>
              <a:t>Guided Study Activity: Control &amp; Power</a:t>
            </a:r>
          </a:p>
        </p:txBody>
      </p:sp>
      <p:sp>
        <p:nvSpPr>
          <p:cNvPr id="6" name="TextBox 5">
            <a:extLst>
              <a:ext uri="{FF2B5EF4-FFF2-40B4-BE49-F238E27FC236}">
                <a16:creationId xmlns:a16="http://schemas.microsoft.com/office/drawing/2014/main" id="{B200FE0F-5791-48BB-88B4-73EDA7107FB7}"/>
              </a:ext>
            </a:extLst>
          </p:cNvPr>
          <p:cNvSpPr txBox="1"/>
          <p:nvPr/>
        </p:nvSpPr>
        <p:spPr>
          <a:xfrm>
            <a:off x="2114872" y="2159279"/>
            <a:ext cx="7797552" cy="954107"/>
          </a:xfrm>
          <a:prstGeom prst="rect">
            <a:avLst/>
          </a:prstGeom>
          <a:noFill/>
        </p:spPr>
        <p:txBody>
          <a:bodyPr wrap="square" rtlCol="0">
            <a:spAutoFit/>
          </a:bodyPr>
          <a:lstStyle/>
          <a:p>
            <a:pPr algn="ctr"/>
            <a:r>
              <a:rPr lang="en-GB" sz="2800" i="1" dirty="0"/>
              <a:t>Think about how each of the following can exert control and power over an individual. </a:t>
            </a:r>
          </a:p>
        </p:txBody>
      </p:sp>
      <p:sp>
        <p:nvSpPr>
          <p:cNvPr id="7" name="TextBox 6">
            <a:extLst>
              <a:ext uri="{FF2B5EF4-FFF2-40B4-BE49-F238E27FC236}">
                <a16:creationId xmlns:a16="http://schemas.microsoft.com/office/drawing/2014/main" id="{1EDC571E-3C6C-455D-8EB4-A493116412F3}"/>
              </a:ext>
            </a:extLst>
          </p:cNvPr>
          <p:cNvSpPr txBox="1"/>
          <p:nvPr/>
        </p:nvSpPr>
        <p:spPr>
          <a:xfrm>
            <a:off x="4871865" y="3243672"/>
            <a:ext cx="4378303"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Family</a:t>
            </a:r>
          </a:p>
          <a:p>
            <a:pPr marL="342900" indent="-342900">
              <a:buFont typeface="Arial" panose="020B0604020202020204" pitchFamily="34" charset="0"/>
              <a:buChar char="•"/>
            </a:pPr>
            <a:r>
              <a:rPr lang="en-GB" sz="2400" dirty="0"/>
              <a:t>Partner</a:t>
            </a:r>
          </a:p>
          <a:p>
            <a:pPr marL="342900" indent="-342900">
              <a:buFont typeface="Arial" panose="020B0604020202020204" pitchFamily="34" charset="0"/>
              <a:buChar char="•"/>
            </a:pPr>
            <a:r>
              <a:rPr lang="en-GB" sz="2400" dirty="0"/>
              <a:t>The Media</a:t>
            </a:r>
          </a:p>
          <a:p>
            <a:pPr marL="342900" indent="-342900">
              <a:buFont typeface="Arial" panose="020B0604020202020204" pitchFamily="34" charset="0"/>
              <a:buChar char="•"/>
            </a:pPr>
            <a:r>
              <a:rPr lang="en-GB" sz="2400" dirty="0"/>
              <a:t>Businesses</a:t>
            </a:r>
          </a:p>
          <a:p>
            <a:pPr marL="342900" indent="-342900">
              <a:buFont typeface="Arial" panose="020B0604020202020204" pitchFamily="34" charset="0"/>
              <a:buChar char="•"/>
            </a:pPr>
            <a:r>
              <a:rPr lang="en-GB" sz="2400" dirty="0"/>
              <a:t>Religion</a:t>
            </a:r>
          </a:p>
          <a:p>
            <a:pPr marL="342900" indent="-342900">
              <a:buFont typeface="Arial" panose="020B0604020202020204" pitchFamily="34" charset="0"/>
              <a:buChar char="•"/>
            </a:pPr>
            <a:r>
              <a:rPr lang="en-GB" sz="2400" dirty="0"/>
              <a:t>Government</a:t>
            </a:r>
          </a:p>
        </p:txBody>
      </p:sp>
      <p:sp>
        <p:nvSpPr>
          <p:cNvPr id="8" name="TextBox 7">
            <a:extLst>
              <a:ext uri="{FF2B5EF4-FFF2-40B4-BE49-F238E27FC236}">
                <a16:creationId xmlns:a16="http://schemas.microsoft.com/office/drawing/2014/main" id="{6C895758-BB07-4323-9C78-3B7354B7B0A2}"/>
              </a:ext>
            </a:extLst>
          </p:cNvPr>
          <p:cNvSpPr txBox="1"/>
          <p:nvPr/>
        </p:nvSpPr>
        <p:spPr>
          <a:xfrm>
            <a:off x="4151785" y="5877272"/>
            <a:ext cx="4378303"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1773631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850106"/>
          </a:xfrm>
        </p:spPr>
        <p:txBody>
          <a:bodyPr>
            <a:normAutofit/>
          </a:bodyPr>
          <a:lstStyle/>
          <a:p>
            <a:r>
              <a:rPr lang="en-GB" b="1" dirty="0"/>
              <a:t>Social Reproduction</a:t>
            </a:r>
          </a:p>
        </p:txBody>
      </p:sp>
      <p:sp>
        <p:nvSpPr>
          <p:cNvPr id="5" name="TextBox 4">
            <a:extLst>
              <a:ext uri="{FF2B5EF4-FFF2-40B4-BE49-F238E27FC236}">
                <a16:creationId xmlns:a16="http://schemas.microsoft.com/office/drawing/2014/main" id="{D0B53EB2-118E-481A-854E-11F91D0D1310}"/>
              </a:ext>
            </a:extLst>
          </p:cNvPr>
          <p:cNvSpPr txBox="1"/>
          <p:nvPr/>
        </p:nvSpPr>
        <p:spPr>
          <a:xfrm>
            <a:off x="1981200" y="1038747"/>
            <a:ext cx="82296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Sociologists have argued that social reproduction involves complex links between;</a:t>
            </a:r>
          </a:p>
        </p:txBody>
      </p:sp>
      <p:sp>
        <p:nvSpPr>
          <p:cNvPr id="6" name="TextBox 5">
            <a:extLst>
              <a:ext uri="{FF2B5EF4-FFF2-40B4-BE49-F238E27FC236}">
                <a16:creationId xmlns:a16="http://schemas.microsoft.com/office/drawing/2014/main" id="{310D2A1D-EB6B-4DBC-A3C8-4BFD56EDCD8E}"/>
              </a:ext>
            </a:extLst>
          </p:cNvPr>
          <p:cNvSpPr txBox="1"/>
          <p:nvPr/>
        </p:nvSpPr>
        <p:spPr>
          <a:xfrm>
            <a:off x="2495600" y="1992854"/>
            <a:ext cx="7560840" cy="1384995"/>
          </a:xfrm>
          <a:prstGeom prst="rect">
            <a:avLst/>
          </a:prstGeom>
          <a:noFill/>
        </p:spPr>
        <p:txBody>
          <a:bodyPr wrap="square" rtlCol="0">
            <a:spAutoFit/>
          </a:bodyPr>
          <a:lstStyle/>
          <a:p>
            <a:r>
              <a:rPr lang="en-GB" sz="2800" dirty="0"/>
              <a:t>Individuals with </a:t>
            </a:r>
            <a:r>
              <a:rPr lang="en-GB" sz="2800" u="sng" dirty="0"/>
              <a:t>agency</a:t>
            </a:r>
            <a:r>
              <a:rPr lang="en-GB" sz="2800" dirty="0"/>
              <a:t> </a:t>
            </a:r>
          </a:p>
          <a:p>
            <a:pPr lvl="1"/>
            <a:r>
              <a:rPr lang="en-GB" sz="2800" dirty="0"/>
              <a:t>(i.e. the ability to act individually and independently), and </a:t>
            </a:r>
          </a:p>
        </p:txBody>
      </p:sp>
      <p:sp>
        <p:nvSpPr>
          <p:cNvPr id="7" name="TextBox 6">
            <a:extLst>
              <a:ext uri="{FF2B5EF4-FFF2-40B4-BE49-F238E27FC236}">
                <a16:creationId xmlns:a16="http://schemas.microsoft.com/office/drawing/2014/main" id="{C2E88D04-6313-482B-9618-F3D5A793BFC9}"/>
              </a:ext>
            </a:extLst>
          </p:cNvPr>
          <p:cNvSpPr txBox="1"/>
          <p:nvPr/>
        </p:nvSpPr>
        <p:spPr>
          <a:xfrm>
            <a:off x="2468285" y="3429001"/>
            <a:ext cx="7560840" cy="1384995"/>
          </a:xfrm>
          <a:prstGeom prst="rect">
            <a:avLst/>
          </a:prstGeom>
          <a:noFill/>
        </p:spPr>
        <p:txBody>
          <a:bodyPr wrap="square" rtlCol="0">
            <a:spAutoFit/>
          </a:bodyPr>
          <a:lstStyle/>
          <a:p>
            <a:r>
              <a:rPr lang="en-GB" sz="2800" dirty="0"/>
              <a:t>The wider social environment </a:t>
            </a:r>
          </a:p>
          <a:p>
            <a:pPr lvl="1"/>
            <a:r>
              <a:rPr lang="en-GB" sz="2800" dirty="0"/>
              <a:t>(i.e. systems and </a:t>
            </a:r>
            <a:r>
              <a:rPr lang="en-GB" sz="2800" u="sng" dirty="0"/>
              <a:t>structures</a:t>
            </a:r>
            <a:r>
              <a:rPr lang="en-GB" sz="2800" dirty="0"/>
              <a:t> which can exert control and power)</a:t>
            </a:r>
          </a:p>
        </p:txBody>
      </p:sp>
      <p:sp>
        <p:nvSpPr>
          <p:cNvPr id="10" name="TextBox 9">
            <a:extLst>
              <a:ext uri="{FF2B5EF4-FFF2-40B4-BE49-F238E27FC236}">
                <a16:creationId xmlns:a16="http://schemas.microsoft.com/office/drawing/2014/main" id="{52EA2A7C-352B-46C7-B68E-EF5D3BF997A6}"/>
              </a:ext>
            </a:extLst>
          </p:cNvPr>
          <p:cNvSpPr txBox="1"/>
          <p:nvPr/>
        </p:nvSpPr>
        <p:spPr>
          <a:xfrm>
            <a:off x="1991544" y="4851158"/>
            <a:ext cx="82296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connection between the individual and the influences on them has been called </a:t>
            </a:r>
            <a:r>
              <a:rPr lang="en-GB" sz="2800" b="1" dirty="0"/>
              <a:t>habitus</a:t>
            </a:r>
            <a:endParaRPr lang="en-GB" sz="2800" dirty="0"/>
          </a:p>
        </p:txBody>
      </p:sp>
    </p:spTree>
    <p:extLst>
      <p:ext uri="{BB962C8B-B14F-4D97-AF65-F5344CB8AC3E}">
        <p14:creationId xmlns:p14="http://schemas.microsoft.com/office/powerpoint/2010/main" val="2925088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7"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dirty="0"/>
              <a:t>Two Important Terms</a:t>
            </a:r>
          </a:p>
        </p:txBody>
      </p:sp>
      <p:sp>
        <p:nvSpPr>
          <p:cNvPr id="11267" name="Rectangle 3"/>
          <p:cNvSpPr>
            <a:spLocks noGrp="1" noChangeArrowheads="1"/>
          </p:cNvSpPr>
          <p:nvPr>
            <p:ph idx="1"/>
          </p:nvPr>
        </p:nvSpPr>
        <p:spPr/>
        <p:txBody>
          <a:bodyPr/>
          <a:lstStyle/>
          <a:p>
            <a:pPr eaLnBrk="1" hangingPunct="1"/>
            <a:r>
              <a:rPr lang="en-US" sz="3600" dirty="0"/>
              <a:t>AGENCY: an individual’s ability to act or choose</a:t>
            </a:r>
          </a:p>
          <a:p>
            <a:pPr eaLnBrk="1" hangingPunct="1"/>
            <a:r>
              <a:rPr lang="en-US" sz="3600" dirty="0"/>
              <a:t>STRUCTURE: the social system or the social hierarchy determines (or causes) people’s actions</a:t>
            </a:r>
          </a:p>
        </p:txBody>
      </p:sp>
      <p:sp>
        <p:nvSpPr>
          <p:cNvPr id="4" name="TextBox 3"/>
          <p:cNvSpPr txBox="1"/>
          <p:nvPr/>
        </p:nvSpPr>
        <p:spPr>
          <a:xfrm>
            <a:off x="6781800" y="5715000"/>
            <a:ext cx="2971800" cy="369332"/>
          </a:xfrm>
          <a:prstGeom prst="rect">
            <a:avLst/>
          </a:prstGeom>
          <a:noFill/>
        </p:spPr>
        <p:txBody>
          <a:bodyPr wrap="square" rtlCol="0">
            <a:spAutoFit/>
          </a:bodyPr>
          <a:lstStyle/>
          <a:p>
            <a:pPr algn="r"/>
            <a:r>
              <a:rPr lang="en-GB" dirty="0"/>
              <a:t>(Gilbert, 2011, 14).</a:t>
            </a:r>
          </a:p>
        </p:txBody>
      </p:sp>
    </p:spTree>
    <p:extLst>
      <p:ext uri="{BB962C8B-B14F-4D97-AF65-F5344CB8AC3E}">
        <p14:creationId xmlns:p14="http://schemas.microsoft.com/office/powerpoint/2010/main" val="306362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86C8C0E-E116-4FD1-9342-4EB64B429C2A}"/>
              </a:ext>
            </a:extLst>
          </p:cNvPr>
          <p:cNvSpPr txBox="1">
            <a:spLocks/>
          </p:cNvSpPr>
          <p:nvPr/>
        </p:nvSpPr>
        <p:spPr>
          <a:xfrm>
            <a:off x="1954611" y="2394178"/>
            <a:ext cx="8282779" cy="1944215"/>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14300" indent="0">
              <a:buNone/>
            </a:pPr>
            <a:r>
              <a:rPr lang="en-GB" sz="2800" dirty="0"/>
              <a:t>‘The durable motivations, perceptions and forms of knowledge that people carry around in their heads as a result of living in particular social environments and that predispose them to act in certain ways.’ </a:t>
            </a:r>
          </a:p>
        </p:txBody>
      </p:sp>
      <p:sp>
        <p:nvSpPr>
          <p:cNvPr id="3" name="TextBox 2">
            <a:extLst>
              <a:ext uri="{FF2B5EF4-FFF2-40B4-BE49-F238E27FC236}">
                <a16:creationId xmlns:a16="http://schemas.microsoft.com/office/drawing/2014/main" id="{165351D0-F160-4FFC-B596-D7AB847E417B}"/>
              </a:ext>
            </a:extLst>
          </p:cNvPr>
          <p:cNvSpPr txBox="1"/>
          <p:nvPr/>
        </p:nvSpPr>
        <p:spPr>
          <a:xfrm>
            <a:off x="2495600" y="332656"/>
            <a:ext cx="7416824" cy="707886"/>
          </a:xfrm>
          <a:prstGeom prst="rect">
            <a:avLst/>
          </a:prstGeom>
          <a:noFill/>
        </p:spPr>
        <p:txBody>
          <a:bodyPr wrap="square" rtlCol="0">
            <a:spAutoFit/>
          </a:bodyPr>
          <a:lstStyle/>
          <a:p>
            <a:pPr algn="ctr"/>
            <a:r>
              <a:rPr lang="en-GB" sz="4000" b="1" dirty="0"/>
              <a:t>What is ‘habitus’?</a:t>
            </a:r>
          </a:p>
        </p:txBody>
      </p:sp>
      <p:sp>
        <p:nvSpPr>
          <p:cNvPr id="4" name="TextBox 3">
            <a:extLst>
              <a:ext uri="{FF2B5EF4-FFF2-40B4-BE49-F238E27FC236}">
                <a16:creationId xmlns:a16="http://schemas.microsoft.com/office/drawing/2014/main" id="{8AB485C7-DB06-4586-864C-754255C3CCC0}"/>
              </a:ext>
            </a:extLst>
          </p:cNvPr>
          <p:cNvSpPr txBox="1"/>
          <p:nvPr/>
        </p:nvSpPr>
        <p:spPr>
          <a:xfrm>
            <a:off x="1775520" y="1471230"/>
            <a:ext cx="5544616" cy="523220"/>
          </a:xfrm>
          <a:prstGeom prst="rect">
            <a:avLst/>
          </a:prstGeom>
          <a:noFill/>
        </p:spPr>
        <p:txBody>
          <a:bodyPr wrap="square" rtlCol="0">
            <a:spAutoFit/>
          </a:bodyPr>
          <a:lstStyle/>
          <a:p>
            <a:r>
              <a:rPr lang="en-GB" sz="2800" b="1" dirty="0"/>
              <a:t>Habitus has been described as;</a:t>
            </a:r>
          </a:p>
        </p:txBody>
      </p:sp>
      <p:sp>
        <p:nvSpPr>
          <p:cNvPr id="5" name="TextBox 4">
            <a:extLst>
              <a:ext uri="{FF2B5EF4-FFF2-40B4-BE49-F238E27FC236}">
                <a16:creationId xmlns:a16="http://schemas.microsoft.com/office/drawing/2014/main" id="{CF0E43D1-B704-41A9-AF37-4FF994712534}"/>
              </a:ext>
            </a:extLst>
          </p:cNvPr>
          <p:cNvSpPr txBox="1"/>
          <p:nvPr/>
        </p:nvSpPr>
        <p:spPr>
          <a:xfrm>
            <a:off x="6312954" y="4463823"/>
            <a:ext cx="4140460" cy="369332"/>
          </a:xfrm>
          <a:prstGeom prst="rect">
            <a:avLst/>
          </a:prstGeom>
          <a:noFill/>
        </p:spPr>
        <p:txBody>
          <a:bodyPr wrap="square" rtlCol="0">
            <a:spAutoFit/>
          </a:bodyPr>
          <a:lstStyle/>
          <a:p>
            <a:r>
              <a:rPr lang="en-GB" dirty="0"/>
              <a:t>(Bourdieu, </a:t>
            </a:r>
            <a:r>
              <a:rPr lang="en-GB" i="1" dirty="0"/>
              <a:t>cited in </a:t>
            </a:r>
            <a:r>
              <a:rPr lang="en-GB" dirty="0" err="1"/>
              <a:t>Layder</a:t>
            </a:r>
            <a:r>
              <a:rPr lang="en-GB" dirty="0"/>
              <a:t> (1997), p. 236)</a:t>
            </a:r>
          </a:p>
        </p:txBody>
      </p:sp>
      <p:pic>
        <p:nvPicPr>
          <p:cNvPr id="7" name="Picture 6">
            <a:extLst>
              <a:ext uri="{FF2B5EF4-FFF2-40B4-BE49-F238E27FC236}">
                <a16:creationId xmlns:a16="http://schemas.microsoft.com/office/drawing/2014/main" id="{69DF60B5-F542-4472-94E1-2274253B2CE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51785" y="5157193"/>
            <a:ext cx="638801" cy="638801"/>
          </a:xfrm>
          <a:prstGeom prst="rect">
            <a:avLst/>
          </a:prstGeom>
        </p:spPr>
      </p:pic>
      <p:sp>
        <p:nvSpPr>
          <p:cNvPr id="8" name="TextBox 7">
            <a:extLst>
              <a:ext uri="{FF2B5EF4-FFF2-40B4-BE49-F238E27FC236}">
                <a16:creationId xmlns:a16="http://schemas.microsoft.com/office/drawing/2014/main" id="{32F6DE2A-F730-4E8B-BEA1-23612F5A2F4A}"/>
              </a:ext>
            </a:extLst>
          </p:cNvPr>
          <p:cNvSpPr txBox="1"/>
          <p:nvPr/>
        </p:nvSpPr>
        <p:spPr>
          <a:xfrm>
            <a:off x="4818847" y="5149663"/>
            <a:ext cx="4140460" cy="646331"/>
          </a:xfrm>
          <a:prstGeom prst="rect">
            <a:avLst/>
          </a:prstGeom>
          <a:noFill/>
        </p:spPr>
        <p:txBody>
          <a:bodyPr wrap="square" rtlCol="0">
            <a:spAutoFit/>
          </a:bodyPr>
          <a:lstStyle/>
          <a:p>
            <a:r>
              <a:rPr lang="en-GB" dirty="0"/>
              <a:t>Paraphrasing exercise: What is this statement saying?</a:t>
            </a:r>
          </a:p>
        </p:txBody>
      </p:sp>
    </p:spTree>
    <p:extLst>
      <p:ext uri="{BB962C8B-B14F-4D97-AF65-F5344CB8AC3E}">
        <p14:creationId xmlns:p14="http://schemas.microsoft.com/office/powerpoint/2010/main" val="186659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84548"/>
            <a:ext cx="8229600" cy="850106"/>
          </a:xfrm>
        </p:spPr>
        <p:txBody>
          <a:bodyPr/>
          <a:lstStyle/>
          <a:p>
            <a:r>
              <a:rPr lang="en-GB" b="1" dirty="0"/>
              <a:t>Habitus </a:t>
            </a:r>
          </a:p>
        </p:txBody>
      </p:sp>
      <p:sp>
        <p:nvSpPr>
          <p:cNvPr id="3" name="Content Placeholder 2"/>
          <p:cNvSpPr>
            <a:spLocks noGrp="1"/>
          </p:cNvSpPr>
          <p:nvPr>
            <p:ph idx="1"/>
          </p:nvPr>
        </p:nvSpPr>
        <p:spPr>
          <a:xfrm>
            <a:off x="1641848" y="1196753"/>
            <a:ext cx="8640960" cy="4129143"/>
          </a:xfrm>
        </p:spPr>
        <p:txBody>
          <a:bodyPr>
            <a:noAutofit/>
          </a:bodyPr>
          <a:lstStyle/>
          <a:p>
            <a:r>
              <a:rPr lang="en-GB" sz="2800" dirty="0"/>
              <a:t>Reflects the way in which individuals’ social backgrounds are represented in their mental make-up and general orientation to the world</a:t>
            </a:r>
          </a:p>
          <a:p>
            <a:r>
              <a:rPr lang="en-GB" sz="2800" dirty="0"/>
              <a:t>This allows them to deal with situations as they arise in terms of their own personal styles and biographies</a:t>
            </a:r>
          </a:p>
          <a:p>
            <a:pPr lvl="1"/>
            <a:r>
              <a:rPr lang="en-GB" dirty="0"/>
              <a:t>Not just following social structures and systems</a:t>
            </a:r>
          </a:p>
          <a:p>
            <a:pPr lvl="1"/>
            <a:r>
              <a:rPr lang="en-GB" dirty="0"/>
              <a:t>Not just subjective intention</a:t>
            </a:r>
          </a:p>
          <a:p>
            <a:r>
              <a:rPr lang="en-GB" sz="2800" dirty="0"/>
              <a:t>Habitus allows improvisation within the limits set by their social environments</a:t>
            </a:r>
          </a:p>
        </p:txBody>
      </p:sp>
      <p:sp>
        <p:nvSpPr>
          <p:cNvPr id="4" name="TextBox 3">
            <a:extLst>
              <a:ext uri="{FF2B5EF4-FFF2-40B4-BE49-F238E27FC236}">
                <a16:creationId xmlns:a16="http://schemas.microsoft.com/office/drawing/2014/main" id="{42F3CED5-58FA-4284-9EA2-47D7ADEBC604}"/>
              </a:ext>
            </a:extLst>
          </p:cNvPr>
          <p:cNvSpPr txBox="1"/>
          <p:nvPr/>
        </p:nvSpPr>
        <p:spPr>
          <a:xfrm>
            <a:off x="7844880" y="6165304"/>
            <a:ext cx="2232248" cy="369332"/>
          </a:xfrm>
          <a:prstGeom prst="rect">
            <a:avLst/>
          </a:prstGeom>
          <a:noFill/>
        </p:spPr>
        <p:txBody>
          <a:bodyPr wrap="square" rtlCol="0">
            <a:spAutoFit/>
          </a:bodyPr>
          <a:lstStyle/>
          <a:p>
            <a:r>
              <a:rPr lang="en-GB" dirty="0"/>
              <a:t>(</a:t>
            </a:r>
            <a:r>
              <a:rPr lang="en-GB" dirty="0" err="1"/>
              <a:t>Layder</a:t>
            </a:r>
            <a:r>
              <a:rPr lang="en-GB" dirty="0"/>
              <a:t>, 1997, p. 237)</a:t>
            </a:r>
          </a:p>
        </p:txBody>
      </p:sp>
    </p:spTree>
    <p:extLst>
      <p:ext uri="{BB962C8B-B14F-4D97-AF65-F5344CB8AC3E}">
        <p14:creationId xmlns:p14="http://schemas.microsoft.com/office/powerpoint/2010/main" val="463243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81200" y="274639"/>
            <a:ext cx="8229600" cy="717165"/>
          </a:xfrm>
        </p:spPr>
        <p:txBody>
          <a:bodyPr>
            <a:normAutofit fontScale="90000"/>
          </a:bodyPr>
          <a:lstStyle/>
          <a:p>
            <a:pPr eaLnBrk="1" hangingPunct="1"/>
            <a:r>
              <a:rPr lang="en-US" b="1" dirty="0"/>
              <a:t>Marxist Explanations</a:t>
            </a:r>
          </a:p>
        </p:txBody>
      </p:sp>
      <p:sp>
        <p:nvSpPr>
          <p:cNvPr id="12291" name="Rectangle 3"/>
          <p:cNvSpPr>
            <a:spLocks noGrp="1" noChangeArrowheads="1"/>
          </p:cNvSpPr>
          <p:nvPr>
            <p:ph idx="1"/>
          </p:nvPr>
        </p:nvSpPr>
        <p:spPr>
          <a:xfrm>
            <a:off x="1981200" y="1340235"/>
            <a:ext cx="8229600" cy="4525963"/>
          </a:xfrm>
        </p:spPr>
        <p:txBody>
          <a:bodyPr>
            <a:normAutofit fontScale="92500"/>
          </a:bodyPr>
          <a:lstStyle/>
          <a:p>
            <a:pPr>
              <a:spcBef>
                <a:spcPct val="0"/>
              </a:spcBef>
            </a:pPr>
            <a:r>
              <a:rPr lang="en-US" sz="2800" dirty="0"/>
              <a:t>the structure of the capitalist economy takes precedence over human action or agency</a:t>
            </a:r>
          </a:p>
          <a:p>
            <a:pPr>
              <a:spcBef>
                <a:spcPct val="0"/>
              </a:spcBef>
            </a:pPr>
            <a:r>
              <a:rPr lang="en-US" sz="2800" dirty="0"/>
              <a:t>capitalism requires people to take on different work roles</a:t>
            </a:r>
          </a:p>
          <a:p>
            <a:pPr lvl="1">
              <a:spcBef>
                <a:spcPct val="0"/>
              </a:spcBef>
            </a:pPr>
            <a:r>
              <a:rPr lang="en-US" sz="2600" dirty="0"/>
              <a:t>thus different sets of skills, knowledge, and dispositions</a:t>
            </a:r>
          </a:p>
          <a:p>
            <a:pPr>
              <a:spcBef>
                <a:spcPct val="0"/>
              </a:spcBef>
            </a:pPr>
            <a:r>
              <a:rPr lang="en-US" sz="2800" dirty="0"/>
              <a:t>which are valued differently</a:t>
            </a:r>
          </a:p>
          <a:p>
            <a:pPr lvl="1">
              <a:spcBef>
                <a:spcPct val="0"/>
              </a:spcBef>
            </a:pPr>
            <a:r>
              <a:rPr lang="en-US" sz="2600" dirty="0"/>
              <a:t>i.e. receive different levels of wages</a:t>
            </a:r>
          </a:p>
          <a:p>
            <a:pPr>
              <a:spcBef>
                <a:spcPct val="0"/>
              </a:spcBef>
            </a:pPr>
            <a:r>
              <a:rPr lang="en-US" sz="2800" dirty="0"/>
              <a:t>Creates a reserve labour force </a:t>
            </a:r>
          </a:p>
          <a:p>
            <a:pPr lvl="1">
              <a:spcBef>
                <a:spcPct val="0"/>
              </a:spcBef>
            </a:pPr>
            <a:r>
              <a:rPr lang="en-US" sz="2600" dirty="0"/>
              <a:t> skilled and unskilled unemployment </a:t>
            </a:r>
          </a:p>
          <a:p>
            <a:pPr>
              <a:spcBef>
                <a:spcPct val="0"/>
              </a:spcBef>
            </a:pPr>
            <a:r>
              <a:rPr lang="en-US" sz="2800" dirty="0"/>
              <a:t>Which keeps wages low</a:t>
            </a:r>
          </a:p>
          <a:p>
            <a:pPr lvl="1">
              <a:spcBef>
                <a:spcPct val="0"/>
              </a:spcBef>
            </a:pPr>
            <a:r>
              <a:rPr lang="en-US" sz="2600" dirty="0"/>
              <a:t>for capitalists’ profit</a:t>
            </a:r>
          </a:p>
          <a:p>
            <a:pPr lvl="1">
              <a:spcBef>
                <a:spcPct val="0"/>
              </a:spcBef>
            </a:pPr>
            <a:endParaRPr lang="en-US" sz="2600" dirty="0"/>
          </a:p>
        </p:txBody>
      </p:sp>
      <p:sp>
        <p:nvSpPr>
          <p:cNvPr id="5" name="TextBox 4"/>
          <p:cNvSpPr txBox="1"/>
          <p:nvPr/>
        </p:nvSpPr>
        <p:spPr>
          <a:xfrm>
            <a:off x="6781800" y="5715000"/>
            <a:ext cx="2971800" cy="369332"/>
          </a:xfrm>
          <a:prstGeom prst="rect">
            <a:avLst/>
          </a:prstGeom>
          <a:noFill/>
        </p:spPr>
        <p:txBody>
          <a:bodyPr wrap="square" rtlCol="0">
            <a:spAutoFit/>
          </a:bodyPr>
          <a:lstStyle/>
          <a:p>
            <a:pPr algn="r"/>
            <a:r>
              <a:rPr lang="en-GB" dirty="0"/>
              <a:t>(</a:t>
            </a:r>
            <a:r>
              <a:rPr lang="en-GB" dirty="0" err="1"/>
              <a:t>Robotham</a:t>
            </a:r>
            <a:r>
              <a:rPr lang="en-GB" dirty="0"/>
              <a:t>, 2005, p.14).</a:t>
            </a:r>
          </a:p>
        </p:txBody>
      </p:sp>
    </p:spTree>
    <p:extLst>
      <p:ext uri="{BB962C8B-B14F-4D97-AF65-F5344CB8AC3E}">
        <p14:creationId xmlns:p14="http://schemas.microsoft.com/office/powerpoint/2010/main" val="128115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291">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29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US" b="1" dirty="0"/>
              <a:t>Marxist Explanations: </a:t>
            </a:r>
            <a:br>
              <a:rPr lang="en-US" b="1" dirty="0"/>
            </a:br>
            <a:r>
              <a:rPr lang="en-US" b="1" dirty="0"/>
              <a:t>What is the role of schools?</a:t>
            </a:r>
          </a:p>
        </p:txBody>
      </p:sp>
      <p:sp>
        <p:nvSpPr>
          <p:cNvPr id="13315" name="Rectangle 3"/>
          <p:cNvSpPr>
            <a:spLocks noGrp="1" noChangeArrowheads="1"/>
          </p:cNvSpPr>
          <p:nvPr>
            <p:ph idx="1"/>
          </p:nvPr>
        </p:nvSpPr>
        <p:spPr>
          <a:xfrm>
            <a:off x="2010409" y="3068960"/>
            <a:ext cx="8229600" cy="1828800"/>
          </a:xfrm>
        </p:spPr>
        <p:txBody>
          <a:bodyPr>
            <a:normAutofit/>
          </a:bodyPr>
          <a:lstStyle/>
          <a:p>
            <a:pPr>
              <a:lnSpc>
                <a:spcPct val="90000"/>
              </a:lnSpc>
            </a:pPr>
            <a:r>
              <a:rPr lang="en-US" sz="2800" dirty="0"/>
              <a:t>Bowles and </a:t>
            </a:r>
            <a:r>
              <a:rPr lang="en-US" sz="2800" dirty="0" err="1"/>
              <a:t>Gintis</a:t>
            </a:r>
            <a:r>
              <a:rPr lang="en-US" sz="2800" dirty="0"/>
              <a:t> (1976, p.9) say that schools are training young people for their future economic and occupational position according to their current social class position</a:t>
            </a:r>
          </a:p>
        </p:txBody>
      </p:sp>
    </p:spTree>
    <p:extLst>
      <p:ext uri="{BB962C8B-B14F-4D97-AF65-F5344CB8AC3E}">
        <p14:creationId xmlns:p14="http://schemas.microsoft.com/office/powerpoint/2010/main" val="372404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48980-D4C9-4FA5-82B9-68C1DF3F82B6}"/>
              </a:ext>
            </a:extLst>
          </p:cNvPr>
          <p:cNvSpPr>
            <a:spLocks noGrp="1"/>
          </p:cNvSpPr>
          <p:nvPr>
            <p:ph type="title"/>
          </p:nvPr>
        </p:nvSpPr>
        <p:spPr>
          <a:xfrm>
            <a:off x="1977684" y="120995"/>
            <a:ext cx="8229600" cy="1143000"/>
          </a:xfrm>
        </p:spPr>
        <p:txBody>
          <a:bodyPr/>
          <a:lstStyle/>
          <a:p>
            <a:r>
              <a:rPr lang="en-GB" b="1" dirty="0"/>
              <a:t>Functionalist explanations</a:t>
            </a:r>
          </a:p>
        </p:txBody>
      </p:sp>
      <p:sp>
        <p:nvSpPr>
          <p:cNvPr id="3" name="TextBox 2">
            <a:extLst>
              <a:ext uri="{FF2B5EF4-FFF2-40B4-BE49-F238E27FC236}">
                <a16:creationId xmlns:a16="http://schemas.microsoft.com/office/drawing/2014/main" id="{AF29A293-F30B-4E0D-9BDF-133B71065CD9}"/>
              </a:ext>
            </a:extLst>
          </p:cNvPr>
          <p:cNvSpPr txBox="1"/>
          <p:nvPr/>
        </p:nvSpPr>
        <p:spPr>
          <a:xfrm>
            <a:off x="1775520" y="1267855"/>
            <a:ext cx="4248472" cy="523220"/>
          </a:xfrm>
          <a:prstGeom prst="rect">
            <a:avLst/>
          </a:prstGeom>
          <a:noFill/>
        </p:spPr>
        <p:txBody>
          <a:bodyPr wrap="square" rtlCol="0">
            <a:spAutoFit/>
          </a:bodyPr>
          <a:lstStyle/>
          <a:p>
            <a:r>
              <a:rPr lang="en-GB" sz="2800" b="1" dirty="0"/>
              <a:t>Functionalists argue that:</a:t>
            </a:r>
          </a:p>
        </p:txBody>
      </p:sp>
      <p:sp>
        <p:nvSpPr>
          <p:cNvPr id="4" name="TextBox 3">
            <a:extLst>
              <a:ext uri="{FF2B5EF4-FFF2-40B4-BE49-F238E27FC236}">
                <a16:creationId xmlns:a16="http://schemas.microsoft.com/office/drawing/2014/main" id="{DE33E5C2-4D12-45AB-B603-E8CB8397DEDC}"/>
              </a:ext>
            </a:extLst>
          </p:cNvPr>
          <p:cNvSpPr txBox="1"/>
          <p:nvPr/>
        </p:nvSpPr>
        <p:spPr>
          <a:xfrm>
            <a:off x="2207568" y="1916832"/>
            <a:ext cx="8136904" cy="3970318"/>
          </a:xfrm>
          <a:prstGeom prst="rect">
            <a:avLst/>
          </a:prstGeom>
          <a:noFill/>
        </p:spPr>
        <p:txBody>
          <a:bodyPr wrap="square" rtlCol="0">
            <a:spAutoFit/>
          </a:bodyPr>
          <a:lstStyle/>
          <a:p>
            <a:pPr marL="342900" indent="-342900">
              <a:buFont typeface="Arial" panose="020B0604020202020204" pitchFamily="34" charset="0"/>
              <a:buChar char="•"/>
            </a:pPr>
            <a:r>
              <a:rPr lang="en-GB" sz="2800" dirty="0"/>
              <a:t>social inequality is necessary for the survival of any society or for any small or large organization. </a:t>
            </a:r>
          </a:p>
          <a:p>
            <a:pPr marL="342900" indent="-342900">
              <a:buFont typeface="Arial" panose="020B0604020202020204" pitchFamily="34" charset="0"/>
              <a:buChar char="•"/>
            </a:pPr>
            <a:r>
              <a:rPr lang="en-GB" sz="2800" dirty="0"/>
              <a:t>It is argued that without this inequality, division of labour would be difficult (not everyone can be team captain). </a:t>
            </a:r>
          </a:p>
          <a:p>
            <a:pPr marL="342900" indent="-342900">
              <a:buFont typeface="Arial" panose="020B0604020202020204" pitchFamily="34" charset="0"/>
              <a:buChar char="•"/>
            </a:pPr>
            <a:r>
              <a:rPr lang="en-GB" sz="2800" dirty="0"/>
              <a:t>It is also argued that to attract people to both the important and less important roles there must be variation in rewards that motivates individuals to make the effort needed to gain the top positions.</a:t>
            </a:r>
          </a:p>
        </p:txBody>
      </p:sp>
      <p:sp>
        <p:nvSpPr>
          <p:cNvPr id="5" name="TextBox 4">
            <a:extLst>
              <a:ext uri="{FF2B5EF4-FFF2-40B4-BE49-F238E27FC236}">
                <a16:creationId xmlns:a16="http://schemas.microsoft.com/office/drawing/2014/main" id="{123BE52C-E113-4BE1-9BC9-27C5ABD1C2AB}"/>
              </a:ext>
            </a:extLst>
          </p:cNvPr>
          <p:cNvSpPr txBox="1"/>
          <p:nvPr/>
        </p:nvSpPr>
        <p:spPr>
          <a:xfrm>
            <a:off x="8050560" y="6221062"/>
            <a:ext cx="2160240" cy="369332"/>
          </a:xfrm>
          <a:prstGeom prst="rect">
            <a:avLst/>
          </a:prstGeom>
          <a:noFill/>
        </p:spPr>
        <p:txBody>
          <a:bodyPr wrap="square" rtlCol="0">
            <a:spAutoFit/>
          </a:bodyPr>
          <a:lstStyle/>
          <a:p>
            <a:r>
              <a:rPr lang="en-GB" dirty="0"/>
              <a:t>Kent (2006)</a:t>
            </a:r>
          </a:p>
        </p:txBody>
      </p:sp>
    </p:spTree>
    <p:extLst>
      <p:ext uri="{BB962C8B-B14F-4D97-AF65-F5344CB8AC3E}">
        <p14:creationId xmlns:p14="http://schemas.microsoft.com/office/powerpoint/2010/main" val="120788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60337"/>
            <a:ext cx="8229600" cy="1143000"/>
          </a:xfrm>
        </p:spPr>
        <p:txBody>
          <a:bodyPr>
            <a:normAutofit/>
          </a:bodyPr>
          <a:lstStyle/>
          <a:p>
            <a:r>
              <a:rPr lang="en-GB" b="1" dirty="0"/>
              <a:t>The concept of ‘meritocracy’</a:t>
            </a:r>
          </a:p>
        </p:txBody>
      </p:sp>
      <p:sp>
        <p:nvSpPr>
          <p:cNvPr id="6" name="TextBox 5">
            <a:extLst>
              <a:ext uri="{FF2B5EF4-FFF2-40B4-BE49-F238E27FC236}">
                <a16:creationId xmlns:a16="http://schemas.microsoft.com/office/drawing/2014/main" id="{C0F63BB8-49C8-462E-8C89-3EED8CEC3144}"/>
              </a:ext>
            </a:extLst>
          </p:cNvPr>
          <p:cNvSpPr txBox="1"/>
          <p:nvPr/>
        </p:nvSpPr>
        <p:spPr>
          <a:xfrm>
            <a:off x="1955540" y="1458821"/>
            <a:ext cx="8013576" cy="3924151"/>
          </a:xfrm>
          <a:prstGeom prst="rect">
            <a:avLst/>
          </a:prstGeom>
          <a:noFill/>
        </p:spPr>
        <p:txBody>
          <a:bodyPr wrap="square" rtlCol="0">
            <a:spAutoFit/>
          </a:bodyPr>
          <a:lstStyle/>
          <a:p>
            <a:pPr marL="457200" indent="-457200">
              <a:buFont typeface="Arial" panose="020B0604020202020204" pitchFamily="34" charset="0"/>
              <a:buChar char="•"/>
            </a:pPr>
            <a:r>
              <a:rPr lang="en-GB" sz="2800" dirty="0"/>
              <a:t>Functionalists assert that unequal pay encourages people to work harder in order to gain financial reward</a:t>
            </a:r>
          </a:p>
          <a:p>
            <a:pPr marL="457200" indent="-457200">
              <a:spcBef>
                <a:spcPts val="600"/>
              </a:spcBef>
              <a:spcAft>
                <a:spcPts val="600"/>
              </a:spcAft>
              <a:buFont typeface="Arial" panose="020B0604020202020204" pitchFamily="34" charset="0"/>
              <a:buChar char="•"/>
            </a:pPr>
            <a:r>
              <a:rPr lang="en-GB" sz="2800" dirty="0"/>
              <a:t>This leads to increased ‘social mobility’</a:t>
            </a:r>
          </a:p>
          <a:p>
            <a:pPr marL="457200" indent="-457200">
              <a:spcBef>
                <a:spcPts val="600"/>
              </a:spcBef>
              <a:spcAft>
                <a:spcPts val="600"/>
              </a:spcAft>
              <a:buFont typeface="Arial" panose="020B0604020202020204" pitchFamily="34" charset="0"/>
              <a:buChar char="•"/>
            </a:pPr>
            <a:r>
              <a:rPr lang="en-GB" sz="2800" dirty="0"/>
              <a:t>That is to say that people can move into different classes or groups by dint of hard work</a:t>
            </a:r>
          </a:p>
          <a:p>
            <a:pPr marL="457200" indent="-457200">
              <a:spcBef>
                <a:spcPts val="600"/>
              </a:spcBef>
              <a:spcAft>
                <a:spcPts val="600"/>
              </a:spcAft>
              <a:buFont typeface="Arial" panose="020B0604020202020204" pitchFamily="34" charset="0"/>
              <a:buChar char="•"/>
            </a:pPr>
            <a:r>
              <a:rPr lang="en-GB" sz="2800" dirty="0"/>
              <a:t>Thus it is argued that people rise in society due to ‘merit’ and that society is a meritocracy</a:t>
            </a:r>
          </a:p>
        </p:txBody>
      </p:sp>
    </p:spTree>
    <p:extLst>
      <p:ext uri="{BB962C8B-B14F-4D97-AF65-F5344CB8AC3E}">
        <p14:creationId xmlns:p14="http://schemas.microsoft.com/office/powerpoint/2010/main" val="355141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pPr eaLnBrk="1" hangingPunct="1"/>
            <a:r>
              <a:rPr lang="en-US" b="1" dirty="0"/>
              <a:t>The Theory of Meritocracy</a:t>
            </a:r>
          </a:p>
        </p:txBody>
      </p:sp>
      <p:sp>
        <p:nvSpPr>
          <p:cNvPr id="3" name="TextBox 2">
            <a:extLst>
              <a:ext uri="{FF2B5EF4-FFF2-40B4-BE49-F238E27FC236}">
                <a16:creationId xmlns:a16="http://schemas.microsoft.com/office/drawing/2014/main" id="{9AD70955-D144-4248-81CE-B9A4BE1478CC}"/>
              </a:ext>
            </a:extLst>
          </p:cNvPr>
          <p:cNvSpPr txBox="1"/>
          <p:nvPr/>
        </p:nvSpPr>
        <p:spPr>
          <a:xfrm>
            <a:off x="1847528" y="1412776"/>
            <a:ext cx="8496944" cy="4462760"/>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US" sz="2800" dirty="0"/>
              <a:t>Young (1958 </a:t>
            </a:r>
            <a:r>
              <a:rPr lang="en-US" sz="2800" i="1" dirty="0"/>
              <a:t>cited in </a:t>
            </a:r>
            <a:r>
              <a:rPr lang="en-GB" sz="2800" dirty="0"/>
              <a:t>Lareau &amp; Conley, 2008, p.93) coined the phrase Meritocracy in the 1950s</a:t>
            </a:r>
          </a:p>
          <a:p>
            <a:pPr marL="285750" indent="-285750">
              <a:spcBef>
                <a:spcPts val="1200"/>
              </a:spcBef>
              <a:spcAft>
                <a:spcPts val="1200"/>
              </a:spcAft>
              <a:buFont typeface="Arial" panose="020B0604020202020204" pitchFamily="34" charset="0"/>
              <a:buChar char="•"/>
            </a:pPr>
            <a:r>
              <a:rPr lang="en-GB" sz="2800" dirty="0"/>
              <a:t>He defined it as IQ plus effort (i.e. ability + hard work)</a:t>
            </a:r>
          </a:p>
          <a:p>
            <a:pPr marL="285750" indent="-285750">
              <a:spcBef>
                <a:spcPts val="1200"/>
              </a:spcBef>
              <a:spcAft>
                <a:spcPts val="1200"/>
              </a:spcAft>
              <a:buFont typeface="Arial" panose="020B0604020202020204" pitchFamily="34" charset="0"/>
              <a:buChar char="•"/>
            </a:pPr>
            <a:r>
              <a:rPr lang="en-US" sz="2800" dirty="0"/>
              <a:t>MacLeod (</a:t>
            </a:r>
            <a:r>
              <a:rPr lang="en-US" sz="2800" i="1" dirty="0"/>
              <a:t>cited in </a:t>
            </a:r>
            <a:r>
              <a:rPr lang="en-US" sz="2800" dirty="0" err="1"/>
              <a:t>Mehan</a:t>
            </a:r>
            <a:r>
              <a:rPr lang="en-US" sz="2800" dirty="0"/>
              <a:t> </a:t>
            </a:r>
            <a:r>
              <a:rPr lang="en-US" sz="2800" i="1" dirty="0"/>
              <a:t>et al, </a:t>
            </a:r>
            <a:r>
              <a:rPr lang="en-US" sz="2800" dirty="0"/>
              <a:t>1999, p. 204) calls it the achievement ideology</a:t>
            </a:r>
          </a:p>
          <a:p>
            <a:pPr marL="285750" indent="-285750">
              <a:spcBef>
                <a:spcPts val="1200"/>
              </a:spcBef>
              <a:spcAft>
                <a:spcPts val="1200"/>
              </a:spcAft>
              <a:buFont typeface="Arial" panose="020B0604020202020204" pitchFamily="34" charset="0"/>
              <a:buChar char="•"/>
            </a:pPr>
            <a:r>
              <a:rPr lang="en-GB" sz="2800" dirty="0"/>
              <a:t>It can be summarised as the belief that people can (and in some people’s minds, should) get on in society if they have effort and merit</a:t>
            </a:r>
          </a:p>
        </p:txBody>
      </p:sp>
    </p:spTree>
    <p:extLst>
      <p:ext uri="{BB962C8B-B14F-4D97-AF65-F5344CB8AC3E}">
        <p14:creationId xmlns:p14="http://schemas.microsoft.com/office/powerpoint/2010/main" val="38174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2AE314F-3EDF-4D81-8EF8-94D7D8556936}"/>
              </a:ext>
            </a:extLst>
          </p:cNvPr>
          <p:cNvSpPr txBox="1">
            <a:spLocks/>
          </p:cNvSpPr>
          <p:nvPr/>
        </p:nvSpPr>
        <p:spPr>
          <a:xfrm>
            <a:off x="2200874" y="2276872"/>
            <a:ext cx="8229600" cy="1656184"/>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800" dirty="0"/>
              <a:t>Is meritocracy ‘value free’?</a:t>
            </a:r>
          </a:p>
          <a:p>
            <a:r>
              <a:rPr lang="en-US" sz="2800" dirty="0"/>
              <a:t>Is meritocracy ‘fair’?</a:t>
            </a:r>
          </a:p>
          <a:p>
            <a:r>
              <a:rPr lang="en-US" sz="2800" dirty="0"/>
              <a:t>Does meritocracy support ‘equality’?</a:t>
            </a:r>
            <a:endParaRPr lang="en-GB" sz="2800" dirty="0"/>
          </a:p>
        </p:txBody>
      </p:sp>
      <p:sp>
        <p:nvSpPr>
          <p:cNvPr id="3" name="TextBox 2">
            <a:extLst>
              <a:ext uri="{FF2B5EF4-FFF2-40B4-BE49-F238E27FC236}">
                <a16:creationId xmlns:a16="http://schemas.microsoft.com/office/drawing/2014/main" id="{8FBE5B4C-490E-4EAF-9E0E-EC75242732DC}"/>
              </a:ext>
            </a:extLst>
          </p:cNvPr>
          <p:cNvSpPr txBox="1"/>
          <p:nvPr/>
        </p:nvSpPr>
        <p:spPr>
          <a:xfrm>
            <a:off x="1991544" y="260648"/>
            <a:ext cx="8136904" cy="707886"/>
          </a:xfrm>
          <a:prstGeom prst="rect">
            <a:avLst/>
          </a:prstGeom>
          <a:noFill/>
        </p:spPr>
        <p:txBody>
          <a:bodyPr wrap="square" rtlCol="0">
            <a:spAutoFit/>
          </a:bodyPr>
          <a:lstStyle/>
          <a:p>
            <a:pPr algn="ctr"/>
            <a:r>
              <a:rPr lang="en-GB" sz="4000" dirty="0"/>
              <a:t>But…….</a:t>
            </a:r>
          </a:p>
        </p:txBody>
      </p:sp>
    </p:spTree>
    <p:extLst>
      <p:ext uri="{BB962C8B-B14F-4D97-AF65-F5344CB8AC3E}">
        <p14:creationId xmlns:p14="http://schemas.microsoft.com/office/powerpoint/2010/main" val="325365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1638420" y="1628801"/>
            <a:ext cx="3736848" cy="3342129"/>
          </a:xfrm>
        </p:spPr>
        <p:txBody>
          <a:bodyPr>
            <a:noAutofit/>
          </a:bodyPr>
          <a:lstStyle/>
          <a:p>
            <a:r>
              <a:rPr lang="en-US" sz="2800" dirty="0"/>
              <a:t>From the perspective of meritocracy</a:t>
            </a:r>
          </a:p>
          <a:p>
            <a:r>
              <a:rPr lang="en-US" sz="2800" dirty="0"/>
              <a:t>What explains why someone is at the </a:t>
            </a:r>
            <a:r>
              <a:rPr lang="en-US" sz="2800" u="sng" dirty="0"/>
              <a:t>top</a:t>
            </a:r>
            <a:r>
              <a:rPr lang="en-US" sz="2800" dirty="0"/>
              <a:t> of the economic structure?</a:t>
            </a:r>
          </a:p>
          <a:p>
            <a:r>
              <a:rPr lang="en-US" sz="2800" dirty="0"/>
              <a:t>At the </a:t>
            </a:r>
            <a:r>
              <a:rPr lang="en-US" sz="2800" u="sng" dirty="0"/>
              <a:t>bottom</a:t>
            </a:r>
            <a:r>
              <a:rPr lang="en-US" sz="2800" dirty="0"/>
              <a:t>?</a:t>
            </a:r>
            <a:endParaRPr lang="en-GB" sz="2800" dirty="0"/>
          </a:p>
        </p:txBody>
      </p:sp>
      <p:sp>
        <p:nvSpPr>
          <p:cNvPr id="8" name="Content Placeholder 7"/>
          <p:cNvSpPr>
            <a:spLocks noGrp="1"/>
          </p:cNvSpPr>
          <p:nvPr>
            <p:ph sz="quarter" idx="14"/>
          </p:nvPr>
        </p:nvSpPr>
        <p:spPr/>
        <p:txBody>
          <a:bodyPr/>
          <a:lstStyle/>
          <a:p>
            <a:endParaRPr lang="en-GB"/>
          </a:p>
        </p:txBody>
      </p:sp>
      <p:pic>
        <p:nvPicPr>
          <p:cNvPr id="5123" name="Picture 4" descr="gilbertclassmodel-ne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776" y="88560"/>
            <a:ext cx="4606805" cy="6236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392144" y="6400109"/>
            <a:ext cx="2971800" cy="369332"/>
          </a:xfrm>
          <a:prstGeom prst="rect">
            <a:avLst/>
          </a:prstGeom>
          <a:noFill/>
        </p:spPr>
        <p:txBody>
          <a:bodyPr wrap="square" rtlCol="0">
            <a:spAutoFit/>
          </a:bodyPr>
          <a:lstStyle/>
          <a:p>
            <a:r>
              <a:rPr lang="en-GB" dirty="0"/>
              <a:t>(Gilbert, 2011, 14).</a:t>
            </a:r>
          </a:p>
        </p:txBody>
      </p:sp>
    </p:spTree>
    <p:extLst>
      <p:ext uri="{BB962C8B-B14F-4D97-AF65-F5344CB8AC3E}">
        <p14:creationId xmlns:p14="http://schemas.microsoft.com/office/powerpoint/2010/main" val="1647392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847528" y="116632"/>
            <a:ext cx="8229600" cy="778098"/>
          </a:xfrm>
        </p:spPr>
        <p:txBody>
          <a:bodyPr>
            <a:normAutofit/>
          </a:bodyPr>
          <a:lstStyle/>
          <a:p>
            <a:pPr eaLnBrk="1" hangingPunct="1"/>
            <a:r>
              <a:rPr lang="en-US" b="1" dirty="0"/>
              <a:t>Cultural and Linguistic Capital</a:t>
            </a:r>
          </a:p>
        </p:txBody>
      </p:sp>
      <p:sp>
        <p:nvSpPr>
          <p:cNvPr id="3" name="TextBox 2">
            <a:extLst>
              <a:ext uri="{FF2B5EF4-FFF2-40B4-BE49-F238E27FC236}">
                <a16:creationId xmlns:a16="http://schemas.microsoft.com/office/drawing/2014/main" id="{733EA057-F74B-4AAC-9F59-56D97E05B3EC}"/>
              </a:ext>
            </a:extLst>
          </p:cNvPr>
          <p:cNvSpPr txBox="1"/>
          <p:nvPr/>
        </p:nvSpPr>
        <p:spPr>
          <a:xfrm>
            <a:off x="1847528" y="1052737"/>
            <a:ext cx="756084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Bourdieu (1984) argues that each class or group has its own;</a:t>
            </a:r>
          </a:p>
        </p:txBody>
      </p:sp>
      <p:sp>
        <p:nvSpPr>
          <p:cNvPr id="5" name="TextBox 4">
            <a:extLst>
              <a:ext uri="{FF2B5EF4-FFF2-40B4-BE49-F238E27FC236}">
                <a16:creationId xmlns:a16="http://schemas.microsoft.com/office/drawing/2014/main" id="{A69CBD3F-CD15-43A7-AFD7-F7DBF2AEC359}"/>
              </a:ext>
            </a:extLst>
          </p:cNvPr>
          <p:cNvSpPr txBox="1"/>
          <p:nvPr/>
        </p:nvSpPr>
        <p:spPr>
          <a:xfrm>
            <a:off x="2907972" y="2006844"/>
            <a:ext cx="6048672"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Cultural background</a:t>
            </a:r>
          </a:p>
          <a:p>
            <a:pPr marL="285750" indent="-285750">
              <a:buFont typeface="Arial" panose="020B0604020202020204" pitchFamily="34" charset="0"/>
              <a:buChar char="•"/>
            </a:pPr>
            <a:r>
              <a:rPr lang="en-GB" sz="2800" dirty="0"/>
              <a:t>Knowledge</a:t>
            </a:r>
          </a:p>
          <a:p>
            <a:pPr marL="285750" indent="-285750">
              <a:buFont typeface="Arial" panose="020B0604020202020204" pitchFamily="34" charset="0"/>
              <a:buChar char="•"/>
            </a:pPr>
            <a:r>
              <a:rPr lang="en-GB" sz="2800" dirty="0"/>
              <a:t>Dispositions and tastes</a:t>
            </a:r>
          </a:p>
        </p:txBody>
      </p:sp>
      <p:sp>
        <p:nvSpPr>
          <p:cNvPr id="6" name="TextBox 5">
            <a:extLst>
              <a:ext uri="{FF2B5EF4-FFF2-40B4-BE49-F238E27FC236}">
                <a16:creationId xmlns:a16="http://schemas.microsoft.com/office/drawing/2014/main" id="{9352747D-F3C6-4EBB-8C93-C84951E04FEC}"/>
              </a:ext>
            </a:extLst>
          </p:cNvPr>
          <p:cNvSpPr txBox="1"/>
          <p:nvPr/>
        </p:nvSpPr>
        <p:spPr>
          <a:xfrm>
            <a:off x="1873694" y="3385931"/>
            <a:ext cx="8444612" cy="2677656"/>
          </a:xfrm>
          <a:prstGeom prst="rect">
            <a:avLst/>
          </a:prstGeom>
          <a:noFill/>
        </p:spPr>
        <p:txBody>
          <a:bodyPr wrap="square" rtlCol="0">
            <a:spAutoFit/>
          </a:bodyPr>
          <a:lstStyle/>
          <a:p>
            <a:pPr marL="457200" indent="-457200">
              <a:buFont typeface="Arial" panose="020B0604020202020204" pitchFamily="34" charset="0"/>
              <a:buChar char="•"/>
            </a:pPr>
            <a:r>
              <a:rPr lang="en-GB" sz="2400" dirty="0"/>
              <a:t>These are transmitted through the family and other ‘structures’</a:t>
            </a:r>
          </a:p>
          <a:p>
            <a:pPr marL="457200" indent="-457200">
              <a:buFont typeface="Arial" panose="020B0604020202020204" pitchFamily="34" charset="0"/>
              <a:buChar char="•"/>
            </a:pPr>
            <a:r>
              <a:rPr lang="en-GB" sz="2400" dirty="0"/>
              <a:t>Which brings us back to ‘habitus’</a:t>
            </a:r>
          </a:p>
          <a:p>
            <a:pPr marL="457200" indent="-457200">
              <a:buFont typeface="Arial" panose="020B0604020202020204" pitchFamily="34" charset="0"/>
              <a:buChar char="•"/>
            </a:pPr>
            <a:r>
              <a:rPr lang="en-GB" sz="2400" dirty="0"/>
              <a:t>So called because these factors are ‘deeply routinized’ (i.e. they become habits)</a:t>
            </a:r>
          </a:p>
          <a:p>
            <a:pPr marL="457200" indent="-457200">
              <a:buFont typeface="Arial" panose="020B0604020202020204" pitchFamily="34" charset="0"/>
              <a:buChar char="•"/>
            </a:pPr>
            <a:r>
              <a:rPr lang="en-GB" sz="2400" dirty="0"/>
              <a:t>And therefore seem to be perfectly ‘natural’ ways of thinking and behaving.</a:t>
            </a:r>
          </a:p>
        </p:txBody>
      </p:sp>
    </p:spTree>
    <p:extLst>
      <p:ext uri="{BB962C8B-B14F-4D97-AF65-F5344CB8AC3E}">
        <p14:creationId xmlns:p14="http://schemas.microsoft.com/office/powerpoint/2010/main" val="13475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75520" y="111323"/>
            <a:ext cx="8229600" cy="1143000"/>
          </a:xfrm>
        </p:spPr>
        <p:txBody>
          <a:bodyPr>
            <a:normAutofit fontScale="90000"/>
          </a:bodyPr>
          <a:lstStyle/>
          <a:p>
            <a:pPr eaLnBrk="1" hangingPunct="1"/>
            <a:r>
              <a:rPr lang="en-US" sz="3600" b="1" dirty="0"/>
              <a:t>Cultural and Linguistic Capital:</a:t>
            </a:r>
            <a:br>
              <a:rPr lang="en-US" sz="3600" b="1" dirty="0"/>
            </a:br>
            <a:r>
              <a:rPr lang="en-US" sz="3600" b="1" dirty="0"/>
              <a:t>The Role of Schools</a:t>
            </a:r>
          </a:p>
        </p:txBody>
      </p:sp>
      <p:sp>
        <p:nvSpPr>
          <p:cNvPr id="16387" name="Rectangle 3"/>
          <p:cNvSpPr>
            <a:spLocks noGrp="1" noChangeArrowheads="1"/>
          </p:cNvSpPr>
          <p:nvPr>
            <p:ph idx="1"/>
          </p:nvPr>
        </p:nvSpPr>
        <p:spPr>
          <a:xfrm>
            <a:off x="1981200" y="1341438"/>
            <a:ext cx="8229600" cy="4525963"/>
          </a:xfrm>
        </p:spPr>
        <p:txBody>
          <a:bodyPr/>
          <a:lstStyle/>
          <a:p>
            <a:pPr eaLnBrk="1" hangingPunct="1"/>
            <a:r>
              <a:rPr lang="en-US" dirty="0"/>
              <a:t>The cultural capital of the dominant group in society</a:t>
            </a:r>
          </a:p>
          <a:p>
            <a:pPr lvl="1"/>
            <a:r>
              <a:rPr lang="en-US" dirty="0"/>
              <a:t>holding the most power and wealth</a:t>
            </a:r>
          </a:p>
          <a:p>
            <a:pPr lvl="1"/>
            <a:r>
              <a:rPr lang="en-US" dirty="0"/>
              <a:t>becomes the knowledge that is most valued in schools</a:t>
            </a:r>
          </a:p>
          <a:p>
            <a:pPr eaLnBrk="1" hangingPunct="1"/>
            <a:r>
              <a:rPr lang="en-US" dirty="0"/>
              <a:t>To possess that cultural capital means </a:t>
            </a:r>
          </a:p>
          <a:p>
            <a:pPr lvl="1"/>
            <a:r>
              <a:rPr lang="en-US" dirty="0"/>
              <a:t>one is considered educated </a:t>
            </a:r>
          </a:p>
          <a:p>
            <a:pPr lvl="1"/>
            <a:r>
              <a:rPr lang="en-US" dirty="0"/>
              <a:t>or smart or talented (i.e., having merit)</a:t>
            </a:r>
          </a:p>
        </p:txBody>
      </p:sp>
      <p:sp>
        <p:nvSpPr>
          <p:cNvPr id="4" name="TextBox 3"/>
          <p:cNvSpPr txBox="1"/>
          <p:nvPr/>
        </p:nvSpPr>
        <p:spPr>
          <a:xfrm>
            <a:off x="6781800" y="5867401"/>
            <a:ext cx="3048000" cy="307777"/>
          </a:xfrm>
          <a:prstGeom prst="rect">
            <a:avLst/>
          </a:prstGeom>
          <a:noFill/>
        </p:spPr>
        <p:txBody>
          <a:bodyPr wrap="square" rtlCol="0">
            <a:spAutoFit/>
          </a:bodyPr>
          <a:lstStyle/>
          <a:p>
            <a:r>
              <a:rPr lang="en-US" sz="1400" dirty="0"/>
              <a:t>(Bowles and </a:t>
            </a:r>
            <a:r>
              <a:rPr lang="en-US" sz="1400" dirty="0" err="1"/>
              <a:t>Gintis</a:t>
            </a:r>
            <a:r>
              <a:rPr lang="en-US" sz="1400" dirty="0"/>
              <a:t>, 1976, p.9)</a:t>
            </a:r>
            <a:endParaRPr lang="en-GB" sz="1400" dirty="0"/>
          </a:p>
        </p:txBody>
      </p:sp>
    </p:spTree>
    <p:extLst>
      <p:ext uri="{BB962C8B-B14F-4D97-AF65-F5344CB8AC3E}">
        <p14:creationId xmlns:p14="http://schemas.microsoft.com/office/powerpoint/2010/main" val="279090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38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eaLnBrk="1" hangingPunct="1"/>
            <a:r>
              <a:rPr lang="en-US" b="1" dirty="0"/>
              <a:t>Cultural and Linguistic Capital and the reproduction of inequality</a:t>
            </a:r>
          </a:p>
        </p:txBody>
      </p:sp>
      <p:sp>
        <p:nvSpPr>
          <p:cNvPr id="14" name="TextBox 13"/>
          <p:cNvSpPr txBox="1"/>
          <p:nvPr/>
        </p:nvSpPr>
        <p:spPr>
          <a:xfrm>
            <a:off x="8256240" y="6460913"/>
            <a:ext cx="3048000" cy="307777"/>
          </a:xfrm>
          <a:prstGeom prst="rect">
            <a:avLst/>
          </a:prstGeom>
          <a:noFill/>
        </p:spPr>
        <p:txBody>
          <a:bodyPr wrap="square" rtlCol="0">
            <a:spAutoFit/>
          </a:bodyPr>
          <a:lstStyle/>
          <a:p>
            <a:r>
              <a:rPr lang="en-US" sz="1400" dirty="0"/>
              <a:t>(Bowles and </a:t>
            </a:r>
            <a:r>
              <a:rPr lang="en-US" sz="1400" dirty="0" err="1"/>
              <a:t>Gintis</a:t>
            </a:r>
            <a:r>
              <a:rPr lang="en-US" sz="1400" dirty="0"/>
              <a:t>, 1976, p.9)</a:t>
            </a:r>
            <a:endParaRPr lang="en-GB" sz="1400" dirty="0"/>
          </a:p>
        </p:txBody>
      </p:sp>
      <p:graphicFrame>
        <p:nvGraphicFramePr>
          <p:cNvPr id="2" name="Diagram 1">
            <a:extLst>
              <a:ext uri="{FF2B5EF4-FFF2-40B4-BE49-F238E27FC236}">
                <a16:creationId xmlns:a16="http://schemas.microsoft.com/office/drawing/2014/main" id="{CF60146E-2B5A-42E7-8278-20A4C9385F4A}"/>
              </a:ext>
            </a:extLst>
          </p:cNvPr>
          <p:cNvGraphicFramePr/>
          <p:nvPr>
            <p:extLst>
              <p:ext uri="{D42A27DB-BD31-4B8C-83A1-F6EECF244321}">
                <p14:modId xmlns:p14="http://schemas.microsoft.com/office/powerpoint/2010/main" val="479001015"/>
              </p:ext>
            </p:extLst>
          </p:nvPr>
        </p:nvGraphicFramePr>
        <p:xfrm>
          <a:off x="2207568" y="1618863"/>
          <a:ext cx="7776864" cy="51130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0479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52305541-D31D-4709-8FC7-561625B3438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E1B5CBC3-D6B2-495F-AD68-D701CE7E3E16}"/>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F827313A-19E3-47B7-93C0-24B1123C70FB}"/>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9FCE7762-E078-44B2-926A-0CD32C1081BF}"/>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D1CB5E3F-4ACA-451A-9650-1A9262328B1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984D27C4-B4C2-499E-B811-2B95951CE41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graphicEl>
                                              <a:dgm id="{BC9BA631-8BF8-4871-8BA0-334EFF30C1EB}"/>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graphicEl>
                                              <a:dgm id="{A59495FC-2570-46F3-8E91-E3865AEB1571}"/>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eaLnBrk="1" hangingPunct="1"/>
            <a:r>
              <a:rPr lang="en-US" sz="3600" b="1" dirty="0"/>
              <a:t>Social Reproduction:</a:t>
            </a:r>
            <a:br>
              <a:rPr lang="en-US" sz="3600" b="1" dirty="0"/>
            </a:br>
            <a:r>
              <a:rPr lang="en-US" sz="3600" b="1" dirty="0"/>
              <a:t>The Role of Schools</a:t>
            </a:r>
          </a:p>
        </p:txBody>
      </p:sp>
      <p:sp>
        <p:nvSpPr>
          <p:cNvPr id="18435" name="Rectangle 3"/>
          <p:cNvSpPr>
            <a:spLocks noGrp="1" noChangeArrowheads="1"/>
          </p:cNvSpPr>
          <p:nvPr>
            <p:ph idx="1"/>
          </p:nvPr>
        </p:nvSpPr>
        <p:spPr/>
        <p:txBody>
          <a:bodyPr>
            <a:normAutofit/>
          </a:bodyPr>
          <a:lstStyle/>
          <a:p>
            <a:pPr marL="0" indent="0">
              <a:buNone/>
            </a:pPr>
            <a:r>
              <a:rPr lang="en-US" sz="2800" dirty="0"/>
              <a:t>In other words;</a:t>
            </a:r>
          </a:p>
          <a:p>
            <a:r>
              <a:rPr lang="en-US" sz="2600" dirty="0"/>
              <a:t>Schools appear to be neutral in evaluating students (i.e. everyone get the same tests)</a:t>
            </a:r>
          </a:p>
          <a:p>
            <a:r>
              <a:rPr lang="en-US" sz="2600" dirty="0"/>
              <a:t>But because the knowledge and dispositions of school’s value systems corresponds to the cultural capital of the dominant group</a:t>
            </a:r>
          </a:p>
          <a:p>
            <a:r>
              <a:rPr lang="en-US" sz="2600" dirty="0"/>
              <a:t>Students from that class perform better in schools</a:t>
            </a:r>
          </a:p>
          <a:p>
            <a:r>
              <a:rPr lang="en-US" sz="2600" dirty="0"/>
              <a:t>Schools require cultural resources with which only some students are endowed.</a:t>
            </a:r>
          </a:p>
          <a:p>
            <a:pPr eaLnBrk="1" hangingPunct="1"/>
            <a:r>
              <a:rPr lang="en-US" sz="2800" dirty="0"/>
              <a:t>Schools therefore legitimate social reproduction of inequality</a:t>
            </a:r>
          </a:p>
        </p:txBody>
      </p:sp>
      <p:sp>
        <p:nvSpPr>
          <p:cNvPr id="4" name="TextBox 3"/>
          <p:cNvSpPr txBox="1"/>
          <p:nvPr/>
        </p:nvSpPr>
        <p:spPr>
          <a:xfrm>
            <a:off x="6960096" y="6154837"/>
            <a:ext cx="3048000" cy="307777"/>
          </a:xfrm>
          <a:prstGeom prst="rect">
            <a:avLst/>
          </a:prstGeom>
          <a:noFill/>
        </p:spPr>
        <p:txBody>
          <a:bodyPr wrap="square" rtlCol="0">
            <a:spAutoFit/>
          </a:bodyPr>
          <a:lstStyle/>
          <a:p>
            <a:r>
              <a:rPr lang="en-US" sz="1400" dirty="0"/>
              <a:t>(Bowles and </a:t>
            </a:r>
            <a:r>
              <a:rPr lang="en-US" sz="1400" dirty="0" err="1"/>
              <a:t>Gintis</a:t>
            </a:r>
            <a:r>
              <a:rPr lang="en-US" sz="1400" dirty="0"/>
              <a:t>, 1976, p.9)</a:t>
            </a:r>
            <a:endParaRPr lang="en-GB" sz="1400" dirty="0"/>
          </a:p>
        </p:txBody>
      </p:sp>
    </p:spTree>
    <p:extLst>
      <p:ext uri="{BB962C8B-B14F-4D97-AF65-F5344CB8AC3E}">
        <p14:creationId xmlns:p14="http://schemas.microsoft.com/office/powerpoint/2010/main" val="422086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81200" y="160337"/>
            <a:ext cx="8229600" cy="1143000"/>
          </a:xfrm>
        </p:spPr>
        <p:txBody>
          <a:bodyPr/>
          <a:lstStyle/>
          <a:p>
            <a:pPr eaLnBrk="1" hangingPunct="1"/>
            <a:r>
              <a:rPr lang="en-US" b="1" dirty="0"/>
              <a:t>Resistance Theory</a:t>
            </a:r>
          </a:p>
        </p:txBody>
      </p:sp>
      <p:sp>
        <p:nvSpPr>
          <p:cNvPr id="22531" name="Rectangle 3"/>
          <p:cNvSpPr>
            <a:spLocks noGrp="1" noChangeArrowheads="1"/>
          </p:cNvSpPr>
          <p:nvPr>
            <p:ph idx="1"/>
          </p:nvPr>
        </p:nvSpPr>
        <p:spPr>
          <a:xfrm>
            <a:off x="1981200" y="1303338"/>
            <a:ext cx="8229600" cy="4525963"/>
          </a:xfrm>
        </p:spPr>
        <p:txBody>
          <a:bodyPr>
            <a:normAutofit/>
          </a:bodyPr>
          <a:lstStyle/>
          <a:p>
            <a:pPr eaLnBrk="1" hangingPunct="1"/>
            <a:r>
              <a:rPr lang="en-US" dirty="0"/>
              <a:t>Student resistance to school is a political response to oppression and limited life chances</a:t>
            </a:r>
          </a:p>
          <a:p>
            <a:pPr eaLnBrk="1" hangingPunct="1"/>
            <a:r>
              <a:rPr lang="en-US" dirty="0"/>
              <a:t>Students do not believe that a high school diploma is going to help them do well</a:t>
            </a:r>
          </a:p>
          <a:p>
            <a:pPr eaLnBrk="1" hangingPunct="1"/>
            <a:r>
              <a:rPr lang="en-US" dirty="0"/>
              <a:t>This theory thus highlights agency:</a:t>
            </a:r>
          </a:p>
          <a:p>
            <a:pPr lvl="1"/>
            <a:r>
              <a:rPr lang="en-US" dirty="0"/>
              <a:t>people are able to act, interpret and have some power in their lives </a:t>
            </a:r>
            <a:r>
              <a:rPr lang="en-US" i="1" dirty="0"/>
              <a:t>in response </a:t>
            </a:r>
            <a:r>
              <a:rPr lang="en-US" dirty="0"/>
              <a:t>to structures</a:t>
            </a:r>
          </a:p>
        </p:txBody>
      </p:sp>
      <p:sp>
        <p:nvSpPr>
          <p:cNvPr id="2" name="TextBox 1"/>
          <p:cNvSpPr txBox="1"/>
          <p:nvPr/>
        </p:nvSpPr>
        <p:spPr>
          <a:xfrm>
            <a:off x="7010400" y="5943600"/>
            <a:ext cx="2667000" cy="369332"/>
          </a:xfrm>
          <a:prstGeom prst="rect">
            <a:avLst/>
          </a:prstGeom>
          <a:noFill/>
        </p:spPr>
        <p:txBody>
          <a:bodyPr wrap="square" rtlCol="0">
            <a:spAutoFit/>
          </a:bodyPr>
          <a:lstStyle/>
          <a:p>
            <a:pPr algn="r"/>
            <a:r>
              <a:rPr lang="en-GB" dirty="0"/>
              <a:t>(Giroux, 2001, p.24)</a:t>
            </a:r>
          </a:p>
        </p:txBody>
      </p:sp>
    </p:spTree>
    <p:extLst>
      <p:ext uri="{BB962C8B-B14F-4D97-AF65-F5344CB8AC3E}">
        <p14:creationId xmlns:p14="http://schemas.microsoft.com/office/powerpoint/2010/main" val="378720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Social Reproduction</a:t>
            </a:r>
          </a:p>
        </p:txBody>
      </p:sp>
      <p:sp>
        <p:nvSpPr>
          <p:cNvPr id="3" name="Content Placeholder 2"/>
          <p:cNvSpPr>
            <a:spLocks noGrp="1"/>
          </p:cNvSpPr>
          <p:nvPr>
            <p:ph idx="1"/>
          </p:nvPr>
        </p:nvSpPr>
        <p:spPr>
          <a:xfrm>
            <a:off x="1919536" y="3425689"/>
            <a:ext cx="8229600" cy="1143001"/>
          </a:xfrm>
        </p:spPr>
        <p:txBody>
          <a:bodyPr/>
          <a:lstStyle/>
          <a:p>
            <a:r>
              <a:rPr lang="en-GB" dirty="0">
                <a:hlinkClick r:id="rId2"/>
              </a:rPr>
              <a:t>http://www.youtube.com/watch?v=n-1vmvNuO0E&amp;feature=player_detailpage</a:t>
            </a:r>
            <a:r>
              <a:rPr lang="en-GB" dirty="0"/>
              <a:t> </a:t>
            </a:r>
          </a:p>
        </p:txBody>
      </p:sp>
      <p:sp>
        <p:nvSpPr>
          <p:cNvPr id="4" name="TextBox 3">
            <a:extLst>
              <a:ext uri="{FF2B5EF4-FFF2-40B4-BE49-F238E27FC236}">
                <a16:creationId xmlns:a16="http://schemas.microsoft.com/office/drawing/2014/main" id="{21CBBF69-A425-4927-98E2-CFEDB22FEFF9}"/>
              </a:ext>
            </a:extLst>
          </p:cNvPr>
          <p:cNvSpPr txBox="1"/>
          <p:nvPr/>
        </p:nvSpPr>
        <p:spPr>
          <a:xfrm>
            <a:off x="2423592" y="1988841"/>
            <a:ext cx="6264696" cy="1384995"/>
          </a:xfrm>
          <a:prstGeom prst="rect">
            <a:avLst/>
          </a:prstGeom>
          <a:noFill/>
        </p:spPr>
        <p:txBody>
          <a:bodyPr wrap="square" rtlCol="0">
            <a:spAutoFit/>
          </a:bodyPr>
          <a:lstStyle/>
          <a:p>
            <a:pPr algn="ctr"/>
            <a:r>
              <a:rPr lang="en-GB" sz="2800" i="1" dirty="0"/>
              <a:t>This video gives a further explanation of social reproduction and Bourdieu’s theories</a:t>
            </a:r>
          </a:p>
        </p:txBody>
      </p:sp>
    </p:spTree>
    <p:extLst>
      <p:ext uri="{BB962C8B-B14F-4D97-AF65-F5344CB8AC3E}">
        <p14:creationId xmlns:p14="http://schemas.microsoft.com/office/powerpoint/2010/main" val="26423819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759901" y="1417638"/>
            <a:ext cx="8435280" cy="3603812"/>
          </a:xfrm>
        </p:spPr>
        <p:txBody>
          <a:bodyPr>
            <a:normAutofit lnSpcReduction="10000"/>
          </a:bodyPr>
          <a:lstStyle/>
          <a:p>
            <a:r>
              <a:rPr lang="en-GB" sz="2400" dirty="0"/>
              <a:t>Bowles S &amp; </a:t>
            </a:r>
            <a:r>
              <a:rPr lang="en-GB" sz="2400" dirty="0" err="1"/>
              <a:t>Gintis</a:t>
            </a:r>
            <a:r>
              <a:rPr lang="en-GB" sz="2400" dirty="0"/>
              <a:t> H. (1976) </a:t>
            </a:r>
            <a:r>
              <a:rPr lang="en-GB" sz="2400" i="1" dirty="0"/>
              <a:t>Schooling in capitalist America: Educational reform and the  contradictions of economic life</a:t>
            </a:r>
            <a:r>
              <a:rPr lang="en-GB" sz="2400" dirty="0"/>
              <a:t>, New York: Basic Books, Inc.</a:t>
            </a:r>
          </a:p>
          <a:p>
            <a:r>
              <a:rPr lang="en-GB" sz="2400" dirty="0"/>
              <a:t>Gilbert D (2011) </a:t>
            </a:r>
            <a:r>
              <a:rPr lang="en-GB" sz="2400" i="1" dirty="0"/>
              <a:t>The American Class Structure in an Age of Growing Inequality, </a:t>
            </a:r>
            <a:r>
              <a:rPr lang="en-GB" sz="2400" dirty="0"/>
              <a:t>Thousand Oaks, California: Pine Forge press.</a:t>
            </a:r>
          </a:p>
          <a:p>
            <a:r>
              <a:rPr lang="en-GB" sz="2400" dirty="0"/>
              <a:t>Giroux HA (2001) </a:t>
            </a:r>
            <a:r>
              <a:rPr lang="en-GB" sz="2400" i="1" dirty="0"/>
              <a:t>Theory and Resistance in Education: Towards a Pedagogy for the Opposition, </a:t>
            </a:r>
            <a:r>
              <a:rPr lang="en-GB" sz="2400" dirty="0"/>
              <a:t>West Port, CT: Bergin &amp; Garvey.</a:t>
            </a:r>
          </a:p>
          <a:p>
            <a:r>
              <a:rPr lang="en-GB" sz="2400" dirty="0"/>
              <a:t>Gutman &amp; Taylor (1994) </a:t>
            </a:r>
            <a:r>
              <a:rPr lang="en-GB" sz="2400" i="1" dirty="0"/>
              <a:t>Multi-culturalism: Examining the politics of recognition</a:t>
            </a:r>
            <a:r>
              <a:rPr lang="en-GB" sz="2400" dirty="0"/>
              <a:t> Princeton; Princeton University Press</a:t>
            </a:r>
          </a:p>
          <a:p>
            <a:endParaRPr lang="en-GB" sz="2400" dirty="0"/>
          </a:p>
        </p:txBody>
      </p:sp>
    </p:spTree>
    <p:extLst>
      <p:ext uri="{BB962C8B-B14F-4D97-AF65-F5344CB8AC3E}">
        <p14:creationId xmlns:p14="http://schemas.microsoft.com/office/powerpoint/2010/main" val="19129970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847528" y="1166019"/>
            <a:ext cx="8229600" cy="4525963"/>
          </a:xfrm>
        </p:spPr>
        <p:txBody>
          <a:bodyPr>
            <a:normAutofit lnSpcReduction="10000"/>
          </a:bodyPr>
          <a:lstStyle/>
          <a:p>
            <a:r>
              <a:rPr lang="en-GB" sz="2400" dirty="0"/>
              <a:t>Kent, M. (2006) </a:t>
            </a:r>
            <a:r>
              <a:rPr lang="en-GB" sz="2400" i="1" dirty="0"/>
              <a:t>Oxford Dictionary of Sports Science and Medicine</a:t>
            </a:r>
            <a:r>
              <a:rPr lang="en-GB" sz="2400" dirty="0"/>
              <a:t> Oxford: OUP</a:t>
            </a:r>
          </a:p>
          <a:p>
            <a:r>
              <a:rPr lang="en-GB" sz="2400" dirty="0"/>
              <a:t>Lareau A &amp; Conley D (2008) </a:t>
            </a:r>
            <a:r>
              <a:rPr lang="en-GB" sz="2400" i="1" dirty="0"/>
              <a:t>Social Class: How Does it Work?,</a:t>
            </a:r>
            <a:r>
              <a:rPr lang="en-GB" sz="2400" dirty="0"/>
              <a:t> New York: Russell Sage Foundation.</a:t>
            </a:r>
          </a:p>
          <a:p>
            <a:r>
              <a:rPr lang="en-GB" sz="2400" dirty="0" err="1"/>
              <a:t>Layder</a:t>
            </a:r>
            <a:r>
              <a:rPr lang="en-GB" sz="2400" dirty="0"/>
              <a:t> D (1997) </a:t>
            </a:r>
            <a:r>
              <a:rPr lang="en-GB" sz="2400" i="1" dirty="0"/>
              <a:t>Modern Social Theory: Key Debates and New Directions, </a:t>
            </a:r>
            <a:r>
              <a:rPr lang="en-GB" sz="2400" dirty="0"/>
              <a:t>London: Routledge.</a:t>
            </a:r>
          </a:p>
          <a:p>
            <a:r>
              <a:rPr lang="en-GB" sz="2400" dirty="0"/>
              <a:t>Luxton M &amp; </a:t>
            </a:r>
            <a:r>
              <a:rPr lang="en-GB" sz="2400" dirty="0" err="1"/>
              <a:t>Bezanson</a:t>
            </a:r>
            <a:r>
              <a:rPr lang="en-GB" sz="2400" dirty="0"/>
              <a:t> K (2006) </a:t>
            </a:r>
            <a:r>
              <a:rPr lang="en-GB" sz="2400" i="1" dirty="0"/>
              <a:t>Social Reproduction: Feminist Political  Economy Challenges Neo-Liberalism, </a:t>
            </a:r>
            <a:r>
              <a:rPr lang="en-GB" sz="2400" dirty="0"/>
              <a:t>Montreal, Quebec: McGill-Queen’s University Press.</a:t>
            </a:r>
          </a:p>
          <a:p>
            <a:r>
              <a:rPr lang="en-GB" sz="2400" dirty="0"/>
              <a:t>Martineau et al (2012) ‘Theory and Practice in the Politics of Recognition and Misrecognition’ Res Publica Vol. 18 Pages 1-9 DOI 10.1007/s11158-012-9181-7  </a:t>
            </a:r>
          </a:p>
          <a:p>
            <a:endParaRPr lang="en-GB" sz="2400" dirty="0"/>
          </a:p>
        </p:txBody>
      </p:sp>
    </p:spTree>
    <p:extLst>
      <p:ext uri="{BB962C8B-B14F-4D97-AF65-F5344CB8AC3E}">
        <p14:creationId xmlns:p14="http://schemas.microsoft.com/office/powerpoint/2010/main" val="20072649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5327"/>
            <a:ext cx="8229600" cy="634082"/>
          </a:xfrm>
        </p:spPr>
        <p:txBody>
          <a:bodyPr>
            <a:normAutofit fontScale="90000"/>
          </a:bodyPr>
          <a:lstStyle/>
          <a:p>
            <a:r>
              <a:rPr lang="en-GB" dirty="0"/>
              <a:t>References</a:t>
            </a:r>
          </a:p>
        </p:txBody>
      </p:sp>
      <p:sp>
        <p:nvSpPr>
          <p:cNvPr id="3" name="Content Placeholder 2"/>
          <p:cNvSpPr>
            <a:spLocks noGrp="1"/>
          </p:cNvSpPr>
          <p:nvPr>
            <p:ph idx="1"/>
          </p:nvPr>
        </p:nvSpPr>
        <p:spPr>
          <a:xfrm>
            <a:off x="1631504" y="836713"/>
            <a:ext cx="8712968" cy="4525963"/>
          </a:xfrm>
        </p:spPr>
        <p:txBody>
          <a:bodyPr>
            <a:normAutofit fontScale="85000" lnSpcReduction="20000"/>
          </a:bodyPr>
          <a:lstStyle/>
          <a:p>
            <a:r>
              <a:rPr lang="en-GB" sz="2400" dirty="0" err="1"/>
              <a:t>Mehan</a:t>
            </a:r>
            <a:r>
              <a:rPr lang="en-GB" sz="2400" dirty="0"/>
              <a:t> H, Villanueva I, Hubbard L, </a:t>
            </a:r>
            <a:r>
              <a:rPr lang="en-GB" sz="2400" dirty="0" err="1"/>
              <a:t>Lintz</a:t>
            </a:r>
            <a:r>
              <a:rPr lang="en-GB" sz="2400" dirty="0"/>
              <a:t> A &amp; Okamoto D (1999) </a:t>
            </a:r>
            <a:r>
              <a:rPr lang="en-GB" sz="2400" i="1" dirty="0"/>
              <a:t>Constructing School Success: The Consequences of Untracking Low Achieving Students, </a:t>
            </a:r>
            <a:r>
              <a:rPr lang="en-GB" sz="2400" dirty="0"/>
              <a:t>Cambridge: Cambridge University Press.</a:t>
            </a:r>
          </a:p>
          <a:p>
            <a:r>
              <a:rPr lang="en-GB" sz="2400" dirty="0" err="1"/>
              <a:t>Robotham</a:t>
            </a:r>
            <a:r>
              <a:rPr lang="en-GB" sz="2400" dirty="0"/>
              <a:t> D (2005) </a:t>
            </a:r>
            <a:r>
              <a:rPr lang="en-GB" sz="2400" i="1" dirty="0"/>
              <a:t>Culture, Society, Economy: Globalization and its Alternatives, </a:t>
            </a:r>
            <a:r>
              <a:rPr lang="en-GB" sz="2400" dirty="0"/>
              <a:t>London: Sage.</a:t>
            </a:r>
          </a:p>
          <a:p>
            <a:r>
              <a:rPr lang="en-GB" sz="2400" dirty="0"/>
              <a:t>Taylor, C. (1992) </a:t>
            </a:r>
            <a:r>
              <a:rPr lang="en-GB" sz="2400" i="1" dirty="0"/>
              <a:t>The Politics of Recognition</a:t>
            </a:r>
            <a:r>
              <a:rPr lang="en-GB" sz="2400" dirty="0"/>
              <a:t> </a:t>
            </a:r>
            <a:r>
              <a:rPr lang="en-GB" sz="2400"/>
              <a:t>Amherst University Available </a:t>
            </a:r>
            <a:r>
              <a:rPr lang="en-GB" sz="2400" dirty="0"/>
              <a:t>at: </a:t>
            </a:r>
            <a:r>
              <a:rPr lang="en-GB" sz="2400" dirty="0">
                <a:hlinkClick r:id="rId2"/>
              </a:rPr>
              <a:t>https://www.amherst.edu/system/files/media/1417/Taylor%252C%2520Politics%2520of%2520Recognition.pdf</a:t>
            </a:r>
            <a:r>
              <a:rPr lang="en-GB" sz="2400" dirty="0"/>
              <a:t>  (Accessed 29/09/2018)</a:t>
            </a:r>
          </a:p>
          <a:p>
            <a:r>
              <a:rPr lang="en-GB" sz="2400" dirty="0"/>
              <a:t>Walsh M, Stevens P and Moore S (2000)</a:t>
            </a:r>
            <a:r>
              <a:rPr lang="en-GB" sz="2400" i="1" dirty="0"/>
              <a:t> Social Policy and Welfare, </a:t>
            </a:r>
            <a:r>
              <a:rPr lang="en-GB" sz="2400" dirty="0"/>
              <a:t>Cheltenham: Stanley Thorne (Publishers) Ltd.</a:t>
            </a:r>
          </a:p>
          <a:p>
            <a:r>
              <a:rPr lang="en-GB" sz="2400" dirty="0"/>
              <a:t>Welsh Government (2019) </a:t>
            </a:r>
            <a:r>
              <a:rPr lang="en-GB" sz="2400" i="1" dirty="0"/>
              <a:t>Welsh Index of Multiple Deprivation (WIMD) 2019: Results report</a:t>
            </a:r>
            <a:r>
              <a:rPr lang="en-GB" sz="2400" dirty="0"/>
              <a:t> Available at: </a:t>
            </a:r>
            <a:r>
              <a:rPr lang="en-GB" sz="2400" dirty="0">
                <a:hlinkClick r:id="rId3"/>
              </a:rPr>
              <a:t>https://gov.wales/sites/default/files/statistics-and-research/2019-11/welsh-index-multiple-deprivation-2019-results-report-024.pdf</a:t>
            </a:r>
            <a:r>
              <a:rPr lang="en-GB" sz="2400" dirty="0"/>
              <a:t>  [Accessed 16/03/2021]</a:t>
            </a:r>
          </a:p>
          <a:p>
            <a:r>
              <a:rPr lang="en-GB" sz="2400" dirty="0"/>
              <a:t>World Health Organisation (No Date) </a:t>
            </a:r>
            <a:r>
              <a:rPr lang="en-GB" sz="2400" i="1" dirty="0"/>
              <a:t>Health Inequality</a:t>
            </a:r>
            <a:r>
              <a:rPr lang="en-GB" sz="2400" dirty="0"/>
              <a:t> Available at: </a:t>
            </a:r>
            <a:r>
              <a:rPr lang="en-GB" sz="2400" dirty="0">
                <a:hlinkClick r:id="rId4"/>
              </a:rPr>
              <a:t>http://www.who.int/topics/health_equity/en/</a:t>
            </a:r>
            <a:r>
              <a:rPr lang="en-GB" sz="2400" dirty="0"/>
              <a:t> (Accessed 03/11/2018)</a:t>
            </a:r>
          </a:p>
          <a:p>
            <a:endParaRPr lang="en-GB" sz="2400" dirty="0"/>
          </a:p>
        </p:txBody>
      </p:sp>
    </p:spTree>
    <p:extLst>
      <p:ext uri="{BB962C8B-B14F-4D97-AF65-F5344CB8AC3E}">
        <p14:creationId xmlns:p14="http://schemas.microsoft.com/office/powerpoint/2010/main" val="2149646701"/>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541</TotalTime>
  <Words>2354</Words>
  <Application>Microsoft Office PowerPoint</Application>
  <PresentationFormat>Widescreen</PresentationFormat>
  <Paragraphs>224</Paragraphs>
  <Slides>34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UWTSD blue background</vt:lpstr>
      <vt:lpstr>PowerPoint Presentation</vt:lpstr>
      <vt:lpstr>Learning Review</vt:lpstr>
      <vt:lpstr>Equality and Equity</vt:lpstr>
      <vt:lpstr>Equality: the historical debate</vt:lpstr>
      <vt:lpstr>Types of Inequality </vt:lpstr>
      <vt:lpstr>PowerPoint Presentation</vt:lpstr>
      <vt:lpstr>PowerPoint Presentation</vt:lpstr>
      <vt:lpstr>PowerPoint Presentation</vt:lpstr>
      <vt:lpstr>Social Reproduction  of Inequality </vt:lpstr>
      <vt:lpstr>Social Reproduction of Inequality</vt:lpstr>
      <vt:lpstr>But who is in control?</vt:lpstr>
      <vt:lpstr>Direct Control: An example</vt:lpstr>
      <vt:lpstr>Control &amp; Power</vt:lpstr>
      <vt:lpstr>PowerPoint Presentation</vt:lpstr>
      <vt:lpstr>Social Reproduction</vt:lpstr>
      <vt:lpstr>Two Important Terms</vt:lpstr>
      <vt:lpstr>PowerPoint Presentation</vt:lpstr>
      <vt:lpstr>Habitus </vt:lpstr>
      <vt:lpstr>Marxist Explanations</vt:lpstr>
      <vt:lpstr>Marxist Explanations:  What is the role of schools?</vt:lpstr>
      <vt:lpstr>Functionalist explanations</vt:lpstr>
      <vt:lpstr>The concept of ‘meritocracy’</vt:lpstr>
      <vt:lpstr>The Theory of Meritocracy</vt:lpstr>
      <vt:lpstr>PowerPoint Presentation</vt:lpstr>
      <vt:lpstr>PowerPoint Presentation</vt:lpstr>
      <vt:lpstr>Cultural and Linguistic Capital</vt:lpstr>
      <vt:lpstr>Cultural and Linguistic Capital: The Role of Schools</vt:lpstr>
      <vt:lpstr>Cultural and Linguistic Capital and the reproduction of inequality</vt:lpstr>
      <vt:lpstr>Social Reproduction: The Role of Schools</vt:lpstr>
      <vt:lpstr>Resistance Theory</vt:lpstr>
      <vt:lpstr>Social Reproduction</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24</cp:revision>
  <dcterms:created xsi:type="dcterms:W3CDTF">2021-02-09T14:04:40Z</dcterms:created>
  <dcterms:modified xsi:type="dcterms:W3CDTF">2023-10-01T10:30:11Z</dcterms:modified>
</cp:coreProperties>
</file>