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6"/>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p:scale>
          <a:sx n="61" d="100"/>
          <a:sy n="61" d="100"/>
        </p:scale>
        <p:origin x="884" y="-1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7153D5C-83AD-42AD-8912-0218A7DEE7E8}" type="datetimeFigureOut">
              <a:rPr lang="en-GB" smtClean="0"/>
              <a:t>12/07/2025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DB7342F-89D1-454C-B294-7A42AF0B1074}" type="slidenum">
              <a:rPr lang="en-GB" smtClean="0"/>
              <a:t>‹#›</a:t>
            </a:fld>
            <a:endParaRPr lang="en-GB"/>
          </a:p>
        </p:txBody>
      </p:sp>
    </p:spTree>
    <p:extLst>
      <p:ext uri="{BB962C8B-B14F-4D97-AF65-F5344CB8AC3E}">
        <p14:creationId xmlns:p14="http://schemas.microsoft.com/office/powerpoint/2010/main" val="34893950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According to Hofstede (2011) Culture is the collective programming of the mind that differentiates one group or category of people from another. It is a set of characteristics shared by all the members of a group, for example values, beliefs, conventions, behaviors and communication styles. In a business context culture also determines the way a person or a group of people make decisions, the type of leader they expect, and the negotiation process itself. For example: communication verbal and non-verbal, time orientations, power distance, position of authority, avoidance of uncertainty, tolerance for risk, individualism versus collectivism. Ignoring cultural nuances can create miscommunications, broken trust and failed negotiations. Familiarity with cultural context increases the chance of success in working with people across borders and decreases risk.</a:t>
            </a:r>
          </a:p>
        </p:txBody>
      </p:sp>
      <p:sp>
        <p:nvSpPr>
          <p:cNvPr id="4" name="Slide Number Placeholder 3"/>
          <p:cNvSpPr>
            <a:spLocks noGrp="1"/>
          </p:cNvSpPr>
          <p:nvPr>
            <p:ph type="sldNum" sz="quarter" idx="5"/>
          </p:nvPr>
        </p:nvSpPr>
        <p:spPr/>
        <p:txBody>
          <a:bodyPr/>
          <a:lstStyle/>
          <a:p>
            <a:fld id="{0DB7342F-89D1-454C-B294-7A42AF0B1074}" type="slidenum">
              <a:rPr lang="en-GB" smtClean="0"/>
              <a:t>4</a:t>
            </a:fld>
            <a:endParaRPr lang="en-GB"/>
          </a:p>
        </p:txBody>
      </p:sp>
    </p:spTree>
    <p:extLst>
      <p:ext uri="{BB962C8B-B14F-4D97-AF65-F5344CB8AC3E}">
        <p14:creationId xmlns:p14="http://schemas.microsoft.com/office/powerpoint/2010/main" val="18290636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Hofstede's model analyzed national culture based on power distance and individuality. The United Kingdom score on power distance is low and score on individualism is high, which is opposite to China. Uncertainty avoidance and long-term orientation dimensions lead to the different attitudes in risk and planning. China's communication culture is high-context, and the United Kingdom's is low-context. Chinese negotiators were searching for relationship harmony and implicit clues, while British negotiators wanted more clear and direct clarity. These six aspects must be considered to make sure proper methods are used to prevent failure and misunderstandings while building trust.</a:t>
            </a:r>
          </a:p>
        </p:txBody>
      </p:sp>
      <p:sp>
        <p:nvSpPr>
          <p:cNvPr id="4" name="Slide Number Placeholder 3"/>
          <p:cNvSpPr>
            <a:spLocks noGrp="1"/>
          </p:cNvSpPr>
          <p:nvPr>
            <p:ph type="sldNum" sz="quarter" idx="5"/>
          </p:nvPr>
        </p:nvSpPr>
        <p:spPr/>
        <p:txBody>
          <a:bodyPr/>
          <a:lstStyle/>
          <a:p>
            <a:fld id="{0DB7342F-89D1-454C-B294-7A42AF0B1074}" type="slidenum">
              <a:rPr lang="en-GB" smtClean="0"/>
              <a:t>5</a:t>
            </a:fld>
            <a:endParaRPr lang="en-GB"/>
          </a:p>
        </p:txBody>
      </p:sp>
    </p:spTree>
    <p:extLst>
      <p:ext uri="{BB962C8B-B14F-4D97-AF65-F5344CB8AC3E}">
        <p14:creationId xmlns:p14="http://schemas.microsoft.com/office/powerpoint/2010/main" val="286314969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Hierarchy is of utmost importance. Respect people's titles and age, decisions are often made in a top-down or group consensus model. Guanxi must be built up well in advance of any contract signing. Protect the reputation, do not argue or put people in positions of public discomfort. Communication is more indirect, and nonverbal cues are more important, so listen more. It may take longer to make decisions due to this need for internal consensus. Displaying respect, patience, and humility is the culturally correct thing to do, as well as increasing the chance of success.</a:t>
            </a:r>
          </a:p>
        </p:txBody>
      </p:sp>
      <p:sp>
        <p:nvSpPr>
          <p:cNvPr id="4" name="Slide Number Placeholder 3"/>
          <p:cNvSpPr>
            <a:spLocks noGrp="1"/>
          </p:cNvSpPr>
          <p:nvPr>
            <p:ph type="sldNum" sz="quarter" idx="5"/>
          </p:nvPr>
        </p:nvSpPr>
        <p:spPr/>
        <p:txBody>
          <a:bodyPr/>
          <a:lstStyle/>
          <a:p>
            <a:fld id="{0DB7342F-89D1-454C-B294-7A42AF0B1074}" type="slidenum">
              <a:rPr lang="en-GB" smtClean="0"/>
              <a:t>6</a:t>
            </a:fld>
            <a:endParaRPr lang="en-GB"/>
          </a:p>
        </p:txBody>
      </p:sp>
    </p:spTree>
    <p:extLst>
      <p:ext uri="{BB962C8B-B14F-4D97-AF65-F5344CB8AC3E}">
        <p14:creationId xmlns:p14="http://schemas.microsoft.com/office/powerpoint/2010/main" val="100537394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UK and China, understanding each other's contrasting values is the key to negotiating successfully. On the one hand, British professionals are inclined towards a more direct communication style and personal accountability. However, their Chinese counterparts value consensus building and may prefer an indirect communication approach. These contrasting values impact how authority is perceived, how quickly decisions are made, and how trust is built. A task-focused and short-term approach of UK may contrast with the long-term and relationship-focused approach in China. Acknowledging these differences and adjusting the negotiation tactics accordingly can prevent miscommunication, show respect, and ultimately, lead to more effective cross-cultural partnerships based on mutual understanding.</a:t>
            </a:r>
          </a:p>
        </p:txBody>
      </p:sp>
      <p:sp>
        <p:nvSpPr>
          <p:cNvPr id="4" name="Slide Number Placeholder 3"/>
          <p:cNvSpPr>
            <a:spLocks noGrp="1"/>
          </p:cNvSpPr>
          <p:nvPr>
            <p:ph type="sldNum" sz="quarter" idx="5"/>
          </p:nvPr>
        </p:nvSpPr>
        <p:spPr/>
        <p:txBody>
          <a:bodyPr/>
          <a:lstStyle/>
          <a:p>
            <a:fld id="{0DB7342F-89D1-454C-B294-7A42AF0B1074}" type="slidenum">
              <a:rPr lang="en-GB" smtClean="0"/>
              <a:t>7</a:t>
            </a:fld>
            <a:endParaRPr lang="en-GB"/>
          </a:p>
        </p:txBody>
      </p:sp>
    </p:spTree>
    <p:extLst>
      <p:ext uri="{BB962C8B-B14F-4D97-AF65-F5344CB8AC3E}">
        <p14:creationId xmlns:p14="http://schemas.microsoft.com/office/powerpoint/2010/main" val="31161695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UK-China negotiations are more likely to succeed with some understanding of cultural differences. The British may prefer to be direct, while the Chinese may try to be more nuanced to avoid offending. Silence in China may indicate disapproval or deep thought, not boredom. Nonverbal communication is also important, so missing these signals could lead to false assumptions. Avoid any behaviour that causes losing face, such as publicly correcting someone or raising one's voice to be seen as fair. Also, titles, seating positions and polite greetings are formalities that must be respected. Comments should also be expressed tactfully to be respectful. The benefits of surmounting these challenges can include increased relationship, less friction and negotiating outcomes based on cultural understanding.</a:t>
            </a:r>
          </a:p>
        </p:txBody>
      </p:sp>
      <p:sp>
        <p:nvSpPr>
          <p:cNvPr id="4" name="Slide Number Placeholder 3"/>
          <p:cNvSpPr>
            <a:spLocks noGrp="1"/>
          </p:cNvSpPr>
          <p:nvPr>
            <p:ph type="sldNum" sz="quarter" idx="5"/>
          </p:nvPr>
        </p:nvSpPr>
        <p:spPr/>
        <p:txBody>
          <a:bodyPr/>
          <a:lstStyle/>
          <a:p>
            <a:fld id="{0DB7342F-89D1-454C-B294-7A42AF0B1074}" type="slidenum">
              <a:rPr lang="en-GB" smtClean="0"/>
              <a:t>8</a:t>
            </a:fld>
            <a:endParaRPr lang="en-GB"/>
          </a:p>
        </p:txBody>
      </p:sp>
    </p:spTree>
    <p:extLst>
      <p:ext uri="{BB962C8B-B14F-4D97-AF65-F5344CB8AC3E}">
        <p14:creationId xmlns:p14="http://schemas.microsoft.com/office/powerpoint/2010/main" val="222589450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British and Chinese have different bargaining styles. The British tend to be direct, well-prepared, and task-oriented. The Chinese value building relationships and are less interested in contracts. The British bargain with speed and efficiency in mind. The Chinese bargain slowly and expect to reach consensus. These differences may lead to misunderstandings; the British may view the Chinese's relationship-building speed as slow decision making. In turn, the Chinese may view the British's aggressiveness as impolite. Recognising these differences in style is key. Adapting one's strategy, such as by allowing time to build relationships, can help to close the cultural gap and promote the development of longer-lasting and more successful business partnerships between the British and Chinese.</a:t>
            </a:r>
          </a:p>
        </p:txBody>
      </p:sp>
      <p:sp>
        <p:nvSpPr>
          <p:cNvPr id="4" name="Slide Number Placeholder 3"/>
          <p:cNvSpPr>
            <a:spLocks noGrp="1"/>
          </p:cNvSpPr>
          <p:nvPr>
            <p:ph type="sldNum" sz="quarter" idx="5"/>
          </p:nvPr>
        </p:nvSpPr>
        <p:spPr/>
        <p:txBody>
          <a:bodyPr/>
          <a:lstStyle/>
          <a:p>
            <a:fld id="{0DB7342F-89D1-454C-B294-7A42AF0B1074}" type="slidenum">
              <a:rPr lang="en-GB" smtClean="0"/>
              <a:t>9</a:t>
            </a:fld>
            <a:endParaRPr lang="en-GB"/>
          </a:p>
        </p:txBody>
      </p:sp>
    </p:spTree>
    <p:extLst>
      <p:ext uri="{BB962C8B-B14F-4D97-AF65-F5344CB8AC3E}">
        <p14:creationId xmlns:p14="http://schemas.microsoft.com/office/powerpoint/2010/main" val="130566735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Cultural Differences: UK vs. China When conducting trade negotiations or agreements, cultural differences can present challenges. The UK's fast-paced, results-driven approach may clash with China's more deliberate, consensus-based decision-making process. The British focus on legal contracts can appear overly transactional, while Chinese counterparts may place more value on personal trust and relationships. Communication styles also differ; the UK's direct communication may be perceived as rude, while China's indirectness may lead to miscommunication. Public disagreements can result in loss of face, damaging long-term collaboration prospects. Additionally, the neglect of basic protocols, such as gift-giving or appropriate titles, can be seen as disrespectful. These considerations highlight the importance of cultural awareness and accommodation to maintain harmonious relations and effective negotiations.</a:t>
            </a:r>
          </a:p>
        </p:txBody>
      </p:sp>
      <p:sp>
        <p:nvSpPr>
          <p:cNvPr id="4" name="Slide Number Placeholder 3"/>
          <p:cNvSpPr>
            <a:spLocks noGrp="1"/>
          </p:cNvSpPr>
          <p:nvPr>
            <p:ph type="sldNum" sz="quarter" idx="5"/>
          </p:nvPr>
        </p:nvSpPr>
        <p:spPr/>
        <p:txBody>
          <a:bodyPr/>
          <a:lstStyle/>
          <a:p>
            <a:fld id="{0DB7342F-89D1-454C-B294-7A42AF0B1074}" type="slidenum">
              <a:rPr lang="en-GB" smtClean="0"/>
              <a:t>10</a:t>
            </a:fld>
            <a:endParaRPr lang="en-GB"/>
          </a:p>
        </p:txBody>
      </p:sp>
    </p:spTree>
    <p:extLst>
      <p:ext uri="{BB962C8B-B14F-4D97-AF65-F5344CB8AC3E}">
        <p14:creationId xmlns:p14="http://schemas.microsoft.com/office/powerpoint/2010/main" val="178546162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Effective UK-China negotiations depend on participants being consciously adaptable. Briefing UK personnel on Chinese business practices can improve understanding and prevent mistakes. Getting to know a Chinese counterpart in a relaxed atmosphere before making any formal proposal can build Guanxi and develop trust. Cultural mediators, who are familiar with both language and cultural norms, can help in resolving misinterpretations. UK negotiators should be patient, as quick decisions might be perceived as aggressive or disrespectful. Clear and diplomatic communication is needed to save face. Use of seating positions and titles are used to show respect. Flexibility of contract is seen as the Chinese way of building trust and long-term relationships, rather than a rigid agreement.</a:t>
            </a:r>
          </a:p>
        </p:txBody>
      </p:sp>
      <p:sp>
        <p:nvSpPr>
          <p:cNvPr id="4" name="Slide Number Placeholder 3"/>
          <p:cNvSpPr>
            <a:spLocks noGrp="1"/>
          </p:cNvSpPr>
          <p:nvPr>
            <p:ph type="sldNum" sz="quarter" idx="5"/>
          </p:nvPr>
        </p:nvSpPr>
        <p:spPr/>
        <p:txBody>
          <a:bodyPr/>
          <a:lstStyle/>
          <a:p>
            <a:fld id="{0DB7342F-89D1-454C-B294-7A42AF0B1074}" type="slidenum">
              <a:rPr lang="en-GB" smtClean="0"/>
              <a:t>11</a:t>
            </a:fld>
            <a:endParaRPr lang="en-GB"/>
          </a:p>
        </p:txBody>
      </p:sp>
    </p:spTree>
    <p:extLst>
      <p:ext uri="{BB962C8B-B14F-4D97-AF65-F5344CB8AC3E}">
        <p14:creationId xmlns:p14="http://schemas.microsoft.com/office/powerpoint/2010/main" val="7133003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UK businesses can prepare for cross-cultural negotiations by offering employees structured cultural orientations that align with Chinese practices, a dedicated relationship manager, two-way visits, bilingual contracts, shared decision-making processes, and culturally sensitive feedback mechanisms. Encouraging two-way visits, bilingual contracts, and shared decision-making processes can help build trust and commitment. Negotiators should also learn to use culturally sensitive feedback mechanisms to maintain rapport. Progress evaluation should focus on both business outcomes and relationship dynamics, ensuring strategic and interpersonal growth for long-term sustainability.</a:t>
            </a:r>
          </a:p>
        </p:txBody>
      </p:sp>
      <p:sp>
        <p:nvSpPr>
          <p:cNvPr id="4" name="Slide Number Placeholder 3"/>
          <p:cNvSpPr>
            <a:spLocks noGrp="1"/>
          </p:cNvSpPr>
          <p:nvPr>
            <p:ph type="sldNum" sz="quarter" idx="5"/>
          </p:nvPr>
        </p:nvSpPr>
        <p:spPr/>
        <p:txBody>
          <a:bodyPr/>
          <a:lstStyle/>
          <a:p>
            <a:fld id="{0DB7342F-89D1-454C-B294-7A42AF0B1074}" type="slidenum">
              <a:rPr lang="en-GB" smtClean="0"/>
              <a:t>12</a:t>
            </a:fld>
            <a:endParaRPr lang="en-GB"/>
          </a:p>
        </p:txBody>
      </p:sp>
    </p:spTree>
    <p:extLst>
      <p:ext uri="{BB962C8B-B14F-4D97-AF65-F5344CB8AC3E}">
        <p14:creationId xmlns:p14="http://schemas.microsoft.com/office/powerpoint/2010/main" val="302867827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GB"/>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705A5169-A717-46B2-9E5B-7E475498DA10}" type="datetimeFigureOut">
              <a:rPr lang="en-GB" smtClean="0"/>
              <a:t>12/07/2025</a:t>
            </a:fld>
            <a:endParaRPr lang="en-GB"/>
          </a:p>
        </p:txBody>
      </p:sp>
      <p:sp>
        <p:nvSpPr>
          <p:cNvPr id="5" name="Footer Placeholder 4"/>
          <p:cNvSpPr>
            <a:spLocks noGrp="1"/>
          </p:cNvSpPr>
          <p:nvPr>
            <p:ph type="ftr" sz="quarter" idx="11"/>
          </p:nvPr>
        </p:nvSpPr>
        <p:spPr/>
        <p:txBody>
          <a:bodyPr/>
          <a:lstStyle/>
          <a:p>
            <a:endParaRPr lang="en-GB"/>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BFBF7552-8833-44CE-8AA1-FD5BC1D0FF7F}" type="slidenum">
              <a:rPr lang="en-GB" smtClean="0"/>
              <a:t>‹#›</a:t>
            </a:fld>
            <a:endParaRPr lang="en-GB"/>
          </a:p>
        </p:txBody>
      </p:sp>
    </p:spTree>
    <p:extLst>
      <p:ext uri="{BB962C8B-B14F-4D97-AF65-F5344CB8AC3E}">
        <p14:creationId xmlns:p14="http://schemas.microsoft.com/office/powerpoint/2010/main" val="31203138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GB"/>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705A5169-A717-46B2-9E5B-7E475498DA10}" type="datetimeFigureOut">
              <a:rPr lang="en-GB" smtClean="0"/>
              <a:t>12/07/2025</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BFBF7552-8833-44CE-8AA1-FD5BC1D0FF7F}" type="slidenum">
              <a:rPr lang="en-GB" smtClean="0"/>
              <a:t>‹#›</a:t>
            </a:fld>
            <a:endParaRPr lang="en-GB"/>
          </a:p>
        </p:txBody>
      </p:sp>
    </p:spTree>
    <p:extLst>
      <p:ext uri="{BB962C8B-B14F-4D97-AF65-F5344CB8AC3E}">
        <p14:creationId xmlns:p14="http://schemas.microsoft.com/office/powerpoint/2010/main" val="38528587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705A5169-A717-46B2-9E5B-7E475498DA10}" type="datetimeFigureOut">
              <a:rPr lang="en-GB" smtClean="0"/>
              <a:t>12/07/2025</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BFBF7552-8833-44CE-8AA1-FD5BC1D0FF7F}" type="slidenum">
              <a:rPr lang="en-GB" smtClean="0"/>
              <a:t>‹#›</a:t>
            </a:fld>
            <a:endParaRPr lang="en-GB"/>
          </a:p>
        </p:txBody>
      </p:sp>
    </p:spTree>
    <p:extLst>
      <p:ext uri="{BB962C8B-B14F-4D97-AF65-F5344CB8AC3E}">
        <p14:creationId xmlns:p14="http://schemas.microsoft.com/office/powerpoint/2010/main" val="135433439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705A5169-A717-46B2-9E5B-7E475498DA10}" type="datetimeFigureOut">
              <a:rPr lang="en-GB" smtClean="0"/>
              <a:t>12/07/2025</a:t>
            </a:fld>
            <a:endParaRPr lang="en-GB"/>
          </a:p>
        </p:txBody>
      </p:sp>
      <p:sp>
        <p:nvSpPr>
          <p:cNvPr id="6" name="Footer Placeholder 5"/>
          <p:cNvSpPr>
            <a:spLocks noGrp="1"/>
          </p:cNvSpPr>
          <p:nvPr>
            <p:ph type="ftr" sz="quarter" idx="11"/>
          </p:nvPr>
        </p:nvSpPr>
        <p:spPr/>
        <p:txBody>
          <a:bodyPr/>
          <a:lstStyle/>
          <a:p>
            <a:endParaRPr lang="en-GB"/>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BFBF7552-8833-44CE-8AA1-FD5BC1D0FF7F}" type="slidenum">
              <a:rPr lang="en-GB" smtClean="0"/>
              <a:t>‹#›</a:t>
            </a:fld>
            <a:endParaRPr lang="en-GB"/>
          </a:p>
        </p:txBody>
      </p:sp>
    </p:spTree>
    <p:extLst>
      <p:ext uri="{BB962C8B-B14F-4D97-AF65-F5344CB8AC3E}">
        <p14:creationId xmlns:p14="http://schemas.microsoft.com/office/powerpoint/2010/main" val="310638246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GB"/>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705A5169-A717-46B2-9E5B-7E475498DA10}" type="datetimeFigureOut">
              <a:rPr lang="en-GB" smtClean="0"/>
              <a:t>12/07/2025</a:t>
            </a:fld>
            <a:endParaRPr lang="en-GB"/>
          </a:p>
        </p:txBody>
      </p:sp>
      <p:sp>
        <p:nvSpPr>
          <p:cNvPr id="8" name="Footer Placeholder 7"/>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BFBF7552-8833-44CE-8AA1-FD5BC1D0FF7F}" type="slidenum">
              <a:rPr lang="en-GB" smtClean="0"/>
              <a:t>‹#›</a:t>
            </a:fld>
            <a:endParaRPr lang="en-GB"/>
          </a:p>
        </p:txBody>
      </p:sp>
    </p:spTree>
    <p:extLst>
      <p:ext uri="{BB962C8B-B14F-4D97-AF65-F5344CB8AC3E}">
        <p14:creationId xmlns:p14="http://schemas.microsoft.com/office/powerpoint/2010/main" val="1866104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705A5169-A717-46B2-9E5B-7E475498DA10}" type="datetimeFigureOut">
              <a:rPr lang="en-GB" smtClean="0"/>
              <a:t>12/07/2025</a:t>
            </a:fld>
            <a:endParaRPr lang="en-GB"/>
          </a:p>
        </p:txBody>
      </p:sp>
      <p:sp>
        <p:nvSpPr>
          <p:cNvPr id="4" name="Footer Placeholder 3"/>
          <p:cNvSpPr>
            <a:spLocks noGrp="1"/>
          </p:cNvSpPr>
          <p:nvPr>
            <p:ph type="ftr" sz="quarter" idx="11"/>
          </p:nvPr>
        </p:nvSpPr>
        <p:spPr/>
        <p:txBody>
          <a:bodyPr/>
          <a:lstStyle/>
          <a:p>
            <a:endParaRPr lang="en-GB"/>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BFBF7552-8833-44CE-8AA1-FD5BC1D0FF7F}" type="slidenum">
              <a:rPr lang="en-GB" smtClean="0"/>
              <a:t>‹#›</a:t>
            </a:fld>
            <a:endParaRPr lang="en-GB"/>
          </a:p>
        </p:txBody>
      </p:sp>
    </p:spTree>
    <p:extLst>
      <p:ext uri="{BB962C8B-B14F-4D97-AF65-F5344CB8AC3E}">
        <p14:creationId xmlns:p14="http://schemas.microsoft.com/office/powerpoint/2010/main" val="7503816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05A5169-A717-46B2-9E5B-7E475498DA10}" type="datetimeFigureOut">
              <a:rPr lang="en-GB" smtClean="0"/>
              <a:t>12/07/2025</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BFBF7552-8833-44CE-8AA1-FD5BC1D0FF7F}" type="slidenum">
              <a:rPr lang="en-GB" smtClean="0"/>
              <a:t>‹#›</a:t>
            </a:fld>
            <a:endParaRPr lang="en-GB"/>
          </a:p>
        </p:txBody>
      </p:sp>
    </p:spTree>
    <p:extLst>
      <p:ext uri="{BB962C8B-B14F-4D97-AF65-F5344CB8AC3E}">
        <p14:creationId xmlns:p14="http://schemas.microsoft.com/office/powerpoint/2010/main" val="8530139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GB"/>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705A5169-A717-46B2-9E5B-7E475498DA10}" type="datetimeFigureOut">
              <a:rPr lang="en-GB" smtClean="0"/>
              <a:t>12/07/2025</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BFBF7552-8833-44CE-8AA1-FD5BC1D0FF7F}" type="slidenum">
              <a:rPr lang="en-GB" smtClean="0"/>
              <a:t>‹#›</a:t>
            </a:fld>
            <a:endParaRPr lang="en-GB"/>
          </a:p>
        </p:txBody>
      </p:sp>
    </p:spTree>
    <p:extLst>
      <p:ext uri="{BB962C8B-B14F-4D97-AF65-F5344CB8AC3E}">
        <p14:creationId xmlns:p14="http://schemas.microsoft.com/office/powerpoint/2010/main" val="66771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705A5169-A717-46B2-9E5B-7E475498DA10}" type="datetimeFigureOut">
              <a:rPr lang="en-GB" smtClean="0"/>
              <a:t>12/07/2025</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BFBF7552-8833-44CE-8AA1-FD5BC1D0FF7F}" type="slidenum">
              <a:rPr lang="en-GB" smtClean="0"/>
              <a:t>‹#›</a:t>
            </a:fld>
            <a:endParaRPr lang="en-GB"/>
          </a:p>
        </p:txBody>
      </p:sp>
    </p:spTree>
    <p:extLst>
      <p:ext uri="{BB962C8B-B14F-4D97-AF65-F5344CB8AC3E}">
        <p14:creationId xmlns:p14="http://schemas.microsoft.com/office/powerpoint/2010/main" val="21782438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GB"/>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705A5169-A717-46B2-9E5B-7E475498DA10}" type="datetimeFigureOut">
              <a:rPr lang="en-GB" smtClean="0"/>
              <a:t>12/07/2025</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BFBF7552-8833-44CE-8AA1-FD5BC1D0FF7F}" type="slidenum">
              <a:rPr lang="en-GB" smtClean="0"/>
              <a:t>‹#›</a:t>
            </a:fld>
            <a:endParaRPr lang="en-GB"/>
          </a:p>
        </p:txBody>
      </p:sp>
    </p:spTree>
    <p:extLst>
      <p:ext uri="{BB962C8B-B14F-4D97-AF65-F5344CB8AC3E}">
        <p14:creationId xmlns:p14="http://schemas.microsoft.com/office/powerpoint/2010/main" val="18480868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GB"/>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705A5169-A717-46B2-9E5B-7E475498DA10}" type="datetimeFigureOut">
              <a:rPr lang="en-GB" smtClean="0"/>
              <a:t>12/07/2025</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BFBF7552-8833-44CE-8AA1-FD5BC1D0FF7F}" type="slidenum">
              <a:rPr lang="en-GB" smtClean="0"/>
              <a:t>‹#›</a:t>
            </a:fld>
            <a:endParaRPr lang="en-GB"/>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00904822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GB"/>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Click to edit Master text styles</a:t>
            </a:r>
          </a:p>
        </p:txBody>
      </p:sp>
      <p:sp>
        <p:nvSpPr>
          <p:cNvPr id="5" name="Date Placeholder 4"/>
          <p:cNvSpPr>
            <a:spLocks noGrp="1"/>
          </p:cNvSpPr>
          <p:nvPr>
            <p:ph type="dt" sz="half" idx="10"/>
          </p:nvPr>
        </p:nvSpPr>
        <p:spPr/>
        <p:txBody>
          <a:bodyPr/>
          <a:lstStyle/>
          <a:p>
            <a:fld id="{705A5169-A717-46B2-9E5B-7E475498DA10}" type="datetimeFigureOut">
              <a:rPr lang="en-GB" smtClean="0"/>
              <a:t>12/07/2025</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BFBF7552-8833-44CE-8AA1-FD5BC1D0FF7F}" type="slidenum">
              <a:rPr lang="en-GB" smtClean="0"/>
              <a:t>‹#›</a:t>
            </a:fld>
            <a:endParaRPr lang="en-GB"/>
          </a:p>
        </p:txBody>
      </p:sp>
    </p:spTree>
    <p:extLst>
      <p:ext uri="{BB962C8B-B14F-4D97-AF65-F5344CB8AC3E}">
        <p14:creationId xmlns:p14="http://schemas.microsoft.com/office/powerpoint/2010/main" val="160625484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GB"/>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Click to edit Master text styles</a:t>
            </a:r>
          </a:p>
        </p:txBody>
      </p:sp>
      <p:sp>
        <p:nvSpPr>
          <p:cNvPr id="5" name="Date Placeholder 4"/>
          <p:cNvSpPr>
            <a:spLocks noGrp="1"/>
          </p:cNvSpPr>
          <p:nvPr>
            <p:ph type="dt" sz="half" idx="10"/>
          </p:nvPr>
        </p:nvSpPr>
        <p:spPr/>
        <p:txBody>
          <a:bodyPr/>
          <a:lstStyle/>
          <a:p>
            <a:fld id="{705A5169-A717-46B2-9E5B-7E475498DA10}" type="datetimeFigureOut">
              <a:rPr lang="en-GB" smtClean="0"/>
              <a:t>12/07/2025</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BFBF7552-8833-44CE-8AA1-FD5BC1D0FF7F}" type="slidenum">
              <a:rPr lang="en-GB" smtClean="0"/>
              <a:t>‹#›</a:t>
            </a:fld>
            <a:endParaRPr lang="en-GB"/>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69592297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GB"/>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Click to edit Master text styles</a:t>
            </a:r>
          </a:p>
        </p:txBody>
      </p:sp>
      <p:sp>
        <p:nvSpPr>
          <p:cNvPr id="5" name="Date Placeholder 4"/>
          <p:cNvSpPr>
            <a:spLocks noGrp="1"/>
          </p:cNvSpPr>
          <p:nvPr>
            <p:ph type="dt" sz="half" idx="10"/>
          </p:nvPr>
        </p:nvSpPr>
        <p:spPr/>
        <p:txBody>
          <a:bodyPr/>
          <a:lstStyle/>
          <a:p>
            <a:fld id="{705A5169-A717-46B2-9E5B-7E475498DA10}" type="datetimeFigureOut">
              <a:rPr lang="en-GB" smtClean="0"/>
              <a:t>12/07/2025</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BFBF7552-8833-44CE-8AA1-FD5BC1D0FF7F}" type="slidenum">
              <a:rPr lang="en-GB" smtClean="0"/>
              <a:t>‹#›</a:t>
            </a:fld>
            <a:endParaRPr lang="en-GB"/>
          </a:p>
        </p:txBody>
      </p:sp>
    </p:spTree>
    <p:extLst>
      <p:ext uri="{BB962C8B-B14F-4D97-AF65-F5344CB8AC3E}">
        <p14:creationId xmlns:p14="http://schemas.microsoft.com/office/powerpoint/2010/main" val="210977249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705A5169-A717-46B2-9E5B-7E475498DA10}" type="datetimeFigureOut">
              <a:rPr lang="en-GB" smtClean="0"/>
              <a:t>12/07/2025</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BFBF7552-8833-44CE-8AA1-FD5BC1D0FF7F}" type="slidenum">
              <a:rPr lang="en-GB" smtClean="0"/>
              <a:t>‹#›</a:t>
            </a:fld>
            <a:endParaRPr lang="en-GB"/>
          </a:p>
        </p:txBody>
      </p:sp>
    </p:spTree>
    <p:extLst>
      <p:ext uri="{BB962C8B-B14F-4D97-AF65-F5344CB8AC3E}">
        <p14:creationId xmlns:p14="http://schemas.microsoft.com/office/powerpoint/2010/main" val="8359089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705A5169-A717-46B2-9E5B-7E475498DA10}" type="datetimeFigureOut">
              <a:rPr lang="en-GB" smtClean="0"/>
              <a:t>12/07/2025</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BFBF7552-8833-44CE-8AA1-FD5BC1D0FF7F}" type="slidenum">
              <a:rPr lang="en-GB" smtClean="0"/>
              <a:t>‹#›</a:t>
            </a:fld>
            <a:endParaRPr lang="en-GB"/>
          </a:p>
        </p:txBody>
      </p:sp>
    </p:spTree>
    <p:extLst>
      <p:ext uri="{BB962C8B-B14F-4D97-AF65-F5344CB8AC3E}">
        <p14:creationId xmlns:p14="http://schemas.microsoft.com/office/powerpoint/2010/main" val="804897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705A5169-A717-46B2-9E5B-7E475498DA10}" type="datetimeFigureOut">
              <a:rPr lang="en-GB" smtClean="0"/>
              <a:t>12/07/2025</a:t>
            </a:fld>
            <a:endParaRPr lang="en-GB"/>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BFBF7552-8833-44CE-8AA1-FD5BC1D0FF7F}" type="slidenum">
              <a:rPr lang="en-GB" smtClean="0"/>
              <a:t>‹#›</a:t>
            </a:fld>
            <a:endParaRPr lang="en-GB"/>
          </a:p>
        </p:txBody>
      </p:sp>
    </p:spTree>
    <p:extLst>
      <p:ext uri="{BB962C8B-B14F-4D97-AF65-F5344CB8AC3E}">
        <p14:creationId xmlns:p14="http://schemas.microsoft.com/office/powerpoint/2010/main" val="3502142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cid:image001.png@01D0EA4A.2BD679A0" TargetMode="External"/><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27986668-8CC5-5FF4-AFC7-96313D815F09}"/>
              </a:ext>
            </a:extLst>
          </p:cNvPr>
          <p:cNvSpPr>
            <a:spLocks noGrp="1"/>
          </p:cNvSpPr>
          <p:nvPr>
            <p:ph type="subTitle" idx="1"/>
          </p:nvPr>
        </p:nvSpPr>
        <p:spPr>
          <a:xfrm>
            <a:off x="1464675" y="2845306"/>
            <a:ext cx="8915399" cy="1126283"/>
          </a:xfrm>
        </p:spPr>
        <p:txBody>
          <a:bodyPr>
            <a:noAutofit/>
          </a:bodyPr>
          <a:lstStyle/>
          <a:p>
            <a:r>
              <a:rPr lang="en-GB" sz="2400" dirty="0">
                <a:latin typeface="Times New Roman" panose="02020603050405020304" pitchFamily="18" charset="0"/>
                <a:cs typeface="Times New Roman" panose="02020603050405020304" pitchFamily="18" charset="0"/>
              </a:rPr>
              <a:t>Module: International Business Communications</a:t>
            </a:r>
          </a:p>
          <a:p>
            <a:r>
              <a:rPr lang="en-GB" sz="2400" dirty="0">
                <a:latin typeface="Times New Roman" panose="02020603050405020304" pitchFamily="18" charset="0"/>
                <a:cs typeface="Times New Roman" panose="02020603050405020304" pitchFamily="18" charset="0"/>
              </a:rPr>
              <a:t>Module Code: LCBB6001</a:t>
            </a:r>
            <a:endParaRPr lang="ro-RO" sz="2400" dirty="0">
              <a:latin typeface="Times New Roman" panose="02020603050405020304" pitchFamily="18" charset="0"/>
              <a:cs typeface="Times New Roman" panose="02020603050405020304" pitchFamily="18" charset="0"/>
            </a:endParaRPr>
          </a:p>
          <a:p>
            <a:r>
              <a:rPr lang="ro-RO" sz="2400" dirty="0">
                <a:latin typeface="Times New Roman" panose="02020603050405020304" pitchFamily="18" charset="0"/>
                <a:cs typeface="Times New Roman" panose="02020603050405020304" pitchFamily="18" charset="0"/>
              </a:rPr>
              <a:t>Student Name : Iuliana Luminița Nica </a:t>
            </a:r>
          </a:p>
          <a:p>
            <a:r>
              <a:rPr lang="ro-RO" sz="2400">
                <a:latin typeface="Times New Roman" panose="02020603050405020304" pitchFamily="18" charset="0"/>
                <a:cs typeface="Times New Roman" panose="02020603050405020304" pitchFamily="18" charset="0"/>
              </a:rPr>
              <a:t>Student ID : 2244846</a:t>
            </a:r>
            <a:endParaRPr lang="en-GB" sz="2400" dirty="0">
              <a:latin typeface="Times New Roman" panose="02020603050405020304" pitchFamily="18" charset="0"/>
              <a:cs typeface="Times New Roman" panose="02020603050405020304" pitchFamily="18" charset="0"/>
            </a:endParaRPr>
          </a:p>
          <a:p>
            <a:r>
              <a:rPr lang="en-GB" sz="2400" b="1" i="1" u="sng" dirty="0">
                <a:latin typeface="Times New Roman" panose="02020603050405020304" pitchFamily="18" charset="0"/>
                <a:cs typeface="Times New Roman" panose="02020603050405020304" pitchFamily="18" charset="0"/>
              </a:rPr>
              <a:t>Strategic Cross-Cultural Negotiations: UK-China Partnership</a:t>
            </a:r>
          </a:p>
        </p:txBody>
      </p:sp>
      <p:pic>
        <p:nvPicPr>
          <p:cNvPr id="4" name="Picture 3" descr="Discover University of Wales Trinity Saint David">
            <a:extLst>
              <a:ext uri="{FF2B5EF4-FFF2-40B4-BE49-F238E27FC236}">
                <a16:creationId xmlns:a16="http://schemas.microsoft.com/office/drawing/2014/main" id="{99678B53-CF4C-47E2-6DD3-BA7670C3AD1C}"/>
              </a:ext>
            </a:extLst>
          </p:cNvPr>
          <p:cNvPicPr/>
          <p:nvPr/>
        </p:nvPicPr>
        <p:blipFill>
          <a:blip r:embed="rId2" r:link="rId3">
            <a:extLst>
              <a:ext uri="{28A0092B-C50C-407E-A947-70E740481C1C}">
                <a14:useLocalDpi xmlns:a14="http://schemas.microsoft.com/office/drawing/2010/main" val="0"/>
              </a:ext>
            </a:extLst>
          </a:blip>
          <a:srcRect/>
          <a:stretch>
            <a:fillRect/>
          </a:stretch>
        </p:blipFill>
        <p:spPr bwMode="auto">
          <a:xfrm>
            <a:off x="564534" y="624101"/>
            <a:ext cx="3461556" cy="1286586"/>
          </a:xfrm>
          <a:prstGeom prst="rect">
            <a:avLst/>
          </a:prstGeom>
          <a:noFill/>
          <a:ln>
            <a:noFill/>
          </a:ln>
        </p:spPr>
      </p:pic>
    </p:spTree>
    <p:extLst>
      <p:ext uri="{BB962C8B-B14F-4D97-AF65-F5344CB8AC3E}">
        <p14:creationId xmlns:p14="http://schemas.microsoft.com/office/powerpoint/2010/main" val="29272962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113" name="Group 112">
            <a:extLst>
              <a:ext uri="{FF2B5EF4-FFF2-40B4-BE49-F238E27FC236}">
                <a16:creationId xmlns:a16="http://schemas.microsoft.com/office/drawing/2014/main" id="{166BF9EE-F7AC-4FA5-AC7E-001B3A642F7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14" name="Freeform 11">
              <a:extLst>
                <a:ext uri="{FF2B5EF4-FFF2-40B4-BE49-F238E27FC236}">
                  <a16:creationId xmlns:a16="http://schemas.microsoft.com/office/drawing/2014/main" id="{3B48D182-44E3-4D8B-ACEF-F1A900BE44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115" name="Freeform 12">
              <a:extLst>
                <a:ext uri="{FF2B5EF4-FFF2-40B4-BE49-F238E27FC236}">
                  <a16:creationId xmlns:a16="http://schemas.microsoft.com/office/drawing/2014/main" id="{355A535A-A489-477F-A314-593AA8CAFB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116" name="Freeform 13">
              <a:extLst>
                <a:ext uri="{FF2B5EF4-FFF2-40B4-BE49-F238E27FC236}">
                  <a16:creationId xmlns:a16="http://schemas.microsoft.com/office/drawing/2014/main" id="{954C2D4C-FD83-4EF4-9312-04442ABD66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117" name="Freeform 14">
              <a:extLst>
                <a:ext uri="{FF2B5EF4-FFF2-40B4-BE49-F238E27FC236}">
                  <a16:creationId xmlns:a16="http://schemas.microsoft.com/office/drawing/2014/main" id="{C20701C2-CD9A-4698-BC97-E1085820C2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118" name="Freeform 15">
              <a:extLst>
                <a:ext uri="{FF2B5EF4-FFF2-40B4-BE49-F238E27FC236}">
                  <a16:creationId xmlns:a16="http://schemas.microsoft.com/office/drawing/2014/main" id="{62575C35-466F-42AE-87A1-D691849AB8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119" name="Freeform 16">
              <a:extLst>
                <a:ext uri="{FF2B5EF4-FFF2-40B4-BE49-F238E27FC236}">
                  <a16:creationId xmlns:a16="http://schemas.microsoft.com/office/drawing/2014/main" id="{58236F37-6119-45AC-80A0-CD2C311B50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120" name="Freeform 17">
              <a:extLst>
                <a:ext uri="{FF2B5EF4-FFF2-40B4-BE49-F238E27FC236}">
                  <a16:creationId xmlns:a16="http://schemas.microsoft.com/office/drawing/2014/main" id="{F3FDD799-39FE-4D6F-9A64-2F472B2150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121" name="Freeform 18">
              <a:extLst>
                <a:ext uri="{FF2B5EF4-FFF2-40B4-BE49-F238E27FC236}">
                  <a16:creationId xmlns:a16="http://schemas.microsoft.com/office/drawing/2014/main" id="{9820D241-1D49-442C-A95A-00BC1BF9E2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122" name="Freeform 19">
              <a:extLst>
                <a:ext uri="{FF2B5EF4-FFF2-40B4-BE49-F238E27FC236}">
                  <a16:creationId xmlns:a16="http://schemas.microsoft.com/office/drawing/2014/main" id="{EBC2197C-B383-4866-8ABD-74222400BE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123" name="Freeform 20">
              <a:extLst>
                <a:ext uri="{FF2B5EF4-FFF2-40B4-BE49-F238E27FC236}">
                  <a16:creationId xmlns:a16="http://schemas.microsoft.com/office/drawing/2014/main" id="{404B06AA-FC93-4471-9DE4-56A401E70A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124" name="Freeform 21">
              <a:extLst>
                <a:ext uri="{FF2B5EF4-FFF2-40B4-BE49-F238E27FC236}">
                  <a16:creationId xmlns:a16="http://schemas.microsoft.com/office/drawing/2014/main" id="{E580600C-013F-4FAF-8FB7-4CC0FA80A9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125" name="Freeform 22">
              <a:extLst>
                <a:ext uri="{FF2B5EF4-FFF2-40B4-BE49-F238E27FC236}">
                  <a16:creationId xmlns:a16="http://schemas.microsoft.com/office/drawing/2014/main" id="{9BFCF199-64B2-4AEE-88C4-E954ABF362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26" name="Group 125">
            <a:extLst>
              <a:ext uri="{FF2B5EF4-FFF2-40B4-BE49-F238E27FC236}">
                <a16:creationId xmlns:a16="http://schemas.microsoft.com/office/drawing/2014/main" id="{E312DBA5-56D8-42B2-BA94-28168C2A670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127" name="Freeform 27">
              <a:extLst>
                <a:ext uri="{FF2B5EF4-FFF2-40B4-BE49-F238E27FC236}">
                  <a16:creationId xmlns:a16="http://schemas.microsoft.com/office/drawing/2014/main" id="{7AD46C74-3117-46B0-B267-0F61B57CAC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28" name="Freeform 28">
              <a:extLst>
                <a:ext uri="{FF2B5EF4-FFF2-40B4-BE49-F238E27FC236}">
                  <a16:creationId xmlns:a16="http://schemas.microsoft.com/office/drawing/2014/main" id="{8C13B810-9664-45D8-8510-D6ED0ADD72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29" name="Freeform 29">
              <a:extLst>
                <a:ext uri="{FF2B5EF4-FFF2-40B4-BE49-F238E27FC236}">
                  <a16:creationId xmlns:a16="http://schemas.microsoft.com/office/drawing/2014/main" id="{10306E52-A922-4458-BCCE-C3C840CC75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30" name="Freeform 30">
              <a:extLst>
                <a:ext uri="{FF2B5EF4-FFF2-40B4-BE49-F238E27FC236}">
                  <a16:creationId xmlns:a16="http://schemas.microsoft.com/office/drawing/2014/main" id="{CB578819-B7E7-4250-932F-52AE2A2A9A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31" name="Freeform 31">
              <a:extLst>
                <a:ext uri="{FF2B5EF4-FFF2-40B4-BE49-F238E27FC236}">
                  <a16:creationId xmlns:a16="http://schemas.microsoft.com/office/drawing/2014/main" id="{454B9C91-B623-424A-B16E-F764F189D3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32" name="Freeform 32">
              <a:extLst>
                <a:ext uri="{FF2B5EF4-FFF2-40B4-BE49-F238E27FC236}">
                  <a16:creationId xmlns:a16="http://schemas.microsoft.com/office/drawing/2014/main" id="{EFD03C4A-8484-41E6-B458-032F1DCA70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33" name="Freeform 33">
              <a:extLst>
                <a:ext uri="{FF2B5EF4-FFF2-40B4-BE49-F238E27FC236}">
                  <a16:creationId xmlns:a16="http://schemas.microsoft.com/office/drawing/2014/main" id="{DDC2F3C3-1D4E-4913-9C5C-F9A65B47E5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34" name="Freeform 34">
              <a:extLst>
                <a:ext uri="{FF2B5EF4-FFF2-40B4-BE49-F238E27FC236}">
                  <a16:creationId xmlns:a16="http://schemas.microsoft.com/office/drawing/2014/main" id="{1E15BCA2-2420-4C53-ADE9-40FBAC2384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35" name="Freeform 35">
              <a:extLst>
                <a:ext uri="{FF2B5EF4-FFF2-40B4-BE49-F238E27FC236}">
                  <a16:creationId xmlns:a16="http://schemas.microsoft.com/office/drawing/2014/main" id="{73D5FBF4-7129-4C51-B603-E3BC334195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136" name="Freeform 36">
              <a:extLst>
                <a:ext uri="{FF2B5EF4-FFF2-40B4-BE49-F238E27FC236}">
                  <a16:creationId xmlns:a16="http://schemas.microsoft.com/office/drawing/2014/main" id="{0165B164-CE2A-494C-88FC-507232B37C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137" name="Freeform 37">
              <a:extLst>
                <a:ext uri="{FF2B5EF4-FFF2-40B4-BE49-F238E27FC236}">
                  <a16:creationId xmlns:a16="http://schemas.microsoft.com/office/drawing/2014/main" id="{87F127E5-B10B-4D18-BCF0-E7C3C7F401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138" name="Freeform 38">
              <a:extLst>
                <a:ext uri="{FF2B5EF4-FFF2-40B4-BE49-F238E27FC236}">
                  <a16:creationId xmlns:a16="http://schemas.microsoft.com/office/drawing/2014/main" id="{FC692D59-F28D-4E42-B435-225F2C6CFA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139" name="Rectangle 138">
            <a:extLst>
              <a:ext uri="{FF2B5EF4-FFF2-40B4-BE49-F238E27FC236}">
                <a16:creationId xmlns:a16="http://schemas.microsoft.com/office/drawing/2014/main" id="{1996130F-9AB5-4DE9-8574-3AF891C5C1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0" name="Freeform 6">
            <a:extLst>
              <a:ext uri="{FF2B5EF4-FFF2-40B4-BE49-F238E27FC236}">
                <a16:creationId xmlns:a16="http://schemas.microsoft.com/office/drawing/2014/main" id="{3623DEAC-F39C-45D6-86DC-1033F64295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useBgFill="1">
        <p:nvSpPr>
          <p:cNvPr id="141" name="Rectangle 140">
            <a:extLst>
              <a:ext uri="{FF2B5EF4-FFF2-40B4-BE49-F238E27FC236}">
                <a16:creationId xmlns:a16="http://schemas.microsoft.com/office/drawing/2014/main" id="{A692209D-B607-46C3-8560-07AF722916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2" name="Rectangle 141">
            <a:extLst>
              <a:ext uri="{FF2B5EF4-FFF2-40B4-BE49-F238E27FC236}">
                <a16:creationId xmlns:a16="http://schemas.microsoft.com/office/drawing/2014/main" id="{94874638-CF15-4908-BC4B-4908744D0B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4639734" cy="6858000"/>
          </a:xfrm>
          <a:prstGeom prst="rect">
            <a:avLst/>
          </a:prstGeom>
          <a:solidFill>
            <a:schemeClr val="tx2">
              <a:lumMod val="50000"/>
              <a:alpha val="9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6983570A-7A8A-2C48-240B-8FF58CDE4D61}"/>
              </a:ext>
            </a:extLst>
          </p:cNvPr>
          <p:cNvSpPr>
            <a:spLocks noGrp="1"/>
          </p:cNvSpPr>
          <p:nvPr>
            <p:ph type="title"/>
          </p:nvPr>
        </p:nvSpPr>
        <p:spPr>
          <a:xfrm>
            <a:off x="540279" y="967417"/>
            <a:ext cx="3778870" cy="3943250"/>
          </a:xfrm>
        </p:spPr>
        <p:txBody>
          <a:bodyPr vert="horz" lIns="91440" tIns="45720" rIns="91440" bIns="45720" rtlCol="0" anchor="b">
            <a:normAutofit/>
          </a:bodyPr>
          <a:lstStyle/>
          <a:p>
            <a:r>
              <a:rPr lang="en-US" sz="4000">
                <a:solidFill>
                  <a:srgbClr val="FEFFFF"/>
                </a:solidFill>
              </a:rPr>
              <a:t>Agenda</a:t>
            </a:r>
          </a:p>
        </p:txBody>
      </p:sp>
      <p:sp>
        <p:nvSpPr>
          <p:cNvPr id="143" name="Freeform 5">
            <a:extLst>
              <a:ext uri="{FF2B5EF4-FFF2-40B4-BE49-F238E27FC236}">
                <a16:creationId xmlns:a16="http://schemas.microsoft.com/office/drawing/2014/main" id="{5F1B8348-CD6E-4561-A704-C232D9A267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5033007"/>
            <a:ext cx="5404022" cy="857047"/>
          </a:xfrm>
          <a:custGeom>
            <a:avLst/>
            <a:gdLst>
              <a:gd name="T0" fmla="*/ 1114 w 1117"/>
              <a:gd name="T1" fmla="*/ 77 h 163"/>
              <a:gd name="T2" fmla="*/ 1040 w 1117"/>
              <a:gd name="T3" fmla="*/ 3 h 163"/>
              <a:gd name="T4" fmla="*/ 1039 w 1117"/>
              <a:gd name="T5" fmla="*/ 2 h 163"/>
              <a:gd name="T6" fmla="*/ 1034 w 1117"/>
              <a:gd name="T7" fmla="*/ 0 h 163"/>
              <a:gd name="T8" fmla="*/ 578 w 1117"/>
              <a:gd name="T9" fmla="*/ 0 h 163"/>
              <a:gd name="T10" fmla="*/ 562 w 1117"/>
              <a:gd name="T11" fmla="*/ 0 h 163"/>
              <a:gd name="T12" fmla="*/ 440 w 1117"/>
              <a:gd name="T13" fmla="*/ 0 h 163"/>
              <a:gd name="T14" fmla="*/ 106 w 1117"/>
              <a:gd name="T15" fmla="*/ 0 h 163"/>
              <a:gd name="T16" fmla="*/ 0 w 1117"/>
              <a:gd name="T17" fmla="*/ 0 h 163"/>
              <a:gd name="T18" fmla="*/ 0 w 1117"/>
              <a:gd name="T19" fmla="*/ 163 h 163"/>
              <a:gd name="T20" fmla="*/ 106 w 1117"/>
              <a:gd name="T21" fmla="*/ 163 h 163"/>
              <a:gd name="T22" fmla="*/ 440 w 1117"/>
              <a:gd name="T23" fmla="*/ 163 h 163"/>
              <a:gd name="T24" fmla="*/ 562 w 1117"/>
              <a:gd name="T25" fmla="*/ 163 h 163"/>
              <a:gd name="T26" fmla="*/ 578 w 1117"/>
              <a:gd name="T27" fmla="*/ 163 h 163"/>
              <a:gd name="T28" fmla="*/ 1034 w 1117"/>
              <a:gd name="T29" fmla="*/ 163 h 163"/>
              <a:gd name="T30" fmla="*/ 1039 w 1117"/>
              <a:gd name="T31" fmla="*/ 161 h 163"/>
              <a:gd name="T32" fmla="*/ 1040 w 1117"/>
              <a:gd name="T33" fmla="*/ 160 h 163"/>
              <a:gd name="T34" fmla="*/ 1114 w 1117"/>
              <a:gd name="T35" fmla="*/ 86 h 163"/>
              <a:gd name="T36" fmla="*/ 1114 w 1117"/>
              <a:gd name="T37" fmla="*/ 77 h 1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1117" h="163">
                <a:moveTo>
                  <a:pt x="1114" y="77"/>
                </a:moveTo>
                <a:cubicBezTo>
                  <a:pt x="1040" y="3"/>
                  <a:pt x="1040" y="3"/>
                  <a:pt x="1040" y="3"/>
                </a:cubicBezTo>
                <a:cubicBezTo>
                  <a:pt x="1040" y="2"/>
                  <a:pt x="1039" y="2"/>
                  <a:pt x="1039" y="2"/>
                </a:cubicBezTo>
                <a:cubicBezTo>
                  <a:pt x="1038" y="1"/>
                  <a:pt x="1036" y="0"/>
                  <a:pt x="1034" y="0"/>
                </a:cubicBezTo>
                <a:cubicBezTo>
                  <a:pt x="578" y="0"/>
                  <a:pt x="578" y="0"/>
                  <a:pt x="578" y="0"/>
                </a:cubicBezTo>
                <a:cubicBezTo>
                  <a:pt x="562" y="0"/>
                  <a:pt x="562" y="0"/>
                  <a:pt x="562" y="0"/>
                </a:cubicBezTo>
                <a:cubicBezTo>
                  <a:pt x="440" y="0"/>
                  <a:pt x="440" y="0"/>
                  <a:pt x="440" y="0"/>
                </a:cubicBezTo>
                <a:cubicBezTo>
                  <a:pt x="106" y="0"/>
                  <a:pt x="106" y="0"/>
                  <a:pt x="106" y="0"/>
                </a:cubicBezTo>
                <a:cubicBezTo>
                  <a:pt x="0" y="0"/>
                  <a:pt x="0" y="0"/>
                  <a:pt x="0" y="0"/>
                </a:cubicBezTo>
                <a:cubicBezTo>
                  <a:pt x="0" y="163"/>
                  <a:pt x="0" y="163"/>
                  <a:pt x="0" y="163"/>
                </a:cubicBezTo>
                <a:cubicBezTo>
                  <a:pt x="106" y="163"/>
                  <a:pt x="106" y="163"/>
                  <a:pt x="106" y="163"/>
                </a:cubicBezTo>
                <a:cubicBezTo>
                  <a:pt x="440" y="163"/>
                  <a:pt x="440" y="163"/>
                  <a:pt x="440" y="163"/>
                </a:cubicBezTo>
                <a:cubicBezTo>
                  <a:pt x="562" y="163"/>
                  <a:pt x="562" y="163"/>
                  <a:pt x="562" y="163"/>
                </a:cubicBezTo>
                <a:cubicBezTo>
                  <a:pt x="578" y="163"/>
                  <a:pt x="578" y="163"/>
                  <a:pt x="578" y="163"/>
                </a:cubicBezTo>
                <a:cubicBezTo>
                  <a:pt x="1034" y="163"/>
                  <a:pt x="1034" y="163"/>
                  <a:pt x="1034" y="163"/>
                </a:cubicBezTo>
                <a:cubicBezTo>
                  <a:pt x="1036" y="163"/>
                  <a:pt x="1038" y="162"/>
                  <a:pt x="1039" y="161"/>
                </a:cubicBezTo>
                <a:cubicBezTo>
                  <a:pt x="1039" y="160"/>
                  <a:pt x="1040" y="160"/>
                  <a:pt x="1040" y="160"/>
                </a:cubicBezTo>
                <a:cubicBezTo>
                  <a:pt x="1114" y="86"/>
                  <a:pt x="1114" y="86"/>
                  <a:pt x="1114" y="86"/>
                </a:cubicBezTo>
                <a:cubicBezTo>
                  <a:pt x="1117" y="83"/>
                  <a:pt x="1117" y="79"/>
                  <a:pt x="1114" y="77"/>
                </a:cubicBezTo>
                <a:close/>
              </a:path>
            </a:pathLst>
          </a:cu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pic>
        <p:nvPicPr>
          <p:cNvPr id="11" name="Picture 10" descr="A list of text on a white background&#10;&#10;AI-generated content may be incorrect.">
            <a:extLst>
              <a:ext uri="{FF2B5EF4-FFF2-40B4-BE49-F238E27FC236}">
                <a16:creationId xmlns:a16="http://schemas.microsoft.com/office/drawing/2014/main" id="{26A9970C-CE01-9FF7-489F-ACC476843C69}"/>
              </a:ext>
            </a:extLst>
          </p:cNvPr>
          <p:cNvPicPr>
            <a:picLocks noChangeAspect="1"/>
          </p:cNvPicPr>
          <p:nvPr/>
        </p:nvPicPr>
        <p:blipFill>
          <a:blip r:embed="rId2"/>
          <a:stretch>
            <a:fillRect/>
          </a:stretch>
        </p:blipFill>
        <p:spPr>
          <a:xfrm>
            <a:off x="6016968" y="967417"/>
            <a:ext cx="4782553" cy="4930468"/>
          </a:xfrm>
          <a:prstGeom prst="rect">
            <a:avLst/>
          </a:prstGeom>
        </p:spPr>
      </p:pic>
    </p:spTree>
    <p:extLst>
      <p:ext uri="{BB962C8B-B14F-4D97-AF65-F5344CB8AC3E}">
        <p14:creationId xmlns:p14="http://schemas.microsoft.com/office/powerpoint/2010/main" val="11461602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3F4C104D-5F30-4811-9376-566B26E471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0AA518A-AEF0-AE99-7FFC-F88711FEBAE7}"/>
              </a:ext>
            </a:extLst>
          </p:cNvPr>
          <p:cNvSpPr>
            <a:spLocks noGrp="1"/>
          </p:cNvSpPr>
          <p:nvPr>
            <p:ph type="title"/>
          </p:nvPr>
        </p:nvSpPr>
        <p:spPr>
          <a:xfrm>
            <a:off x="1745922" y="335199"/>
            <a:ext cx="3650279" cy="629947"/>
          </a:xfrm>
        </p:spPr>
        <p:txBody>
          <a:bodyPr vert="horz" lIns="91440" tIns="45720" rIns="91440" bIns="45720" rtlCol="0" anchor="t">
            <a:normAutofit fontScale="90000"/>
          </a:bodyPr>
          <a:lstStyle/>
          <a:p>
            <a:r>
              <a:rPr lang="en-US" b="1" dirty="0"/>
              <a:t>Introduction </a:t>
            </a:r>
          </a:p>
        </p:txBody>
      </p:sp>
      <p:sp>
        <p:nvSpPr>
          <p:cNvPr id="16" name="Rectangle 15">
            <a:extLst>
              <a:ext uri="{FF2B5EF4-FFF2-40B4-BE49-F238E27FC236}">
                <a16:creationId xmlns:a16="http://schemas.microsoft.com/office/drawing/2014/main" id="{0815E34B-5D02-4E01-A936-E8E1C0AB6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7" name="TextBox 6">
            <a:extLst>
              <a:ext uri="{FF2B5EF4-FFF2-40B4-BE49-F238E27FC236}">
                <a16:creationId xmlns:a16="http://schemas.microsoft.com/office/drawing/2014/main" id="{0E773005-333F-555E-2963-694288F63251}"/>
              </a:ext>
            </a:extLst>
          </p:cNvPr>
          <p:cNvSpPr txBox="1"/>
          <p:nvPr/>
        </p:nvSpPr>
        <p:spPr>
          <a:xfrm>
            <a:off x="376800" y="965146"/>
            <a:ext cx="6355045" cy="4502464"/>
          </a:xfrm>
          <a:prstGeom prst="rect">
            <a:avLst/>
          </a:prstGeom>
        </p:spPr>
        <p:txBody>
          <a:bodyPr vert="horz" lIns="91440" tIns="45720" rIns="91440" bIns="45720" rtlCol="0">
            <a:noAutofit/>
          </a:bodyPr>
          <a:lstStyle/>
          <a:p>
            <a:pPr algn="just">
              <a:lnSpc>
                <a:spcPct val="90000"/>
              </a:lnSpc>
              <a:spcBef>
                <a:spcPts val="1000"/>
              </a:spcBef>
              <a:buClr>
                <a:schemeClr val="accent1"/>
              </a:buClr>
            </a:pPr>
            <a:r>
              <a:rPr lang="en-US" sz="2000" dirty="0">
                <a:solidFill>
                  <a:schemeClr val="tx1">
                    <a:lumMod val="75000"/>
                    <a:lumOff val="25000"/>
                  </a:schemeClr>
                </a:solidFill>
                <a:latin typeface="Times New Roman" panose="02020603050405020304" pitchFamily="18" charset="0"/>
                <a:cs typeface="Times New Roman" panose="02020603050405020304" pitchFamily="18" charset="0"/>
              </a:rPr>
              <a:t>.</a:t>
            </a:r>
          </a:p>
        </p:txBody>
      </p:sp>
      <p:pic>
        <p:nvPicPr>
          <p:cNvPr id="9" name="Picture 8" descr="A group of people in suits&#10;&#10;AI-generated content may be incorrect.">
            <a:extLst>
              <a:ext uri="{FF2B5EF4-FFF2-40B4-BE49-F238E27FC236}">
                <a16:creationId xmlns:a16="http://schemas.microsoft.com/office/drawing/2014/main" id="{728D9371-D4F7-7AF9-5D7E-427243067B1F}"/>
              </a:ext>
            </a:extLst>
          </p:cNvPr>
          <p:cNvPicPr>
            <a:picLocks noChangeAspect="1"/>
          </p:cNvPicPr>
          <p:nvPr/>
        </p:nvPicPr>
        <p:blipFill>
          <a:blip r:embed="rId2"/>
          <a:stretch>
            <a:fillRect/>
          </a:stretch>
        </p:blipFill>
        <p:spPr>
          <a:xfrm>
            <a:off x="6959244" y="847594"/>
            <a:ext cx="5054442" cy="4402256"/>
          </a:xfrm>
          <a:prstGeom prst="rect">
            <a:avLst/>
          </a:prstGeom>
        </p:spPr>
      </p:pic>
      <p:sp>
        <p:nvSpPr>
          <p:cNvPr id="18" name="Freeform 11">
            <a:extLst>
              <a:ext uri="{FF2B5EF4-FFF2-40B4-BE49-F238E27FC236}">
                <a16:creationId xmlns:a16="http://schemas.microsoft.com/office/drawing/2014/main" id="{7DE3414B-B032-4710-A468-D3285E38C5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061223"/>
            <a:ext cx="1038036" cy="506277"/>
          </a:xfrm>
          <a:custGeom>
            <a:avLst/>
            <a:gdLst>
              <a:gd name="connsiteX0" fmla="*/ 0 w 1038036"/>
              <a:gd name="connsiteY0" fmla="*/ 0 h 506277"/>
              <a:gd name="connsiteX1" fmla="*/ 182880 w 1038036"/>
              <a:gd name="connsiteY1" fmla="*/ 0 h 506277"/>
              <a:gd name="connsiteX2" fmla="*/ 291705 w 1038036"/>
              <a:gd name="connsiteY2" fmla="*/ 0 h 506277"/>
              <a:gd name="connsiteX3" fmla="*/ 291705 w 1038036"/>
              <a:gd name="connsiteY3" fmla="*/ 151 h 506277"/>
              <a:gd name="connsiteX4" fmla="*/ 692049 w 1038036"/>
              <a:gd name="connsiteY4" fmla="*/ 705 h 506277"/>
              <a:gd name="connsiteX5" fmla="*/ 782744 w 1038036"/>
              <a:gd name="connsiteY5" fmla="*/ 705 h 506277"/>
              <a:gd name="connsiteX6" fmla="*/ 797001 w 1038036"/>
              <a:gd name="connsiteY6" fmla="*/ 5473 h 506277"/>
              <a:gd name="connsiteX7" fmla="*/ 801982 w 1038036"/>
              <a:gd name="connsiteY7" fmla="*/ 10242 h 506277"/>
              <a:gd name="connsiteX8" fmla="*/ 1030951 w 1038036"/>
              <a:gd name="connsiteY8" fmla="*/ 239185 h 506277"/>
              <a:gd name="connsiteX9" fmla="*/ 1030951 w 1038036"/>
              <a:gd name="connsiteY9" fmla="*/ 267797 h 506277"/>
              <a:gd name="connsiteX10" fmla="*/ 801982 w 1038036"/>
              <a:gd name="connsiteY10" fmla="*/ 496740 h 506277"/>
              <a:gd name="connsiteX11" fmla="*/ 797001 w 1038036"/>
              <a:gd name="connsiteY11" fmla="*/ 501508 h 506277"/>
              <a:gd name="connsiteX12" fmla="*/ 782744 w 1038036"/>
              <a:gd name="connsiteY12" fmla="*/ 506277 h 506277"/>
              <a:gd name="connsiteX13" fmla="*/ 692049 w 1038036"/>
              <a:gd name="connsiteY13" fmla="*/ 506277 h 506277"/>
              <a:gd name="connsiteX14" fmla="*/ 291705 w 1038036"/>
              <a:gd name="connsiteY14" fmla="*/ 505140 h 506277"/>
              <a:gd name="connsiteX15" fmla="*/ 291705 w 1038036"/>
              <a:gd name="connsiteY15" fmla="*/ 506277 h 506277"/>
              <a:gd name="connsiteX16" fmla="*/ 0 w 1038036"/>
              <a:gd name="connsiteY16" fmla="*/ 506277 h 506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38036" h="506277">
                <a:moveTo>
                  <a:pt x="0" y="0"/>
                </a:moveTo>
                <a:lnTo>
                  <a:pt x="182880" y="0"/>
                </a:lnTo>
                <a:lnTo>
                  <a:pt x="291705" y="0"/>
                </a:lnTo>
                <a:lnTo>
                  <a:pt x="291705" y="151"/>
                </a:lnTo>
                <a:lnTo>
                  <a:pt x="692049" y="705"/>
                </a:lnTo>
                <a:lnTo>
                  <a:pt x="782744" y="705"/>
                </a:lnTo>
                <a:cubicBezTo>
                  <a:pt x="787553" y="705"/>
                  <a:pt x="792363" y="5473"/>
                  <a:pt x="797001" y="5473"/>
                </a:cubicBezTo>
                <a:cubicBezTo>
                  <a:pt x="797001" y="10242"/>
                  <a:pt x="801982" y="10242"/>
                  <a:pt x="801982" y="10242"/>
                </a:cubicBezTo>
                <a:lnTo>
                  <a:pt x="1030951" y="239185"/>
                </a:lnTo>
                <a:cubicBezTo>
                  <a:pt x="1040398" y="248722"/>
                  <a:pt x="1040398" y="258259"/>
                  <a:pt x="1030951" y="267797"/>
                </a:cubicBezTo>
                <a:lnTo>
                  <a:pt x="801982" y="496740"/>
                </a:lnTo>
                <a:cubicBezTo>
                  <a:pt x="800436" y="498363"/>
                  <a:pt x="798547" y="499885"/>
                  <a:pt x="797001" y="501508"/>
                </a:cubicBezTo>
                <a:cubicBezTo>
                  <a:pt x="792363" y="506277"/>
                  <a:pt x="787553" y="506277"/>
                  <a:pt x="782744" y="506277"/>
                </a:cubicBezTo>
                <a:lnTo>
                  <a:pt x="692049" y="506277"/>
                </a:lnTo>
                <a:lnTo>
                  <a:pt x="291705" y="505140"/>
                </a:lnTo>
                <a:lnTo>
                  <a:pt x="291705" y="506277"/>
                </a:lnTo>
                <a:lnTo>
                  <a:pt x="0" y="506277"/>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CA5632DE-9F01-2827-F5B0-D77C98381C83}"/>
              </a:ext>
            </a:extLst>
          </p:cNvPr>
          <p:cNvSpPr txBox="1"/>
          <p:nvPr/>
        </p:nvSpPr>
        <p:spPr>
          <a:xfrm>
            <a:off x="637933" y="1120068"/>
            <a:ext cx="6093912" cy="5262979"/>
          </a:xfrm>
          <a:prstGeom prst="rect">
            <a:avLst/>
          </a:prstGeom>
          <a:noFill/>
        </p:spPr>
        <p:txBody>
          <a:bodyPr wrap="square">
            <a:spAutoFit/>
          </a:bodyPr>
          <a:lstStyle/>
          <a:p>
            <a:r>
              <a:rPr lang="en-GB" sz="2400" dirty="0">
                <a:latin typeface="Times New Roman" panose="02020603050405020304" pitchFamily="18" charset="0"/>
                <a:cs typeface="Times New Roman" panose="02020603050405020304" pitchFamily="18" charset="0"/>
              </a:rPr>
              <a:t>Negotiating the UK-China Joint Venture </a:t>
            </a:r>
          </a:p>
          <a:p>
            <a:r>
              <a:rPr lang="en-GB" sz="2400" dirty="0">
                <a:latin typeface="Times New Roman" panose="02020603050405020304" pitchFamily="18" charset="0"/>
                <a:cs typeface="Times New Roman" panose="02020603050405020304" pitchFamily="18" charset="0"/>
              </a:rPr>
              <a:t>• Importance of intercultural communication in international business negotiations.</a:t>
            </a:r>
          </a:p>
          <a:p>
            <a:r>
              <a:rPr lang="en-GB" sz="2400" dirty="0">
                <a:latin typeface="Times New Roman" panose="02020603050405020304" pitchFamily="18" charset="0"/>
                <a:cs typeface="Times New Roman" panose="02020603050405020304" pitchFamily="18" charset="0"/>
              </a:rPr>
              <a:t>• Cultural elements such as communication styles, power distance, and trust-building that may affect negotiation process.</a:t>
            </a:r>
          </a:p>
          <a:p>
            <a:r>
              <a:rPr lang="en-GB" sz="2400" dirty="0">
                <a:latin typeface="Times New Roman" panose="02020603050405020304" pitchFamily="18" charset="0"/>
                <a:cs typeface="Times New Roman" panose="02020603050405020304" pitchFamily="18" charset="0"/>
              </a:rPr>
              <a:t>• Theories of intercultural communication, such as Hofstede's cultural dimensions and Hall's high and low context theory, can identify potential barriers to negotiation.</a:t>
            </a:r>
          </a:p>
          <a:p>
            <a:r>
              <a:rPr lang="en-GB" sz="2400" dirty="0">
                <a:latin typeface="Times New Roman" panose="02020603050405020304" pitchFamily="18" charset="0"/>
                <a:cs typeface="Times New Roman" panose="02020603050405020304" pitchFamily="18" charset="0"/>
              </a:rPr>
              <a:t>• Support for a culturally sensitive approach to overcome negotiation problems.</a:t>
            </a:r>
          </a:p>
          <a:p>
            <a:r>
              <a:rPr lang="en-GB" sz="2400" dirty="0">
                <a:latin typeface="Times New Roman" panose="02020603050405020304" pitchFamily="18" charset="0"/>
                <a:cs typeface="Times New Roman" panose="02020603050405020304" pitchFamily="18" charset="0"/>
              </a:rPr>
              <a:t>• The role of cultural intelligence in negotiation strategies to adapt to cultural differences.</a:t>
            </a:r>
          </a:p>
        </p:txBody>
      </p:sp>
    </p:spTree>
    <p:extLst>
      <p:ext uri="{BB962C8B-B14F-4D97-AF65-F5344CB8AC3E}">
        <p14:creationId xmlns:p14="http://schemas.microsoft.com/office/powerpoint/2010/main" val="16781774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9F99C5-72B6-6D67-EF5F-4D097A9E7C2E}"/>
              </a:ext>
            </a:extLst>
          </p:cNvPr>
          <p:cNvSpPr>
            <a:spLocks noGrp="1"/>
          </p:cNvSpPr>
          <p:nvPr>
            <p:ph type="title"/>
          </p:nvPr>
        </p:nvSpPr>
        <p:spPr>
          <a:xfrm>
            <a:off x="2247485" y="207550"/>
            <a:ext cx="8911687" cy="584930"/>
          </a:xfrm>
        </p:spPr>
        <p:txBody>
          <a:bodyPr>
            <a:normAutofit fontScale="90000"/>
          </a:bodyPr>
          <a:lstStyle/>
          <a:p>
            <a:r>
              <a:rPr lang="en-GB" b="1" dirty="0"/>
              <a:t>Culture in Business Context</a:t>
            </a:r>
          </a:p>
        </p:txBody>
      </p:sp>
      <p:sp>
        <p:nvSpPr>
          <p:cNvPr id="5" name="TextBox 4">
            <a:extLst>
              <a:ext uri="{FF2B5EF4-FFF2-40B4-BE49-F238E27FC236}">
                <a16:creationId xmlns:a16="http://schemas.microsoft.com/office/drawing/2014/main" id="{B2DDA635-E38D-E220-B414-7C41A41F90C8}"/>
              </a:ext>
            </a:extLst>
          </p:cNvPr>
          <p:cNvSpPr txBox="1"/>
          <p:nvPr/>
        </p:nvSpPr>
        <p:spPr>
          <a:xfrm>
            <a:off x="1032828" y="706902"/>
            <a:ext cx="7193280" cy="5909310"/>
          </a:xfrm>
          <a:prstGeom prst="rect">
            <a:avLst/>
          </a:prstGeom>
          <a:noFill/>
        </p:spPr>
        <p:txBody>
          <a:bodyPr wrap="square">
            <a:spAutoFit/>
          </a:bodyPr>
          <a:lstStyle/>
          <a:p>
            <a:endParaRPr lang="en-GB" dirty="0">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r>
              <a:rPr lang="en-GB" dirty="0">
                <a:latin typeface="Times New Roman" panose="02020603050405020304" pitchFamily="18" charset="0"/>
                <a:cs typeface="Times New Roman" panose="02020603050405020304" pitchFamily="18" charset="0"/>
              </a:rPr>
              <a:t> </a:t>
            </a:r>
            <a:r>
              <a:rPr lang="en-GB" sz="2000" dirty="0">
                <a:latin typeface="Times New Roman" panose="02020603050405020304" pitchFamily="18" charset="0"/>
                <a:cs typeface="Times New Roman" panose="02020603050405020304" pitchFamily="18" charset="0"/>
              </a:rPr>
              <a:t>The set of collective programming that differentiates members of one group from another</a:t>
            </a:r>
          </a:p>
          <a:p>
            <a:pPr marL="285750" indent="-285750">
              <a:buFont typeface="Wingdings" panose="05000000000000000000" pitchFamily="2" charset="2"/>
              <a:buChar char="v"/>
            </a:pPr>
            <a:endParaRPr lang="en-GB" sz="2000" dirty="0">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r>
              <a:rPr lang="en-GB" sz="2000" dirty="0">
                <a:latin typeface="Times New Roman" panose="02020603050405020304" pitchFamily="18" charset="0"/>
                <a:cs typeface="Times New Roman" panose="02020603050405020304" pitchFamily="18" charset="0"/>
              </a:rPr>
              <a:t> The values, beliefs, norms, and behaviors that members of a group share; how people say and do things (Hofstede, 2011).</a:t>
            </a:r>
          </a:p>
          <a:p>
            <a:pPr marL="285750" indent="-285750">
              <a:buFont typeface="Wingdings" panose="05000000000000000000" pitchFamily="2" charset="2"/>
              <a:buChar char="v"/>
            </a:pPr>
            <a:endParaRPr lang="en-GB" sz="2000" dirty="0">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r>
              <a:rPr lang="en-GB" sz="2000" dirty="0">
                <a:latin typeface="Times New Roman" panose="02020603050405020304" pitchFamily="18" charset="0"/>
                <a:cs typeface="Times New Roman" panose="02020603050405020304" pitchFamily="18" charset="0"/>
              </a:rPr>
              <a:t>Affects decision-making processes, leadership styles, negotiation, and conflict resolution.</a:t>
            </a:r>
          </a:p>
          <a:p>
            <a:endParaRPr lang="en-GB" sz="2000" dirty="0">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r>
              <a:rPr lang="en-GB" sz="2000" dirty="0">
                <a:latin typeface="Times New Roman" panose="02020603050405020304" pitchFamily="18" charset="0"/>
                <a:cs typeface="Times New Roman" panose="02020603050405020304" pitchFamily="18" charset="0"/>
              </a:rPr>
              <a:t> Elements such as communication style, time orientation, power distance, authority and hierarchy, risk aversion or taking, and individualism vs. collectivism (David and Jane, 2019).</a:t>
            </a:r>
          </a:p>
          <a:p>
            <a:pPr marL="285750" indent="-285750">
              <a:buFont typeface="Wingdings" panose="05000000000000000000" pitchFamily="2" charset="2"/>
              <a:buChar char="v"/>
            </a:pPr>
            <a:endParaRPr lang="en-GB" sz="2000" dirty="0">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r>
              <a:rPr lang="en-GB" sz="2000" dirty="0">
                <a:latin typeface="Times New Roman" panose="02020603050405020304" pitchFamily="18" charset="0"/>
                <a:cs typeface="Times New Roman" panose="02020603050405020304" pitchFamily="18" charset="0"/>
              </a:rPr>
              <a:t> Lack of cultural understanding can lead to misinterpretation, loss of trust, or failed negotiations.</a:t>
            </a:r>
          </a:p>
          <a:p>
            <a:pPr marL="285750" indent="-285750">
              <a:buFont typeface="Wingdings" panose="05000000000000000000" pitchFamily="2" charset="2"/>
              <a:buChar char="v"/>
            </a:pPr>
            <a:endParaRPr lang="en-GB" sz="2000" dirty="0">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r>
              <a:rPr lang="en-GB" sz="2000" dirty="0">
                <a:latin typeface="Times New Roman" panose="02020603050405020304" pitchFamily="18" charset="0"/>
                <a:cs typeface="Times New Roman" panose="02020603050405020304" pitchFamily="18" charset="0"/>
              </a:rPr>
              <a:t> Cultural sensitivity and understanding can enhance international business relationships and reduce business risk.</a:t>
            </a:r>
          </a:p>
        </p:txBody>
      </p:sp>
      <p:pic>
        <p:nvPicPr>
          <p:cNvPr id="6" name="Picture 5">
            <a:extLst>
              <a:ext uri="{FF2B5EF4-FFF2-40B4-BE49-F238E27FC236}">
                <a16:creationId xmlns:a16="http://schemas.microsoft.com/office/drawing/2014/main" id="{E87C6BF2-BA06-6A60-37C7-996449472F09}"/>
              </a:ext>
            </a:extLst>
          </p:cNvPr>
          <p:cNvPicPr>
            <a:picLocks noChangeAspect="1"/>
          </p:cNvPicPr>
          <p:nvPr/>
        </p:nvPicPr>
        <p:blipFill>
          <a:blip r:embed="rId3"/>
          <a:stretch>
            <a:fillRect/>
          </a:stretch>
        </p:blipFill>
        <p:spPr>
          <a:xfrm>
            <a:off x="8303260" y="877643"/>
            <a:ext cx="3888740" cy="3257477"/>
          </a:xfrm>
          <a:prstGeom prst="rect">
            <a:avLst/>
          </a:prstGeom>
        </p:spPr>
      </p:pic>
    </p:spTree>
    <p:extLst>
      <p:ext uri="{BB962C8B-B14F-4D97-AF65-F5344CB8AC3E}">
        <p14:creationId xmlns:p14="http://schemas.microsoft.com/office/powerpoint/2010/main" val="158733122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F94111-65E6-D39F-2CD1-6E0FBE7E27E9}"/>
              </a:ext>
            </a:extLst>
          </p:cNvPr>
          <p:cNvSpPr>
            <a:spLocks noGrp="1"/>
          </p:cNvSpPr>
          <p:nvPr>
            <p:ph type="title"/>
          </p:nvPr>
        </p:nvSpPr>
        <p:spPr>
          <a:xfrm>
            <a:off x="1963005" y="207550"/>
            <a:ext cx="8911687" cy="605250"/>
          </a:xfrm>
        </p:spPr>
        <p:txBody>
          <a:bodyPr>
            <a:normAutofit fontScale="90000"/>
          </a:bodyPr>
          <a:lstStyle/>
          <a:p>
            <a:r>
              <a:rPr lang="en-GB" b="1" dirty="0"/>
              <a:t>Cultural Theories: Hofstede and Hall</a:t>
            </a:r>
          </a:p>
        </p:txBody>
      </p:sp>
      <p:sp>
        <p:nvSpPr>
          <p:cNvPr id="5" name="TextBox 4">
            <a:extLst>
              <a:ext uri="{FF2B5EF4-FFF2-40B4-BE49-F238E27FC236}">
                <a16:creationId xmlns:a16="http://schemas.microsoft.com/office/drawing/2014/main" id="{56B21736-4654-20B2-69C9-5B7F2EDDADF2}"/>
              </a:ext>
            </a:extLst>
          </p:cNvPr>
          <p:cNvSpPr txBox="1"/>
          <p:nvPr/>
        </p:nvSpPr>
        <p:spPr>
          <a:xfrm>
            <a:off x="955040" y="1493520"/>
            <a:ext cx="7183120" cy="4093428"/>
          </a:xfrm>
          <a:prstGeom prst="rect">
            <a:avLst/>
          </a:prstGeom>
          <a:noFill/>
        </p:spPr>
        <p:txBody>
          <a:bodyPr wrap="square">
            <a:spAutoFit/>
          </a:bodyPr>
          <a:lstStyle/>
          <a:p>
            <a:pPr marL="285750" indent="-285750">
              <a:buFont typeface="Wingdings" panose="05000000000000000000" pitchFamily="2" charset="2"/>
              <a:buChar char="v"/>
            </a:pPr>
            <a:r>
              <a:rPr lang="en-GB" sz="2000" dirty="0">
                <a:latin typeface="Times New Roman" panose="02020603050405020304" pitchFamily="18" charset="0"/>
                <a:cs typeface="Times New Roman" panose="02020603050405020304" pitchFamily="18" charset="0"/>
              </a:rPr>
              <a:t>Hofstede’s model researches national culture based on variables, such as power distance and individuality.</a:t>
            </a:r>
          </a:p>
          <a:p>
            <a:pPr marL="285750" indent="-285750">
              <a:buFont typeface="Wingdings" panose="05000000000000000000" pitchFamily="2" charset="2"/>
              <a:buChar char="v"/>
            </a:pPr>
            <a:r>
              <a:rPr lang="en-GB" sz="2000" dirty="0">
                <a:latin typeface="Times New Roman" panose="02020603050405020304" pitchFamily="18" charset="0"/>
                <a:cs typeface="Times New Roman" panose="02020603050405020304" pitchFamily="18" charset="0"/>
              </a:rPr>
              <a:t>The United Kingdom has low power distance and high individualistic in contrast to the opposing approach in China.</a:t>
            </a:r>
          </a:p>
          <a:p>
            <a:pPr marL="285750" indent="-285750">
              <a:buFont typeface="Wingdings" panose="05000000000000000000" pitchFamily="2" charset="2"/>
              <a:buChar char="v"/>
            </a:pPr>
            <a:r>
              <a:rPr lang="en-GB" sz="2000" dirty="0">
                <a:latin typeface="Times New Roman" panose="02020603050405020304" pitchFamily="18" charset="0"/>
                <a:cs typeface="Times New Roman" panose="02020603050405020304" pitchFamily="18" charset="0"/>
              </a:rPr>
              <a:t>Approaches in risk and planning are also varied due to differences in indecision avoidance and long-term orientation.</a:t>
            </a:r>
          </a:p>
          <a:p>
            <a:pPr marL="285750" indent="-285750">
              <a:buFont typeface="Wingdings" panose="05000000000000000000" pitchFamily="2" charset="2"/>
              <a:buChar char="v"/>
            </a:pPr>
            <a:r>
              <a:rPr lang="en-GB" sz="2000" dirty="0">
                <a:latin typeface="Times New Roman" panose="02020603050405020304" pitchFamily="18" charset="0"/>
                <a:cs typeface="Times New Roman" panose="02020603050405020304" pitchFamily="18" charset="0"/>
              </a:rPr>
              <a:t>Chinese communication cultures are high-context, while British communication cultures are low-context (Dahl, 2003). </a:t>
            </a:r>
          </a:p>
          <a:p>
            <a:pPr marL="285750" indent="-285750">
              <a:buFont typeface="Wingdings" panose="05000000000000000000" pitchFamily="2" charset="2"/>
              <a:buChar char="v"/>
            </a:pPr>
            <a:r>
              <a:rPr lang="en-GB" sz="2000" dirty="0">
                <a:latin typeface="Times New Roman" panose="02020603050405020304" pitchFamily="18" charset="0"/>
                <a:cs typeface="Times New Roman" panose="02020603050405020304" pitchFamily="18" charset="0"/>
              </a:rPr>
              <a:t>Chinese negotiators look for relationship harmony and implicit cues, while British negotiators prefer direct clarity.</a:t>
            </a:r>
          </a:p>
          <a:p>
            <a:pPr marL="285750" indent="-285750">
              <a:buFont typeface="Wingdings" panose="05000000000000000000" pitchFamily="2" charset="2"/>
              <a:buChar char="v"/>
            </a:pPr>
            <a:r>
              <a:rPr lang="en-GB" sz="2000" dirty="0">
                <a:latin typeface="Times New Roman" panose="02020603050405020304" pitchFamily="18" charset="0"/>
                <a:cs typeface="Times New Roman" panose="02020603050405020304" pitchFamily="18" charset="0"/>
              </a:rPr>
              <a:t>It is beneficial to tailor approaches to avoid miscommunication and build trust when one has a good understanding of these (Tang, 2016). </a:t>
            </a:r>
          </a:p>
        </p:txBody>
      </p:sp>
      <p:pic>
        <p:nvPicPr>
          <p:cNvPr id="6" name="Picture 5">
            <a:extLst>
              <a:ext uri="{FF2B5EF4-FFF2-40B4-BE49-F238E27FC236}">
                <a16:creationId xmlns:a16="http://schemas.microsoft.com/office/drawing/2014/main" id="{CD53E5EC-7117-9194-27D8-B8DEADC28C17}"/>
              </a:ext>
            </a:extLst>
          </p:cNvPr>
          <p:cNvPicPr>
            <a:picLocks noChangeAspect="1"/>
          </p:cNvPicPr>
          <p:nvPr/>
        </p:nvPicPr>
        <p:blipFill>
          <a:blip r:embed="rId3"/>
          <a:stretch>
            <a:fillRect/>
          </a:stretch>
        </p:blipFill>
        <p:spPr>
          <a:xfrm>
            <a:off x="8355647" y="812800"/>
            <a:ext cx="3592513" cy="2571750"/>
          </a:xfrm>
          <a:prstGeom prst="rect">
            <a:avLst/>
          </a:prstGeom>
        </p:spPr>
      </p:pic>
      <p:pic>
        <p:nvPicPr>
          <p:cNvPr id="7" name="Picture 6">
            <a:extLst>
              <a:ext uri="{FF2B5EF4-FFF2-40B4-BE49-F238E27FC236}">
                <a16:creationId xmlns:a16="http://schemas.microsoft.com/office/drawing/2014/main" id="{8C362A44-8894-79CC-F5E6-04A18716E05B}"/>
              </a:ext>
            </a:extLst>
          </p:cNvPr>
          <p:cNvPicPr>
            <a:picLocks noChangeAspect="1"/>
          </p:cNvPicPr>
          <p:nvPr/>
        </p:nvPicPr>
        <p:blipFill>
          <a:blip r:embed="rId4"/>
          <a:stretch>
            <a:fillRect/>
          </a:stretch>
        </p:blipFill>
        <p:spPr>
          <a:xfrm>
            <a:off x="8281035" y="3429000"/>
            <a:ext cx="3667125" cy="2686050"/>
          </a:xfrm>
          <a:prstGeom prst="rect">
            <a:avLst/>
          </a:prstGeom>
        </p:spPr>
      </p:pic>
    </p:spTree>
    <p:extLst>
      <p:ext uri="{BB962C8B-B14F-4D97-AF65-F5344CB8AC3E}">
        <p14:creationId xmlns:p14="http://schemas.microsoft.com/office/powerpoint/2010/main" val="356622809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94BC0A-BBC7-6C7F-395A-4EA68BA169FB}"/>
              </a:ext>
            </a:extLst>
          </p:cNvPr>
          <p:cNvSpPr>
            <a:spLocks noGrp="1"/>
          </p:cNvSpPr>
          <p:nvPr>
            <p:ph type="title"/>
          </p:nvPr>
        </p:nvSpPr>
        <p:spPr>
          <a:xfrm>
            <a:off x="1879601" y="306333"/>
            <a:ext cx="10122852" cy="640445"/>
          </a:xfrm>
        </p:spPr>
        <p:txBody>
          <a:bodyPr/>
          <a:lstStyle/>
          <a:p>
            <a:r>
              <a:rPr lang="en-GB" b="1" dirty="0"/>
              <a:t>Understanding Chinese Business Culture</a:t>
            </a:r>
          </a:p>
        </p:txBody>
      </p:sp>
      <p:sp>
        <p:nvSpPr>
          <p:cNvPr id="5" name="TextBox 4">
            <a:extLst>
              <a:ext uri="{FF2B5EF4-FFF2-40B4-BE49-F238E27FC236}">
                <a16:creationId xmlns:a16="http://schemas.microsoft.com/office/drawing/2014/main" id="{F97175B5-AF8F-4324-2CE2-56B4D2FE66D8}"/>
              </a:ext>
            </a:extLst>
          </p:cNvPr>
          <p:cNvSpPr txBox="1"/>
          <p:nvPr/>
        </p:nvSpPr>
        <p:spPr>
          <a:xfrm>
            <a:off x="613454" y="1237046"/>
            <a:ext cx="6065520" cy="4031873"/>
          </a:xfrm>
          <a:prstGeom prst="rect">
            <a:avLst/>
          </a:prstGeom>
          <a:noFill/>
        </p:spPr>
        <p:txBody>
          <a:bodyPr wrap="square">
            <a:spAutoFit/>
          </a:bodyPr>
          <a:lstStyle/>
          <a:p>
            <a:r>
              <a:rPr lang="en-GB" dirty="0">
                <a:latin typeface="Times New Roman" panose="02020603050405020304" pitchFamily="18" charset="0"/>
                <a:cs typeface="Times New Roman" panose="02020603050405020304" pitchFamily="18" charset="0"/>
              </a:rPr>
              <a:t>Chinese Negotiation Process Overview </a:t>
            </a:r>
          </a:p>
          <a:p>
            <a:pPr marL="285750" indent="-285750">
              <a:buFont typeface="Wingdings" panose="05000000000000000000" pitchFamily="2" charset="2"/>
              <a:buChar char="v"/>
            </a:pPr>
            <a:endParaRPr lang="en-GB" dirty="0">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r>
              <a:rPr lang="en-GB" sz="2000" dirty="0">
                <a:latin typeface="Times New Roman" panose="02020603050405020304" pitchFamily="18" charset="0"/>
                <a:cs typeface="Times New Roman" panose="02020603050405020304" pitchFamily="18" charset="0"/>
              </a:rPr>
              <a:t>Power Distance: Organization is hierarchical, and decisions from up are to be respected</a:t>
            </a:r>
          </a:p>
          <a:p>
            <a:pPr marL="285750" indent="-285750">
              <a:buFont typeface="Wingdings" panose="05000000000000000000" pitchFamily="2" charset="2"/>
              <a:buChar char="v"/>
            </a:pPr>
            <a:r>
              <a:rPr lang="en-GB" sz="2000" dirty="0">
                <a:latin typeface="Times New Roman" panose="02020603050405020304" pitchFamily="18" charset="0"/>
                <a:cs typeface="Times New Roman" panose="02020603050405020304" pitchFamily="18" charset="0"/>
              </a:rPr>
              <a:t> Guanxi: Business is relationship-based, so trust is to be built through informal meetings. (Pan, et. al., 2011). </a:t>
            </a:r>
          </a:p>
          <a:p>
            <a:pPr marL="285750" indent="-285750">
              <a:buFont typeface="Wingdings" panose="05000000000000000000" pitchFamily="2" charset="2"/>
              <a:buChar char="v"/>
            </a:pPr>
            <a:r>
              <a:rPr lang="en-GB" sz="2000" dirty="0">
                <a:latin typeface="Times New Roman" panose="02020603050405020304" pitchFamily="18" charset="0"/>
                <a:cs typeface="Times New Roman" panose="02020603050405020304" pitchFamily="18" charset="0"/>
              </a:rPr>
              <a:t> Face (</a:t>
            </a:r>
            <a:r>
              <a:rPr lang="en-GB" sz="2000" dirty="0" err="1">
                <a:latin typeface="Times New Roman" panose="02020603050405020304" pitchFamily="18" charset="0"/>
                <a:cs typeface="Times New Roman" panose="02020603050405020304" pitchFamily="18" charset="0"/>
              </a:rPr>
              <a:t>Mianzi</a:t>
            </a:r>
            <a:r>
              <a:rPr lang="en-GB" sz="2000" dirty="0">
                <a:latin typeface="Times New Roman" panose="02020603050405020304" pitchFamily="18" charset="0"/>
                <a:cs typeface="Times New Roman" panose="02020603050405020304" pitchFamily="18" charset="0"/>
              </a:rPr>
              <a:t>): Public criticism or conflict can hurt relationships and sabotage negotiations</a:t>
            </a:r>
          </a:p>
          <a:p>
            <a:pPr marL="285750" indent="-285750">
              <a:buFont typeface="Wingdings" panose="05000000000000000000" pitchFamily="2" charset="2"/>
              <a:buChar char="v"/>
            </a:pPr>
            <a:r>
              <a:rPr lang="en-GB" sz="2000" dirty="0">
                <a:latin typeface="Times New Roman" panose="02020603050405020304" pitchFamily="18" charset="0"/>
                <a:cs typeface="Times New Roman" panose="02020603050405020304" pitchFamily="18" charset="0"/>
              </a:rPr>
              <a:t> Indirect Communication: Nonverbal communication, tone of voice, and context is highly significant</a:t>
            </a:r>
          </a:p>
          <a:p>
            <a:pPr marL="285750" indent="-285750">
              <a:buFont typeface="Wingdings" panose="05000000000000000000" pitchFamily="2" charset="2"/>
              <a:buChar char="v"/>
            </a:pPr>
            <a:r>
              <a:rPr lang="en-GB" sz="2000" dirty="0">
                <a:latin typeface="Times New Roman" panose="02020603050405020304" pitchFamily="18" charset="0"/>
                <a:cs typeface="Times New Roman" panose="02020603050405020304" pitchFamily="18" charset="0"/>
              </a:rPr>
              <a:t>Consensus-Oriented Decision Making: Negotiation process can be lengthy, due to the need to consult with internal parties. (Ram, 2014). </a:t>
            </a:r>
          </a:p>
        </p:txBody>
      </p:sp>
      <p:pic>
        <p:nvPicPr>
          <p:cNvPr id="6" name="Picture 5">
            <a:extLst>
              <a:ext uri="{FF2B5EF4-FFF2-40B4-BE49-F238E27FC236}">
                <a16:creationId xmlns:a16="http://schemas.microsoft.com/office/drawing/2014/main" id="{14F4DE75-AB7D-BFA6-24B5-5847743083C6}"/>
              </a:ext>
            </a:extLst>
          </p:cNvPr>
          <p:cNvPicPr>
            <a:picLocks noChangeAspect="1"/>
          </p:cNvPicPr>
          <p:nvPr/>
        </p:nvPicPr>
        <p:blipFill>
          <a:blip r:embed="rId3"/>
          <a:stretch>
            <a:fillRect/>
          </a:stretch>
        </p:blipFill>
        <p:spPr>
          <a:xfrm>
            <a:off x="7284720" y="1201847"/>
            <a:ext cx="4907281" cy="3267075"/>
          </a:xfrm>
          <a:prstGeom prst="rect">
            <a:avLst/>
          </a:prstGeom>
        </p:spPr>
      </p:pic>
    </p:spTree>
    <p:extLst>
      <p:ext uri="{BB962C8B-B14F-4D97-AF65-F5344CB8AC3E}">
        <p14:creationId xmlns:p14="http://schemas.microsoft.com/office/powerpoint/2010/main" val="163457596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3F4C104D-5F30-4811-9376-566B26E471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0E806FD-84F8-3B0F-7F67-3A8D966DA19E}"/>
              </a:ext>
            </a:extLst>
          </p:cNvPr>
          <p:cNvSpPr>
            <a:spLocks noGrp="1"/>
          </p:cNvSpPr>
          <p:nvPr>
            <p:ph type="title"/>
          </p:nvPr>
        </p:nvSpPr>
        <p:spPr>
          <a:xfrm>
            <a:off x="196249" y="159574"/>
            <a:ext cx="8277191" cy="1259894"/>
          </a:xfrm>
        </p:spPr>
        <p:txBody>
          <a:bodyPr vert="horz" lIns="91440" tIns="45720" rIns="91440" bIns="45720" rtlCol="0" anchor="t">
            <a:normAutofit/>
          </a:bodyPr>
          <a:lstStyle/>
          <a:p>
            <a:pPr>
              <a:lnSpc>
                <a:spcPct val="90000"/>
              </a:lnSpc>
            </a:pPr>
            <a:r>
              <a:rPr lang="en-US" sz="2800" b="1" dirty="0"/>
              <a:t>UK vs. China: Cultural Differences</a:t>
            </a:r>
          </a:p>
        </p:txBody>
      </p:sp>
      <p:sp>
        <p:nvSpPr>
          <p:cNvPr id="13" name="Rectangle 12">
            <a:extLst>
              <a:ext uri="{FF2B5EF4-FFF2-40B4-BE49-F238E27FC236}">
                <a16:creationId xmlns:a16="http://schemas.microsoft.com/office/drawing/2014/main" id="{0815E34B-5D02-4E01-A936-E8E1C0AB6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 name="TextBox 4">
            <a:extLst>
              <a:ext uri="{FF2B5EF4-FFF2-40B4-BE49-F238E27FC236}">
                <a16:creationId xmlns:a16="http://schemas.microsoft.com/office/drawing/2014/main" id="{A962A3C9-C22A-D14C-4E44-61E2DFE47CB6}"/>
              </a:ext>
            </a:extLst>
          </p:cNvPr>
          <p:cNvSpPr txBox="1"/>
          <p:nvPr/>
        </p:nvSpPr>
        <p:spPr>
          <a:xfrm>
            <a:off x="442052" y="675257"/>
            <a:ext cx="6273073" cy="3759253"/>
          </a:xfrm>
          <a:prstGeom prst="rect">
            <a:avLst/>
          </a:prstGeom>
        </p:spPr>
        <p:txBody>
          <a:bodyPr vert="horz" lIns="91440" tIns="45720" rIns="91440" bIns="45720" rtlCol="0">
            <a:noAutofit/>
          </a:bodyPr>
          <a:lstStyle/>
          <a:p>
            <a:pPr marL="342900" indent="-342900" algn="just">
              <a:lnSpc>
                <a:spcPct val="90000"/>
              </a:lnSpc>
              <a:spcBef>
                <a:spcPts val="1000"/>
              </a:spcBef>
              <a:buClr>
                <a:schemeClr val="accent1"/>
              </a:buClr>
              <a:buFont typeface="Wingdings 3" charset="2"/>
              <a:buChar char=""/>
            </a:pPr>
            <a:r>
              <a:rPr lang="en-US" dirty="0">
                <a:solidFill>
                  <a:schemeClr val="tx1">
                    <a:lumMod val="75000"/>
                    <a:lumOff val="25000"/>
                  </a:schemeClr>
                </a:solidFill>
                <a:latin typeface="Times New Roman" panose="02020603050405020304" pitchFamily="18" charset="0"/>
                <a:cs typeface="Times New Roman" panose="02020603050405020304" pitchFamily="18" charset="0"/>
              </a:rPr>
              <a:t>Communication Style: UK is more direct, while China is more indirect.</a:t>
            </a:r>
          </a:p>
          <a:p>
            <a:pPr marL="342900" indent="-342900" algn="just">
              <a:lnSpc>
                <a:spcPct val="90000"/>
              </a:lnSpc>
              <a:spcBef>
                <a:spcPts val="1000"/>
              </a:spcBef>
              <a:buClr>
                <a:schemeClr val="accent1"/>
              </a:buClr>
              <a:buFont typeface="Wingdings 3" charset="2"/>
              <a:buChar char=""/>
            </a:pPr>
            <a:r>
              <a:rPr lang="en-US" dirty="0">
                <a:solidFill>
                  <a:schemeClr val="tx1">
                    <a:lumMod val="75000"/>
                    <a:lumOff val="25000"/>
                  </a:schemeClr>
                </a:solidFill>
                <a:latin typeface="Times New Roman" panose="02020603050405020304" pitchFamily="18" charset="0"/>
                <a:cs typeface="Times New Roman" panose="02020603050405020304" pitchFamily="18" charset="0"/>
              </a:rPr>
              <a:t>Power Distance: UK is low, China is high. UK has flatter hierarchies, while China has higher respect for authority and status (Ju, 2013). </a:t>
            </a:r>
          </a:p>
          <a:p>
            <a:pPr marL="342900" indent="-342900" algn="just">
              <a:lnSpc>
                <a:spcPct val="90000"/>
              </a:lnSpc>
              <a:spcBef>
                <a:spcPts val="1000"/>
              </a:spcBef>
              <a:buClr>
                <a:schemeClr val="accent1"/>
              </a:buClr>
              <a:buFont typeface="Wingdings 3" charset="2"/>
              <a:buChar char=""/>
            </a:pPr>
            <a:r>
              <a:rPr lang="en-US" dirty="0">
                <a:solidFill>
                  <a:schemeClr val="tx1">
                    <a:lumMod val="75000"/>
                    <a:lumOff val="25000"/>
                  </a:schemeClr>
                </a:solidFill>
                <a:latin typeface="Times New Roman" panose="02020603050405020304" pitchFamily="18" charset="0"/>
                <a:cs typeface="Times New Roman" panose="02020603050405020304" pitchFamily="18" charset="0"/>
              </a:rPr>
              <a:t>Individualism vs Collectivism: UK is individualistic, China is collectivistic. UK values independence and self-expression, China values social harmony and loyalty (Ju, 2013). </a:t>
            </a:r>
          </a:p>
          <a:p>
            <a:pPr marL="342900" indent="-342900" algn="just">
              <a:lnSpc>
                <a:spcPct val="90000"/>
              </a:lnSpc>
              <a:spcBef>
                <a:spcPts val="1000"/>
              </a:spcBef>
              <a:buClr>
                <a:schemeClr val="accent1"/>
              </a:buClr>
              <a:buFont typeface="Wingdings 3" charset="2"/>
              <a:buChar char=""/>
            </a:pPr>
            <a:r>
              <a:rPr lang="en-US" dirty="0">
                <a:solidFill>
                  <a:schemeClr val="tx1">
                    <a:lumMod val="75000"/>
                    <a:lumOff val="25000"/>
                  </a:schemeClr>
                </a:solidFill>
                <a:latin typeface="Times New Roman" panose="02020603050405020304" pitchFamily="18" charset="0"/>
                <a:cs typeface="Times New Roman" panose="02020603050405020304" pitchFamily="18" charset="0"/>
              </a:rPr>
              <a:t>Decision-Making: UK is faster, China is slower. UK is more individualistic; China is more consensus-based.</a:t>
            </a:r>
          </a:p>
          <a:p>
            <a:pPr marL="342900" indent="-342900" algn="just">
              <a:lnSpc>
                <a:spcPct val="90000"/>
              </a:lnSpc>
              <a:spcBef>
                <a:spcPts val="1000"/>
              </a:spcBef>
              <a:buClr>
                <a:schemeClr val="accent1"/>
              </a:buClr>
              <a:buFont typeface="Wingdings 3" charset="2"/>
              <a:buChar char=""/>
            </a:pPr>
            <a:r>
              <a:rPr lang="en-US" dirty="0">
                <a:solidFill>
                  <a:schemeClr val="tx1">
                    <a:lumMod val="75000"/>
                    <a:lumOff val="25000"/>
                  </a:schemeClr>
                </a:solidFill>
                <a:latin typeface="Times New Roman" panose="02020603050405020304" pitchFamily="18" charset="0"/>
                <a:cs typeface="Times New Roman" panose="02020603050405020304" pitchFamily="18" charset="0"/>
              </a:rPr>
              <a:t>Relationship Orientation: UK is more task-oriented, China is more relationship-oriented. UK focuses on contracts; China focuses on building trust (Guanxi) over time.</a:t>
            </a:r>
          </a:p>
          <a:p>
            <a:pPr marL="342900" indent="-342900" algn="just">
              <a:lnSpc>
                <a:spcPct val="90000"/>
              </a:lnSpc>
              <a:spcBef>
                <a:spcPts val="1000"/>
              </a:spcBef>
              <a:buClr>
                <a:schemeClr val="accent1"/>
              </a:buClr>
              <a:buFont typeface="Wingdings 3" charset="2"/>
              <a:buChar char=""/>
            </a:pPr>
            <a:r>
              <a:rPr lang="en-US" dirty="0">
                <a:solidFill>
                  <a:schemeClr val="tx1">
                    <a:lumMod val="75000"/>
                    <a:lumOff val="25000"/>
                  </a:schemeClr>
                </a:solidFill>
                <a:latin typeface="Times New Roman" panose="02020603050405020304" pitchFamily="18" charset="0"/>
                <a:cs typeface="Times New Roman" panose="02020603050405020304" pitchFamily="18" charset="0"/>
              </a:rPr>
              <a:t>Time Orientation: UK has a short-term orientation; China has a long-term orientation. UK focuses on immediate results; China focuses on future outcomes (</a:t>
            </a:r>
            <a:r>
              <a:rPr lang="fi-FI" dirty="0">
                <a:solidFill>
                  <a:schemeClr val="tx1">
                    <a:lumMod val="75000"/>
                    <a:lumOff val="25000"/>
                  </a:schemeClr>
                </a:solidFill>
                <a:latin typeface="Times New Roman" panose="02020603050405020304" pitchFamily="18" charset="0"/>
                <a:cs typeface="Times New Roman" panose="02020603050405020304" pitchFamily="18" charset="0"/>
              </a:rPr>
              <a:t>Li and  Kirkup, 2007). </a:t>
            </a:r>
            <a:endParaRPr lang="en-US" dirty="0">
              <a:solidFill>
                <a:schemeClr val="tx1">
                  <a:lumMod val="75000"/>
                  <a:lumOff val="25000"/>
                </a:schemeClr>
              </a:solidFill>
              <a:latin typeface="Times New Roman" panose="02020603050405020304" pitchFamily="18" charset="0"/>
              <a:cs typeface="Times New Roman" panose="02020603050405020304" pitchFamily="18" charset="0"/>
            </a:endParaRPr>
          </a:p>
        </p:txBody>
      </p:sp>
      <p:pic>
        <p:nvPicPr>
          <p:cNvPr id="6" name="Picture 5" descr="Two people standing together&#10;&#10;AI-generated content may be incorrect.">
            <a:extLst>
              <a:ext uri="{FF2B5EF4-FFF2-40B4-BE49-F238E27FC236}">
                <a16:creationId xmlns:a16="http://schemas.microsoft.com/office/drawing/2014/main" id="{2591E8AF-313D-47EA-A856-F8CDF5CFFCC7}"/>
              </a:ext>
            </a:extLst>
          </p:cNvPr>
          <p:cNvPicPr>
            <a:picLocks noChangeAspect="1"/>
          </p:cNvPicPr>
          <p:nvPr/>
        </p:nvPicPr>
        <p:blipFill>
          <a:blip r:embed="rId3"/>
          <a:stretch>
            <a:fillRect/>
          </a:stretch>
        </p:blipFill>
        <p:spPr>
          <a:xfrm>
            <a:off x="7077074" y="1503680"/>
            <a:ext cx="4953463" cy="4196133"/>
          </a:xfrm>
          <a:prstGeom prst="rect">
            <a:avLst/>
          </a:prstGeom>
        </p:spPr>
      </p:pic>
      <p:sp>
        <p:nvSpPr>
          <p:cNvPr id="15" name="Freeform 11">
            <a:extLst>
              <a:ext uri="{FF2B5EF4-FFF2-40B4-BE49-F238E27FC236}">
                <a16:creationId xmlns:a16="http://schemas.microsoft.com/office/drawing/2014/main" id="{7DE3414B-B032-4710-A468-D3285E38C5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061223"/>
            <a:ext cx="1038036" cy="506277"/>
          </a:xfrm>
          <a:custGeom>
            <a:avLst/>
            <a:gdLst>
              <a:gd name="connsiteX0" fmla="*/ 0 w 1038036"/>
              <a:gd name="connsiteY0" fmla="*/ 0 h 506277"/>
              <a:gd name="connsiteX1" fmla="*/ 182880 w 1038036"/>
              <a:gd name="connsiteY1" fmla="*/ 0 h 506277"/>
              <a:gd name="connsiteX2" fmla="*/ 291705 w 1038036"/>
              <a:gd name="connsiteY2" fmla="*/ 0 h 506277"/>
              <a:gd name="connsiteX3" fmla="*/ 291705 w 1038036"/>
              <a:gd name="connsiteY3" fmla="*/ 151 h 506277"/>
              <a:gd name="connsiteX4" fmla="*/ 692049 w 1038036"/>
              <a:gd name="connsiteY4" fmla="*/ 705 h 506277"/>
              <a:gd name="connsiteX5" fmla="*/ 782744 w 1038036"/>
              <a:gd name="connsiteY5" fmla="*/ 705 h 506277"/>
              <a:gd name="connsiteX6" fmla="*/ 797001 w 1038036"/>
              <a:gd name="connsiteY6" fmla="*/ 5473 h 506277"/>
              <a:gd name="connsiteX7" fmla="*/ 801982 w 1038036"/>
              <a:gd name="connsiteY7" fmla="*/ 10242 h 506277"/>
              <a:gd name="connsiteX8" fmla="*/ 1030951 w 1038036"/>
              <a:gd name="connsiteY8" fmla="*/ 239185 h 506277"/>
              <a:gd name="connsiteX9" fmla="*/ 1030951 w 1038036"/>
              <a:gd name="connsiteY9" fmla="*/ 267797 h 506277"/>
              <a:gd name="connsiteX10" fmla="*/ 801982 w 1038036"/>
              <a:gd name="connsiteY10" fmla="*/ 496740 h 506277"/>
              <a:gd name="connsiteX11" fmla="*/ 797001 w 1038036"/>
              <a:gd name="connsiteY11" fmla="*/ 501508 h 506277"/>
              <a:gd name="connsiteX12" fmla="*/ 782744 w 1038036"/>
              <a:gd name="connsiteY12" fmla="*/ 506277 h 506277"/>
              <a:gd name="connsiteX13" fmla="*/ 692049 w 1038036"/>
              <a:gd name="connsiteY13" fmla="*/ 506277 h 506277"/>
              <a:gd name="connsiteX14" fmla="*/ 291705 w 1038036"/>
              <a:gd name="connsiteY14" fmla="*/ 505140 h 506277"/>
              <a:gd name="connsiteX15" fmla="*/ 291705 w 1038036"/>
              <a:gd name="connsiteY15" fmla="*/ 506277 h 506277"/>
              <a:gd name="connsiteX16" fmla="*/ 0 w 1038036"/>
              <a:gd name="connsiteY16" fmla="*/ 506277 h 506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38036" h="506277">
                <a:moveTo>
                  <a:pt x="0" y="0"/>
                </a:moveTo>
                <a:lnTo>
                  <a:pt x="182880" y="0"/>
                </a:lnTo>
                <a:lnTo>
                  <a:pt x="291705" y="0"/>
                </a:lnTo>
                <a:lnTo>
                  <a:pt x="291705" y="151"/>
                </a:lnTo>
                <a:lnTo>
                  <a:pt x="692049" y="705"/>
                </a:lnTo>
                <a:lnTo>
                  <a:pt x="782744" y="705"/>
                </a:lnTo>
                <a:cubicBezTo>
                  <a:pt x="787553" y="705"/>
                  <a:pt x="792363" y="5473"/>
                  <a:pt x="797001" y="5473"/>
                </a:cubicBezTo>
                <a:cubicBezTo>
                  <a:pt x="797001" y="10242"/>
                  <a:pt x="801982" y="10242"/>
                  <a:pt x="801982" y="10242"/>
                </a:cubicBezTo>
                <a:lnTo>
                  <a:pt x="1030951" y="239185"/>
                </a:lnTo>
                <a:cubicBezTo>
                  <a:pt x="1040398" y="248722"/>
                  <a:pt x="1040398" y="258259"/>
                  <a:pt x="1030951" y="267797"/>
                </a:cubicBezTo>
                <a:lnTo>
                  <a:pt x="801982" y="496740"/>
                </a:lnTo>
                <a:cubicBezTo>
                  <a:pt x="800436" y="498363"/>
                  <a:pt x="798547" y="499885"/>
                  <a:pt x="797001" y="501508"/>
                </a:cubicBezTo>
                <a:cubicBezTo>
                  <a:pt x="792363" y="506277"/>
                  <a:pt x="787553" y="506277"/>
                  <a:pt x="782744" y="506277"/>
                </a:cubicBezTo>
                <a:lnTo>
                  <a:pt x="692049" y="506277"/>
                </a:lnTo>
                <a:lnTo>
                  <a:pt x="291705" y="505140"/>
                </a:lnTo>
                <a:lnTo>
                  <a:pt x="291705" y="506277"/>
                </a:lnTo>
                <a:lnTo>
                  <a:pt x="0" y="506277"/>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52489130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BE291F-9523-15CE-412F-994879150BDE}"/>
              </a:ext>
            </a:extLst>
          </p:cNvPr>
          <p:cNvSpPr>
            <a:spLocks noGrp="1"/>
          </p:cNvSpPr>
          <p:nvPr>
            <p:ph type="title"/>
          </p:nvPr>
        </p:nvSpPr>
        <p:spPr>
          <a:xfrm>
            <a:off x="1719165" y="260248"/>
            <a:ext cx="8911687" cy="686530"/>
          </a:xfrm>
        </p:spPr>
        <p:txBody>
          <a:bodyPr/>
          <a:lstStyle/>
          <a:p>
            <a:r>
              <a:rPr lang="en-GB" dirty="0"/>
              <a:t>Communication Barriers in Negotiation</a:t>
            </a:r>
          </a:p>
        </p:txBody>
      </p:sp>
      <p:sp>
        <p:nvSpPr>
          <p:cNvPr id="5" name="TextBox 4">
            <a:extLst>
              <a:ext uri="{FF2B5EF4-FFF2-40B4-BE49-F238E27FC236}">
                <a16:creationId xmlns:a16="http://schemas.microsoft.com/office/drawing/2014/main" id="{718BC29D-09EA-6A4D-8BB4-6B10929252BA}"/>
              </a:ext>
            </a:extLst>
          </p:cNvPr>
          <p:cNvSpPr txBox="1"/>
          <p:nvPr/>
        </p:nvSpPr>
        <p:spPr>
          <a:xfrm>
            <a:off x="270828" y="1166842"/>
            <a:ext cx="7339012" cy="3785652"/>
          </a:xfrm>
          <a:prstGeom prst="rect">
            <a:avLst/>
          </a:prstGeom>
          <a:noFill/>
        </p:spPr>
        <p:txBody>
          <a:bodyPr wrap="square">
            <a:spAutoFit/>
          </a:bodyPr>
          <a:lstStyle/>
          <a:p>
            <a:pPr algn="just"/>
            <a:r>
              <a:rPr lang="en-GB" sz="2000" dirty="0">
                <a:latin typeface="Times New Roman" panose="02020603050405020304" pitchFamily="18" charset="0"/>
                <a:cs typeface="Times New Roman" panose="02020603050405020304" pitchFamily="18" charset="0"/>
              </a:rPr>
              <a:t>British vs Chinese Negotiation: </a:t>
            </a:r>
          </a:p>
          <a:p>
            <a:pPr marL="285750" indent="-285750" algn="just">
              <a:buFont typeface="Wingdings" panose="05000000000000000000" pitchFamily="2" charset="2"/>
              <a:buChar char="v"/>
            </a:pPr>
            <a:r>
              <a:rPr lang="en-GB" sz="2000" dirty="0">
                <a:latin typeface="Times New Roman" panose="02020603050405020304" pitchFamily="18" charset="0"/>
                <a:cs typeface="Times New Roman" panose="02020603050405020304" pitchFamily="18" charset="0"/>
              </a:rPr>
              <a:t> British are direct, explicit; Chinese are indirect, subtle.</a:t>
            </a:r>
          </a:p>
          <a:p>
            <a:pPr marL="285750" indent="-285750" algn="just">
              <a:buFont typeface="Wingdings" panose="05000000000000000000" pitchFamily="2" charset="2"/>
              <a:buChar char="v"/>
            </a:pPr>
            <a:r>
              <a:rPr lang="en-GB" sz="2000" dirty="0">
                <a:latin typeface="Times New Roman" panose="02020603050405020304" pitchFamily="18" charset="0"/>
                <a:cs typeface="Times New Roman" panose="02020603050405020304" pitchFamily="18" charset="0"/>
              </a:rPr>
              <a:t> Silence from Chinese may indicate thought or disapproval; silence from British can be seen as lack of interest. (Zhu and Sun, 2004) </a:t>
            </a:r>
          </a:p>
          <a:p>
            <a:pPr marL="285750" indent="-285750" algn="just">
              <a:buFont typeface="Wingdings" panose="05000000000000000000" pitchFamily="2" charset="2"/>
              <a:buChar char="v"/>
            </a:pPr>
            <a:r>
              <a:rPr lang="en-GB" sz="2000" dirty="0">
                <a:latin typeface="Times New Roman" panose="02020603050405020304" pitchFamily="18" charset="0"/>
                <a:cs typeface="Times New Roman" panose="02020603050405020304" pitchFamily="18" charset="0"/>
              </a:rPr>
              <a:t> Chinese businesspeople use paralanguage, facial and contextual clues that may be missed by the British.</a:t>
            </a:r>
          </a:p>
          <a:p>
            <a:pPr marL="285750" indent="-285750" algn="just">
              <a:buFont typeface="Wingdings" panose="05000000000000000000" pitchFamily="2" charset="2"/>
              <a:buChar char="v"/>
            </a:pPr>
            <a:r>
              <a:rPr lang="en-GB" sz="2000" dirty="0">
                <a:latin typeface="Times New Roman" panose="02020603050405020304" pitchFamily="18" charset="0"/>
                <a:cs typeface="Times New Roman" panose="02020603050405020304" pitchFamily="18" charset="0"/>
              </a:rPr>
              <a:t>Direct criticism or hard questions can make the Chinese lose face and trust.</a:t>
            </a:r>
          </a:p>
          <a:p>
            <a:pPr marL="285750" indent="-285750" algn="just">
              <a:buFont typeface="Wingdings" panose="05000000000000000000" pitchFamily="2" charset="2"/>
              <a:buChar char="v"/>
            </a:pPr>
            <a:r>
              <a:rPr lang="en-GB" sz="2000" dirty="0">
                <a:latin typeface="Times New Roman" panose="02020603050405020304" pitchFamily="18" charset="0"/>
                <a:cs typeface="Times New Roman" panose="02020603050405020304" pitchFamily="18" charset="0"/>
              </a:rPr>
              <a:t> Inability to observe formalities may be interpreted as being disrespectful. (Yaseen, et. Al., 2020) </a:t>
            </a:r>
          </a:p>
          <a:p>
            <a:pPr marL="285750" indent="-285750" algn="just">
              <a:buFont typeface="Wingdings" panose="05000000000000000000" pitchFamily="2" charset="2"/>
              <a:buChar char="v"/>
            </a:pPr>
            <a:r>
              <a:rPr lang="en-GB" sz="2000" dirty="0">
                <a:latin typeface="Times New Roman" panose="02020603050405020304" pitchFamily="18" charset="0"/>
                <a:cs typeface="Times New Roman" panose="02020603050405020304" pitchFamily="18" charset="0"/>
              </a:rPr>
              <a:t> Feedback is more easily accepted in British negotiators than in Chinese negotiators.</a:t>
            </a:r>
          </a:p>
        </p:txBody>
      </p:sp>
      <p:pic>
        <p:nvPicPr>
          <p:cNvPr id="6" name="Picture 5">
            <a:extLst>
              <a:ext uri="{FF2B5EF4-FFF2-40B4-BE49-F238E27FC236}">
                <a16:creationId xmlns:a16="http://schemas.microsoft.com/office/drawing/2014/main" id="{35B086D0-0162-66BE-2CB5-95878BE0A14E}"/>
              </a:ext>
            </a:extLst>
          </p:cNvPr>
          <p:cNvPicPr>
            <a:picLocks noChangeAspect="1"/>
          </p:cNvPicPr>
          <p:nvPr/>
        </p:nvPicPr>
        <p:blipFill>
          <a:blip r:embed="rId3"/>
          <a:stretch>
            <a:fillRect/>
          </a:stretch>
        </p:blipFill>
        <p:spPr>
          <a:xfrm>
            <a:off x="7809865" y="1694814"/>
            <a:ext cx="4202747" cy="3090545"/>
          </a:xfrm>
          <a:prstGeom prst="rect">
            <a:avLst/>
          </a:prstGeom>
        </p:spPr>
      </p:pic>
    </p:spTree>
    <p:extLst>
      <p:ext uri="{BB962C8B-B14F-4D97-AF65-F5344CB8AC3E}">
        <p14:creationId xmlns:p14="http://schemas.microsoft.com/office/powerpoint/2010/main" val="27168085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F5FBD2-5B64-D1CA-890B-B34696D5D6BE}"/>
              </a:ext>
            </a:extLst>
          </p:cNvPr>
          <p:cNvSpPr>
            <a:spLocks noGrp="1"/>
          </p:cNvSpPr>
          <p:nvPr>
            <p:ph type="title"/>
          </p:nvPr>
        </p:nvSpPr>
        <p:spPr>
          <a:xfrm>
            <a:off x="1828801" y="258350"/>
            <a:ext cx="10072052" cy="625570"/>
          </a:xfrm>
        </p:spPr>
        <p:txBody>
          <a:bodyPr>
            <a:normAutofit fontScale="90000"/>
          </a:bodyPr>
          <a:lstStyle/>
          <a:p>
            <a:r>
              <a:rPr lang="en-GB" b="1" dirty="0"/>
              <a:t>Negotiation Styles: Comparison &amp; Impact</a:t>
            </a:r>
          </a:p>
        </p:txBody>
      </p:sp>
      <p:sp>
        <p:nvSpPr>
          <p:cNvPr id="5" name="TextBox 4">
            <a:extLst>
              <a:ext uri="{FF2B5EF4-FFF2-40B4-BE49-F238E27FC236}">
                <a16:creationId xmlns:a16="http://schemas.microsoft.com/office/drawing/2014/main" id="{96071ABC-0456-0B0C-1C50-DE41583E95FA}"/>
              </a:ext>
            </a:extLst>
          </p:cNvPr>
          <p:cNvSpPr txBox="1"/>
          <p:nvPr/>
        </p:nvSpPr>
        <p:spPr>
          <a:xfrm>
            <a:off x="538480" y="1274818"/>
            <a:ext cx="8351520" cy="5078313"/>
          </a:xfrm>
          <a:prstGeom prst="rect">
            <a:avLst/>
          </a:prstGeom>
          <a:noFill/>
        </p:spPr>
        <p:txBody>
          <a:bodyPr wrap="square">
            <a:spAutoFit/>
          </a:bodyPr>
          <a:lstStyle/>
          <a:p>
            <a:r>
              <a:rPr lang="en-GB" b="1" dirty="0">
                <a:latin typeface="Times New Roman" panose="02020603050405020304" pitchFamily="18" charset="0"/>
                <a:cs typeface="Times New Roman" panose="02020603050405020304" pitchFamily="18" charset="0"/>
              </a:rPr>
              <a:t>UK style: </a:t>
            </a:r>
          </a:p>
          <a:p>
            <a:pPr marL="285750" indent="-285750">
              <a:buFont typeface="Wingdings" panose="05000000000000000000" pitchFamily="2" charset="2"/>
              <a:buChar char="v"/>
            </a:pPr>
            <a:r>
              <a:rPr lang="en-GB" dirty="0">
                <a:latin typeface="Times New Roman" panose="02020603050405020304" pitchFamily="18" charset="0"/>
                <a:cs typeface="Times New Roman" panose="02020603050405020304" pitchFamily="18" charset="0"/>
              </a:rPr>
              <a:t>Task- and result-oriented culture.</a:t>
            </a:r>
          </a:p>
          <a:p>
            <a:pPr marL="285750" indent="-285750">
              <a:buFont typeface="Wingdings" panose="05000000000000000000" pitchFamily="2" charset="2"/>
              <a:buChar char="v"/>
            </a:pPr>
            <a:r>
              <a:rPr lang="en-GB" dirty="0">
                <a:latin typeface="Times New Roman" panose="02020603050405020304" pitchFamily="18" charset="0"/>
                <a:cs typeface="Times New Roman" panose="02020603050405020304" pitchFamily="18" charset="0"/>
              </a:rPr>
              <a:t>Short agendas, timescales and quick outcomes are preferred.</a:t>
            </a:r>
          </a:p>
          <a:p>
            <a:pPr marL="285750" indent="-285750">
              <a:buFont typeface="Wingdings" panose="05000000000000000000" pitchFamily="2" charset="2"/>
              <a:buChar char="v"/>
            </a:pPr>
            <a:r>
              <a:rPr lang="en-GB" dirty="0">
                <a:latin typeface="Times New Roman" panose="02020603050405020304" pitchFamily="18" charset="0"/>
                <a:cs typeface="Times New Roman" panose="02020603050405020304" pitchFamily="18" charset="0"/>
              </a:rPr>
              <a:t>Deal-making tends to be competitive but open. </a:t>
            </a:r>
          </a:p>
          <a:p>
            <a:pPr marL="285750" indent="-285750">
              <a:buFont typeface="Wingdings" panose="05000000000000000000" pitchFamily="2" charset="2"/>
              <a:buChar char="v"/>
            </a:pPr>
            <a:r>
              <a:rPr lang="en-GB" dirty="0">
                <a:latin typeface="Times New Roman" panose="02020603050405020304" pitchFamily="18" charset="0"/>
                <a:cs typeface="Times New Roman" panose="02020603050405020304" pitchFamily="18" charset="0"/>
              </a:rPr>
              <a:t>Contractual certainty is valued over personal relationships (Tu, 2012). </a:t>
            </a:r>
          </a:p>
          <a:p>
            <a:endParaRPr lang="en-GB" dirty="0">
              <a:latin typeface="Times New Roman" panose="02020603050405020304" pitchFamily="18" charset="0"/>
              <a:cs typeface="Times New Roman" panose="02020603050405020304" pitchFamily="18" charset="0"/>
            </a:endParaRPr>
          </a:p>
          <a:p>
            <a:r>
              <a:rPr lang="en-GB" b="1" dirty="0">
                <a:latin typeface="Times New Roman" panose="02020603050405020304" pitchFamily="18" charset="0"/>
                <a:cs typeface="Times New Roman" panose="02020603050405020304" pitchFamily="18" charset="0"/>
              </a:rPr>
              <a:t>Chinese Style: </a:t>
            </a:r>
          </a:p>
          <a:p>
            <a:pPr marL="285750" indent="-285750">
              <a:buFont typeface="Wingdings" panose="05000000000000000000" pitchFamily="2" charset="2"/>
              <a:buChar char="v"/>
            </a:pPr>
            <a:r>
              <a:rPr lang="en-GB" dirty="0">
                <a:latin typeface="Times New Roman" panose="02020603050405020304" pitchFamily="18" charset="0"/>
                <a:cs typeface="Times New Roman" panose="02020603050405020304" pitchFamily="18" charset="0"/>
              </a:rPr>
              <a:t>Relationship- and process-oriented culture.</a:t>
            </a:r>
          </a:p>
          <a:p>
            <a:pPr marL="285750" indent="-285750">
              <a:buFont typeface="Wingdings" panose="05000000000000000000" pitchFamily="2" charset="2"/>
              <a:buChar char="v"/>
            </a:pPr>
            <a:r>
              <a:rPr lang="en-GB" dirty="0">
                <a:latin typeface="Times New Roman" panose="02020603050405020304" pitchFamily="18" charset="0"/>
                <a:cs typeface="Times New Roman" panose="02020603050405020304" pitchFamily="18" charset="0"/>
              </a:rPr>
              <a:t>Trust-building through informal communication is important. </a:t>
            </a:r>
          </a:p>
          <a:p>
            <a:pPr marL="285750" indent="-285750">
              <a:buFont typeface="Wingdings" panose="05000000000000000000" pitchFamily="2" charset="2"/>
              <a:buChar char="v"/>
            </a:pPr>
            <a:r>
              <a:rPr lang="en-GB" dirty="0">
                <a:latin typeface="Times New Roman" panose="02020603050405020304" pitchFamily="18" charset="0"/>
                <a:cs typeface="Times New Roman" panose="02020603050405020304" pitchFamily="18" charset="0"/>
              </a:rPr>
              <a:t>Flexible timescales and consensus-building are preferred </a:t>
            </a:r>
          </a:p>
          <a:p>
            <a:pPr marL="285750" indent="-285750">
              <a:buFont typeface="Wingdings" panose="05000000000000000000" pitchFamily="2" charset="2"/>
              <a:buChar char="v"/>
            </a:pPr>
            <a:r>
              <a:rPr lang="en-GB" dirty="0">
                <a:latin typeface="Times New Roman" panose="02020603050405020304" pitchFamily="18" charset="0"/>
                <a:cs typeface="Times New Roman" panose="02020603050405020304" pitchFamily="18" charset="0"/>
              </a:rPr>
              <a:t>Use of ambiguity and indirectness is common (Tu, 2012). </a:t>
            </a:r>
          </a:p>
          <a:p>
            <a:endParaRPr lang="en-GB" dirty="0">
              <a:latin typeface="Times New Roman" panose="02020603050405020304" pitchFamily="18" charset="0"/>
              <a:cs typeface="Times New Roman" panose="02020603050405020304" pitchFamily="18" charset="0"/>
            </a:endParaRPr>
          </a:p>
          <a:p>
            <a:r>
              <a:rPr lang="en-GB" b="1" dirty="0">
                <a:latin typeface="Times New Roman" panose="02020603050405020304" pitchFamily="18" charset="0"/>
                <a:cs typeface="Times New Roman" panose="02020603050405020304" pitchFamily="18" charset="0"/>
              </a:rPr>
              <a:t>Impact on Negotiations: </a:t>
            </a:r>
          </a:p>
          <a:p>
            <a:pPr marL="285750" indent="-285750">
              <a:buFont typeface="Wingdings" panose="05000000000000000000" pitchFamily="2" charset="2"/>
              <a:buChar char="v"/>
            </a:pPr>
            <a:r>
              <a:rPr lang="en-GB" dirty="0">
                <a:latin typeface="Times New Roman" panose="02020603050405020304" pitchFamily="18" charset="0"/>
                <a:cs typeface="Times New Roman" panose="02020603050405020304" pitchFamily="18" charset="0"/>
              </a:rPr>
              <a:t>UK directness could be perceived as impatience or rudeness.</a:t>
            </a:r>
          </a:p>
          <a:p>
            <a:pPr marL="285750" indent="-285750">
              <a:buFont typeface="Wingdings" panose="05000000000000000000" pitchFamily="2" charset="2"/>
              <a:buChar char="v"/>
            </a:pPr>
            <a:r>
              <a:rPr lang="en-GB" dirty="0">
                <a:latin typeface="Times New Roman" panose="02020603050405020304" pitchFamily="18" charset="0"/>
                <a:cs typeface="Times New Roman" panose="02020603050405020304" pitchFamily="18" charset="0"/>
              </a:rPr>
              <a:t>Chinese delays could be perceived as stalling by UK negotiators.</a:t>
            </a:r>
          </a:p>
          <a:p>
            <a:pPr marL="285750" indent="-285750">
              <a:buFont typeface="Wingdings" panose="05000000000000000000" pitchFamily="2" charset="2"/>
              <a:buChar char="v"/>
            </a:pPr>
            <a:r>
              <a:rPr lang="en-GB" dirty="0">
                <a:latin typeface="Times New Roman" panose="02020603050405020304" pitchFamily="18" charset="0"/>
                <a:cs typeface="Times New Roman" panose="02020603050405020304" pitchFamily="18" charset="0"/>
              </a:rPr>
              <a:t>Mismatched expectations could lead to frustration or failed negotiations.</a:t>
            </a:r>
          </a:p>
          <a:p>
            <a:pPr marL="285750" indent="-285750">
              <a:buFont typeface="Wingdings" panose="05000000000000000000" pitchFamily="2" charset="2"/>
              <a:buChar char="v"/>
            </a:pPr>
            <a:r>
              <a:rPr lang="en-GB" dirty="0">
                <a:latin typeface="Times New Roman" panose="02020603050405020304" pitchFamily="18" charset="0"/>
                <a:cs typeface="Times New Roman" panose="02020603050405020304" pitchFamily="18" charset="0"/>
              </a:rPr>
              <a:t>Negotiation success depends on mutual adjustment and cultural understanding.</a:t>
            </a:r>
            <a:r>
              <a:rPr lang="it-IT" dirty="0">
                <a:latin typeface="Times New Roman" panose="02020603050405020304" pitchFamily="18" charset="0"/>
                <a:cs typeface="Times New Roman" panose="02020603050405020304" pitchFamily="18" charset="0"/>
              </a:rPr>
              <a:t>         (Neves, et. Al., 2013).</a:t>
            </a:r>
            <a:endParaRPr lang="en-GB" dirty="0">
              <a:latin typeface="Times New Roman" panose="02020603050405020304" pitchFamily="18" charset="0"/>
              <a:cs typeface="Times New Roman" panose="02020603050405020304" pitchFamily="18" charset="0"/>
            </a:endParaRPr>
          </a:p>
        </p:txBody>
      </p:sp>
      <p:pic>
        <p:nvPicPr>
          <p:cNvPr id="6" name="Picture 5">
            <a:extLst>
              <a:ext uri="{FF2B5EF4-FFF2-40B4-BE49-F238E27FC236}">
                <a16:creationId xmlns:a16="http://schemas.microsoft.com/office/drawing/2014/main" id="{9E397A1D-0F7A-96F4-9A84-29DE1404EBDF}"/>
              </a:ext>
            </a:extLst>
          </p:cNvPr>
          <p:cNvPicPr>
            <a:picLocks noChangeAspect="1"/>
          </p:cNvPicPr>
          <p:nvPr/>
        </p:nvPicPr>
        <p:blipFill>
          <a:blip r:embed="rId3"/>
          <a:stretch>
            <a:fillRect/>
          </a:stretch>
        </p:blipFill>
        <p:spPr>
          <a:xfrm>
            <a:off x="7353300" y="1557020"/>
            <a:ext cx="4838700" cy="2811780"/>
          </a:xfrm>
          <a:prstGeom prst="rect">
            <a:avLst/>
          </a:prstGeom>
        </p:spPr>
      </p:pic>
    </p:spTree>
    <p:extLst>
      <p:ext uri="{BB962C8B-B14F-4D97-AF65-F5344CB8AC3E}">
        <p14:creationId xmlns:p14="http://schemas.microsoft.com/office/powerpoint/2010/main" val="239861190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E748F0-23AD-C0E9-A2E7-2738522B542C}"/>
              </a:ext>
            </a:extLst>
          </p:cNvPr>
          <p:cNvSpPr>
            <a:spLocks noGrp="1"/>
          </p:cNvSpPr>
          <p:nvPr>
            <p:ph type="title"/>
          </p:nvPr>
        </p:nvSpPr>
        <p:spPr>
          <a:xfrm>
            <a:off x="1434685" y="209448"/>
            <a:ext cx="8911687" cy="737330"/>
          </a:xfrm>
        </p:spPr>
        <p:txBody>
          <a:bodyPr/>
          <a:lstStyle/>
          <a:p>
            <a:r>
              <a:rPr lang="en-GB" b="1" dirty="0"/>
              <a:t>Challenges in UK-China Business Talks</a:t>
            </a:r>
          </a:p>
        </p:txBody>
      </p:sp>
      <p:sp>
        <p:nvSpPr>
          <p:cNvPr id="5" name="TextBox 4">
            <a:extLst>
              <a:ext uri="{FF2B5EF4-FFF2-40B4-BE49-F238E27FC236}">
                <a16:creationId xmlns:a16="http://schemas.microsoft.com/office/drawing/2014/main" id="{22CF8920-AB44-ABDE-032B-6721DC22F3E2}"/>
              </a:ext>
            </a:extLst>
          </p:cNvPr>
          <p:cNvSpPr txBox="1"/>
          <p:nvPr/>
        </p:nvSpPr>
        <p:spPr>
          <a:xfrm>
            <a:off x="747309" y="1396205"/>
            <a:ext cx="6096000" cy="4801314"/>
          </a:xfrm>
          <a:prstGeom prst="rect">
            <a:avLst/>
          </a:prstGeom>
          <a:noFill/>
        </p:spPr>
        <p:txBody>
          <a:bodyPr wrap="square">
            <a:spAutoFit/>
          </a:bodyPr>
          <a:lstStyle/>
          <a:p>
            <a:pPr algn="just"/>
            <a:r>
              <a:rPr lang="en-GB" dirty="0">
                <a:latin typeface="Times New Roman" panose="02020603050405020304" pitchFamily="18" charset="0"/>
                <a:cs typeface="Times New Roman" panose="02020603050405020304" pitchFamily="18" charset="0"/>
              </a:rPr>
              <a:t>UK-China Negotiation Differences </a:t>
            </a:r>
          </a:p>
          <a:p>
            <a:pPr marL="285750" indent="-285750" algn="just">
              <a:buFont typeface="Wingdings" panose="05000000000000000000" pitchFamily="2" charset="2"/>
              <a:buChar char="v"/>
            </a:pPr>
            <a:endParaRPr lang="en-GB" dirty="0">
              <a:latin typeface="Times New Roman" panose="02020603050405020304" pitchFamily="18" charset="0"/>
              <a:cs typeface="Times New Roman" panose="02020603050405020304" pitchFamily="18" charset="0"/>
            </a:endParaRPr>
          </a:p>
          <a:p>
            <a:pPr marL="285750" indent="-285750" algn="just">
              <a:buFont typeface="Wingdings" panose="05000000000000000000" pitchFamily="2" charset="2"/>
              <a:buChar char="v"/>
            </a:pPr>
            <a:r>
              <a:rPr lang="en-GB" dirty="0">
                <a:latin typeface="Times New Roman" panose="02020603050405020304" pitchFamily="18" charset="0"/>
                <a:cs typeface="Times New Roman" panose="02020603050405020304" pitchFamily="18" charset="0"/>
              </a:rPr>
              <a:t>UK: Focuses on quick decisions and takes immediate responses whereas China takes more time for analysis and decision-making.</a:t>
            </a:r>
          </a:p>
          <a:p>
            <a:pPr marL="285750" indent="-285750" algn="just">
              <a:buFont typeface="Wingdings" panose="05000000000000000000" pitchFamily="2" charset="2"/>
              <a:buChar char="v"/>
            </a:pPr>
            <a:r>
              <a:rPr lang="en-GB" dirty="0">
                <a:latin typeface="Times New Roman" panose="02020603050405020304" pitchFamily="18" charset="0"/>
                <a:cs typeface="Times New Roman" panose="02020603050405020304" pitchFamily="18" charset="0"/>
              </a:rPr>
              <a:t> UK: Focuses on contracts and material aspects whereas China values people and long-term relationships(Abbas and Liu, 2020).</a:t>
            </a:r>
          </a:p>
          <a:p>
            <a:pPr marL="285750" indent="-285750" algn="just">
              <a:buFont typeface="Wingdings" panose="05000000000000000000" pitchFamily="2" charset="2"/>
              <a:buChar char="v"/>
            </a:pPr>
            <a:r>
              <a:rPr lang="en-GB" dirty="0">
                <a:latin typeface="Times New Roman" panose="02020603050405020304" pitchFamily="18" charset="0"/>
                <a:cs typeface="Times New Roman" panose="02020603050405020304" pitchFamily="18" charset="0"/>
              </a:rPr>
              <a:t> UK: Instant response can be interpreted as rude and impolite whereas circularity of Chinese culture can lead to confusion and misunderstandings.</a:t>
            </a:r>
          </a:p>
          <a:p>
            <a:pPr marL="285750" indent="-285750" algn="just">
              <a:buFont typeface="Wingdings" panose="05000000000000000000" pitchFamily="2" charset="2"/>
              <a:buChar char="v"/>
            </a:pPr>
            <a:r>
              <a:rPr lang="en-GB" dirty="0">
                <a:latin typeface="Times New Roman" panose="02020603050405020304" pitchFamily="18" charset="0"/>
                <a:cs typeface="Times New Roman" panose="02020603050405020304" pitchFamily="18" charset="0"/>
              </a:rPr>
              <a:t> Arguments in public and Hard bargaining can be damaging to the relations.</a:t>
            </a:r>
          </a:p>
          <a:p>
            <a:pPr marL="285750" indent="-285750" algn="just">
              <a:buFont typeface="Wingdings" panose="05000000000000000000" pitchFamily="2" charset="2"/>
              <a:buChar char="v"/>
            </a:pPr>
            <a:r>
              <a:rPr lang="en-GB" dirty="0">
                <a:latin typeface="Times New Roman" panose="02020603050405020304" pitchFamily="18" charset="0"/>
                <a:cs typeface="Times New Roman" panose="02020603050405020304" pitchFamily="18" charset="0"/>
              </a:rPr>
              <a:t> Ignoring or breaking the protocol can be interpreted as a sign of disrespect.</a:t>
            </a:r>
          </a:p>
          <a:p>
            <a:pPr marL="285750" indent="-285750" algn="just">
              <a:buFont typeface="Wingdings" panose="05000000000000000000" pitchFamily="2" charset="2"/>
              <a:buChar char="v"/>
            </a:pPr>
            <a:r>
              <a:rPr lang="en-GB" dirty="0">
                <a:latin typeface="Times New Roman" panose="02020603050405020304" pitchFamily="18" charset="0"/>
                <a:cs typeface="Times New Roman" panose="02020603050405020304" pitchFamily="18" charset="0"/>
              </a:rPr>
              <a:t> UK: Firm legally binding contracts whereas China: Flexible contracts focus on mutual benefit. (Fry, 2019). </a:t>
            </a:r>
          </a:p>
        </p:txBody>
      </p:sp>
      <p:pic>
        <p:nvPicPr>
          <p:cNvPr id="6" name="Picture 5">
            <a:extLst>
              <a:ext uri="{FF2B5EF4-FFF2-40B4-BE49-F238E27FC236}">
                <a16:creationId xmlns:a16="http://schemas.microsoft.com/office/drawing/2014/main" id="{ABEED01B-DD24-A076-9A94-8958482EB95A}"/>
              </a:ext>
            </a:extLst>
          </p:cNvPr>
          <p:cNvPicPr>
            <a:picLocks noChangeAspect="1"/>
          </p:cNvPicPr>
          <p:nvPr/>
        </p:nvPicPr>
        <p:blipFill>
          <a:blip r:embed="rId3"/>
          <a:stretch>
            <a:fillRect/>
          </a:stretch>
        </p:blipFill>
        <p:spPr>
          <a:xfrm>
            <a:off x="7843520" y="1202690"/>
            <a:ext cx="4348480" cy="3009900"/>
          </a:xfrm>
          <a:prstGeom prst="rect">
            <a:avLst/>
          </a:prstGeom>
        </p:spPr>
      </p:pic>
    </p:spTree>
    <p:extLst>
      <p:ext uri="{BB962C8B-B14F-4D97-AF65-F5344CB8AC3E}">
        <p14:creationId xmlns:p14="http://schemas.microsoft.com/office/powerpoint/2010/main" val="376462292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6E0584-3A39-4859-785D-BC84E3A70EF7}"/>
              </a:ext>
            </a:extLst>
          </p:cNvPr>
          <p:cNvSpPr>
            <a:spLocks noGrp="1"/>
          </p:cNvSpPr>
          <p:nvPr>
            <p:ph type="title"/>
          </p:nvPr>
        </p:nvSpPr>
        <p:spPr>
          <a:xfrm>
            <a:off x="1851245" y="166910"/>
            <a:ext cx="8911687" cy="656050"/>
          </a:xfrm>
        </p:spPr>
        <p:txBody>
          <a:bodyPr/>
          <a:lstStyle/>
          <a:p>
            <a:r>
              <a:rPr lang="en-GB" b="1" dirty="0"/>
              <a:t>Strategies for Cross-Cultural Success</a:t>
            </a:r>
          </a:p>
        </p:txBody>
      </p:sp>
      <p:sp>
        <p:nvSpPr>
          <p:cNvPr id="5" name="TextBox 4">
            <a:extLst>
              <a:ext uri="{FF2B5EF4-FFF2-40B4-BE49-F238E27FC236}">
                <a16:creationId xmlns:a16="http://schemas.microsoft.com/office/drawing/2014/main" id="{973541BA-B8D2-2522-843F-A7821C63654C}"/>
              </a:ext>
            </a:extLst>
          </p:cNvPr>
          <p:cNvSpPr txBox="1"/>
          <p:nvPr/>
        </p:nvSpPr>
        <p:spPr>
          <a:xfrm>
            <a:off x="672684" y="1305341"/>
            <a:ext cx="7699155" cy="4247317"/>
          </a:xfrm>
          <a:prstGeom prst="rect">
            <a:avLst/>
          </a:prstGeom>
          <a:noFill/>
        </p:spPr>
        <p:txBody>
          <a:bodyPr wrap="square">
            <a:spAutoFit/>
          </a:bodyPr>
          <a:lstStyle/>
          <a:p>
            <a:pPr algn="just"/>
            <a:r>
              <a:rPr lang="en-GB" dirty="0">
                <a:latin typeface="Times New Roman" panose="02020603050405020304" pitchFamily="18" charset="0"/>
                <a:cs typeface="Times New Roman" panose="02020603050405020304" pitchFamily="18" charset="0"/>
              </a:rPr>
              <a:t>UK National Culture Guidelines: </a:t>
            </a:r>
          </a:p>
          <a:p>
            <a:pPr marL="285750" indent="-285750" algn="just">
              <a:buFont typeface="Wingdings" panose="05000000000000000000" pitchFamily="2" charset="2"/>
              <a:buChar char="v"/>
            </a:pPr>
            <a:r>
              <a:rPr lang="en-GB" dirty="0">
                <a:latin typeface="Times New Roman" panose="02020603050405020304" pitchFamily="18" charset="0"/>
                <a:cs typeface="Times New Roman" panose="02020603050405020304" pitchFamily="18" charset="0"/>
              </a:rPr>
              <a:t>Invest in Culture Training: Provide tailored intercultural communication skills training for UK staff (Catana, 2014). </a:t>
            </a:r>
          </a:p>
          <a:p>
            <a:pPr marL="285750" indent="-285750" algn="just">
              <a:buFont typeface="Wingdings" panose="05000000000000000000" pitchFamily="2" charset="2"/>
              <a:buChar char="v"/>
            </a:pPr>
            <a:r>
              <a:rPr lang="en-GB" dirty="0">
                <a:latin typeface="Times New Roman" panose="02020603050405020304" pitchFamily="18" charset="0"/>
                <a:cs typeface="Times New Roman" panose="02020603050405020304" pitchFamily="18" charset="0"/>
              </a:rPr>
              <a:t>Build Guanxi Early: Establish informal relationships before formal negotiations begin. </a:t>
            </a:r>
          </a:p>
          <a:p>
            <a:pPr marL="285750" indent="-285750" algn="just">
              <a:buFont typeface="Wingdings" panose="05000000000000000000" pitchFamily="2" charset="2"/>
              <a:buChar char="v"/>
            </a:pPr>
            <a:r>
              <a:rPr lang="en-GB" dirty="0">
                <a:latin typeface="Times New Roman" panose="02020603050405020304" pitchFamily="18" charset="0"/>
                <a:cs typeface="Times New Roman" panose="02020603050405020304" pitchFamily="18" charset="0"/>
              </a:rPr>
              <a:t>Use Cultural Brokers: Utilize bilingual or bicultural intermediaries to bridge communication gaps.</a:t>
            </a:r>
          </a:p>
          <a:p>
            <a:pPr marL="285750" indent="-285750" algn="just">
              <a:buFont typeface="Wingdings" panose="05000000000000000000" pitchFamily="2" charset="2"/>
              <a:buChar char="v"/>
            </a:pPr>
            <a:r>
              <a:rPr lang="en-GB" dirty="0">
                <a:latin typeface="Times New Roman" panose="02020603050405020304" pitchFamily="18" charset="0"/>
                <a:cs typeface="Times New Roman" panose="02020603050405020304" pitchFamily="18" charset="0"/>
              </a:rPr>
              <a:t>Be Patient: Respect the slow, consensus-based pace typical of Chinese business culture.</a:t>
            </a:r>
          </a:p>
          <a:p>
            <a:pPr marL="285750" indent="-285750" algn="just">
              <a:buFont typeface="Wingdings" panose="05000000000000000000" pitchFamily="2" charset="2"/>
              <a:buChar char="v"/>
            </a:pPr>
            <a:r>
              <a:rPr lang="en-GB" dirty="0">
                <a:latin typeface="Times New Roman" panose="02020603050405020304" pitchFamily="18" charset="0"/>
                <a:cs typeface="Times New Roman" panose="02020603050405020304" pitchFamily="18" charset="0"/>
              </a:rPr>
              <a:t>Adjust Communication Style: Use polite, indirect language when broaching sensitive issues (David and Jane, 2019). </a:t>
            </a:r>
          </a:p>
          <a:p>
            <a:pPr marL="285750" indent="-285750" algn="just">
              <a:buFont typeface="Wingdings" panose="05000000000000000000" pitchFamily="2" charset="2"/>
              <a:buChar char="v"/>
            </a:pPr>
            <a:r>
              <a:rPr lang="en-GB" dirty="0">
                <a:latin typeface="Times New Roman" panose="02020603050405020304" pitchFamily="18" charset="0"/>
                <a:cs typeface="Times New Roman" panose="02020603050405020304" pitchFamily="18" charset="0"/>
              </a:rPr>
              <a:t>Maintain Formalities: Practice proper etiquette, such as exchanging business cards, using titles, and chair placement.</a:t>
            </a:r>
          </a:p>
          <a:p>
            <a:pPr marL="285750" indent="-285750" algn="just">
              <a:buFont typeface="Wingdings" panose="05000000000000000000" pitchFamily="2" charset="2"/>
              <a:buChar char="v"/>
            </a:pPr>
            <a:r>
              <a:rPr lang="en-GB" dirty="0">
                <a:latin typeface="Times New Roman" panose="02020603050405020304" pitchFamily="18" charset="0"/>
                <a:cs typeface="Times New Roman" panose="02020603050405020304" pitchFamily="18" charset="0"/>
              </a:rPr>
              <a:t>Flexible Contracts: Use flexible language that emphasizes relational trust over legal precision (</a:t>
            </a:r>
            <a:r>
              <a:rPr lang="it-IT" dirty="0">
                <a:latin typeface="Times New Roman" panose="02020603050405020304" pitchFamily="18" charset="0"/>
                <a:cs typeface="Times New Roman" panose="02020603050405020304" pitchFamily="18" charset="0"/>
              </a:rPr>
              <a:t>Catana, 2014). </a:t>
            </a:r>
            <a:endParaRPr lang="en-GB" dirty="0">
              <a:latin typeface="Times New Roman" panose="02020603050405020304" pitchFamily="18" charset="0"/>
              <a:cs typeface="Times New Roman" panose="02020603050405020304" pitchFamily="18" charset="0"/>
            </a:endParaRPr>
          </a:p>
        </p:txBody>
      </p:sp>
      <p:pic>
        <p:nvPicPr>
          <p:cNvPr id="7" name="Picture 6">
            <a:extLst>
              <a:ext uri="{FF2B5EF4-FFF2-40B4-BE49-F238E27FC236}">
                <a16:creationId xmlns:a16="http://schemas.microsoft.com/office/drawing/2014/main" id="{2E7E6AB3-3452-E69C-598B-2383A73CBA87}"/>
              </a:ext>
            </a:extLst>
          </p:cNvPr>
          <p:cNvPicPr>
            <a:picLocks noChangeAspect="1"/>
          </p:cNvPicPr>
          <p:nvPr/>
        </p:nvPicPr>
        <p:blipFill>
          <a:blip r:embed="rId3"/>
          <a:stretch>
            <a:fillRect/>
          </a:stretch>
        </p:blipFill>
        <p:spPr>
          <a:xfrm>
            <a:off x="8371838" y="1446212"/>
            <a:ext cx="3688081" cy="3125788"/>
          </a:xfrm>
          <a:prstGeom prst="rect">
            <a:avLst/>
          </a:prstGeom>
        </p:spPr>
      </p:pic>
    </p:spTree>
    <p:extLst>
      <p:ext uri="{BB962C8B-B14F-4D97-AF65-F5344CB8AC3E}">
        <p14:creationId xmlns:p14="http://schemas.microsoft.com/office/powerpoint/2010/main" val="233624398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53FEAA-6BCF-68F0-EDFA-2104AEE132A0}"/>
              </a:ext>
            </a:extLst>
          </p:cNvPr>
          <p:cNvSpPr>
            <a:spLocks noGrp="1"/>
          </p:cNvSpPr>
          <p:nvPr>
            <p:ph type="title"/>
          </p:nvPr>
        </p:nvSpPr>
        <p:spPr>
          <a:xfrm>
            <a:off x="1820765" y="250088"/>
            <a:ext cx="8911687" cy="696690"/>
          </a:xfrm>
        </p:spPr>
        <p:txBody>
          <a:bodyPr/>
          <a:lstStyle/>
          <a:p>
            <a:r>
              <a:rPr lang="en-GB" dirty="0"/>
              <a:t> </a:t>
            </a:r>
            <a:r>
              <a:rPr lang="en-GB" b="1" dirty="0"/>
              <a:t>Recommendations</a:t>
            </a:r>
          </a:p>
        </p:txBody>
      </p:sp>
      <p:sp>
        <p:nvSpPr>
          <p:cNvPr id="5" name="TextBox 4">
            <a:extLst>
              <a:ext uri="{FF2B5EF4-FFF2-40B4-BE49-F238E27FC236}">
                <a16:creationId xmlns:a16="http://schemas.microsoft.com/office/drawing/2014/main" id="{76764D67-088B-D81E-8404-4DE8A9F389B0}"/>
              </a:ext>
            </a:extLst>
          </p:cNvPr>
          <p:cNvSpPr txBox="1"/>
          <p:nvPr/>
        </p:nvSpPr>
        <p:spPr>
          <a:xfrm>
            <a:off x="1026160" y="1327507"/>
            <a:ext cx="9377680" cy="3693319"/>
          </a:xfrm>
          <a:prstGeom prst="rect">
            <a:avLst/>
          </a:prstGeom>
          <a:noFill/>
        </p:spPr>
        <p:txBody>
          <a:bodyPr wrap="square">
            <a:spAutoFit/>
          </a:bodyPr>
          <a:lstStyle/>
          <a:p>
            <a:pPr marL="285750" indent="-285750" algn="just">
              <a:buFont typeface="Wingdings" panose="05000000000000000000" pitchFamily="2" charset="2"/>
              <a:buChar char="v"/>
            </a:pPr>
            <a:r>
              <a:rPr lang="en-GB" dirty="0">
                <a:latin typeface="Times New Roman" panose="02020603050405020304" pitchFamily="18" charset="0"/>
                <a:cs typeface="Times New Roman" panose="02020603050405020304" pitchFamily="18" charset="0"/>
              </a:rPr>
              <a:t>Prepare Cultural Briefings: Brief the UK team on Chinese values, manners and communication norms.</a:t>
            </a:r>
          </a:p>
          <a:p>
            <a:pPr marL="285750" indent="-285750" algn="just">
              <a:buFont typeface="Wingdings" panose="05000000000000000000" pitchFamily="2" charset="2"/>
              <a:buChar char="v"/>
            </a:pPr>
            <a:r>
              <a:rPr lang="en-GB" dirty="0">
                <a:latin typeface="Times New Roman" panose="02020603050405020304" pitchFamily="18" charset="0"/>
                <a:cs typeface="Times New Roman" panose="02020603050405020304" pitchFamily="18" charset="0"/>
              </a:rPr>
              <a:t>Have a Guanxi Manager: Appoint a go-between to nurture an ongoing Guanxi and handle unofficial messages.</a:t>
            </a:r>
          </a:p>
          <a:p>
            <a:pPr marL="285750" indent="-285750" algn="just">
              <a:buFont typeface="Wingdings" panose="05000000000000000000" pitchFamily="2" charset="2"/>
              <a:buChar char="v"/>
            </a:pPr>
            <a:r>
              <a:rPr lang="en-GB" dirty="0">
                <a:latin typeface="Times New Roman" panose="02020603050405020304" pitchFamily="18" charset="0"/>
                <a:cs typeface="Times New Roman" panose="02020603050405020304" pitchFamily="18" charset="0"/>
              </a:rPr>
              <a:t>Make Return Visits: Set up face-to-face meetings in the UK and China to build mutual respect.</a:t>
            </a:r>
          </a:p>
          <a:p>
            <a:pPr marL="285750" indent="-285750" algn="just">
              <a:buFont typeface="Wingdings" panose="05000000000000000000" pitchFamily="2" charset="2"/>
              <a:buChar char="v"/>
            </a:pPr>
            <a:r>
              <a:rPr lang="en-GB" dirty="0">
                <a:latin typeface="Times New Roman" panose="02020603050405020304" pitchFamily="18" charset="0"/>
                <a:cs typeface="Times New Roman" panose="02020603050405020304" pitchFamily="18" charset="0"/>
              </a:rPr>
              <a:t>Use a Bilingual Contract Template: Use English and Mandarin texts to increase understanding and reduce legal ambiguity (Catana, 2014). </a:t>
            </a:r>
          </a:p>
          <a:p>
            <a:pPr marL="285750" indent="-285750" algn="just">
              <a:buFont typeface="Wingdings" panose="05000000000000000000" pitchFamily="2" charset="2"/>
              <a:buChar char="v"/>
            </a:pPr>
            <a:r>
              <a:rPr lang="en-GB" dirty="0">
                <a:latin typeface="Times New Roman" panose="02020603050405020304" pitchFamily="18" charset="0"/>
                <a:cs typeface="Times New Roman" panose="02020603050405020304" pitchFamily="18" charset="0"/>
              </a:rPr>
              <a:t>Align Approval Processes: Coordinate with the other party on timing of authorisations and internal consultation steps.</a:t>
            </a:r>
          </a:p>
          <a:p>
            <a:pPr marL="285750" indent="-285750" algn="just">
              <a:buFont typeface="Wingdings" panose="05000000000000000000" pitchFamily="2" charset="2"/>
              <a:buChar char="v"/>
            </a:pPr>
            <a:r>
              <a:rPr lang="en-GB" dirty="0">
                <a:latin typeface="Times New Roman" panose="02020603050405020304" pitchFamily="18" charset="0"/>
                <a:cs typeface="Times New Roman" panose="02020603050405020304" pitchFamily="18" charset="0"/>
              </a:rPr>
              <a:t>Create Face-Saving Opportunities: Schedule reviews and negotiating discussions to avoid public embarrassment or confrontation.</a:t>
            </a:r>
          </a:p>
          <a:p>
            <a:pPr marL="285750" indent="-285750" algn="just">
              <a:buFont typeface="Wingdings" panose="05000000000000000000" pitchFamily="2" charset="2"/>
              <a:buChar char="v"/>
            </a:pPr>
            <a:r>
              <a:rPr lang="en-GB" dirty="0">
                <a:latin typeface="Times New Roman" panose="02020603050405020304" pitchFamily="18" charset="0"/>
                <a:cs typeface="Times New Roman" panose="02020603050405020304" pitchFamily="18" charset="0"/>
              </a:rPr>
              <a:t>Measure Milestones Culturally: Review milestones as part of business KPIs and building a healthy relationship and trust (</a:t>
            </a:r>
            <a:r>
              <a:rPr lang="fi-FI" dirty="0">
                <a:latin typeface="Times New Roman" panose="02020603050405020304" pitchFamily="18" charset="0"/>
                <a:cs typeface="Times New Roman" panose="02020603050405020304" pitchFamily="18" charset="0"/>
              </a:rPr>
              <a:t>Zhu, Y., and  Sun, Z. 2004).</a:t>
            </a:r>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17303247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5FE4C8-ECD4-36C3-6378-ECBE015B3717}"/>
              </a:ext>
            </a:extLst>
          </p:cNvPr>
          <p:cNvSpPr>
            <a:spLocks noGrp="1"/>
          </p:cNvSpPr>
          <p:nvPr>
            <p:ph type="title"/>
          </p:nvPr>
        </p:nvSpPr>
        <p:spPr>
          <a:xfrm>
            <a:off x="3151725" y="288830"/>
            <a:ext cx="8911687" cy="859250"/>
          </a:xfrm>
        </p:spPr>
        <p:txBody>
          <a:bodyPr/>
          <a:lstStyle/>
          <a:p>
            <a:r>
              <a:rPr lang="en-GB" b="1" dirty="0"/>
              <a:t>Summary of Key Points</a:t>
            </a:r>
          </a:p>
        </p:txBody>
      </p:sp>
      <p:sp>
        <p:nvSpPr>
          <p:cNvPr id="5" name="TextBox 4">
            <a:extLst>
              <a:ext uri="{FF2B5EF4-FFF2-40B4-BE49-F238E27FC236}">
                <a16:creationId xmlns:a16="http://schemas.microsoft.com/office/drawing/2014/main" id="{42981693-160E-A702-09FF-4EA47A987573}"/>
              </a:ext>
            </a:extLst>
          </p:cNvPr>
          <p:cNvSpPr txBox="1"/>
          <p:nvPr/>
        </p:nvSpPr>
        <p:spPr>
          <a:xfrm>
            <a:off x="2395488" y="1270000"/>
            <a:ext cx="8006080" cy="4093428"/>
          </a:xfrm>
          <a:prstGeom prst="rect">
            <a:avLst/>
          </a:prstGeom>
          <a:noFill/>
        </p:spPr>
        <p:txBody>
          <a:bodyPr wrap="square">
            <a:spAutoFit/>
          </a:bodyPr>
          <a:lstStyle/>
          <a:p>
            <a:pPr marL="342900" indent="-342900" algn="just">
              <a:buFont typeface="Wingdings" panose="05000000000000000000" pitchFamily="2" charset="2"/>
              <a:buChar char="v"/>
            </a:pPr>
            <a:r>
              <a:rPr lang="en-GB" sz="2000" dirty="0">
                <a:latin typeface="Times New Roman" panose="02020603050405020304" pitchFamily="18" charset="0"/>
                <a:cs typeface="Times New Roman" panose="02020603050405020304" pitchFamily="18" charset="0"/>
              </a:rPr>
              <a:t>Cross-border negotiations between UK and Chinese companies require an appreciation and understanding of culture. Differing approaches to communication, hierarchy, and trust in Chinese and UK culture have the potential to derail negotiations. </a:t>
            </a:r>
          </a:p>
          <a:p>
            <a:pPr marL="342900" indent="-342900" algn="just">
              <a:buFont typeface="Wingdings" panose="05000000000000000000" pitchFamily="2" charset="2"/>
              <a:buChar char="v"/>
            </a:pPr>
            <a:r>
              <a:rPr lang="en-GB" sz="2000" dirty="0">
                <a:latin typeface="Times New Roman" panose="02020603050405020304" pitchFamily="18" charset="0"/>
                <a:cs typeface="Times New Roman" panose="02020603050405020304" pitchFamily="18" charset="0"/>
              </a:rPr>
              <a:t>Chinese corporate culture places an emphasis on depth of relationship and decision-making by consensus. UK professionals value speed and explicit communication. </a:t>
            </a:r>
          </a:p>
          <a:p>
            <a:pPr marL="342900" indent="-342900" algn="just">
              <a:buFont typeface="Wingdings" panose="05000000000000000000" pitchFamily="2" charset="2"/>
              <a:buChar char="v"/>
            </a:pPr>
            <a:r>
              <a:rPr lang="en-GB" sz="2000" dirty="0">
                <a:latin typeface="Times New Roman" panose="02020603050405020304" pitchFamily="18" charset="0"/>
                <a:cs typeface="Times New Roman" panose="02020603050405020304" pitchFamily="18" charset="0"/>
              </a:rPr>
              <a:t>Techniques to overcome cross-cultural difficulties include cultural awareness training, employment of intermediaries, flexible decision-making processes and investing in long-term relationships. </a:t>
            </a:r>
          </a:p>
          <a:p>
            <a:pPr marL="342900" indent="-342900" algn="just">
              <a:buFont typeface="Wingdings" panose="05000000000000000000" pitchFamily="2" charset="2"/>
              <a:buChar char="v"/>
            </a:pPr>
            <a:r>
              <a:rPr lang="en-GB" sz="2000" dirty="0">
                <a:latin typeface="Times New Roman" panose="02020603050405020304" pitchFamily="18" charset="0"/>
                <a:cs typeface="Times New Roman" panose="02020603050405020304" pitchFamily="18" charset="0"/>
              </a:rPr>
              <a:t>Success in UK-China negotiations can be gained through commercial and intercultural intelligence, patience and an appreciation of negotiation behaviour in the international arena.</a:t>
            </a:r>
          </a:p>
        </p:txBody>
      </p:sp>
    </p:spTree>
    <p:extLst>
      <p:ext uri="{BB962C8B-B14F-4D97-AF65-F5344CB8AC3E}">
        <p14:creationId xmlns:p14="http://schemas.microsoft.com/office/powerpoint/2010/main" val="80191997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6BE4E9-EF2C-8C40-7C71-78CFDA63CD4B}"/>
              </a:ext>
            </a:extLst>
          </p:cNvPr>
          <p:cNvSpPr>
            <a:spLocks noGrp="1"/>
          </p:cNvSpPr>
          <p:nvPr>
            <p:ph type="title"/>
          </p:nvPr>
        </p:nvSpPr>
        <p:spPr>
          <a:xfrm>
            <a:off x="2487881" y="0"/>
            <a:ext cx="8911687" cy="499840"/>
          </a:xfrm>
        </p:spPr>
        <p:txBody>
          <a:bodyPr>
            <a:normAutofit fontScale="90000"/>
          </a:bodyPr>
          <a:lstStyle/>
          <a:p>
            <a:r>
              <a:rPr lang="en-GB" b="1" dirty="0"/>
              <a:t>References </a:t>
            </a:r>
          </a:p>
        </p:txBody>
      </p:sp>
      <p:sp>
        <p:nvSpPr>
          <p:cNvPr id="5" name="TextBox 4">
            <a:extLst>
              <a:ext uri="{FF2B5EF4-FFF2-40B4-BE49-F238E27FC236}">
                <a16:creationId xmlns:a16="http://schemas.microsoft.com/office/drawing/2014/main" id="{87C328DE-1514-583F-0ABA-E42778201949}"/>
              </a:ext>
            </a:extLst>
          </p:cNvPr>
          <p:cNvSpPr txBox="1"/>
          <p:nvPr/>
        </p:nvSpPr>
        <p:spPr>
          <a:xfrm>
            <a:off x="1323975" y="866141"/>
            <a:ext cx="8801100" cy="4033092"/>
          </a:xfrm>
          <a:prstGeom prst="rect">
            <a:avLst/>
          </a:prstGeom>
          <a:noFill/>
        </p:spPr>
        <p:txBody>
          <a:bodyPr wrap="square">
            <a:spAutoFit/>
          </a:bodyPr>
          <a:lstStyle/>
          <a:p>
            <a:pPr marL="342900" lvl="0" indent="-342900" algn="just">
              <a:lnSpc>
                <a:spcPct val="107000"/>
              </a:lnSpc>
              <a:buFont typeface="+mj-lt"/>
              <a:buAutoNum type="arabicPeriod"/>
            </a:pPr>
            <a:r>
              <a:rPr lang="en-GB" sz="1000" kern="100" dirty="0">
                <a:effectLst/>
                <a:latin typeface="Times New Roman" panose="02020603050405020304" pitchFamily="18" charset="0"/>
                <a:ea typeface="Calibri" panose="020F0502020204030204" pitchFamily="34" charset="0"/>
                <a:cs typeface="Times New Roman" panose="02020603050405020304" pitchFamily="18" charset="0"/>
              </a:rPr>
              <a:t>Abbas, S. M., &amp; Liu, Z. (2020). The Nexus of Belt and Road Initiative and Brexit: Opportunities and Challenges for China and UK in the New Era of Globalization. </a:t>
            </a:r>
            <a:r>
              <a:rPr lang="en-GB" sz="1000" i="1" kern="100" dirty="0">
                <a:effectLst/>
                <a:latin typeface="Times New Roman" panose="02020603050405020304" pitchFamily="18" charset="0"/>
                <a:ea typeface="Calibri" panose="020F0502020204030204" pitchFamily="34" charset="0"/>
                <a:cs typeface="Times New Roman" panose="02020603050405020304" pitchFamily="18" charset="0"/>
              </a:rPr>
              <a:t>International Journal of Information, Business and Management</a:t>
            </a:r>
            <a:r>
              <a:rPr lang="en-GB" sz="10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000" i="1" kern="100" dirty="0">
                <a:effectLst/>
                <a:latin typeface="Times New Roman" panose="02020603050405020304" pitchFamily="18" charset="0"/>
                <a:ea typeface="Calibri" panose="020F0502020204030204" pitchFamily="34" charset="0"/>
                <a:cs typeface="Times New Roman" panose="02020603050405020304" pitchFamily="18" charset="0"/>
              </a:rPr>
              <a:t>12</a:t>
            </a:r>
            <a:r>
              <a:rPr lang="en-GB" sz="1000" kern="100" dirty="0">
                <a:effectLst/>
                <a:latin typeface="Times New Roman" panose="02020603050405020304" pitchFamily="18" charset="0"/>
                <a:ea typeface="Calibri" panose="020F0502020204030204" pitchFamily="34" charset="0"/>
                <a:cs typeface="Times New Roman" panose="02020603050405020304" pitchFamily="18" charset="0"/>
              </a:rPr>
              <a:t>(4), 62-78.</a:t>
            </a:r>
          </a:p>
          <a:p>
            <a:pPr marL="342900" lvl="0" indent="-342900" algn="just">
              <a:lnSpc>
                <a:spcPct val="107000"/>
              </a:lnSpc>
              <a:buFont typeface="+mj-lt"/>
              <a:buAutoNum type="arabicPeriod"/>
            </a:pPr>
            <a:r>
              <a:rPr lang="en-GB" sz="1000" kern="100" dirty="0">
                <a:effectLst/>
                <a:latin typeface="Times New Roman" panose="02020603050405020304" pitchFamily="18" charset="0"/>
                <a:ea typeface="Calibri" panose="020F0502020204030204" pitchFamily="34" charset="0"/>
                <a:cs typeface="Times New Roman" panose="02020603050405020304" pitchFamily="18" charset="0"/>
              </a:rPr>
              <a:t>Chung, C. (2020). Time, Culture and Identity: Exploring Horological Collections with UK-China Museum Audiences. </a:t>
            </a:r>
            <a:r>
              <a:rPr lang="en-GB" sz="1000" i="1" kern="100" dirty="0">
                <a:effectLst/>
                <a:latin typeface="Times New Roman" panose="02020603050405020304" pitchFamily="18" charset="0"/>
                <a:ea typeface="Calibri" panose="020F0502020204030204" pitchFamily="34" charset="0"/>
                <a:cs typeface="Times New Roman" panose="02020603050405020304" pitchFamily="18" charset="0"/>
              </a:rPr>
              <a:t>Chinese Annals of History of Science and Technology</a:t>
            </a:r>
            <a:r>
              <a:rPr lang="en-GB" sz="10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000" i="1" kern="100" dirty="0">
                <a:effectLst/>
                <a:latin typeface="Times New Roman" panose="02020603050405020304" pitchFamily="18" charset="0"/>
                <a:ea typeface="Calibri" panose="020F0502020204030204" pitchFamily="34" charset="0"/>
                <a:cs typeface="Times New Roman" panose="02020603050405020304" pitchFamily="18" charset="0"/>
              </a:rPr>
              <a:t>4</a:t>
            </a:r>
            <a:r>
              <a:rPr lang="en-GB" sz="1000" kern="100" dirty="0">
                <a:effectLst/>
                <a:latin typeface="Times New Roman" panose="02020603050405020304" pitchFamily="18" charset="0"/>
                <a:ea typeface="Calibri" panose="020F0502020204030204" pitchFamily="34" charset="0"/>
                <a:cs typeface="Times New Roman" panose="02020603050405020304" pitchFamily="18" charset="0"/>
              </a:rPr>
              <a:t>, 82.</a:t>
            </a:r>
          </a:p>
          <a:p>
            <a:pPr marL="342900" lvl="0" indent="-342900" algn="just">
              <a:lnSpc>
                <a:spcPct val="107000"/>
              </a:lnSpc>
              <a:buFont typeface="+mj-lt"/>
              <a:buAutoNum type="arabicPeriod"/>
            </a:pPr>
            <a:r>
              <a:rPr lang="en-GB" sz="1000" kern="100" dirty="0">
                <a:effectLst/>
                <a:latin typeface="Times New Roman" panose="02020603050405020304" pitchFamily="18" charset="0"/>
                <a:ea typeface="Calibri" panose="020F0502020204030204" pitchFamily="34" charset="0"/>
                <a:cs typeface="Times New Roman" panose="02020603050405020304" pitchFamily="18" charset="0"/>
              </a:rPr>
              <a:t>Catana, S. E. (2014). Teaching cross-cultural communication issues–a way of successfully integrating into the multicultural knowledge society. </a:t>
            </a:r>
            <a:r>
              <a:rPr lang="en-GB" sz="1000" i="1" kern="100" dirty="0">
                <a:effectLst/>
                <a:latin typeface="Times New Roman" panose="02020603050405020304" pitchFamily="18" charset="0"/>
                <a:ea typeface="Calibri" panose="020F0502020204030204" pitchFamily="34" charset="0"/>
                <a:cs typeface="Times New Roman" panose="02020603050405020304" pitchFamily="18" charset="0"/>
              </a:rPr>
              <a:t>Procedia-Social and </a:t>
            </a:r>
            <a:r>
              <a:rPr lang="en-GB" sz="1000" i="1" kern="100" dirty="0" err="1">
                <a:effectLst/>
                <a:latin typeface="Times New Roman" panose="02020603050405020304" pitchFamily="18" charset="0"/>
                <a:ea typeface="Calibri" panose="020F0502020204030204" pitchFamily="34" charset="0"/>
                <a:cs typeface="Times New Roman" panose="02020603050405020304" pitchFamily="18" charset="0"/>
              </a:rPr>
              <a:t>Behavioral</a:t>
            </a:r>
            <a:r>
              <a:rPr lang="en-GB" sz="1000" i="1" kern="100" dirty="0">
                <a:effectLst/>
                <a:latin typeface="Times New Roman" panose="02020603050405020304" pitchFamily="18" charset="0"/>
                <a:ea typeface="Calibri" panose="020F0502020204030204" pitchFamily="34" charset="0"/>
                <a:cs typeface="Times New Roman" panose="02020603050405020304" pitchFamily="18" charset="0"/>
              </a:rPr>
              <a:t> Sciences</a:t>
            </a:r>
            <a:r>
              <a:rPr lang="en-GB" sz="10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000" i="1" kern="100" dirty="0">
                <a:effectLst/>
                <a:latin typeface="Times New Roman" panose="02020603050405020304" pitchFamily="18" charset="0"/>
                <a:ea typeface="Calibri" panose="020F0502020204030204" pitchFamily="34" charset="0"/>
                <a:cs typeface="Times New Roman" panose="02020603050405020304" pitchFamily="18" charset="0"/>
              </a:rPr>
              <a:t>128</a:t>
            </a:r>
            <a:r>
              <a:rPr lang="en-GB" sz="1000" kern="100" dirty="0">
                <a:effectLst/>
                <a:latin typeface="Times New Roman" panose="02020603050405020304" pitchFamily="18" charset="0"/>
                <a:ea typeface="Calibri" panose="020F0502020204030204" pitchFamily="34" charset="0"/>
                <a:cs typeface="Times New Roman" panose="02020603050405020304" pitchFamily="18" charset="0"/>
              </a:rPr>
              <a:t>, 343-348.</a:t>
            </a:r>
          </a:p>
          <a:p>
            <a:pPr marL="342900" lvl="0" indent="-342900" algn="just">
              <a:lnSpc>
                <a:spcPct val="107000"/>
              </a:lnSpc>
              <a:buFont typeface="+mj-lt"/>
              <a:buAutoNum type="arabicPeriod"/>
            </a:pPr>
            <a:r>
              <a:rPr lang="en-GB" sz="1000" kern="100" dirty="0">
                <a:effectLst/>
                <a:latin typeface="Times New Roman" panose="02020603050405020304" pitchFamily="18" charset="0"/>
                <a:ea typeface="Calibri" panose="020F0502020204030204" pitchFamily="34" charset="0"/>
                <a:cs typeface="Times New Roman" panose="02020603050405020304" pitchFamily="18" charset="0"/>
              </a:rPr>
              <a:t>David, N., &amp; Jane, B. (2019). </a:t>
            </a:r>
            <a:r>
              <a:rPr lang="en-GB" sz="1000" i="1" kern="100" dirty="0">
                <a:effectLst/>
                <a:latin typeface="Times New Roman" panose="02020603050405020304" pitchFamily="18" charset="0"/>
                <a:ea typeface="Calibri" panose="020F0502020204030204" pitchFamily="34" charset="0"/>
                <a:cs typeface="Times New Roman" panose="02020603050405020304" pitchFamily="18" charset="0"/>
              </a:rPr>
              <a:t>Business in Context: An Introduction to Business an its Environment</a:t>
            </a:r>
            <a:r>
              <a:rPr lang="en-GB" sz="1000" kern="100" dirty="0">
                <a:effectLst/>
                <a:latin typeface="Times New Roman" panose="02020603050405020304" pitchFamily="18" charset="0"/>
                <a:ea typeface="Calibri" panose="020F0502020204030204" pitchFamily="34" charset="0"/>
                <a:cs typeface="Times New Roman" panose="02020603050405020304" pitchFamily="18" charset="0"/>
              </a:rPr>
              <a:t>. Cengage Learning, Inc.</a:t>
            </a:r>
          </a:p>
          <a:p>
            <a:pPr marL="342900" lvl="0" indent="-342900" algn="just">
              <a:lnSpc>
                <a:spcPct val="107000"/>
              </a:lnSpc>
              <a:buFont typeface="+mj-lt"/>
              <a:buAutoNum type="arabicPeriod"/>
            </a:pPr>
            <a:r>
              <a:rPr lang="en-GB" sz="1000" kern="100" dirty="0">
                <a:effectLst/>
                <a:latin typeface="Times New Roman" panose="02020603050405020304" pitchFamily="18" charset="0"/>
                <a:ea typeface="Calibri" panose="020F0502020204030204" pitchFamily="34" charset="0"/>
                <a:cs typeface="Times New Roman" panose="02020603050405020304" pitchFamily="18" charset="0"/>
              </a:rPr>
              <a:t>Dahl, S. (2003). An overview of intercultural research. </a:t>
            </a:r>
            <a:r>
              <a:rPr lang="en-GB" sz="1000" i="1" kern="100" dirty="0">
                <a:effectLst/>
                <a:latin typeface="Times New Roman" panose="02020603050405020304" pitchFamily="18" charset="0"/>
                <a:ea typeface="Calibri" panose="020F0502020204030204" pitchFamily="34" charset="0"/>
                <a:cs typeface="Times New Roman" panose="02020603050405020304" pitchFamily="18" charset="0"/>
              </a:rPr>
              <a:t>Society for Intercultural Training and Research UK</a:t>
            </a:r>
            <a:r>
              <a:rPr lang="en-GB" sz="1000" kern="100" dirty="0">
                <a:effectLst/>
                <a:latin typeface="Times New Roman" panose="02020603050405020304" pitchFamily="18" charset="0"/>
                <a:ea typeface="Calibri" panose="020F0502020204030204" pitchFamily="34" charset="0"/>
                <a:cs typeface="Times New Roman" panose="02020603050405020304" pitchFamily="18" charset="0"/>
              </a:rPr>
              <a:t>.</a:t>
            </a:r>
          </a:p>
          <a:p>
            <a:pPr marL="342900" lvl="0" indent="-342900" algn="just">
              <a:lnSpc>
                <a:spcPct val="107000"/>
              </a:lnSpc>
              <a:buFont typeface="+mj-lt"/>
              <a:buAutoNum type="arabicPeriod"/>
            </a:pPr>
            <a:r>
              <a:rPr lang="en-GB" sz="1000" kern="100" dirty="0">
                <a:effectLst/>
                <a:latin typeface="Times New Roman" panose="02020603050405020304" pitchFamily="18" charset="0"/>
                <a:ea typeface="Calibri" panose="020F0502020204030204" pitchFamily="34" charset="0"/>
                <a:cs typeface="Times New Roman" panose="02020603050405020304" pitchFamily="18" charset="0"/>
              </a:rPr>
              <a:t>Fry, S. N. (2019). </a:t>
            </a:r>
            <a:r>
              <a:rPr lang="en-GB" sz="1000" i="1" kern="100" dirty="0">
                <a:effectLst/>
                <a:latin typeface="Times New Roman" panose="02020603050405020304" pitchFamily="18" charset="0"/>
                <a:ea typeface="Calibri" panose="020F0502020204030204" pitchFamily="34" charset="0"/>
                <a:cs typeface="Times New Roman" panose="02020603050405020304" pitchFamily="18" charset="0"/>
              </a:rPr>
              <a:t>The political economy of UK-China economic relations 1997-2015</a:t>
            </a:r>
            <a:r>
              <a:rPr lang="en-GB" sz="1000" kern="100" dirty="0">
                <a:effectLst/>
                <a:latin typeface="Times New Roman" panose="02020603050405020304" pitchFamily="18" charset="0"/>
                <a:ea typeface="Calibri" panose="020F0502020204030204" pitchFamily="34" charset="0"/>
                <a:cs typeface="Times New Roman" panose="02020603050405020304" pitchFamily="18" charset="0"/>
              </a:rPr>
              <a:t> (Doctoral dissertation, University of Warwick).</a:t>
            </a:r>
          </a:p>
          <a:p>
            <a:pPr marL="342900" lvl="0" indent="-342900" algn="just">
              <a:lnSpc>
                <a:spcPct val="107000"/>
              </a:lnSpc>
              <a:buFont typeface="+mj-lt"/>
              <a:buAutoNum type="arabicPeriod"/>
            </a:pPr>
            <a:r>
              <a:rPr lang="en-GB" sz="1000" kern="100" dirty="0">
                <a:effectLst/>
                <a:latin typeface="Times New Roman" panose="02020603050405020304" pitchFamily="18" charset="0"/>
                <a:ea typeface="Calibri" panose="020F0502020204030204" pitchFamily="34" charset="0"/>
                <a:cs typeface="Times New Roman" panose="02020603050405020304" pitchFamily="18" charset="0"/>
              </a:rPr>
              <a:t>Hofstede, G. (2011). </a:t>
            </a:r>
            <a:r>
              <a:rPr lang="en-GB" sz="1000" kern="100" dirty="0" err="1">
                <a:effectLst/>
                <a:latin typeface="Times New Roman" panose="02020603050405020304" pitchFamily="18" charset="0"/>
                <a:ea typeface="Calibri" panose="020F0502020204030204" pitchFamily="34" charset="0"/>
                <a:cs typeface="Times New Roman" panose="02020603050405020304" pitchFamily="18" charset="0"/>
              </a:rPr>
              <a:t>Dimensionalizing</a:t>
            </a:r>
            <a:r>
              <a:rPr lang="en-GB" sz="1000" kern="100" dirty="0">
                <a:effectLst/>
                <a:latin typeface="Times New Roman" panose="02020603050405020304" pitchFamily="18" charset="0"/>
                <a:ea typeface="Calibri" panose="020F0502020204030204" pitchFamily="34" charset="0"/>
                <a:cs typeface="Times New Roman" panose="02020603050405020304" pitchFamily="18" charset="0"/>
              </a:rPr>
              <a:t> cultures: the Hofstede model. </a:t>
            </a:r>
            <a:r>
              <a:rPr lang="en-GB" sz="1000" i="1" kern="100" dirty="0">
                <a:effectLst/>
                <a:latin typeface="Times New Roman" panose="02020603050405020304" pitchFamily="18" charset="0"/>
                <a:ea typeface="Calibri" panose="020F0502020204030204" pitchFamily="34" charset="0"/>
                <a:cs typeface="Times New Roman" panose="02020603050405020304" pitchFamily="18" charset="0"/>
              </a:rPr>
              <a:t>Online readings in psychology and culture</a:t>
            </a:r>
            <a:r>
              <a:rPr lang="en-GB" sz="10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000" i="1" kern="100" dirty="0">
                <a:effectLst/>
                <a:latin typeface="Times New Roman" panose="02020603050405020304" pitchFamily="18" charset="0"/>
                <a:ea typeface="Calibri" panose="020F0502020204030204" pitchFamily="34" charset="0"/>
                <a:cs typeface="Times New Roman" panose="02020603050405020304" pitchFamily="18" charset="0"/>
              </a:rPr>
              <a:t>2</a:t>
            </a:r>
            <a:r>
              <a:rPr lang="en-GB" sz="1000" kern="100" dirty="0">
                <a:effectLst/>
                <a:latin typeface="Times New Roman" panose="02020603050405020304" pitchFamily="18" charset="0"/>
                <a:ea typeface="Calibri" panose="020F0502020204030204" pitchFamily="34" charset="0"/>
                <a:cs typeface="Times New Roman" panose="02020603050405020304" pitchFamily="18" charset="0"/>
              </a:rPr>
              <a:t>(1), 2307-0919.</a:t>
            </a:r>
          </a:p>
          <a:p>
            <a:pPr marL="342900" lvl="0" indent="-342900" algn="just">
              <a:lnSpc>
                <a:spcPct val="107000"/>
              </a:lnSpc>
              <a:buFont typeface="+mj-lt"/>
              <a:buAutoNum type="arabicPeriod"/>
            </a:pPr>
            <a:r>
              <a:rPr lang="en-GB" sz="1000" kern="100" dirty="0">
                <a:effectLst/>
                <a:latin typeface="Times New Roman" panose="02020603050405020304" pitchFamily="18" charset="0"/>
                <a:ea typeface="Calibri" panose="020F0502020204030204" pitchFamily="34" charset="0"/>
                <a:cs typeface="Times New Roman" panose="02020603050405020304" pitchFamily="18" charset="0"/>
              </a:rPr>
              <a:t>Ju, B. (2013). A proposed cross-cultural examination of online advertising effectiveness in </a:t>
            </a:r>
            <a:r>
              <a:rPr lang="en-GB" sz="1000" kern="100" dirty="0" err="1">
                <a:effectLst/>
                <a:latin typeface="Times New Roman" panose="02020603050405020304" pitchFamily="18" charset="0"/>
                <a:ea typeface="Calibri" panose="020F0502020204030204" pitchFamily="34" charset="0"/>
                <a:cs typeface="Times New Roman" panose="02020603050405020304" pitchFamily="18" charset="0"/>
              </a:rPr>
              <a:t>china</a:t>
            </a:r>
            <a:r>
              <a:rPr lang="en-GB" sz="1000" kern="100" dirty="0">
                <a:effectLst/>
                <a:latin typeface="Times New Roman" panose="02020603050405020304" pitchFamily="18" charset="0"/>
                <a:ea typeface="Calibri" panose="020F0502020204030204" pitchFamily="34" charset="0"/>
                <a:cs typeface="Times New Roman" panose="02020603050405020304" pitchFamily="18" charset="0"/>
              </a:rPr>
              <a:t> and the UK. </a:t>
            </a:r>
            <a:r>
              <a:rPr lang="en-GB" sz="1000" i="1" kern="100" dirty="0">
                <a:effectLst/>
                <a:latin typeface="Times New Roman" panose="02020603050405020304" pitchFamily="18" charset="0"/>
                <a:ea typeface="Calibri" panose="020F0502020204030204" pitchFamily="34" charset="0"/>
                <a:cs typeface="Times New Roman" panose="02020603050405020304" pitchFamily="18" charset="0"/>
              </a:rPr>
              <a:t>International Journal of Business and Management</a:t>
            </a:r>
            <a:r>
              <a:rPr lang="en-GB" sz="10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000" i="1" kern="100" dirty="0">
                <a:effectLst/>
                <a:latin typeface="Times New Roman" panose="02020603050405020304" pitchFamily="18" charset="0"/>
                <a:ea typeface="Calibri" panose="020F0502020204030204" pitchFamily="34" charset="0"/>
                <a:cs typeface="Times New Roman" panose="02020603050405020304" pitchFamily="18" charset="0"/>
              </a:rPr>
              <a:t>8</a:t>
            </a:r>
            <a:r>
              <a:rPr lang="en-GB" sz="1000" kern="100" dirty="0">
                <a:effectLst/>
                <a:latin typeface="Times New Roman" panose="02020603050405020304" pitchFamily="18" charset="0"/>
                <a:ea typeface="Calibri" panose="020F0502020204030204" pitchFamily="34" charset="0"/>
                <a:cs typeface="Times New Roman" panose="02020603050405020304" pitchFamily="18" charset="0"/>
              </a:rPr>
              <a:t>(6), 34.</a:t>
            </a:r>
          </a:p>
          <a:p>
            <a:pPr marL="342900" lvl="0" indent="-342900" algn="just">
              <a:lnSpc>
                <a:spcPct val="107000"/>
              </a:lnSpc>
              <a:buFont typeface="+mj-lt"/>
              <a:buAutoNum type="arabicPeriod"/>
            </a:pPr>
            <a:r>
              <a:rPr lang="en-GB" sz="1000" kern="100" dirty="0">
                <a:effectLst/>
                <a:latin typeface="Times New Roman" panose="02020603050405020304" pitchFamily="18" charset="0"/>
                <a:ea typeface="Calibri" panose="020F0502020204030204" pitchFamily="34" charset="0"/>
                <a:cs typeface="Times New Roman" panose="02020603050405020304" pitchFamily="18" charset="0"/>
              </a:rPr>
              <a:t>Li, N., &amp; Kirkup, G. (2007). Gender and cultural differences in Internet use: A study of China and the UK. </a:t>
            </a:r>
            <a:r>
              <a:rPr lang="en-GB" sz="1000" i="1" kern="100" dirty="0">
                <a:effectLst/>
                <a:latin typeface="Times New Roman" panose="02020603050405020304" pitchFamily="18" charset="0"/>
                <a:ea typeface="Calibri" panose="020F0502020204030204" pitchFamily="34" charset="0"/>
                <a:cs typeface="Times New Roman" panose="02020603050405020304" pitchFamily="18" charset="0"/>
              </a:rPr>
              <a:t>Computers &amp; Education</a:t>
            </a:r>
            <a:r>
              <a:rPr lang="en-GB" sz="10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000" i="1" kern="100" dirty="0">
                <a:effectLst/>
                <a:latin typeface="Times New Roman" panose="02020603050405020304" pitchFamily="18" charset="0"/>
                <a:ea typeface="Calibri" panose="020F0502020204030204" pitchFamily="34" charset="0"/>
                <a:cs typeface="Times New Roman" panose="02020603050405020304" pitchFamily="18" charset="0"/>
              </a:rPr>
              <a:t>48</a:t>
            </a:r>
            <a:r>
              <a:rPr lang="en-GB" sz="1000" kern="100" dirty="0">
                <a:effectLst/>
                <a:latin typeface="Times New Roman" panose="02020603050405020304" pitchFamily="18" charset="0"/>
                <a:ea typeface="Calibri" panose="020F0502020204030204" pitchFamily="34" charset="0"/>
                <a:cs typeface="Times New Roman" panose="02020603050405020304" pitchFamily="18" charset="0"/>
              </a:rPr>
              <a:t>(2), 301-317.</a:t>
            </a:r>
          </a:p>
          <a:p>
            <a:pPr marL="342900" lvl="0" indent="-342900" algn="just">
              <a:lnSpc>
                <a:spcPct val="107000"/>
              </a:lnSpc>
              <a:buFont typeface="+mj-lt"/>
              <a:buAutoNum type="arabicPeriod"/>
            </a:pPr>
            <a:r>
              <a:rPr lang="en-GB" sz="1000" kern="100" dirty="0">
                <a:effectLst/>
                <a:latin typeface="Times New Roman" panose="02020603050405020304" pitchFamily="18" charset="0"/>
                <a:ea typeface="Calibri" panose="020F0502020204030204" pitchFamily="34" charset="0"/>
                <a:cs typeface="Times New Roman" panose="02020603050405020304" pitchFamily="18" charset="0"/>
              </a:rPr>
              <a:t>Neves, M. B. S., </a:t>
            </a:r>
            <a:r>
              <a:rPr lang="en-GB" sz="1000" kern="100" dirty="0" err="1">
                <a:effectLst/>
                <a:latin typeface="Times New Roman" panose="02020603050405020304" pitchFamily="18" charset="0"/>
                <a:ea typeface="Calibri" panose="020F0502020204030204" pitchFamily="34" charset="0"/>
                <a:cs typeface="Times New Roman" panose="02020603050405020304" pitchFamily="18" charset="0"/>
              </a:rPr>
              <a:t>Liboni</a:t>
            </a:r>
            <a:r>
              <a:rPr lang="en-GB" sz="1000" kern="100" dirty="0">
                <a:effectLst/>
                <a:latin typeface="Times New Roman" panose="02020603050405020304" pitchFamily="18" charset="0"/>
                <a:ea typeface="Calibri" panose="020F0502020204030204" pitchFamily="34" charset="0"/>
                <a:cs typeface="Times New Roman" panose="02020603050405020304" pitchFamily="18" charset="0"/>
              </a:rPr>
              <a:t>, L. B., Defina, D. A., &amp; Martinelli, D. P. (2013). The Relationship between Negotiation Style and Motivation in Unpaid Negotiations: A Case Study in Brazil. </a:t>
            </a:r>
            <a:r>
              <a:rPr lang="en-GB" sz="1000" i="1" kern="100" dirty="0">
                <a:effectLst/>
                <a:latin typeface="Times New Roman" panose="02020603050405020304" pitchFamily="18" charset="0"/>
                <a:ea typeface="Calibri" panose="020F0502020204030204" pitchFamily="34" charset="0"/>
                <a:cs typeface="Times New Roman" panose="02020603050405020304" pitchFamily="18" charset="0"/>
              </a:rPr>
              <a:t>International Journal of Business Administration</a:t>
            </a:r>
            <a:r>
              <a:rPr lang="en-GB" sz="10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000" i="1" kern="100" dirty="0">
                <a:effectLst/>
                <a:latin typeface="Times New Roman" panose="02020603050405020304" pitchFamily="18" charset="0"/>
                <a:ea typeface="Calibri" panose="020F0502020204030204" pitchFamily="34" charset="0"/>
                <a:cs typeface="Times New Roman" panose="02020603050405020304" pitchFamily="18" charset="0"/>
              </a:rPr>
              <a:t>4</a:t>
            </a:r>
            <a:r>
              <a:rPr lang="en-GB" sz="1000" kern="100" dirty="0">
                <a:effectLst/>
                <a:latin typeface="Times New Roman" panose="02020603050405020304" pitchFamily="18" charset="0"/>
                <a:ea typeface="Calibri" panose="020F0502020204030204" pitchFamily="34" charset="0"/>
                <a:cs typeface="Times New Roman" panose="02020603050405020304" pitchFamily="18" charset="0"/>
              </a:rPr>
              <a:t>(3), 30-40.</a:t>
            </a:r>
          </a:p>
          <a:p>
            <a:pPr marL="342900" lvl="0" indent="-342900" algn="just">
              <a:lnSpc>
                <a:spcPct val="107000"/>
              </a:lnSpc>
              <a:buFont typeface="+mj-lt"/>
              <a:buAutoNum type="arabicPeriod"/>
            </a:pPr>
            <a:r>
              <a:rPr lang="en-GB" sz="1000" kern="100" dirty="0">
                <a:effectLst/>
                <a:latin typeface="Times New Roman" panose="02020603050405020304" pitchFamily="18" charset="0"/>
                <a:ea typeface="Calibri" panose="020F0502020204030204" pitchFamily="34" charset="0"/>
                <a:cs typeface="Times New Roman" panose="02020603050405020304" pitchFamily="18" charset="0"/>
              </a:rPr>
              <a:t>Pan, Y., Rowney, J. A., &amp; Peterson, M. F. (2011). The Structure of Chinese Cultural Traditions: An Empirical Study of Business Employees in China. </a:t>
            </a:r>
            <a:r>
              <a:rPr lang="en-GB" sz="1000" i="1" kern="100" dirty="0">
                <a:effectLst/>
                <a:latin typeface="Times New Roman" panose="02020603050405020304" pitchFamily="18" charset="0"/>
                <a:ea typeface="Calibri" panose="020F0502020204030204" pitchFamily="34" charset="0"/>
                <a:cs typeface="Times New Roman" panose="02020603050405020304" pitchFamily="18" charset="0"/>
              </a:rPr>
              <a:t>Management and Organization Review</a:t>
            </a:r>
            <a:r>
              <a:rPr lang="en-GB" sz="10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000" i="1" kern="100" dirty="0">
                <a:effectLst/>
                <a:latin typeface="Times New Roman" panose="02020603050405020304" pitchFamily="18" charset="0"/>
                <a:ea typeface="Calibri" panose="020F0502020204030204" pitchFamily="34" charset="0"/>
                <a:cs typeface="Times New Roman" panose="02020603050405020304" pitchFamily="18" charset="0"/>
              </a:rPr>
              <a:t>8</a:t>
            </a:r>
            <a:r>
              <a:rPr lang="en-GB" sz="1000" kern="100" dirty="0">
                <a:effectLst/>
                <a:latin typeface="Times New Roman" panose="02020603050405020304" pitchFamily="18" charset="0"/>
                <a:ea typeface="Calibri" panose="020F0502020204030204" pitchFamily="34" charset="0"/>
                <a:cs typeface="Times New Roman" panose="02020603050405020304" pitchFamily="18" charset="0"/>
              </a:rPr>
              <a:t>(1), 77-95.</a:t>
            </a:r>
          </a:p>
          <a:p>
            <a:pPr marL="342900" lvl="0" indent="-342900" algn="just">
              <a:lnSpc>
                <a:spcPct val="107000"/>
              </a:lnSpc>
              <a:buFont typeface="+mj-lt"/>
              <a:buAutoNum type="arabicPeriod"/>
            </a:pPr>
            <a:r>
              <a:rPr lang="en-GB" sz="1000" kern="100" dirty="0">
                <a:effectLst/>
                <a:latin typeface="Times New Roman" panose="02020603050405020304" pitchFamily="18" charset="0"/>
                <a:ea typeface="Calibri" panose="020F0502020204030204" pitchFamily="34" charset="0"/>
                <a:cs typeface="Times New Roman" panose="02020603050405020304" pitchFamily="18" charset="0"/>
              </a:rPr>
              <a:t>Ram, B. R. H. (2014). The evolution of Chinese business ethics. </a:t>
            </a:r>
            <a:r>
              <a:rPr lang="en-GB" sz="1000" i="1" kern="100" dirty="0">
                <a:effectLst/>
                <a:latin typeface="Times New Roman" panose="02020603050405020304" pitchFamily="18" charset="0"/>
                <a:ea typeface="Calibri" panose="020F0502020204030204" pitchFamily="34" charset="0"/>
                <a:cs typeface="Times New Roman" panose="02020603050405020304" pitchFamily="18" charset="0"/>
              </a:rPr>
              <a:t>Management Research Review</a:t>
            </a:r>
            <a:r>
              <a:rPr lang="en-GB" sz="10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000" i="1" kern="100" dirty="0">
                <a:effectLst/>
                <a:latin typeface="Times New Roman" panose="02020603050405020304" pitchFamily="18" charset="0"/>
                <a:ea typeface="Calibri" panose="020F0502020204030204" pitchFamily="34" charset="0"/>
                <a:cs typeface="Times New Roman" panose="02020603050405020304" pitchFamily="18" charset="0"/>
              </a:rPr>
              <a:t>37</a:t>
            </a:r>
            <a:r>
              <a:rPr lang="en-GB" sz="1000" kern="100" dirty="0">
                <a:effectLst/>
                <a:latin typeface="Times New Roman" panose="02020603050405020304" pitchFamily="18" charset="0"/>
                <a:ea typeface="Calibri" panose="020F0502020204030204" pitchFamily="34" charset="0"/>
                <a:cs typeface="Times New Roman" panose="02020603050405020304" pitchFamily="18" charset="0"/>
              </a:rPr>
              <a:t>(9), 778-790.</a:t>
            </a:r>
          </a:p>
          <a:p>
            <a:pPr marL="342900" lvl="0" indent="-342900" algn="just">
              <a:lnSpc>
                <a:spcPct val="107000"/>
              </a:lnSpc>
              <a:buFont typeface="+mj-lt"/>
              <a:buAutoNum type="arabicPeriod"/>
            </a:pPr>
            <a:r>
              <a:rPr lang="en-GB" sz="1000" kern="100" dirty="0">
                <a:effectLst/>
                <a:latin typeface="Times New Roman" panose="02020603050405020304" pitchFamily="18" charset="0"/>
                <a:ea typeface="Calibri" panose="020F0502020204030204" pitchFamily="34" charset="0"/>
                <a:cs typeface="Times New Roman" panose="02020603050405020304" pitchFamily="18" charset="0"/>
              </a:rPr>
              <a:t>Yaseen, M., Kamal, S. W., Bacha, M., Khan, A., &amp; Rahman, A. U. (2020). Effective negotiation practices in global software development: An empirical evaluation. </a:t>
            </a:r>
            <a:r>
              <a:rPr lang="en-GB" sz="1000" i="1" kern="100" dirty="0">
                <a:effectLst/>
                <a:latin typeface="Times New Roman" panose="02020603050405020304" pitchFamily="18" charset="0"/>
                <a:ea typeface="Calibri" panose="020F0502020204030204" pitchFamily="34" charset="0"/>
                <a:cs typeface="Times New Roman" panose="02020603050405020304" pitchFamily="18" charset="0"/>
              </a:rPr>
              <a:t>International Journal of Computer Science Engineering (IJCSE)</a:t>
            </a:r>
            <a:r>
              <a:rPr lang="en-GB" sz="10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000" i="1" kern="100" dirty="0">
                <a:effectLst/>
                <a:latin typeface="Times New Roman" panose="02020603050405020304" pitchFamily="18" charset="0"/>
                <a:ea typeface="Calibri" panose="020F0502020204030204" pitchFamily="34" charset="0"/>
                <a:cs typeface="Times New Roman" panose="02020603050405020304" pitchFamily="18" charset="0"/>
              </a:rPr>
              <a:t>9</a:t>
            </a:r>
            <a:r>
              <a:rPr lang="en-GB" sz="1000" kern="100" dirty="0">
                <a:effectLst/>
                <a:latin typeface="Times New Roman" panose="02020603050405020304" pitchFamily="18" charset="0"/>
                <a:ea typeface="Calibri" panose="020F0502020204030204" pitchFamily="34" charset="0"/>
                <a:cs typeface="Times New Roman" panose="02020603050405020304" pitchFamily="18" charset="0"/>
              </a:rPr>
              <a:t>(3), 194-198.</a:t>
            </a:r>
          </a:p>
          <a:p>
            <a:pPr marL="342900" lvl="0" indent="-342900" algn="just">
              <a:lnSpc>
                <a:spcPct val="107000"/>
              </a:lnSpc>
              <a:buFont typeface="+mj-lt"/>
              <a:buAutoNum type="arabicPeriod"/>
            </a:pPr>
            <a:r>
              <a:rPr lang="en-GB" sz="1000" kern="100" dirty="0">
                <a:effectLst/>
                <a:latin typeface="Times New Roman" panose="02020603050405020304" pitchFamily="18" charset="0"/>
                <a:ea typeface="Calibri" panose="020F0502020204030204" pitchFamily="34" charset="0"/>
                <a:cs typeface="Times New Roman" panose="02020603050405020304" pitchFamily="18" charset="0"/>
              </a:rPr>
              <a:t>Tang, F. (2016). </a:t>
            </a:r>
            <a:r>
              <a:rPr lang="en-GB" sz="1000" i="1" kern="100" dirty="0">
                <a:effectLst/>
                <a:latin typeface="Times New Roman" panose="02020603050405020304" pitchFamily="18" charset="0"/>
                <a:ea typeface="Calibri" panose="020F0502020204030204" pitchFamily="34" charset="0"/>
                <a:cs typeface="Times New Roman" panose="02020603050405020304" pitchFamily="18" charset="0"/>
              </a:rPr>
              <a:t>Cultural differences in product design between the UK and China</a:t>
            </a:r>
            <a:r>
              <a:rPr lang="en-GB" sz="1000" kern="100" dirty="0">
                <a:effectLst/>
                <a:latin typeface="Times New Roman" panose="02020603050405020304" pitchFamily="18" charset="0"/>
                <a:ea typeface="Calibri" panose="020F0502020204030204" pitchFamily="34" charset="0"/>
                <a:cs typeface="Times New Roman" panose="02020603050405020304" pitchFamily="18" charset="0"/>
              </a:rPr>
              <a:t> (Doctoral dissertation, University of Nottingham).</a:t>
            </a:r>
          </a:p>
          <a:p>
            <a:pPr marL="342900" lvl="0" indent="-342900" algn="just">
              <a:lnSpc>
                <a:spcPct val="107000"/>
              </a:lnSpc>
              <a:buFont typeface="+mj-lt"/>
              <a:buAutoNum type="arabicPeriod"/>
            </a:pPr>
            <a:r>
              <a:rPr lang="en-GB" sz="1000" kern="100" dirty="0">
                <a:effectLst/>
                <a:latin typeface="Times New Roman" panose="02020603050405020304" pitchFamily="18" charset="0"/>
                <a:ea typeface="Calibri" panose="020F0502020204030204" pitchFamily="34" charset="0"/>
                <a:cs typeface="Times New Roman" panose="02020603050405020304" pitchFamily="18" charset="0"/>
              </a:rPr>
              <a:t>Tu, Y. T. (2012). A comparison on business negotiation styles with education. </a:t>
            </a:r>
            <a:r>
              <a:rPr lang="en-GB" sz="1000" i="1" kern="100" dirty="0">
                <a:effectLst/>
                <a:latin typeface="Times New Roman" panose="02020603050405020304" pitchFamily="18" charset="0"/>
                <a:ea typeface="Calibri" panose="020F0502020204030204" pitchFamily="34" charset="0"/>
                <a:cs typeface="Times New Roman" panose="02020603050405020304" pitchFamily="18" charset="0"/>
              </a:rPr>
              <a:t>Information Management and Business Review</a:t>
            </a:r>
            <a:r>
              <a:rPr lang="en-GB" sz="10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000" i="1" kern="100" dirty="0">
                <a:effectLst/>
                <a:latin typeface="Times New Roman" panose="02020603050405020304" pitchFamily="18" charset="0"/>
                <a:ea typeface="Calibri" panose="020F0502020204030204" pitchFamily="34" charset="0"/>
                <a:cs typeface="Times New Roman" panose="02020603050405020304" pitchFamily="18" charset="0"/>
              </a:rPr>
              <a:t>4</a:t>
            </a:r>
            <a:r>
              <a:rPr lang="en-GB" sz="1000" kern="100" dirty="0">
                <a:effectLst/>
                <a:latin typeface="Times New Roman" panose="02020603050405020304" pitchFamily="18" charset="0"/>
                <a:ea typeface="Calibri" panose="020F0502020204030204" pitchFamily="34" charset="0"/>
                <a:cs typeface="Times New Roman" panose="02020603050405020304" pitchFamily="18" charset="0"/>
              </a:rPr>
              <a:t>(6), 317.</a:t>
            </a:r>
          </a:p>
          <a:p>
            <a:pPr marL="342900" lvl="0" indent="-342900" algn="just">
              <a:lnSpc>
                <a:spcPct val="107000"/>
              </a:lnSpc>
              <a:spcAft>
                <a:spcPts val="800"/>
              </a:spcAft>
              <a:buFont typeface="+mj-lt"/>
              <a:buAutoNum type="arabicPeriod"/>
            </a:pPr>
            <a:r>
              <a:rPr lang="en-GB" sz="1000" kern="100" dirty="0">
                <a:effectLst/>
                <a:latin typeface="Times New Roman" panose="02020603050405020304" pitchFamily="18" charset="0"/>
                <a:ea typeface="Calibri" panose="020F0502020204030204" pitchFamily="34" charset="0"/>
                <a:cs typeface="Times New Roman" panose="02020603050405020304" pitchFamily="18" charset="0"/>
              </a:rPr>
              <a:t>Zhu, Y., &amp; Sun, Z. (2004). Communication barriers to negotiation: Encountering Chinese in cross-cultural business meetings. </a:t>
            </a:r>
            <a:r>
              <a:rPr lang="en-GB" sz="1000" i="1" kern="100" dirty="0">
                <a:effectLst/>
                <a:latin typeface="Times New Roman" panose="02020603050405020304" pitchFamily="18" charset="0"/>
                <a:ea typeface="Calibri" panose="020F0502020204030204" pitchFamily="34" charset="0"/>
                <a:cs typeface="Times New Roman" panose="02020603050405020304" pitchFamily="18" charset="0"/>
              </a:rPr>
              <a:t>Intercultural communication and diplomacy</a:t>
            </a:r>
            <a:r>
              <a:rPr lang="en-GB" sz="10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000" i="1" kern="100" dirty="0">
                <a:effectLst/>
                <a:latin typeface="Times New Roman" panose="02020603050405020304" pitchFamily="18" charset="0"/>
                <a:ea typeface="Calibri" panose="020F0502020204030204" pitchFamily="34" charset="0"/>
                <a:cs typeface="Times New Roman" panose="02020603050405020304" pitchFamily="18" charset="0"/>
              </a:rPr>
              <a:t>218</a:t>
            </a:r>
            <a:r>
              <a:rPr lang="en-GB" sz="1000" kern="100" dirty="0">
                <a:effectLst/>
                <a:latin typeface="Times New Roman" panose="02020603050405020304" pitchFamily="18" charset="0"/>
                <a:ea typeface="Calibri" panose="020F0502020204030204" pitchFamily="34" charset="0"/>
                <a:cs typeface="Times New Roman" panose="02020603050405020304" pitchFamily="18" charset="0"/>
              </a:rPr>
              <a:t>(23), 207-222.</a:t>
            </a:r>
          </a:p>
        </p:txBody>
      </p:sp>
    </p:spTree>
    <p:extLst>
      <p:ext uri="{BB962C8B-B14F-4D97-AF65-F5344CB8AC3E}">
        <p14:creationId xmlns:p14="http://schemas.microsoft.com/office/powerpoint/2010/main" val="2256011419"/>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Wisp</Template>
  <TotalTime>333</TotalTime>
  <Words>3037</Words>
  <Application>Microsoft Office PowerPoint</Application>
  <PresentationFormat>Widescreen</PresentationFormat>
  <Paragraphs>139</Paragraphs>
  <Slides>14</Slides>
  <Notes>9</Notes>
  <HiddenSlides>0</HiddenSlides>
  <MMClips>0</MMClip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Wisp</vt:lpstr>
      <vt:lpstr>PowerPoint Presentation</vt:lpstr>
      <vt:lpstr>Agenda</vt:lpstr>
      <vt:lpstr>Introduction </vt:lpstr>
      <vt:lpstr>Culture in Business Context</vt:lpstr>
      <vt:lpstr>Cultural Theories: Hofstede and Hall</vt:lpstr>
      <vt:lpstr>Understanding Chinese Business Culture</vt:lpstr>
      <vt:lpstr>UK vs. China: Cultural Differences</vt:lpstr>
      <vt:lpstr>Communication Barriers in Negotiation</vt:lpstr>
      <vt:lpstr>Negotiation Styles: Comparison &amp; Impact</vt:lpstr>
      <vt:lpstr>Challenges in UK-China Business Talks</vt:lpstr>
      <vt:lpstr>Strategies for Cross-Cultural Success</vt:lpstr>
      <vt:lpstr> Recommendations</vt:lpstr>
      <vt:lpstr>Summary of Key Points</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luminita</dc:creator>
  <cp:lastModifiedBy>adriana mandache</cp:lastModifiedBy>
  <cp:revision>3</cp:revision>
  <dcterms:created xsi:type="dcterms:W3CDTF">2025-06-30T10:04:52Z</dcterms:created>
  <dcterms:modified xsi:type="dcterms:W3CDTF">2025-07-12T15:34:44Z</dcterms:modified>
</cp:coreProperties>
</file>