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37"/>
  </p:notesMasterIdLst>
  <p:sldIdLst>
    <p:sldId id="256" r:id="rId2"/>
    <p:sldId id="281" r:id="rId3"/>
    <p:sldId id="282" r:id="rId4"/>
    <p:sldId id="283" r:id="rId5"/>
    <p:sldId id="284" r:id="rId6"/>
    <p:sldId id="285" r:id="rId7"/>
    <p:sldId id="286" r:id="rId8"/>
    <p:sldId id="287" r:id="rId9"/>
    <p:sldId id="288" r:id="rId10"/>
    <p:sldId id="289" r:id="rId11"/>
    <p:sldId id="290" r:id="rId12"/>
    <p:sldId id="291" r:id="rId13"/>
    <p:sldId id="292" r:id="rId14"/>
    <p:sldId id="293" r:id="rId15"/>
    <p:sldId id="294" r:id="rId16"/>
    <p:sldId id="295" r:id="rId17"/>
    <p:sldId id="257" r:id="rId18"/>
    <p:sldId id="258" r:id="rId19"/>
    <p:sldId id="259" r:id="rId20"/>
    <p:sldId id="260" r:id="rId21"/>
    <p:sldId id="263" r:id="rId22"/>
    <p:sldId id="279" r:id="rId23"/>
    <p:sldId id="266" r:id="rId24"/>
    <p:sldId id="267" r:id="rId25"/>
    <p:sldId id="269" r:id="rId26"/>
    <p:sldId id="271" r:id="rId27"/>
    <p:sldId id="273" r:id="rId28"/>
    <p:sldId id="275" r:id="rId29"/>
    <p:sldId id="277" r:id="rId30"/>
    <p:sldId id="296" r:id="rId31"/>
    <p:sldId id="297" r:id="rId32"/>
    <p:sldId id="309" r:id="rId33"/>
    <p:sldId id="310" r:id="rId34"/>
    <p:sldId id="311" r:id="rId35"/>
    <p:sldId id="280"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26B340-1F62-4FB0-BB75-DBAD127E276D}" type="datetimeFigureOut">
              <a:rPr lang="en-US" smtClean="0"/>
              <a:pPr/>
              <a:t>5/9/2026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F73CD3-8614-414D-B46E-05B9848ED3BD}" type="slidenum">
              <a:rPr lang="en-GB" smtClean="0"/>
              <a:pPr/>
              <a:t>‹#›</a:t>
            </a:fld>
            <a:endParaRPr lang="en-GB"/>
          </a:p>
        </p:txBody>
      </p:sp>
    </p:spTree>
    <p:extLst>
      <p:ext uri="{BB962C8B-B14F-4D97-AF65-F5344CB8AC3E}">
        <p14:creationId xmlns:p14="http://schemas.microsoft.com/office/powerpoint/2010/main" val="2188892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191861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102816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8584857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1800316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932918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882277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201619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8133275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14400" y="4343400"/>
            <a:ext cx="5029200" cy="4114800"/>
          </a:xfrm>
          <a:noFill/>
          <a:ln/>
        </p:spPr>
        <p:txBody>
          <a:bodyPr/>
          <a:lstStyle/>
          <a:p>
            <a:r>
              <a:rPr lang="en-GB">
                <a:latin typeface="Arial" pitchFamily="34" charset="0"/>
              </a:rPr>
              <a:t>Data mining comes from three existing areas: statistics, machine learning and databases. </a:t>
            </a:r>
          </a:p>
        </p:txBody>
      </p:sp>
    </p:spTree>
    <p:extLst>
      <p:ext uri="{BB962C8B-B14F-4D97-AF65-F5344CB8AC3E}">
        <p14:creationId xmlns:p14="http://schemas.microsoft.com/office/powerpoint/2010/main" val="4120983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7533887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4356263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8422008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253455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Rot="1" noChangeAspect="1" noChangeArrowheads="1" noTextEdit="1"/>
          </p:cNvSpPr>
          <p:nvPr>
            <p:ph type="sldImg"/>
          </p:nvPr>
        </p:nvSpPr>
        <p:spPr>
          <a:ln/>
        </p:spPr>
      </p:sp>
      <p:sp>
        <p:nvSpPr>
          <p:cNvPr id="3686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874626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026"/>
          <p:cNvSpPr>
            <a:spLocks noGrp="1" noRot="1" noChangeAspect="1" noChangeArrowheads="1" noTextEdit="1"/>
          </p:cNvSpPr>
          <p:nvPr>
            <p:ph type="sldImg"/>
          </p:nvPr>
        </p:nvSpPr>
        <p:spPr>
          <a:ln/>
        </p:spPr>
      </p:sp>
      <p:sp>
        <p:nvSpPr>
          <p:cNvPr id="37891" name="Rectangle 1027"/>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92278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spect="1" noChangeArrowheads="1" noTextEdit="1"/>
          </p:cNvSpPr>
          <p:nvPr>
            <p:ph type="sldImg"/>
          </p:nvPr>
        </p:nvSpPr>
        <p:spPr>
          <a:ln/>
        </p:spPr>
      </p:sp>
      <p:sp>
        <p:nvSpPr>
          <p:cNvPr id="3891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447865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Rot="1" noChangeAspect="1" noChangeArrowheads="1" noTextEdit="1"/>
          </p:cNvSpPr>
          <p:nvPr>
            <p:ph type="sldImg"/>
          </p:nvPr>
        </p:nvSpPr>
        <p:spPr>
          <a:ln/>
        </p:spPr>
      </p:sp>
      <p:sp>
        <p:nvSpPr>
          <p:cNvPr id="4096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4507119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293739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0091333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a:ln/>
        </p:spPr>
      </p:sp>
      <p:sp>
        <p:nvSpPr>
          <p:cNvPr id="7577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6119403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039322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p:txBody>
          <a:bodyPr>
            <a:normAutofit/>
          </a:bodyPr>
          <a:lstStyle/>
          <a:p>
            <a:r>
              <a:rPr lang="en-GB" dirty="0"/>
              <a:t>ACCA6026</a:t>
            </a:r>
          </a:p>
          <a:p>
            <a:r>
              <a:rPr lang="en-GB"/>
              <a:t>Lecture 7 </a:t>
            </a:r>
            <a:r>
              <a:rPr lang="en-GB" dirty="0"/>
              <a:t>– Data Mining Process</a:t>
            </a:r>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Background</a:t>
            </a:r>
          </a:p>
        </p:txBody>
      </p:sp>
      <p:sp>
        <p:nvSpPr>
          <p:cNvPr id="6" name="Content Placeholder 5"/>
          <p:cNvSpPr>
            <a:spLocks noGrp="1"/>
          </p:cNvSpPr>
          <p:nvPr>
            <p:ph idx="1"/>
          </p:nvPr>
        </p:nvSpPr>
        <p:spPr/>
        <p:txBody>
          <a:bodyPr>
            <a:normAutofit fontScale="92500" lnSpcReduction="10000"/>
          </a:bodyPr>
          <a:lstStyle/>
          <a:p>
            <a:r>
              <a:rPr lang="en-GB" dirty="0"/>
              <a:t>The decreasing cost of database ownership means that even small organisations can afford to maintain a large database</a:t>
            </a:r>
          </a:p>
          <a:p>
            <a:r>
              <a:rPr lang="en-GB" dirty="0"/>
              <a:t>The problem is how to extract information, and therefore gain knowledge, from this huge extent of data</a:t>
            </a:r>
          </a:p>
          <a:p>
            <a:r>
              <a:rPr lang="en-GB" dirty="0"/>
              <a:t>More data does not equal more knowledge!</a:t>
            </a:r>
          </a:p>
          <a:p>
            <a:r>
              <a:rPr lang="en-GB" dirty="0"/>
              <a:t>Most databases are set up for online transaction processing rather than for data analysis</a:t>
            </a:r>
          </a:p>
          <a:p>
            <a:r>
              <a:rPr lang="en-GB" dirty="0"/>
              <a:t>Data warehouses are better organised for online analytical processing</a:t>
            </a:r>
          </a:p>
          <a:p>
            <a:r>
              <a:rPr lang="en-GB" dirty="0"/>
              <a:t>Statistical software packages work better on numerical and continuous data than on nominal and discrete data, while most business-related data tends to be a mixture of types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
        <p:nvSpPr>
          <p:cNvPr id="3" name="Date Placeholder 2"/>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20186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GB" dirty="0"/>
              <a:t>Data, Information &amp; Knowledge</a:t>
            </a:r>
          </a:p>
        </p:txBody>
      </p:sp>
      <p:sp>
        <p:nvSpPr>
          <p:cNvPr id="5" name="Slide Number Placeholder 4"/>
          <p:cNvSpPr>
            <a:spLocks noGrp="1"/>
          </p:cNvSpPr>
          <p:nvPr>
            <p:ph type="sldNum" sz="quarter" idx="12"/>
          </p:nvPr>
        </p:nvSpPr>
        <p:spPr/>
        <p:txBody>
          <a:bodyPr/>
          <a:lstStyle/>
          <a:p>
            <a:fld id="{B32D2D4F-B262-4018-8594-6B1FE2F875A5}" type="slidenum">
              <a:rPr lang="en-GB" smtClean="0"/>
              <a:pPr/>
              <a:t>3</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
        <p:nvSpPr>
          <p:cNvPr id="10" name="Isosceles Triangle 9"/>
          <p:cNvSpPr/>
          <p:nvPr/>
        </p:nvSpPr>
        <p:spPr>
          <a:xfrm>
            <a:off x="1748874" y="1285860"/>
            <a:ext cx="5466332" cy="4919698"/>
          </a:xfrm>
          <a:prstGeom prst="triangl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Raw Data</a:t>
            </a:r>
          </a:p>
        </p:txBody>
      </p:sp>
      <p:sp>
        <p:nvSpPr>
          <p:cNvPr id="9" name="Isosceles Triangle 8"/>
          <p:cNvSpPr/>
          <p:nvPr/>
        </p:nvSpPr>
        <p:spPr>
          <a:xfrm>
            <a:off x="2418273" y="1295384"/>
            <a:ext cx="4116947" cy="3705252"/>
          </a:xfrm>
          <a:prstGeom prst="triangl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Information</a:t>
            </a:r>
          </a:p>
        </p:txBody>
      </p:sp>
      <p:sp>
        <p:nvSpPr>
          <p:cNvPr id="8" name="Isosceles Triangle 7"/>
          <p:cNvSpPr/>
          <p:nvPr/>
        </p:nvSpPr>
        <p:spPr>
          <a:xfrm>
            <a:off x="3071802" y="1285860"/>
            <a:ext cx="2857520" cy="2571768"/>
          </a:xfrm>
          <a:prstGeom prst="triangl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itchFamily="34" charset="0"/>
                <a:cs typeface="Arial" pitchFamily="34" charset="0"/>
              </a:rPr>
              <a:t>Knowledge</a:t>
            </a:r>
          </a:p>
        </p:txBody>
      </p:sp>
    </p:spTree>
    <p:extLst>
      <p:ext uri="{BB962C8B-B14F-4D97-AF65-F5344CB8AC3E}">
        <p14:creationId xmlns:p14="http://schemas.microsoft.com/office/powerpoint/2010/main" val="286087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KDD &amp; Data Mining</a:t>
            </a:r>
          </a:p>
        </p:txBody>
      </p:sp>
      <p:sp>
        <p:nvSpPr>
          <p:cNvPr id="3" name="Content Placeholder 2"/>
          <p:cNvSpPr>
            <a:spLocks noGrp="1"/>
          </p:cNvSpPr>
          <p:nvPr>
            <p:ph idx="1"/>
          </p:nvPr>
        </p:nvSpPr>
        <p:spPr/>
        <p:txBody>
          <a:bodyPr/>
          <a:lstStyle/>
          <a:p>
            <a:r>
              <a:rPr lang="en-GB" i="1" dirty="0"/>
              <a:t>Knowledge Discovery in Databases </a:t>
            </a:r>
            <a:r>
              <a:rPr lang="en-GB" dirty="0"/>
              <a:t>(KDD) is the efficient process of searching through the raw data in large databases in order to find the information patterns that are embedded within them</a:t>
            </a:r>
          </a:p>
          <a:p>
            <a:r>
              <a:rPr lang="en-GB" i="1" dirty="0"/>
              <a:t>Data Mining</a:t>
            </a:r>
            <a:r>
              <a:rPr lang="en-GB" dirty="0"/>
              <a:t> is that part of the KDD process where hidden information patterns are discovered and output from prepared data</a:t>
            </a:r>
          </a:p>
          <a:p>
            <a:r>
              <a:rPr lang="en-GB" dirty="0"/>
              <a:t>In practice, the two terms are often used interchangeably</a:t>
            </a:r>
          </a:p>
        </p:txBody>
      </p:sp>
      <p:sp>
        <p:nvSpPr>
          <p:cNvPr id="5" name="Slide Number Placeholder 4"/>
          <p:cNvSpPr>
            <a:spLocks noGrp="1"/>
          </p:cNvSpPr>
          <p:nvPr>
            <p:ph type="sldNum" sz="quarter" idx="12"/>
          </p:nvPr>
        </p:nvSpPr>
        <p:spPr/>
        <p:txBody>
          <a:bodyPr/>
          <a:lstStyle/>
          <a:p>
            <a:fld id="{B32D2D4F-B262-4018-8594-6B1FE2F875A5}" type="slidenum">
              <a:rPr lang="en-GB" smtClean="0"/>
              <a:pPr/>
              <a:t>4</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2582005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7"/>
          <p:cNvSpPr>
            <a:spLocks noGrp="1"/>
          </p:cNvSpPr>
          <p:nvPr>
            <p:ph type="title" idx="4294967295"/>
          </p:nvPr>
        </p:nvSpPr>
        <p:spPr>
          <a:xfrm>
            <a:off x="0" y="214313"/>
            <a:ext cx="7272338" cy="1012825"/>
          </a:xfrm>
        </p:spPr>
        <p:txBody>
          <a:bodyPr/>
          <a:lstStyle/>
          <a:p>
            <a:r>
              <a:rPr lang="en-GB" sz="3200" b="1" dirty="0"/>
              <a:t>Data Mining: The Background</a:t>
            </a:r>
          </a:p>
        </p:txBody>
      </p:sp>
      <p:sp>
        <p:nvSpPr>
          <p:cNvPr id="64534" name="Content Placeholder 8"/>
          <p:cNvSpPr>
            <a:spLocks/>
          </p:cNvSpPr>
          <p:nvPr/>
        </p:nvSpPr>
        <p:spPr bwMode="auto">
          <a:xfrm>
            <a:off x="428596" y="1214422"/>
            <a:ext cx="8421687"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Computerisation of operations in commercial, governmental and scientific organisations has resulted in large volumes of operational data, e.g.</a:t>
            </a:r>
            <a:endParaRPr lang="en-GB" sz="2800" dirty="0"/>
          </a:p>
          <a:p>
            <a:pPr marL="760413" lvl="1" indent="-222250" eaLnBrk="0" hangingPunct="0">
              <a:spcBef>
                <a:spcPct val="20000"/>
              </a:spcBef>
              <a:buFontTx/>
              <a:buChar char="–"/>
            </a:pPr>
            <a:r>
              <a:rPr lang="en-GB" sz="2400" dirty="0"/>
              <a:t>Itemised telephone bills</a:t>
            </a:r>
          </a:p>
          <a:p>
            <a:pPr marL="760413" lvl="1" indent="-222250" eaLnBrk="0" hangingPunct="0">
              <a:spcBef>
                <a:spcPct val="20000"/>
              </a:spcBef>
              <a:buFontTx/>
              <a:buChar char="–"/>
            </a:pPr>
            <a:r>
              <a:rPr lang="en-GB" sz="2400" dirty="0"/>
              <a:t>Bank statements</a:t>
            </a:r>
          </a:p>
          <a:p>
            <a:pPr marL="760413" lvl="1" indent="-222250" eaLnBrk="0" hangingPunct="0">
              <a:spcBef>
                <a:spcPct val="20000"/>
              </a:spcBef>
              <a:buFontTx/>
              <a:buChar char="–"/>
            </a:pPr>
            <a:r>
              <a:rPr lang="en-GB" sz="2400" dirty="0"/>
              <a:t>Supermarket transactions</a:t>
            </a:r>
          </a:p>
          <a:p>
            <a:pPr marL="760413" lvl="1" indent="-222250" eaLnBrk="0" hangingPunct="0">
              <a:spcBef>
                <a:spcPct val="20000"/>
              </a:spcBef>
              <a:buFontTx/>
              <a:buChar char="–"/>
            </a:pPr>
            <a:r>
              <a:rPr lang="en-GB" sz="2400" dirty="0"/>
              <a:t>Share prices</a:t>
            </a:r>
          </a:p>
          <a:p>
            <a:pPr marL="760413" lvl="1" indent="-222250" eaLnBrk="0" hangingPunct="0">
              <a:spcBef>
                <a:spcPct val="20000"/>
              </a:spcBef>
              <a:buFontTx/>
              <a:buChar char="–"/>
            </a:pPr>
            <a:r>
              <a:rPr lang="en-GB" sz="2400" dirty="0"/>
              <a:t>Scientific experimental data sets</a:t>
            </a:r>
          </a:p>
          <a:p>
            <a:pPr marL="760413" lvl="1" indent="-222250" eaLnBrk="0" hangingPunct="0">
              <a:spcBef>
                <a:spcPct val="20000"/>
              </a:spcBef>
              <a:buFontTx/>
              <a:buChar char="–"/>
            </a:pPr>
            <a:r>
              <a:rPr lang="en-GB" sz="2400" dirty="0"/>
              <a:t>Published web pages</a:t>
            </a:r>
          </a:p>
          <a:p>
            <a:pPr marL="760413" lvl="1" indent="-222250" eaLnBrk="0" hangingPunct="0">
              <a:spcBef>
                <a:spcPct val="20000"/>
              </a:spcBef>
              <a:buFontTx/>
              <a:buChar char="–"/>
            </a:pPr>
            <a:r>
              <a:rPr lang="en-GB" sz="2400" dirty="0"/>
              <a:t>CCTV video footages</a:t>
            </a:r>
          </a:p>
          <a:p>
            <a:pPr marL="760413" lvl="1" indent="-222250" eaLnBrk="0" hangingPunct="0">
              <a:spcBef>
                <a:spcPct val="20000"/>
              </a:spcBef>
              <a:buFontTx/>
              <a:buChar char="–"/>
            </a:pPr>
            <a:r>
              <a:rPr lang="en-GB" sz="2400" dirty="0"/>
              <a:t>……</a:t>
            </a:r>
          </a:p>
        </p:txBody>
      </p:sp>
    </p:spTree>
    <p:extLst>
      <p:ext uri="{BB962C8B-B14F-4D97-AF65-F5344CB8AC3E}">
        <p14:creationId xmlns:p14="http://schemas.microsoft.com/office/powerpoint/2010/main" val="872765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7"/>
          <p:cNvSpPr>
            <a:spLocks noGrp="1"/>
          </p:cNvSpPr>
          <p:nvPr>
            <p:ph type="title" idx="4294967295"/>
          </p:nvPr>
        </p:nvSpPr>
        <p:spPr>
          <a:xfrm>
            <a:off x="0" y="142875"/>
            <a:ext cx="7772400" cy="1012825"/>
          </a:xfrm>
        </p:spPr>
        <p:txBody>
          <a:bodyPr/>
          <a:lstStyle/>
          <a:p>
            <a:r>
              <a:rPr lang="en-GB" sz="3200" b="1" dirty="0"/>
              <a:t>Data Mining: The Background</a:t>
            </a:r>
          </a:p>
        </p:txBody>
      </p:sp>
      <p:sp>
        <p:nvSpPr>
          <p:cNvPr id="66563" name="Content Placeholder 8"/>
          <p:cNvSpPr>
            <a:spLocks/>
          </p:cNvSpPr>
          <p:nvPr/>
        </p:nvSpPr>
        <p:spPr bwMode="auto">
          <a:xfrm>
            <a:off x="285720" y="1071546"/>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Facts:</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Storing the data is an operational necessity</a:t>
            </a:r>
            <a:endParaRPr lang="en-GB" sz="2400" dirty="0"/>
          </a:p>
          <a:p>
            <a:pPr marL="760413" lvl="1" indent="-222250" eaLnBrk="0" hangingPunct="0">
              <a:spcBef>
                <a:spcPct val="20000"/>
              </a:spcBef>
              <a:buFontTx/>
              <a:buChar char="–"/>
            </a:pPr>
            <a:r>
              <a:rPr lang="en-GB" altLang="zh-CN" sz="2400" dirty="0">
                <a:latin typeface="Helvetica" charset="0"/>
                <a:ea typeface="ËÎÌå" pitchFamily="34" charset="-122"/>
              </a:rPr>
              <a:t>Storing the data has become easy and affordable</a:t>
            </a:r>
          </a:p>
          <a:p>
            <a:pPr marL="760413" lvl="1" indent="-222250" eaLnBrk="0" hangingPunct="0">
              <a:spcBef>
                <a:spcPct val="20000"/>
              </a:spcBef>
              <a:buFontTx/>
              <a:buChar char="–"/>
            </a:pPr>
            <a:r>
              <a:rPr lang="en-GB" altLang="zh-CN" sz="2400" dirty="0">
                <a:latin typeface="Helvetica" charset="0"/>
                <a:ea typeface="ËÎÌå" pitchFamily="34" charset="-122"/>
              </a:rPr>
              <a:t>Data acquisition is fully or partially automatic and fast</a:t>
            </a:r>
          </a:p>
          <a:p>
            <a:pPr marL="284163" indent="-284163" eaLnBrk="0" hangingPunct="0">
              <a:spcBef>
                <a:spcPct val="20000"/>
              </a:spcBef>
              <a:buFontTx/>
              <a:buChar char="•"/>
            </a:pPr>
            <a:r>
              <a:rPr lang="en-GB" altLang="zh-CN" sz="2800" dirty="0">
                <a:latin typeface="Helvetica" charset="0"/>
                <a:ea typeface="ËÎÌå" pitchFamily="34" charset="-122"/>
              </a:rPr>
              <a:t>Consequences:</a:t>
            </a:r>
          </a:p>
          <a:p>
            <a:pPr marL="760413" lvl="1" indent="-222250" eaLnBrk="0" hangingPunct="0">
              <a:spcBef>
                <a:spcPct val="20000"/>
              </a:spcBef>
              <a:buFontTx/>
              <a:buChar char="–"/>
            </a:pPr>
            <a:r>
              <a:rPr lang="en-GB" altLang="zh-CN" sz="2400" dirty="0">
                <a:latin typeface="Helvetica" charset="0"/>
                <a:ea typeface="ËÎÌå" pitchFamily="34" charset="-122"/>
              </a:rPr>
              <a:t>The speed of data </a:t>
            </a:r>
            <a:r>
              <a:rPr lang="en-GB" altLang="zh-CN" sz="2400" i="1" dirty="0">
                <a:latin typeface="Helvetica" charset="0"/>
                <a:ea typeface="ËÎÌå" pitchFamily="34" charset="-122"/>
              </a:rPr>
              <a:t>comprehension</a:t>
            </a:r>
            <a:r>
              <a:rPr lang="en-GB" altLang="zh-CN" sz="2400" dirty="0">
                <a:latin typeface="Helvetica" charset="0"/>
                <a:ea typeface="ËÎÌå" pitchFamily="34" charset="-122"/>
              </a:rPr>
              <a:t> does not match the speed of data acquisition</a:t>
            </a:r>
          </a:p>
          <a:p>
            <a:pPr marL="760413" lvl="1" indent="-222250" eaLnBrk="0" hangingPunct="0">
              <a:spcBef>
                <a:spcPct val="20000"/>
              </a:spcBef>
              <a:buFontTx/>
              <a:buChar char="–"/>
            </a:pPr>
            <a:r>
              <a:rPr lang="en-GB" altLang="zh-CN" sz="2400" dirty="0">
                <a:latin typeface="Helvetica" charset="0"/>
                <a:ea typeface="ËÎÌå" pitchFamily="34" charset="-122"/>
              </a:rPr>
              <a:t>Many commercial database management systems (DBMSs) are not equipped with data comprehension and analysis tools.</a:t>
            </a:r>
          </a:p>
          <a:p>
            <a:pPr marL="760413" lvl="1" indent="-222250" eaLnBrk="0" hangingPunct="0">
              <a:spcBef>
                <a:spcPct val="20000"/>
              </a:spcBef>
              <a:buFontTx/>
              <a:buChar char="–"/>
            </a:pPr>
            <a:r>
              <a:rPr lang="en-GB" altLang="zh-CN" sz="2400" i="1" dirty="0">
                <a:latin typeface="Helvetica" charset="0"/>
                <a:ea typeface="ËÎÌå" pitchFamily="34" charset="-122"/>
              </a:rPr>
              <a:t>We may be data rich, but information poor</a:t>
            </a:r>
            <a:r>
              <a:rPr lang="en-GB" altLang="zh-CN" sz="2400" dirty="0">
                <a:latin typeface="Helvetica" charset="0"/>
                <a:ea typeface="ËÎÌå" pitchFamily="34" charset="-122"/>
              </a:rPr>
              <a:t>. </a:t>
            </a:r>
            <a:endParaRPr lang="en-GB" sz="2400" dirty="0"/>
          </a:p>
        </p:txBody>
      </p:sp>
    </p:spTree>
    <p:extLst>
      <p:ext uri="{BB962C8B-B14F-4D97-AF65-F5344CB8AC3E}">
        <p14:creationId xmlns:p14="http://schemas.microsoft.com/office/powerpoint/2010/main" val="3743760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7"/>
          <p:cNvSpPr>
            <a:spLocks noGrp="1"/>
          </p:cNvSpPr>
          <p:nvPr>
            <p:ph type="title" idx="4294967295"/>
          </p:nvPr>
        </p:nvSpPr>
        <p:spPr>
          <a:xfrm>
            <a:off x="357158" y="214290"/>
            <a:ext cx="7772400" cy="1012825"/>
          </a:xfrm>
        </p:spPr>
        <p:txBody>
          <a:bodyPr/>
          <a:lstStyle/>
          <a:p>
            <a:r>
              <a:rPr lang="en-GB" sz="3200" b="1" dirty="0"/>
              <a:t>Data Mining: What it is</a:t>
            </a:r>
          </a:p>
        </p:txBody>
      </p:sp>
      <p:sp>
        <p:nvSpPr>
          <p:cNvPr id="68611" name="Content Placeholder 8"/>
          <p:cNvSpPr>
            <a:spLocks/>
          </p:cNvSpPr>
          <p:nvPr/>
        </p:nvSpPr>
        <p:spPr bwMode="auto">
          <a:xfrm>
            <a:off x="500034" y="3286124"/>
            <a:ext cx="8305800" cy="2743200"/>
          </a:xfrm>
          <a:prstGeom prst="rect">
            <a:avLst/>
          </a:prstGeom>
          <a:noFill/>
          <a:ln w="9525">
            <a:noFill/>
            <a:miter lim="800000"/>
            <a:headEnd/>
            <a:tailEnd/>
          </a:ln>
        </p:spPr>
        <p:txBody>
          <a:bodyPr/>
          <a:lstStyle/>
          <a:p>
            <a:pPr marL="284163" indent="-284163" eaLnBrk="0" hangingPunct="0">
              <a:buFontTx/>
              <a:buChar char="•"/>
            </a:pPr>
            <a:r>
              <a:rPr lang="en-GB" altLang="zh-CN" sz="2400" b="1" dirty="0">
                <a:ea typeface="SimSun" pitchFamily="2" charset="-122"/>
              </a:rPr>
              <a:t>Useful information</a:t>
            </a:r>
            <a:r>
              <a:rPr lang="en-GB" altLang="zh-CN" sz="2400" dirty="0">
                <a:ea typeface="SimSun" pitchFamily="2" charset="-122"/>
              </a:rPr>
              <a:t>; leading to a course of action or an understanding of data</a:t>
            </a:r>
          </a:p>
          <a:p>
            <a:pPr marL="284163" indent="-284163" eaLnBrk="0" hangingPunct="0">
              <a:buFontTx/>
              <a:buChar char="•"/>
            </a:pPr>
            <a:r>
              <a:rPr lang="en-GB" altLang="zh-CN" sz="2400" b="1" dirty="0">
                <a:ea typeface="SimSun" pitchFamily="2" charset="-122"/>
              </a:rPr>
              <a:t>Non-trivial implicit information</a:t>
            </a:r>
            <a:r>
              <a:rPr lang="en-GB" altLang="zh-CN" sz="2400" dirty="0">
                <a:ea typeface="SimSun" pitchFamily="2" charset="-122"/>
              </a:rPr>
              <a:t>; not the raw data, nor the result of a simple data summary</a:t>
            </a:r>
          </a:p>
          <a:p>
            <a:pPr marL="284163" indent="-284163" eaLnBrk="0" hangingPunct="0">
              <a:buFontTx/>
              <a:buChar char="•"/>
            </a:pPr>
            <a:r>
              <a:rPr lang="en-GB" altLang="zh-CN" sz="2400" b="1" dirty="0">
                <a:ea typeface="SimSun" pitchFamily="2" charset="-122"/>
              </a:rPr>
              <a:t>Real life databases</a:t>
            </a:r>
            <a:r>
              <a:rPr lang="en-GB" altLang="zh-CN" sz="2400" dirty="0">
                <a:ea typeface="SimSun" pitchFamily="2" charset="-122"/>
              </a:rPr>
              <a:t>; not laboratory generated data sets</a:t>
            </a:r>
          </a:p>
          <a:p>
            <a:pPr marL="284163" indent="-284163"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expected to be scaled up and applied to large databases</a:t>
            </a:r>
            <a:endParaRPr lang="en-GB" sz="2400" dirty="0">
              <a:ea typeface="SimSun" pitchFamily="2" charset="-122"/>
            </a:endParaRPr>
          </a:p>
        </p:txBody>
      </p:sp>
      <p:sp>
        <p:nvSpPr>
          <p:cNvPr id="68612" name="Text Box 4"/>
          <p:cNvSpPr txBox="1">
            <a:spLocks noChangeArrowheads="1"/>
          </p:cNvSpPr>
          <p:nvPr/>
        </p:nvSpPr>
        <p:spPr bwMode="auto">
          <a:xfrm>
            <a:off x="785786" y="1371600"/>
            <a:ext cx="7620000" cy="1681163"/>
          </a:xfrm>
          <a:prstGeom prst="rect">
            <a:avLst/>
          </a:prstGeom>
          <a:noFill/>
          <a:ln w="9525">
            <a:solidFill>
              <a:schemeClr val="tx1"/>
            </a:solidFill>
            <a:miter lim="800000"/>
            <a:headEnd/>
            <a:tailEnd/>
          </a:ln>
          <a:effectLst/>
        </p:spPr>
        <p:txBody>
          <a:bodyPr>
            <a:spAutoFit/>
          </a:bodyPr>
          <a:lstStyle/>
          <a:p>
            <a:pPr algn="just" eaLnBrk="0" hangingPunct="0">
              <a:lnSpc>
                <a:spcPct val="115000"/>
              </a:lnSpc>
            </a:pPr>
            <a:r>
              <a:rPr lang="en-GB" altLang="zh-CN"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i="1" dirty="0">
                <a:ea typeface="SimSun" pitchFamily="2" charset="-122"/>
              </a:rPr>
              <a:t>Data Mining</a:t>
            </a:r>
            <a:r>
              <a:rPr lang="en-GB" altLang="zh-CN" dirty="0">
                <a:ea typeface="SimSun" pitchFamily="2" charset="-122"/>
              </a:rPr>
              <a:t> is an integral step of KDD that discovers hidden patterns from an input data set.</a:t>
            </a:r>
          </a:p>
        </p:txBody>
      </p:sp>
    </p:spTree>
    <p:extLst>
      <p:ext uri="{BB962C8B-B14F-4D97-AF65-F5344CB8AC3E}">
        <p14:creationId xmlns:p14="http://schemas.microsoft.com/office/powerpoint/2010/main" val="198798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fontScale="90000"/>
          </a:bodyPr>
          <a:lstStyle/>
          <a:p>
            <a:r>
              <a:rPr lang="en-GB" sz="3200" b="1"/>
              <a:t>Data Mining: Useful Information</a:t>
            </a:r>
          </a:p>
        </p:txBody>
      </p:sp>
      <p:sp>
        <p:nvSpPr>
          <p:cNvPr id="70659" name="Rectangle 3"/>
          <p:cNvSpPr>
            <a:spLocks noChangeArrowheads="1"/>
          </p:cNvSpPr>
          <p:nvPr/>
        </p:nvSpPr>
        <p:spPr bwMode="auto">
          <a:xfrm>
            <a:off x="357158" y="1071546"/>
            <a:ext cx="8382000" cy="4572000"/>
          </a:xfrm>
          <a:prstGeom prst="rect">
            <a:avLst/>
          </a:prstGeom>
          <a:noFill/>
          <a:ln w="9525">
            <a:noFill/>
            <a:miter lim="800000"/>
            <a:headEnd/>
            <a:tailEnd/>
          </a:ln>
          <a:effectLst/>
        </p:spPr>
        <p:txBody>
          <a:bodyPr/>
          <a:lstStyle/>
          <a:p>
            <a:pPr marL="292100" indent="-292100" eaLnBrk="0" hangingPunct="0">
              <a:spcAft>
                <a:spcPct val="20000"/>
              </a:spcAft>
            </a:pPr>
            <a:r>
              <a:rPr lang="en-GB" altLang="zh-CN" sz="2400" dirty="0">
                <a:ea typeface="SimSun" pitchFamily="2" charset="-122"/>
              </a:rPr>
              <a:t>Example 1 (A well-known example, not a joke):</a:t>
            </a:r>
          </a:p>
          <a:p>
            <a:pPr marL="292100" indent="-292100" eaLnBrk="0" hangingPunct="0">
              <a:spcBef>
                <a:spcPct val="25000"/>
              </a:spcBef>
            </a:pPr>
            <a:r>
              <a:rPr lang="en-GB" altLang="zh-CN" sz="2000" dirty="0">
                <a:ea typeface="SimSun" pitchFamily="2" charset="-122"/>
              </a:rPr>
              <a:t>	</a:t>
            </a:r>
            <a:r>
              <a:rPr lang="en-GB" altLang="zh-CN" sz="2400" dirty="0">
                <a:solidFill>
                  <a:srgbClr val="0033CC"/>
                </a:solidFill>
                <a:ea typeface="SimSun" pitchFamily="2" charset="-122"/>
              </a:rPr>
              <a:t>Customers who purchase </a:t>
            </a:r>
            <a:r>
              <a:rPr lang="en-GB" altLang="zh-CN" sz="2400" i="1" dirty="0">
                <a:solidFill>
                  <a:srgbClr val="0033CC"/>
                </a:solidFill>
                <a:ea typeface="SimSun" pitchFamily="2" charset="-122"/>
              </a:rPr>
              <a:t>beer</a:t>
            </a:r>
            <a:r>
              <a:rPr lang="en-GB" altLang="zh-CN" sz="2400" dirty="0">
                <a:solidFill>
                  <a:srgbClr val="0033CC"/>
                </a:solidFill>
                <a:ea typeface="SimSun" pitchFamily="2" charset="-122"/>
              </a:rPr>
              <a:t> are also likely (say 90%) to purchase </a:t>
            </a:r>
            <a:r>
              <a:rPr lang="en-GB" altLang="zh-CN" sz="2400" i="1" dirty="0">
                <a:solidFill>
                  <a:srgbClr val="0033CC"/>
                </a:solidFill>
                <a:ea typeface="SimSun" pitchFamily="2" charset="-122"/>
              </a:rPr>
              <a:t>nappies</a:t>
            </a:r>
            <a:r>
              <a:rPr lang="en-GB" altLang="zh-CN" sz="2400" dirty="0">
                <a:solidFill>
                  <a:srgbClr val="0033CC"/>
                </a:solidFill>
                <a:ea typeface="SimSun" pitchFamily="2" charset="-122"/>
              </a:rPr>
              <a:t>.</a:t>
            </a:r>
            <a:r>
              <a:rPr lang="en-GB" altLang="zh-CN" sz="2000" dirty="0">
                <a:ea typeface="SimSun" pitchFamily="2" charset="-122"/>
                <a:sym typeface="Symbol" pitchFamily="18" charset="2"/>
              </a:rPr>
              <a:t> </a:t>
            </a:r>
          </a:p>
          <a:p>
            <a:pPr marL="292100" indent="-292100" eaLnBrk="0" hangingPunct="0"/>
            <a:endParaRPr lang="en-GB" altLang="zh-CN" sz="2000" dirty="0">
              <a:ea typeface="SimSun" pitchFamily="2" charset="-122"/>
              <a:sym typeface="Symbol" pitchFamily="18" charset="2"/>
            </a:endParaRPr>
          </a:p>
          <a:p>
            <a:pPr marL="292100" indent="-292100" eaLnBrk="0" hangingPunct="0">
              <a:spcAft>
                <a:spcPct val="25000"/>
              </a:spcAft>
            </a:pPr>
            <a:r>
              <a:rPr lang="en-GB" altLang="zh-CN" sz="2400" dirty="0">
                <a:ea typeface="SimSun" pitchFamily="2" charset="-122"/>
              </a:rPr>
              <a:t>Example 2 (May already be in practical use in credit card applications):</a:t>
            </a:r>
            <a:r>
              <a:rPr lang="en-GB" altLang="zh-CN" sz="2000" dirty="0">
                <a:ea typeface="SimSun" pitchFamily="2" charset="-122"/>
              </a:rPr>
              <a:t>	</a:t>
            </a:r>
          </a:p>
          <a:p>
            <a:pPr marL="292100" indent="-292100" eaLnBrk="0" hangingPunct="0"/>
            <a:r>
              <a:rPr lang="en-GB" altLang="zh-CN" sz="2000" dirty="0">
                <a:ea typeface="SimSun" pitchFamily="2" charset="-122"/>
              </a:rPr>
              <a:t>	</a:t>
            </a:r>
            <a:r>
              <a:rPr lang="en-GB" altLang="zh-CN" sz="2400" b="1" dirty="0">
                <a:solidFill>
                  <a:srgbClr val="0033CC"/>
                </a:solidFill>
                <a:ea typeface="SimSun" pitchFamily="2" charset="-122"/>
              </a:rPr>
              <a:t>If </a:t>
            </a:r>
            <a:r>
              <a:rPr lang="en-GB" altLang="zh-CN" sz="2400" dirty="0">
                <a:solidFill>
                  <a:srgbClr val="0033CC"/>
                </a:solidFill>
                <a:ea typeface="SimSun" pitchFamily="2" charset="-122"/>
              </a:rPr>
              <a:t>20,000 </a:t>
            </a:r>
            <a:r>
              <a:rPr lang="en-GB" altLang="zh-CN" sz="2400" dirty="0">
                <a:solidFill>
                  <a:srgbClr val="0033CC"/>
                </a:solidFill>
                <a:ea typeface="SimSun" pitchFamily="2" charset="-122"/>
                <a:sym typeface="Symbol" pitchFamily="18" charset="2"/>
              </a:rPr>
              <a:t> Customer’s Salary  40,000 pounds and Customer has a house, </a:t>
            </a:r>
            <a:r>
              <a:rPr lang="en-GB" altLang="zh-CN" sz="2400" b="1" dirty="0">
                <a:solidFill>
                  <a:srgbClr val="0033CC"/>
                </a:solidFill>
                <a:ea typeface="SimSun" pitchFamily="2" charset="-122"/>
              </a:rPr>
              <a:t>then</a:t>
            </a:r>
            <a:r>
              <a:rPr lang="en-GB" altLang="zh-CN" sz="2400" dirty="0">
                <a:solidFill>
                  <a:srgbClr val="0033CC"/>
                </a:solidFill>
                <a:ea typeface="SimSun" pitchFamily="2" charset="-122"/>
              </a:rPr>
              <a:t> Customer is a safe customer.</a:t>
            </a:r>
            <a:endParaRPr lang="en-GB" altLang="zh-CN" sz="2400" dirty="0">
              <a:ea typeface="SimSun" pitchFamily="2" charset="-122"/>
            </a:endParaRPr>
          </a:p>
        </p:txBody>
      </p:sp>
    </p:spTree>
    <p:extLst>
      <p:ext uri="{BB962C8B-B14F-4D97-AF65-F5344CB8AC3E}">
        <p14:creationId xmlns:p14="http://schemas.microsoft.com/office/powerpoint/2010/main" val="2780985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idx="4294967295"/>
          </p:nvPr>
        </p:nvSpPr>
        <p:spPr>
          <a:xfrm>
            <a:off x="214282" y="142852"/>
            <a:ext cx="7772400" cy="1012825"/>
          </a:xfrm>
        </p:spPr>
        <p:txBody>
          <a:bodyPr/>
          <a:lstStyle/>
          <a:p>
            <a:r>
              <a:rPr lang="en-GB" sz="3200" b="1" dirty="0"/>
              <a:t>Data Mining: Non-trivial Information</a:t>
            </a:r>
          </a:p>
        </p:txBody>
      </p:sp>
      <p:sp>
        <p:nvSpPr>
          <p:cNvPr id="76803" name="Content Placeholder 8"/>
          <p:cNvSpPr>
            <a:spLocks/>
          </p:cNvSpPr>
          <p:nvPr/>
        </p:nvSpPr>
        <p:spPr bwMode="auto">
          <a:xfrm>
            <a:off x="285720" y="1142984"/>
            <a:ext cx="8458200" cy="6921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285720" y="2357430"/>
            <a:ext cx="8566150" cy="3471863"/>
            <a:chOff x="144" y="1482"/>
            <a:chExt cx="5396" cy="2187"/>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a:p>
          </p:txBody>
        </p:sp>
        <p:sp>
          <p:nvSpPr>
            <p:cNvPr id="76805" name="Text Box 5"/>
            <p:cNvSpPr txBox="1">
              <a:spLocks noChangeArrowheads="1"/>
            </p:cNvSpPr>
            <p:nvPr/>
          </p:nvSpPr>
          <p:spPr bwMode="auto">
            <a:xfrm rot="-5400000">
              <a:off x="-148" y="1876"/>
              <a:ext cx="988" cy="404"/>
            </a:xfrm>
            <a:prstGeom prst="rect">
              <a:avLst/>
            </a:prstGeom>
            <a:noFill/>
            <a:ln w="9525">
              <a:noFill/>
              <a:miter lim="800000"/>
              <a:headEnd/>
              <a:tailEnd/>
            </a:ln>
            <a:effectLst/>
          </p:spPr>
          <p:txBody>
            <a:bodyPr wrap="none">
              <a:spAutoFit/>
            </a:bodyPr>
            <a:lstStyle/>
            <a:p>
              <a:r>
                <a:rPr lang="en-GB"/>
                <a:t>Low end of</a:t>
              </a:r>
            </a:p>
            <a:p>
              <a:r>
                <a:rPr lang="en-GB"/>
                <a:t>sophistication</a:t>
              </a:r>
            </a:p>
          </p:txBody>
        </p:sp>
        <p:sp>
          <p:nvSpPr>
            <p:cNvPr id="76806" name="Text Box 6"/>
            <p:cNvSpPr txBox="1">
              <a:spLocks noChangeArrowheads="1"/>
            </p:cNvSpPr>
            <p:nvPr/>
          </p:nvSpPr>
          <p:spPr bwMode="auto">
            <a:xfrm rot="-5400000">
              <a:off x="4844" y="1876"/>
              <a:ext cx="988" cy="404"/>
            </a:xfrm>
            <a:prstGeom prst="rect">
              <a:avLst/>
            </a:prstGeom>
            <a:noFill/>
            <a:ln w="9525">
              <a:noFill/>
              <a:miter lim="800000"/>
              <a:headEnd/>
              <a:tailEnd/>
            </a:ln>
            <a:effectLst/>
          </p:spPr>
          <p:txBody>
            <a:bodyPr wrap="none">
              <a:spAutoFit/>
            </a:bodyPr>
            <a:lstStyle/>
            <a:p>
              <a:r>
                <a:rPr lang="en-GB"/>
                <a:t>High end of</a:t>
              </a:r>
            </a:p>
            <a:p>
              <a:r>
                <a:rPr lang="en-GB"/>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a:p>
          </p:txBody>
        </p:sp>
        <p:sp>
          <p:nvSpPr>
            <p:cNvPr id="76809" name="Text Box 9"/>
            <p:cNvSpPr txBox="1">
              <a:spLocks noChangeArrowheads="1"/>
            </p:cNvSpPr>
            <p:nvPr/>
          </p:nvSpPr>
          <p:spPr bwMode="auto">
            <a:xfrm>
              <a:off x="720" y="1488"/>
              <a:ext cx="947" cy="250"/>
            </a:xfrm>
            <a:prstGeom prst="rect">
              <a:avLst/>
            </a:prstGeom>
            <a:noFill/>
            <a:ln w="9525">
              <a:noFill/>
              <a:miter lim="800000"/>
              <a:headEnd/>
              <a:tailEnd/>
            </a:ln>
            <a:effectLst/>
          </p:spPr>
          <p:txBody>
            <a:bodyPr wrap="none">
              <a:spAutoFit/>
            </a:bodyPr>
            <a:lstStyle/>
            <a:p>
              <a:r>
                <a:rPr lang="en-GB" sz="2000" b="1" dirty="0">
                  <a:latin typeface="Arial Narrow" pitchFamily="34" charset="0"/>
                </a:rPr>
                <a:t>Data retrieval</a:t>
              </a:r>
            </a:p>
          </p:txBody>
        </p:sp>
        <p:sp>
          <p:nvSpPr>
            <p:cNvPr id="76810" name="Text Box 10"/>
            <p:cNvSpPr txBox="1">
              <a:spLocks noChangeArrowheads="1"/>
            </p:cNvSpPr>
            <p:nvPr/>
          </p:nvSpPr>
          <p:spPr bwMode="auto">
            <a:xfrm>
              <a:off x="1836" y="1482"/>
              <a:ext cx="1782" cy="250"/>
            </a:xfrm>
            <a:prstGeom prst="rect">
              <a:avLst/>
            </a:prstGeom>
            <a:noFill/>
            <a:ln w="9525">
              <a:noFill/>
              <a:miter lim="800000"/>
              <a:headEnd/>
              <a:tailEnd/>
            </a:ln>
            <a:effectLst/>
          </p:spPr>
          <p:txBody>
            <a:bodyPr wrap="none">
              <a:spAutoFit/>
            </a:bodyPr>
            <a:lstStyle/>
            <a:p>
              <a:r>
                <a:rPr lang="en-GB" sz="2000" b="1">
                  <a:latin typeface="Arial Narrow" pitchFamily="34" charset="0"/>
                </a:rPr>
                <a:t>Online analytic processing</a:t>
              </a:r>
            </a:p>
          </p:txBody>
        </p:sp>
        <p:sp>
          <p:nvSpPr>
            <p:cNvPr id="76811" name="Text Box 11"/>
            <p:cNvSpPr txBox="1">
              <a:spLocks noChangeArrowheads="1"/>
            </p:cNvSpPr>
            <p:nvPr/>
          </p:nvSpPr>
          <p:spPr bwMode="auto">
            <a:xfrm>
              <a:off x="3792" y="1488"/>
              <a:ext cx="866" cy="250"/>
            </a:xfrm>
            <a:prstGeom prst="rect">
              <a:avLst/>
            </a:prstGeom>
            <a:noFill/>
            <a:ln w="9525">
              <a:noFill/>
              <a:miter lim="800000"/>
              <a:headEnd/>
              <a:tailEnd/>
            </a:ln>
            <a:effectLst/>
          </p:spPr>
          <p:txBody>
            <a:bodyPr wrap="none">
              <a:spAutoFit/>
            </a:bodyPr>
            <a:lstStyle/>
            <a:p>
              <a:r>
                <a:rPr lang="en-GB" sz="2000" b="1">
                  <a:latin typeface="Arial Narrow" pitchFamily="34" charset="0"/>
                </a:rPr>
                <a:t>Data mining</a:t>
              </a:r>
            </a:p>
          </p:txBody>
        </p:sp>
        <p:sp>
          <p:nvSpPr>
            <p:cNvPr id="76812" name="Rectangle 12"/>
            <p:cNvSpPr>
              <a:spLocks noChangeArrowheads="1"/>
            </p:cNvSpPr>
            <p:nvPr/>
          </p:nvSpPr>
          <p:spPr bwMode="auto">
            <a:xfrm>
              <a:off x="576" y="2400"/>
              <a:ext cx="1536" cy="577"/>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Retrieval of stored data</a:t>
              </a:r>
            </a:p>
            <a:p>
              <a:pPr marL="192088" indent="-192088" eaLnBrk="0" hangingPunct="0">
                <a:buFontTx/>
                <a:buChar char="•"/>
              </a:pPr>
              <a:r>
                <a:rPr lang="en-GB" altLang="zh-CN">
                  <a:latin typeface="Arial Narrow" pitchFamily="34" charset="0"/>
                  <a:ea typeface="??"/>
                  <a:cs typeface="??"/>
                </a:rPr>
                <a:t>Trivial data aggregation</a:t>
              </a:r>
            </a:p>
            <a:p>
              <a:pPr marL="192088" indent="-192088" eaLnBrk="0" hangingPunct="0">
                <a:buFontTx/>
                <a:buChar char="•"/>
              </a:pPr>
              <a:r>
                <a:rPr lang="en-GB" altLang="zh-CN">
                  <a:latin typeface="Arial Narrow" pitchFamily="34" charset="0"/>
                  <a:ea typeface="??"/>
                  <a:cs typeface="??"/>
                </a:rPr>
                <a:t>Written in standard SQL</a:t>
              </a:r>
              <a:endParaRPr lang="en-GB">
                <a:latin typeface="Arial Narrow" pitchFamily="34" charset="0"/>
                <a:ea typeface="??"/>
                <a:cs typeface="??"/>
              </a:endParaRPr>
            </a:p>
          </p:txBody>
        </p:sp>
        <p:sp>
          <p:nvSpPr>
            <p:cNvPr id="76813" name="Text Box 13"/>
            <p:cNvSpPr txBox="1">
              <a:spLocks noChangeArrowheads="1"/>
            </p:cNvSpPr>
            <p:nvPr/>
          </p:nvSpPr>
          <p:spPr bwMode="auto">
            <a:xfrm>
              <a:off x="2064" y="2400"/>
              <a:ext cx="1392" cy="1269"/>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Interactive reporting on stored data</a:t>
              </a:r>
            </a:p>
            <a:p>
              <a:pPr marL="192088" indent="-192088" eaLnBrk="0" hangingPunct="0">
                <a:buFontTx/>
                <a:buChar char="•"/>
              </a:pPr>
              <a:r>
                <a:rPr lang="en-GB" altLang="zh-CN">
                  <a:latin typeface="Arial Narrow" pitchFamily="34" charset="0"/>
                  <a:ea typeface="??"/>
                  <a:cs typeface="??"/>
                </a:rPr>
                <a:t>Summarisation and drilling along different attributes</a:t>
              </a:r>
            </a:p>
            <a:p>
              <a:pPr marL="192088" indent="-192088" eaLnBrk="0" hangingPunct="0">
                <a:buFontTx/>
                <a:buChar char="•"/>
              </a:pPr>
              <a:r>
                <a:rPr lang="en-GB" altLang="zh-CN">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1198"/>
            </a:xfrm>
            <a:prstGeom prst="rect">
              <a:avLst/>
            </a:prstGeom>
            <a:noFill/>
            <a:ln w="9525">
              <a:noFill/>
              <a:miter lim="800000"/>
              <a:headEnd/>
              <a:tailEnd/>
            </a:ln>
            <a:effectLst/>
          </p:spPr>
          <p:txBody>
            <a:bodyPr>
              <a:spAutoFit/>
            </a:bodyPr>
            <a:lstStyle/>
            <a:p>
              <a:pPr marL="192088" indent="-192088" eaLnBrk="0" hangingPunct="0">
                <a:lnSpc>
                  <a:spcPct val="110000"/>
                </a:lnSpc>
                <a:buFontTx/>
                <a:buChar char="•"/>
              </a:pPr>
              <a:r>
                <a:rPr lang="en-GB" altLang="zh-CN">
                  <a:latin typeface="Arial Narrow" pitchFamily="34" charset="0"/>
                  <a:ea typeface="??"/>
                  <a:cs typeface="??"/>
                </a:rPr>
                <a:t>Discovery of hidden and embedded patterns</a:t>
              </a:r>
            </a:p>
            <a:p>
              <a:pPr marL="192088" indent="-192088" eaLnBrk="0" hangingPunct="0">
                <a:lnSpc>
                  <a:spcPct val="110000"/>
                </a:lnSpc>
                <a:buFontTx/>
                <a:buChar char="•"/>
              </a:pPr>
              <a:r>
                <a:rPr lang="en-GB" altLang="zh-CN">
                  <a:latin typeface="Arial Narrow" pitchFamily="34" charset="0"/>
                  <a:ea typeface="??"/>
                  <a:cs typeface="??"/>
                </a:rPr>
                <a:t>Discovery algorithms</a:t>
              </a:r>
            </a:p>
            <a:p>
              <a:pPr marL="192088" indent="-192088" eaLnBrk="0" hangingPunct="0">
                <a:lnSpc>
                  <a:spcPct val="110000"/>
                </a:lnSpc>
                <a:buFontTx/>
                <a:buChar char="•"/>
              </a:pPr>
              <a:r>
                <a:rPr lang="en-GB" altLang="zh-CN">
                  <a:latin typeface="Arial Narrow" pitchFamily="34" charset="0"/>
                  <a:ea typeface="??"/>
                  <a:cs typeface="??"/>
                </a:rPr>
                <a:t>Written in programming language probably with the assistance of SQL</a:t>
              </a:r>
            </a:p>
          </p:txBody>
        </p:sp>
      </p:grpSp>
    </p:spTree>
    <p:extLst>
      <p:ext uri="{BB962C8B-B14F-4D97-AF65-F5344CB8AC3E}">
        <p14:creationId xmlns:p14="http://schemas.microsoft.com/office/powerpoint/2010/main" val="3924289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7"/>
          <p:cNvSpPr>
            <a:spLocks noGrp="1"/>
          </p:cNvSpPr>
          <p:nvPr>
            <p:ph type="title" idx="4294967295"/>
          </p:nvPr>
        </p:nvSpPr>
        <p:spPr>
          <a:xfrm>
            <a:off x="214282" y="214290"/>
            <a:ext cx="7272338" cy="1012825"/>
          </a:xfrm>
        </p:spPr>
        <p:txBody>
          <a:bodyPr/>
          <a:lstStyle/>
          <a:p>
            <a:r>
              <a:rPr lang="en-GB" sz="3200" b="1" dirty="0"/>
              <a:t>Data Mining: Real-life Databases</a:t>
            </a:r>
          </a:p>
        </p:txBody>
      </p:sp>
      <p:sp>
        <p:nvSpPr>
          <p:cNvPr id="78851"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Characteristics of a real-life database</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The size may be extremely large </a:t>
            </a:r>
          </a:p>
          <a:p>
            <a:pPr marL="760413" lvl="1" indent="-222250" eaLnBrk="0" hangingPunct="0">
              <a:spcBef>
                <a:spcPct val="20000"/>
              </a:spcBef>
              <a:buFontTx/>
              <a:buChar char="–"/>
            </a:pPr>
            <a:r>
              <a:rPr lang="en-GB" altLang="zh-CN" sz="2400" dirty="0">
                <a:latin typeface="Helvetica" charset="0"/>
                <a:ea typeface="SimSun" pitchFamily="2" charset="-122"/>
              </a:rPr>
              <a:t>The dimensionality can be very high</a:t>
            </a:r>
          </a:p>
          <a:p>
            <a:pPr marL="760413" lvl="1" indent="-222250" eaLnBrk="0" hangingPunct="0">
              <a:spcBef>
                <a:spcPct val="20000"/>
              </a:spcBef>
              <a:buFontTx/>
              <a:buChar char="–"/>
            </a:pPr>
            <a:r>
              <a:rPr lang="en-GB" altLang="zh-CN" sz="2400" dirty="0">
                <a:latin typeface="Helvetica" charset="0"/>
                <a:ea typeface="SimSun" pitchFamily="2" charset="-122"/>
              </a:rPr>
              <a:t>Attributes can be of different data types</a:t>
            </a:r>
            <a:endParaRPr lang="en-GB" sz="2400" dirty="0"/>
          </a:p>
          <a:p>
            <a:pPr marL="760413" lvl="1" indent="-222250" eaLnBrk="0" hangingPunct="0">
              <a:spcBef>
                <a:spcPct val="20000"/>
              </a:spcBef>
              <a:buFontTx/>
              <a:buChar char="–"/>
            </a:pPr>
            <a:r>
              <a:rPr lang="en-GB" sz="2400" dirty="0"/>
              <a:t>Data quality can be very poor</a:t>
            </a:r>
          </a:p>
          <a:p>
            <a:pPr marL="760413" lvl="1" indent="-222250" eaLnBrk="0" hangingPunct="0">
              <a:spcBef>
                <a:spcPct val="20000"/>
              </a:spcBef>
              <a:buFontTx/>
              <a:buChar char="–"/>
            </a:pPr>
            <a:r>
              <a:rPr lang="en-GB" sz="2400" dirty="0"/>
              <a:t>Data may exist in pieces and isolated in different systems</a:t>
            </a:r>
          </a:p>
          <a:p>
            <a:pPr marL="760413" lvl="1" indent="-222250" eaLnBrk="0" hangingPunct="0">
              <a:spcBef>
                <a:spcPct val="20000"/>
              </a:spcBef>
              <a:buFontTx/>
              <a:buChar char="–"/>
            </a:pPr>
            <a:r>
              <a:rPr lang="en-GB" sz="2400" dirty="0"/>
              <a:t>Value distribution can be extremely skewed </a:t>
            </a:r>
          </a:p>
          <a:p>
            <a:pPr marL="760413" lvl="1" indent="-222250" eaLnBrk="0" hangingPunct="0">
              <a:spcBef>
                <a:spcPct val="20000"/>
              </a:spcBef>
              <a:buFontTx/>
              <a:buChar char="–"/>
            </a:pPr>
            <a:r>
              <a:rPr lang="en-GB" sz="2400" dirty="0"/>
              <a:t>Database content can be dynamic and evolving</a:t>
            </a:r>
          </a:p>
          <a:p>
            <a:pPr marL="760413" lvl="1" indent="-222250" eaLnBrk="0" hangingPunct="0">
              <a:spcBef>
                <a:spcPct val="20000"/>
              </a:spcBef>
              <a:buFontTx/>
              <a:buChar char="–"/>
            </a:pPr>
            <a:r>
              <a:rPr lang="en-GB" sz="2400" dirty="0"/>
              <a:t>Data may lack traditional record-based structure</a:t>
            </a:r>
          </a:p>
          <a:p>
            <a:pPr marL="760413" lvl="1" indent="-222250" eaLnBrk="0" hangingPunct="0">
              <a:spcBef>
                <a:spcPct val="20000"/>
              </a:spcBef>
              <a:buFontTx/>
              <a:buChar char="–"/>
            </a:pPr>
            <a:r>
              <a:rPr lang="en-GB" altLang="zh-CN" sz="2400" dirty="0">
                <a:ea typeface="SimSun" pitchFamily="2" charset="-122"/>
              </a:rPr>
              <a:t>Data are available on second storage media</a:t>
            </a:r>
            <a:endParaRPr lang="en-GB" altLang="zh-CN" sz="2000" b="1" dirty="0">
              <a:latin typeface="Helvetica" charset="0"/>
              <a:ea typeface="SimSun" pitchFamily="2" charset="-122"/>
            </a:endParaRPr>
          </a:p>
        </p:txBody>
      </p:sp>
    </p:spTree>
    <p:extLst>
      <p:ext uri="{BB962C8B-B14F-4D97-AF65-F5344CB8AC3E}">
        <p14:creationId xmlns:p14="http://schemas.microsoft.com/office/powerpoint/2010/main" val="2250482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7"/>
          <p:cNvSpPr>
            <a:spLocks noGrp="1"/>
          </p:cNvSpPr>
          <p:nvPr>
            <p:ph type="title" idx="4294967295"/>
          </p:nvPr>
        </p:nvSpPr>
        <p:spPr>
          <a:xfrm>
            <a:off x="285720" y="214290"/>
            <a:ext cx="7272338" cy="1012825"/>
          </a:xfrm>
        </p:spPr>
        <p:txBody>
          <a:bodyPr/>
          <a:lstStyle/>
          <a:p>
            <a:r>
              <a:rPr lang="en-GB" sz="3200" b="1" dirty="0"/>
              <a:t>Data Mining: Efficient Algorithms</a:t>
            </a:r>
          </a:p>
        </p:txBody>
      </p:sp>
      <p:sp>
        <p:nvSpPr>
          <p:cNvPr id="80899" name="Content Placeholder 8"/>
          <p:cNvSpPr>
            <a:spLocks/>
          </p:cNvSpPr>
          <p:nvPr/>
        </p:nvSpPr>
        <p:spPr bwMode="auto">
          <a:xfrm>
            <a:off x="428596" y="1142984"/>
            <a:ext cx="8247063" cy="4899025"/>
          </a:xfrm>
          <a:prstGeom prst="rect">
            <a:avLst/>
          </a:prstGeom>
          <a:noFill/>
          <a:ln w="9525">
            <a:noFill/>
            <a:miter lim="800000"/>
            <a:headEnd/>
            <a:tailEnd/>
          </a:ln>
        </p:spPr>
        <p:txBody>
          <a:bodyPr/>
          <a:lstStyle/>
          <a:p>
            <a:pPr marL="284163" indent="-284163" eaLnBrk="0" hangingPunct="0">
              <a:buFontTx/>
              <a:buChar char="•"/>
            </a:pPr>
            <a:r>
              <a:rPr lang="en-GB" altLang="zh-CN" sz="2400" dirty="0">
                <a:latin typeface="Helvetica" charset="0"/>
                <a:ea typeface="??"/>
                <a:cs typeface="??"/>
              </a:rPr>
              <a:t>Discovering interesting patterns supported by given facts can be </a:t>
            </a:r>
            <a:r>
              <a:rPr lang="en-GB" altLang="zh-CN" sz="2400" i="1" dirty="0">
                <a:latin typeface="Helvetica" charset="0"/>
                <a:ea typeface="??"/>
                <a:cs typeface="??"/>
              </a:rPr>
              <a:t>computationally hard</a:t>
            </a:r>
            <a:r>
              <a:rPr lang="en-GB" altLang="zh-CN" sz="2400" dirty="0">
                <a:latin typeface="Helvetica" charset="0"/>
                <a:ea typeface="??"/>
                <a:cs typeface="??"/>
              </a:rPr>
              <a:t> because many discoveries are combinatorial problems. Trivial algorithms may take too long.</a:t>
            </a:r>
          </a:p>
          <a:p>
            <a:pPr marL="284163" indent="-284163" eaLnBrk="0" hangingPunct="0">
              <a:spcBef>
                <a:spcPct val="20000"/>
              </a:spcBef>
              <a:buFontTx/>
              <a:buChar char="•"/>
            </a:pPr>
            <a:r>
              <a:rPr lang="en-GB" altLang="zh-CN" sz="2400" dirty="0">
                <a:latin typeface="Helvetica" charset="0"/>
                <a:ea typeface="??"/>
                <a:cs typeface="??"/>
              </a:rPr>
              <a:t>A discovery algorithm is considered efficient if its execution time and memory requirement are comparable to those of sorting algorithms; otherwise, it is unlikely to scale up well enough to cope with data sets of large sizes.</a:t>
            </a:r>
          </a:p>
          <a:p>
            <a:pPr marL="284163" indent="-284163" eaLnBrk="0" hangingPunct="0">
              <a:spcBef>
                <a:spcPct val="20000"/>
              </a:spcBef>
              <a:buFontTx/>
              <a:buChar char="•"/>
            </a:pPr>
            <a:r>
              <a:rPr lang="en-GB" altLang="zh-CN" sz="2400" dirty="0">
                <a:latin typeface="Helvetica" charset="0"/>
                <a:ea typeface="??"/>
                <a:cs typeface="??"/>
              </a:rPr>
              <a:t>Efficient discovery algorithms may be hard to find. Using advanced hardware, optimising the implementation of the algorithms and developing approximate solutions can be viable alternative options.</a:t>
            </a:r>
          </a:p>
        </p:txBody>
      </p:sp>
    </p:spTree>
    <p:extLst>
      <p:ext uri="{BB962C8B-B14F-4D97-AF65-F5344CB8AC3E}">
        <p14:creationId xmlns:p14="http://schemas.microsoft.com/office/powerpoint/2010/main" val="969296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normAutofit fontScale="90000"/>
          </a:bodyPr>
          <a:lstStyle/>
          <a:p>
            <a:r>
              <a:rPr lang="en-GB" sz="3200" b="1"/>
              <a:t>Data Mining Objectives</a:t>
            </a:r>
          </a:p>
        </p:txBody>
      </p:sp>
      <p:sp>
        <p:nvSpPr>
          <p:cNvPr id="86019" name="Rectangle 4099"/>
          <p:cNvSpPr>
            <a:spLocks noGrp="1" noChangeArrowheads="1"/>
          </p:cNvSpPr>
          <p:nvPr>
            <p:ph idx="1"/>
          </p:nvPr>
        </p:nvSpPr>
        <p:spPr>
          <a:xfrm>
            <a:off x="357158" y="1142984"/>
            <a:ext cx="8458200" cy="4800600"/>
          </a:xfrm>
        </p:spPr>
        <p:txBody>
          <a:bodyPr>
            <a:normAutofit/>
          </a:bodyPr>
          <a:lstStyle/>
          <a:p>
            <a:pPr marL="284163" indent="-284163">
              <a:lnSpc>
                <a:spcPct val="90000"/>
              </a:lnSpc>
            </a:pPr>
            <a:r>
              <a:rPr lang="en-GB" sz="2400" dirty="0"/>
              <a:t>Classification</a:t>
            </a:r>
          </a:p>
          <a:p>
            <a:pPr marL="760413" lvl="1" indent="-222250">
              <a:lnSpc>
                <a:spcPct val="90000"/>
              </a:lnSpc>
            </a:pPr>
            <a:r>
              <a:rPr lang="en-GB" sz="2200" dirty="0"/>
              <a:t>Using existing data to form a classification model and then using the model to assign an appropriate class label for a data record (e.g. safe vs. risky customers)</a:t>
            </a:r>
          </a:p>
          <a:p>
            <a:pPr marL="284163" indent="-284163">
              <a:lnSpc>
                <a:spcPct val="90000"/>
              </a:lnSpc>
            </a:pPr>
            <a:r>
              <a:rPr lang="en-GB" sz="2400" dirty="0"/>
              <a:t>Estimation</a:t>
            </a:r>
          </a:p>
          <a:p>
            <a:pPr marL="760413" lvl="1" indent="-222250">
              <a:lnSpc>
                <a:spcPct val="90000"/>
              </a:lnSpc>
            </a:pPr>
            <a:r>
              <a:rPr lang="en-GB" sz="2200" dirty="0"/>
              <a:t>Similar to classification but to assign a value to an output variable of a data record (e.g. estimated house value)</a:t>
            </a:r>
          </a:p>
          <a:p>
            <a:pPr marL="284163" indent="-284163">
              <a:lnSpc>
                <a:spcPct val="90000"/>
              </a:lnSpc>
            </a:pPr>
            <a:r>
              <a:rPr lang="en-GB" sz="2400" dirty="0"/>
              <a:t> Prediction</a:t>
            </a:r>
          </a:p>
          <a:p>
            <a:pPr marL="760413" lvl="1" indent="-222250">
              <a:lnSpc>
                <a:spcPct val="90000"/>
              </a:lnSpc>
            </a:pPr>
            <a:r>
              <a:rPr lang="en-GB" sz="2200" dirty="0"/>
              <a:t>Similar to classification and estimation, but more concerned with future outcome of the output (e.g. tomorrow’s weather)</a:t>
            </a:r>
          </a:p>
          <a:p>
            <a:pPr marL="284163" indent="-284163">
              <a:lnSpc>
                <a:spcPct val="90000"/>
              </a:lnSpc>
            </a:pPr>
            <a:r>
              <a:rPr lang="en-GB" sz="2400" dirty="0"/>
              <a:t>Description</a:t>
            </a:r>
          </a:p>
          <a:p>
            <a:pPr marL="760413" lvl="1" indent="-222250">
              <a:lnSpc>
                <a:spcPct val="90000"/>
              </a:lnSpc>
            </a:pPr>
            <a:r>
              <a:rPr lang="en-GB" sz="2200" dirty="0"/>
              <a:t>General description of data characteristics (e.g. customer profile)</a:t>
            </a:r>
          </a:p>
        </p:txBody>
      </p:sp>
    </p:spTree>
    <p:extLst>
      <p:ext uri="{BB962C8B-B14F-4D97-AF65-F5344CB8AC3E}">
        <p14:creationId xmlns:p14="http://schemas.microsoft.com/office/powerpoint/2010/main" val="2113424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normAutofit fontScale="90000"/>
          </a:bodyPr>
          <a:lstStyle/>
          <a:p>
            <a:r>
              <a:rPr lang="en-US" sz="3200" b="1"/>
              <a:t>Data Mining &amp; Other Disciplines</a:t>
            </a:r>
          </a:p>
        </p:txBody>
      </p:sp>
      <p:sp>
        <p:nvSpPr>
          <p:cNvPr id="83972" name="Oval 4"/>
          <p:cNvSpPr>
            <a:spLocks noChangeArrowheads="1"/>
          </p:cNvSpPr>
          <p:nvPr/>
        </p:nvSpPr>
        <p:spPr bwMode="auto">
          <a:xfrm>
            <a:off x="762000" y="1727200"/>
            <a:ext cx="2667000" cy="990600"/>
          </a:xfrm>
          <a:prstGeom prst="ellipse">
            <a:avLst/>
          </a:prstGeom>
          <a:solidFill>
            <a:schemeClr val="folHlink"/>
          </a:solidFill>
          <a:ln w="9525">
            <a:solidFill>
              <a:schemeClr val="folHlink"/>
            </a:solidFill>
            <a:round/>
            <a:headEnd/>
            <a:tailEnd/>
          </a:ln>
          <a:effectLst/>
        </p:spPr>
        <p:txBody>
          <a:bodyPr wrap="none" anchor="ctr"/>
          <a:lstStyle/>
          <a:p>
            <a:pPr algn="ctr" eaLnBrk="0" hangingPunct="0"/>
            <a:r>
              <a:rPr lang="en-GB" b="1">
                <a:latin typeface="Helvetica" charset="0"/>
                <a:ea typeface="SimSun" pitchFamily="2" charset="-122"/>
              </a:rPr>
              <a:t>Machine Learning</a:t>
            </a:r>
          </a:p>
          <a:p>
            <a:pPr algn="ctr" eaLnBrk="0" hangingPunct="0"/>
            <a:r>
              <a:rPr lang="en-GB" b="1">
                <a:latin typeface="Helvetica" charset="0"/>
                <a:ea typeface="SimSun" pitchFamily="2" charset="-122"/>
              </a:rPr>
              <a:t>(Artificial Intelligence)</a:t>
            </a:r>
            <a:endParaRPr lang="en-GB" sz="2400">
              <a:latin typeface="Times New Roman" pitchFamily="18" charset="0"/>
              <a:ea typeface="SimSun" pitchFamily="2" charset="-122"/>
            </a:endParaRPr>
          </a:p>
        </p:txBody>
      </p:sp>
      <p:sp>
        <p:nvSpPr>
          <p:cNvPr id="83973" name="Oval 5"/>
          <p:cNvSpPr>
            <a:spLocks noChangeArrowheads="1"/>
          </p:cNvSpPr>
          <p:nvPr/>
        </p:nvSpPr>
        <p:spPr bwMode="auto">
          <a:xfrm>
            <a:off x="5943600" y="1727200"/>
            <a:ext cx="2590800" cy="990600"/>
          </a:xfrm>
          <a:prstGeom prst="ellipse">
            <a:avLst/>
          </a:prstGeom>
          <a:solidFill>
            <a:schemeClr val="hlink"/>
          </a:solidFill>
          <a:ln w="9525">
            <a:solidFill>
              <a:srgbClr val="DDDDDD"/>
            </a:solidFill>
            <a:round/>
            <a:headEnd/>
            <a:tailEnd/>
          </a:ln>
          <a:effectLst/>
        </p:spPr>
        <p:txBody>
          <a:bodyPr wrap="none" anchor="ctr"/>
          <a:lstStyle/>
          <a:p>
            <a:pPr algn="ctr" eaLnBrk="0" hangingPunct="0"/>
            <a:r>
              <a:rPr lang="en-GB" b="1">
                <a:latin typeface="Helvetica" charset="0"/>
                <a:ea typeface="SimSun" pitchFamily="2" charset="-122"/>
              </a:rPr>
              <a:t>Statistics</a:t>
            </a:r>
          </a:p>
        </p:txBody>
      </p:sp>
      <p:sp>
        <p:nvSpPr>
          <p:cNvPr id="83974" name="Oval 6"/>
          <p:cNvSpPr>
            <a:spLocks noChangeArrowheads="1"/>
          </p:cNvSpPr>
          <p:nvPr/>
        </p:nvSpPr>
        <p:spPr bwMode="auto">
          <a:xfrm>
            <a:off x="3276600" y="5257800"/>
            <a:ext cx="2743200" cy="762000"/>
          </a:xfrm>
          <a:prstGeom prst="ellipse">
            <a:avLst/>
          </a:prstGeom>
          <a:solidFill>
            <a:schemeClr val="accent1"/>
          </a:solidFill>
          <a:ln w="9525">
            <a:solidFill>
              <a:srgbClr val="EAEAEA"/>
            </a:solidFill>
            <a:round/>
            <a:headEnd/>
            <a:tailEnd/>
          </a:ln>
          <a:effectLst/>
        </p:spPr>
        <p:txBody>
          <a:bodyPr wrap="none" anchor="ctr"/>
          <a:lstStyle/>
          <a:p>
            <a:pPr algn="ctr" eaLnBrk="0" hangingPunct="0"/>
            <a:r>
              <a:rPr lang="en-GB" b="1">
                <a:latin typeface="Helvetica" charset="0"/>
                <a:ea typeface="SimSun" pitchFamily="2" charset="-122"/>
              </a:rPr>
              <a:t>Database </a:t>
            </a:r>
          </a:p>
          <a:p>
            <a:pPr algn="ctr" eaLnBrk="0" hangingPunct="0"/>
            <a:r>
              <a:rPr lang="en-GB" b="1">
                <a:latin typeface="Helvetica" charset="0"/>
                <a:ea typeface="SimSun" pitchFamily="2" charset="-122"/>
              </a:rPr>
              <a:t>Management</a:t>
            </a:r>
            <a:endParaRPr lang="en-GB" sz="2400">
              <a:latin typeface="Times New Roman" pitchFamily="18" charset="0"/>
              <a:ea typeface="SimSun" pitchFamily="2" charset="-122"/>
            </a:endParaRPr>
          </a:p>
        </p:txBody>
      </p:sp>
      <p:sp>
        <p:nvSpPr>
          <p:cNvPr id="83975" name="Rectangle 7"/>
          <p:cNvSpPr>
            <a:spLocks noChangeArrowheads="1"/>
          </p:cNvSpPr>
          <p:nvPr/>
        </p:nvSpPr>
        <p:spPr bwMode="auto">
          <a:xfrm>
            <a:off x="3276600" y="3479800"/>
            <a:ext cx="2743200" cy="762000"/>
          </a:xfrm>
          <a:prstGeom prst="rect">
            <a:avLst/>
          </a:prstGeom>
          <a:solidFill>
            <a:srgbClr val="FF9900"/>
          </a:solidFill>
          <a:ln w="9525">
            <a:solidFill>
              <a:schemeClr val="tx1"/>
            </a:solidFill>
            <a:miter lim="800000"/>
            <a:headEnd/>
            <a:tailEnd/>
          </a:ln>
          <a:effectLst/>
        </p:spPr>
        <p:txBody>
          <a:bodyPr wrap="none" anchor="ctr"/>
          <a:lstStyle/>
          <a:p>
            <a:pPr algn="ctr"/>
            <a:r>
              <a:rPr lang="en-GB" sz="2400" b="1">
                <a:latin typeface="Tahoma" pitchFamily="34" charset="0"/>
              </a:rPr>
              <a:t>DATA MINING</a:t>
            </a:r>
          </a:p>
        </p:txBody>
      </p:sp>
      <p:grpSp>
        <p:nvGrpSpPr>
          <p:cNvPr id="2" name="Group 8"/>
          <p:cNvGrpSpPr>
            <a:grpSpLocks/>
          </p:cNvGrpSpPr>
          <p:nvPr/>
        </p:nvGrpSpPr>
        <p:grpSpPr bwMode="auto">
          <a:xfrm>
            <a:off x="3276600" y="4241800"/>
            <a:ext cx="2722563" cy="1016000"/>
            <a:chOff x="2112" y="2976"/>
            <a:chExt cx="1715" cy="640"/>
          </a:xfrm>
        </p:grpSpPr>
        <p:cxnSp>
          <p:nvCxnSpPr>
            <p:cNvPr id="83977" name="AutoShape 9"/>
            <p:cNvCxnSpPr>
              <a:cxnSpLocks noChangeShapeType="1"/>
              <a:stCxn id="83974" idx="0"/>
              <a:endCxn id="83975" idx="2"/>
            </p:cNvCxnSpPr>
            <p:nvPr/>
          </p:nvCxnSpPr>
          <p:spPr bwMode="auto">
            <a:xfrm flipV="1">
              <a:off x="2976" y="2976"/>
              <a:ext cx="0" cy="640"/>
            </a:xfrm>
            <a:prstGeom prst="straightConnector1">
              <a:avLst/>
            </a:prstGeom>
            <a:noFill/>
            <a:ln w="28575">
              <a:solidFill>
                <a:schemeClr val="tx1"/>
              </a:solidFill>
              <a:miter lim="800000"/>
              <a:headEnd/>
              <a:tailEnd type="stealth" w="med" len="med"/>
            </a:ln>
            <a:effectLst/>
          </p:spPr>
        </p:cxnSp>
        <p:sp>
          <p:nvSpPr>
            <p:cNvPr id="83978" name="Text Box 10"/>
            <p:cNvSpPr txBox="1">
              <a:spLocks noChangeArrowheads="1"/>
            </p:cNvSpPr>
            <p:nvPr/>
          </p:nvSpPr>
          <p:spPr bwMode="auto">
            <a:xfrm>
              <a:off x="2112" y="3148"/>
              <a:ext cx="1715"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Fast storage structures &amp;</a:t>
              </a:r>
            </a:p>
            <a:p>
              <a:r>
                <a:rPr lang="en-GB" altLang="zh-CN" i="1">
                  <a:latin typeface="Tahoma" pitchFamily="34" charset="0"/>
                  <a:ea typeface="SimSun" pitchFamily="2" charset="-122"/>
                </a:rPr>
                <a:t> retrieval operations</a:t>
              </a:r>
              <a:endParaRPr lang="en-GB" i="1">
                <a:latin typeface="Tahoma" pitchFamily="34" charset="0"/>
                <a:ea typeface="SimSun" pitchFamily="2" charset="-122"/>
              </a:endParaRPr>
            </a:p>
          </p:txBody>
        </p:sp>
      </p:grpSp>
      <p:grpSp>
        <p:nvGrpSpPr>
          <p:cNvPr id="3" name="Group 11"/>
          <p:cNvGrpSpPr>
            <a:grpSpLocks/>
          </p:cNvGrpSpPr>
          <p:nvPr/>
        </p:nvGrpSpPr>
        <p:grpSpPr bwMode="auto">
          <a:xfrm>
            <a:off x="6019800" y="2717800"/>
            <a:ext cx="2536825" cy="1143000"/>
            <a:chOff x="3840" y="2016"/>
            <a:chExt cx="1598" cy="720"/>
          </a:xfrm>
        </p:grpSpPr>
        <p:cxnSp>
          <p:nvCxnSpPr>
            <p:cNvPr id="83980" name="AutoShape 12"/>
            <p:cNvCxnSpPr>
              <a:cxnSpLocks noChangeShapeType="1"/>
              <a:stCxn id="83973" idx="4"/>
              <a:endCxn id="83975" idx="3"/>
            </p:cNvCxnSpPr>
            <p:nvPr/>
          </p:nvCxnSpPr>
          <p:spPr bwMode="auto">
            <a:xfrm rot="5400000">
              <a:off x="3864" y="1992"/>
              <a:ext cx="720" cy="768"/>
            </a:xfrm>
            <a:prstGeom prst="bentConnector2">
              <a:avLst/>
            </a:prstGeom>
            <a:noFill/>
            <a:ln w="28575">
              <a:solidFill>
                <a:schemeClr val="tx1"/>
              </a:solidFill>
              <a:miter lim="800000"/>
              <a:headEnd/>
              <a:tailEnd type="stealth" w="med" len="med"/>
            </a:ln>
            <a:effectLst/>
          </p:spPr>
        </p:cxnSp>
        <p:sp>
          <p:nvSpPr>
            <p:cNvPr id="83981" name="Text Box 13"/>
            <p:cNvSpPr txBox="1">
              <a:spLocks noChangeArrowheads="1"/>
            </p:cNvSpPr>
            <p:nvPr/>
          </p:nvSpPr>
          <p:spPr bwMode="auto">
            <a:xfrm>
              <a:off x="3840" y="2112"/>
              <a:ext cx="1598"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Data analysis theories</a:t>
              </a:r>
            </a:p>
            <a:p>
              <a:r>
                <a:rPr lang="en-GB" altLang="zh-CN" i="1">
                  <a:latin typeface="Tahoma" pitchFamily="34" charset="0"/>
                  <a:ea typeface="SimSun" pitchFamily="2" charset="-122"/>
                </a:rPr>
                <a:t>methods and measures</a:t>
              </a:r>
              <a:endParaRPr lang="en-GB" i="1">
                <a:latin typeface="Tahoma" pitchFamily="34" charset="0"/>
                <a:ea typeface="SimSun" pitchFamily="2" charset="-122"/>
              </a:endParaRPr>
            </a:p>
          </p:txBody>
        </p:sp>
      </p:grpSp>
      <p:grpSp>
        <p:nvGrpSpPr>
          <p:cNvPr id="4" name="Group 14"/>
          <p:cNvGrpSpPr>
            <a:grpSpLocks/>
          </p:cNvGrpSpPr>
          <p:nvPr/>
        </p:nvGrpSpPr>
        <p:grpSpPr bwMode="auto">
          <a:xfrm>
            <a:off x="762000" y="2717800"/>
            <a:ext cx="2514600" cy="1143000"/>
            <a:chOff x="528" y="2016"/>
            <a:chExt cx="1584" cy="720"/>
          </a:xfrm>
        </p:grpSpPr>
        <p:cxnSp>
          <p:nvCxnSpPr>
            <p:cNvPr id="83983" name="AutoShape 15"/>
            <p:cNvCxnSpPr>
              <a:cxnSpLocks noChangeShapeType="1"/>
              <a:stCxn id="83972" idx="4"/>
              <a:endCxn id="83975" idx="1"/>
            </p:cNvCxnSpPr>
            <p:nvPr/>
          </p:nvCxnSpPr>
          <p:spPr bwMode="auto">
            <a:xfrm rot="16200000" flipH="1">
              <a:off x="1380" y="2004"/>
              <a:ext cx="720" cy="744"/>
            </a:xfrm>
            <a:prstGeom prst="bentConnector2">
              <a:avLst/>
            </a:prstGeom>
            <a:noFill/>
            <a:ln w="28575">
              <a:solidFill>
                <a:schemeClr val="tx1"/>
              </a:solidFill>
              <a:miter lim="800000"/>
              <a:headEnd/>
              <a:tailEnd type="stealth" w="med" len="med"/>
            </a:ln>
            <a:effectLst/>
          </p:spPr>
        </p:cxnSp>
        <p:sp>
          <p:nvSpPr>
            <p:cNvPr id="83984" name="Text Box 16"/>
            <p:cNvSpPr txBox="1">
              <a:spLocks noChangeArrowheads="1"/>
            </p:cNvSpPr>
            <p:nvPr/>
          </p:nvSpPr>
          <p:spPr bwMode="auto">
            <a:xfrm>
              <a:off x="528" y="2112"/>
              <a:ext cx="1548" cy="404"/>
            </a:xfrm>
            <a:prstGeom prst="rect">
              <a:avLst/>
            </a:prstGeom>
            <a:solidFill>
              <a:schemeClr val="bg1"/>
            </a:solidFill>
            <a:ln w="9525">
              <a:noFill/>
              <a:miter lim="800000"/>
              <a:headEnd/>
              <a:tailEnd/>
            </a:ln>
            <a:effectLst/>
          </p:spPr>
          <p:txBody>
            <a:bodyPr wrap="none">
              <a:spAutoFit/>
            </a:bodyPr>
            <a:lstStyle/>
            <a:p>
              <a:pPr eaLnBrk="0" hangingPunct="0"/>
              <a:r>
                <a:rPr lang="en-GB" altLang="zh-CN" i="1">
                  <a:latin typeface="Tahoma" pitchFamily="34" charset="0"/>
                  <a:ea typeface="SimSun" pitchFamily="2" charset="-122"/>
                </a:rPr>
                <a:t>Inductive &amp; deductive </a:t>
              </a:r>
            </a:p>
            <a:p>
              <a:pPr eaLnBrk="0" hangingPunct="0"/>
              <a:r>
                <a:rPr lang="en-GB" altLang="zh-CN" i="1">
                  <a:latin typeface="Tahoma" pitchFamily="34" charset="0"/>
                  <a:ea typeface="SimSun" pitchFamily="2" charset="-122"/>
                </a:rPr>
                <a:t>learning methods</a:t>
              </a:r>
            </a:p>
          </p:txBody>
        </p:sp>
      </p:grpSp>
    </p:spTree>
    <p:extLst>
      <p:ext uri="{BB962C8B-B14F-4D97-AF65-F5344CB8AC3E}">
        <p14:creationId xmlns:p14="http://schemas.microsoft.com/office/powerpoint/2010/main" val="2360575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box(out)">
                                      <p:cBhvr>
                                        <p:cTn id="7" dur="500"/>
                                        <p:tgtEl>
                                          <p:spTgt spid="8397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3973"/>
                                        </p:tgtEl>
                                        <p:attrNameLst>
                                          <p:attrName>style.visibility</p:attrName>
                                        </p:attrNameLst>
                                      </p:cBhvr>
                                      <p:to>
                                        <p:strVal val="visible"/>
                                      </p:to>
                                    </p:set>
                                    <p:animEffect transition="in" filter="box(out)">
                                      <p:cBhvr>
                                        <p:cTn id="12" dur="500"/>
                                        <p:tgtEl>
                                          <p:spTgt spid="8397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3974"/>
                                        </p:tgtEl>
                                        <p:attrNameLst>
                                          <p:attrName>style.visibility</p:attrName>
                                        </p:attrNameLst>
                                      </p:cBhvr>
                                      <p:to>
                                        <p:strVal val="visible"/>
                                      </p:to>
                                    </p:set>
                                    <p:animEffect transition="in" filter="box(out)">
                                      <p:cBhvr>
                                        <p:cTn id="17" dur="500"/>
                                        <p:tgtEl>
                                          <p:spTgt spid="8397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nimBg="1" autoUpdateAnimBg="0"/>
      <p:bldP spid="83973" grpId="0" animBg="1" autoUpdateAnimBg="0"/>
      <p:bldP spid="83974" grpId="0" animBg="1"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GB" sz="3200" b="1"/>
              <a:t>Data Mining: Current State</a:t>
            </a:r>
          </a:p>
        </p:txBody>
      </p:sp>
      <p:sp>
        <p:nvSpPr>
          <p:cNvPr id="87043" name="Rectangle 3"/>
          <p:cNvSpPr>
            <a:spLocks noGrp="1" noChangeArrowheads="1"/>
          </p:cNvSpPr>
          <p:nvPr>
            <p:ph idx="1"/>
          </p:nvPr>
        </p:nvSpPr>
        <p:spPr>
          <a:xfrm>
            <a:off x="428596" y="1071546"/>
            <a:ext cx="8458200" cy="4953000"/>
          </a:xfrm>
        </p:spPr>
        <p:txBody>
          <a:bodyPr>
            <a:normAutofit/>
          </a:bodyPr>
          <a:lstStyle/>
          <a:p>
            <a:pPr marL="284163" indent="-284163"/>
            <a:r>
              <a:rPr lang="en-GB" sz="2600" dirty="0"/>
              <a:t>Many data mining algorithms have been developed or adapted</a:t>
            </a:r>
          </a:p>
          <a:p>
            <a:pPr marL="284163" indent="-284163"/>
            <a:r>
              <a:rPr lang="en-GB" sz="2600" dirty="0"/>
              <a:t>Many data mining software tools have been built and are in use</a:t>
            </a:r>
          </a:p>
          <a:p>
            <a:pPr marL="284163" indent="-284163"/>
            <a:r>
              <a:rPr lang="en-GB" sz="2600" dirty="0"/>
              <a:t>A cross-industry methodology has been formed</a:t>
            </a:r>
          </a:p>
          <a:p>
            <a:pPr marL="284163" indent="-284163"/>
            <a:r>
              <a:rPr lang="en-GB" sz="2600" dirty="0"/>
              <a:t>Besides general solutions, more application-oriented data mining solutions are being developed</a:t>
            </a:r>
          </a:p>
          <a:p>
            <a:pPr marL="284163" indent="-284163"/>
            <a:r>
              <a:rPr lang="en-GB" sz="2600" dirty="0"/>
              <a:t>More and more organisations are either doing their own data mining or hiring consultants to do the job</a:t>
            </a:r>
          </a:p>
          <a:p>
            <a:pPr marL="284163" indent="-284163"/>
            <a:r>
              <a:rPr lang="en-GB" sz="2600" dirty="0"/>
              <a:t>Data mining has been extended to web mining and text mining</a:t>
            </a:r>
          </a:p>
        </p:txBody>
      </p:sp>
    </p:spTree>
    <p:extLst>
      <p:ext uri="{BB962C8B-B14F-4D97-AF65-F5344CB8AC3E}">
        <p14:creationId xmlns:p14="http://schemas.microsoft.com/office/powerpoint/2010/main" val="10243693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15937" y="214291"/>
            <a:ext cx="7685087" cy="785818"/>
          </a:xfrm>
        </p:spPr>
        <p:txBody>
          <a:bodyPr/>
          <a:lstStyle/>
          <a:p>
            <a:r>
              <a:rPr lang="en-GB" sz="3200" b="1" dirty="0"/>
              <a:t>Data Mining: Current State</a:t>
            </a:r>
          </a:p>
        </p:txBody>
      </p:sp>
      <p:sp>
        <p:nvSpPr>
          <p:cNvPr id="90115" name="Rectangle 3"/>
          <p:cNvSpPr>
            <a:spLocks noGrp="1" noChangeArrowheads="1"/>
          </p:cNvSpPr>
          <p:nvPr>
            <p:ph idx="1"/>
          </p:nvPr>
        </p:nvSpPr>
        <p:spPr>
          <a:xfrm>
            <a:off x="357158" y="1142984"/>
            <a:ext cx="8458200" cy="4648200"/>
          </a:xfrm>
        </p:spPr>
        <p:txBody>
          <a:bodyPr/>
          <a:lstStyle/>
          <a:p>
            <a:pPr marL="284163" indent="-284163">
              <a:lnSpc>
                <a:spcPct val="90000"/>
              </a:lnSpc>
            </a:pPr>
            <a:r>
              <a:rPr lang="en-GB" sz="2800" dirty="0"/>
              <a:t>Some difficult problems to solve</a:t>
            </a:r>
          </a:p>
          <a:p>
            <a:pPr marL="760413" lvl="1" indent="-222250">
              <a:lnSpc>
                <a:spcPct val="90000"/>
              </a:lnSpc>
            </a:pPr>
            <a:r>
              <a:rPr lang="en-GB" altLang="zh-CN" sz="2400" dirty="0">
                <a:ea typeface="SimSun" pitchFamily="2" charset="-122"/>
              </a:rPr>
              <a:t>Extremely large data sets </a:t>
            </a:r>
          </a:p>
          <a:p>
            <a:pPr marL="760413" lvl="1" indent="-222250" eaLnBrk="1" hangingPunct="1">
              <a:lnSpc>
                <a:spcPct val="90000"/>
              </a:lnSpc>
            </a:pPr>
            <a:r>
              <a:rPr lang="en-GB" altLang="zh-CN" sz="2400" dirty="0">
                <a:ea typeface="SimSun" pitchFamily="2" charset="-122"/>
              </a:rPr>
              <a:t>Extremely high dimensionalities (curse of dimensions)</a:t>
            </a:r>
          </a:p>
          <a:p>
            <a:pPr marL="760413" lvl="1" indent="-222250" eaLnBrk="1" hangingPunct="1">
              <a:lnSpc>
                <a:spcPct val="90000"/>
              </a:lnSpc>
            </a:pPr>
            <a:r>
              <a:rPr lang="en-GB" altLang="zh-CN" sz="2400" dirty="0">
                <a:ea typeface="SimSun" pitchFamily="2" charset="-122"/>
              </a:rPr>
              <a:t>Combinatorial problems and fast algorithms</a:t>
            </a:r>
          </a:p>
          <a:p>
            <a:pPr marL="760413" lvl="1" indent="-222250" eaLnBrk="1" hangingPunct="1">
              <a:lnSpc>
                <a:spcPct val="90000"/>
              </a:lnSpc>
            </a:pPr>
            <a:r>
              <a:rPr lang="en-GB" altLang="zh-CN" sz="2400" dirty="0">
                <a:ea typeface="SimSun" pitchFamily="2" charset="-122"/>
              </a:rPr>
              <a:t>Meaningful evaluation of the patterns</a:t>
            </a:r>
          </a:p>
          <a:p>
            <a:pPr marL="760413" lvl="1" indent="-222250" eaLnBrk="1" hangingPunct="1">
              <a:lnSpc>
                <a:spcPct val="90000"/>
              </a:lnSpc>
            </a:pPr>
            <a:r>
              <a:rPr lang="en-GB" altLang="zh-CN" sz="2400" dirty="0">
                <a:ea typeface="SimSun" pitchFamily="2" charset="-122"/>
              </a:rPr>
              <a:t>Discovery of changing and evolving patterns</a:t>
            </a:r>
          </a:p>
          <a:p>
            <a:pPr marL="760413" lvl="1" indent="-222250" eaLnBrk="1" hangingPunct="1">
              <a:lnSpc>
                <a:spcPct val="90000"/>
              </a:lnSpc>
            </a:pPr>
            <a:r>
              <a:rPr lang="en-GB" altLang="zh-CN" sz="2400" dirty="0">
                <a:ea typeface="SimSun" pitchFamily="2" charset="-122"/>
              </a:rPr>
              <a:t>Integration of data mining techniques</a:t>
            </a:r>
          </a:p>
          <a:p>
            <a:pPr marL="760413" lvl="1" indent="-222250" eaLnBrk="1" hangingPunct="1">
              <a:lnSpc>
                <a:spcPct val="90000"/>
              </a:lnSpc>
            </a:pPr>
            <a:r>
              <a:rPr lang="en-GB" altLang="zh-CN" sz="2400" dirty="0">
                <a:ea typeface="SimSun" pitchFamily="2" charset="-122"/>
              </a:rPr>
              <a:t>Comprehensibility of patterns </a:t>
            </a:r>
          </a:p>
          <a:p>
            <a:pPr marL="760413" lvl="1" indent="-222250" eaLnBrk="1" hangingPunct="1">
              <a:lnSpc>
                <a:spcPct val="90000"/>
              </a:lnSpc>
            </a:pPr>
            <a:r>
              <a:rPr lang="en-GB" altLang="zh-CN" sz="2400" dirty="0">
                <a:ea typeface="SimSun" pitchFamily="2" charset="-122"/>
              </a:rPr>
              <a:t>Data pre-processing</a:t>
            </a:r>
          </a:p>
          <a:p>
            <a:pPr marL="760413" lvl="1" indent="-222250" eaLnBrk="1" hangingPunct="1">
              <a:lnSpc>
                <a:spcPct val="90000"/>
              </a:lnSpc>
            </a:pPr>
            <a:r>
              <a:rPr lang="en-GB" altLang="zh-CN" sz="2400" dirty="0">
                <a:ea typeface="SimSun" pitchFamily="2" charset="-122"/>
              </a:rPr>
              <a:t>Mining non-standard complex data such as multimedia materials</a:t>
            </a:r>
            <a:endParaRPr lang="en-GB" altLang="zh-CN" sz="2000" dirty="0">
              <a:latin typeface="Helvetica" charset="0"/>
              <a:ea typeface="SimSun" pitchFamily="2" charset="-122"/>
            </a:endParaRPr>
          </a:p>
        </p:txBody>
      </p:sp>
    </p:spTree>
    <p:extLst>
      <p:ext uri="{BB962C8B-B14F-4D97-AF65-F5344CB8AC3E}">
        <p14:creationId xmlns:p14="http://schemas.microsoft.com/office/powerpoint/2010/main" val="2776747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r>
              <a:rPr lang="en-GB" sz="3200" b="1"/>
              <a:t>Data Mining: Current State</a:t>
            </a:r>
          </a:p>
        </p:txBody>
      </p:sp>
      <p:sp>
        <p:nvSpPr>
          <p:cNvPr id="88067" name="Rectangle 3"/>
          <p:cNvSpPr>
            <a:spLocks noGrp="1" noChangeArrowheads="1"/>
          </p:cNvSpPr>
          <p:nvPr>
            <p:ph idx="1"/>
          </p:nvPr>
        </p:nvSpPr>
        <p:spPr>
          <a:xfrm>
            <a:off x="428596" y="1071546"/>
            <a:ext cx="8458200" cy="4648200"/>
          </a:xfrm>
        </p:spPr>
        <p:txBody>
          <a:bodyPr/>
          <a:lstStyle/>
          <a:p>
            <a:pPr marL="284163" indent="-284163"/>
            <a:r>
              <a:rPr lang="en-GB" sz="2800" dirty="0"/>
              <a:t>Some nuisances</a:t>
            </a:r>
          </a:p>
          <a:p>
            <a:pPr marL="760413" lvl="1" indent="-222250"/>
            <a:r>
              <a:rPr lang="en-GB" sz="2400" dirty="0"/>
              <a:t>Mining cookies </a:t>
            </a:r>
          </a:p>
          <a:p>
            <a:pPr marL="760413" lvl="1" indent="-222250"/>
            <a:r>
              <a:rPr lang="en-GB" sz="2400" dirty="0"/>
              <a:t>Spyware and </a:t>
            </a:r>
            <a:r>
              <a:rPr lang="en-GB" sz="2400" dirty="0" err="1"/>
              <a:t>miningware</a:t>
            </a:r>
            <a:endParaRPr lang="en-GB" sz="2400" dirty="0"/>
          </a:p>
          <a:p>
            <a:pPr marL="760413" lvl="1" indent="-222250"/>
            <a:r>
              <a:rPr lang="en-GB" sz="2400" dirty="0"/>
              <a:t>Intrusion to privacy</a:t>
            </a:r>
          </a:p>
          <a:p>
            <a:pPr marL="284163" indent="-284163"/>
            <a:r>
              <a:rPr lang="en-GB" sz="2800" dirty="0"/>
              <a:t>Some serious problems</a:t>
            </a:r>
          </a:p>
          <a:p>
            <a:pPr marL="760413" lvl="1" indent="-222250"/>
            <a:r>
              <a:rPr lang="en-GB" sz="2400" dirty="0"/>
              <a:t>“Big Brother is watching”</a:t>
            </a:r>
          </a:p>
          <a:p>
            <a:pPr marL="760413" lvl="1" indent="-222250"/>
            <a:r>
              <a:rPr lang="en-GB" sz="2400" dirty="0"/>
              <a:t>Unfair advantages in trading practice e.g. high-frequency trading (HFT)</a:t>
            </a:r>
          </a:p>
          <a:p>
            <a:pPr marL="760413" lvl="1" indent="-222250"/>
            <a:r>
              <a:rPr lang="en-GB" sz="2400" dirty="0"/>
              <a:t>Abuse of personal data</a:t>
            </a:r>
          </a:p>
          <a:p>
            <a:pPr marL="760413" lvl="1" indent="-222250"/>
            <a:r>
              <a:rPr lang="en-GB" sz="2400" dirty="0"/>
              <a:t>Ethical concerns</a:t>
            </a:r>
          </a:p>
        </p:txBody>
      </p:sp>
    </p:spTree>
    <p:extLst>
      <p:ext uri="{BB962C8B-B14F-4D97-AF65-F5344CB8AC3E}">
        <p14:creationId xmlns:p14="http://schemas.microsoft.com/office/powerpoint/2010/main" val="1628973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7"/>
          <p:cNvSpPr>
            <a:spLocks noGrp="1"/>
          </p:cNvSpPr>
          <p:nvPr>
            <p:ph type="title" idx="4294967295"/>
          </p:nvPr>
        </p:nvSpPr>
        <p:spPr>
          <a:xfrm>
            <a:off x="130968" y="188640"/>
            <a:ext cx="7272338" cy="1012825"/>
          </a:xfrm>
        </p:spPr>
        <p:txBody>
          <a:bodyPr/>
          <a:lstStyle/>
          <a:p>
            <a:r>
              <a:rPr lang="en-GB" sz="3200" b="1" dirty="0"/>
              <a:t>Data Mining Process</a:t>
            </a:r>
          </a:p>
        </p:txBody>
      </p:sp>
      <p:grpSp>
        <p:nvGrpSpPr>
          <p:cNvPr id="2" name="Group 39"/>
          <p:cNvGrpSpPr>
            <a:grpSpLocks/>
          </p:cNvGrpSpPr>
          <p:nvPr/>
        </p:nvGrpSpPr>
        <p:grpSpPr bwMode="auto">
          <a:xfrm>
            <a:off x="1096963" y="1268413"/>
            <a:ext cx="7132637" cy="4673600"/>
            <a:chOff x="691" y="912"/>
            <a:chExt cx="4493" cy="2944"/>
          </a:xfrm>
        </p:grpSpPr>
        <p:grpSp>
          <p:nvGrpSpPr>
            <p:cNvPr id="3" name="Group 1045"/>
            <p:cNvGrpSpPr>
              <a:grpSpLocks/>
            </p:cNvGrpSpPr>
            <p:nvPr/>
          </p:nvGrpSpPr>
          <p:grpSpPr bwMode="auto">
            <a:xfrm>
              <a:off x="691" y="912"/>
              <a:ext cx="4493" cy="1776"/>
              <a:chOff x="340" y="1824"/>
              <a:chExt cx="4305" cy="1680"/>
            </a:xfrm>
          </p:grpSpPr>
          <p:cxnSp>
            <p:nvCxnSpPr>
              <p:cNvPr id="11278" name="AutoShape 1046"/>
              <p:cNvCxnSpPr>
                <a:cxnSpLocks noChangeShapeType="1"/>
              </p:cNvCxnSpPr>
              <p:nvPr/>
            </p:nvCxnSpPr>
            <p:spPr bwMode="auto">
              <a:xfrm rot="10800000">
                <a:off x="2400" y="2928"/>
                <a:ext cx="720" cy="360"/>
              </a:xfrm>
              <a:prstGeom prst="bentConnector3">
                <a:avLst>
                  <a:gd name="adj1" fmla="val 100000"/>
                </a:avLst>
              </a:prstGeom>
              <a:noFill/>
              <a:ln w="19050">
                <a:solidFill>
                  <a:schemeClr val="tx1"/>
                </a:solidFill>
                <a:prstDash val="dash"/>
                <a:miter lim="800000"/>
                <a:headEnd/>
                <a:tailEnd type="triangle" w="med" len="lg"/>
              </a:ln>
            </p:spPr>
          </p:cxnSp>
          <p:grpSp>
            <p:nvGrpSpPr>
              <p:cNvPr id="4" name="Group 1047"/>
              <p:cNvGrpSpPr>
                <a:grpSpLocks/>
              </p:cNvGrpSpPr>
              <p:nvPr/>
            </p:nvGrpSpPr>
            <p:grpSpPr bwMode="auto">
              <a:xfrm>
                <a:off x="3648" y="2976"/>
                <a:ext cx="288" cy="288"/>
                <a:chOff x="1584" y="1824"/>
                <a:chExt cx="288" cy="288"/>
              </a:xfrm>
            </p:grpSpPr>
            <p:sp>
              <p:nvSpPr>
                <p:cNvPr id="11301" name="Oval 1048"/>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302" name="Line 1049"/>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grpSp>
            <p:nvGrpSpPr>
              <p:cNvPr id="5" name="Group 1050"/>
              <p:cNvGrpSpPr>
                <a:grpSpLocks/>
              </p:cNvGrpSpPr>
              <p:nvPr/>
            </p:nvGrpSpPr>
            <p:grpSpPr bwMode="auto">
              <a:xfrm>
                <a:off x="2592" y="2400"/>
                <a:ext cx="288" cy="288"/>
                <a:chOff x="1584" y="1824"/>
                <a:chExt cx="288" cy="288"/>
              </a:xfrm>
            </p:grpSpPr>
            <p:sp>
              <p:nvSpPr>
                <p:cNvPr id="11299" name="Oval 1051"/>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300" name="Line 1052"/>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grpSp>
            <p:nvGrpSpPr>
              <p:cNvPr id="6" name="Group 1053"/>
              <p:cNvGrpSpPr>
                <a:grpSpLocks/>
              </p:cNvGrpSpPr>
              <p:nvPr/>
            </p:nvGrpSpPr>
            <p:grpSpPr bwMode="auto">
              <a:xfrm>
                <a:off x="1584" y="1824"/>
                <a:ext cx="288" cy="288"/>
                <a:chOff x="1584" y="1824"/>
                <a:chExt cx="288" cy="288"/>
              </a:xfrm>
            </p:grpSpPr>
            <p:sp>
              <p:nvSpPr>
                <p:cNvPr id="11297" name="Oval 1054"/>
                <p:cNvSpPr>
                  <a:spLocks noChangeArrowheads="1"/>
                </p:cNvSpPr>
                <p:nvPr/>
              </p:nvSpPr>
              <p:spPr bwMode="auto">
                <a:xfrm>
                  <a:off x="1584" y="1824"/>
                  <a:ext cx="288" cy="288"/>
                </a:xfrm>
                <a:prstGeom prst="ellipse">
                  <a:avLst/>
                </a:prstGeom>
                <a:noFill/>
                <a:ln w="19050">
                  <a:solidFill>
                    <a:schemeClr val="tx1"/>
                  </a:solidFill>
                  <a:prstDash val="dash"/>
                  <a:round/>
                  <a:headEnd/>
                  <a:tailEnd/>
                </a:ln>
              </p:spPr>
              <p:txBody>
                <a:bodyPr wrap="none" anchor="ctr"/>
                <a:lstStyle/>
                <a:p>
                  <a:endParaRPr lang="en-GB"/>
                </a:p>
              </p:txBody>
            </p:sp>
            <p:sp>
              <p:nvSpPr>
                <p:cNvPr id="11298" name="Line 1055"/>
                <p:cNvSpPr>
                  <a:spLocks noChangeShapeType="1"/>
                </p:cNvSpPr>
                <p:nvPr/>
              </p:nvSpPr>
              <p:spPr bwMode="auto">
                <a:xfrm>
                  <a:off x="1584" y="1968"/>
                  <a:ext cx="0" cy="48"/>
                </a:xfrm>
                <a:prstGeom prst="line">
                  <a:avLst/>
                </a:prstGeom>
                <a:noFill/>
                <a:ln w="9525">
                  <a:solidFill>
                    <a:schemeClr val="tx1"/>
                  </a:solidFill>
                  <a:round/>
                  <a:headEnd/>
                  <a:tailEnd type="stealth" w="med" len="med"/>
                </a:ln>
              </p:spPr>
              <p:txBody>
                <a:bodyPr wrap="none" anchor="ctr"/>
                <a:lstStyle/>
                <a:p>
                  <a:endParaRPr lang="en-GB"/>
                </a:p>
              </p:txBody>
            </p:sp>
          </p:grpSp>
          <p:sp>
            <p:nvSpPr>
              <p:cNvPr id="11282" name="Rectangle 1056"/>
              <p:cNvSpPr>
                <a:spLocks noChangeArrowheads="1"/>
              </p:cNvSpPr>
              <p:nvPr/>
            </p:nvSpPr>
            <p:spPr bwMode="auto">
              <a:xfrm>
                <a:off x="1056" y="2016"/>
                <a:ext cx="672"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3" name="Text Box 1057"/>
              <p:cNvSpPr txBox="1">
                <a:spLocks noChangeArrowheads="1"/>
              </p:cNvSpPr>
              <p:nvPr/>
            </p:nvSpPr>
            <p:spPr bwMode="auto">
              <a:xfrm>
                <a:off x="1126" y="2020"/>
                <a:ext cx="542" cy="308"/>
              </a:xfrm>
              <a:prstGeom prst="rect">
                <a:avLst/>
              </a:prstGeom>
              <a:noFill/>
              <a:ln w="9525">
                <a:noFill/>
                <a:miter lim="800000"/>
                <a:headEnd/>
                <a:tailEnd/>
              </a:ln>
            </p:spPr>
            <p:txBody>
              <a:bodyPr wrap="none">
                <a:spAutoFit/>
              </a:bodyPr>
              <a:lstStyle/>
              <a:p>
                <a:pPr algn="ctr"/>
                <a:r>
                  <a:rPr lang="en-GB" sz="1400" b="1">
                    <a:latin typeface="Arial Narrow" pitchFamily="34" charset="0"/>
                  </a:rPr>
                  <a:t>Preparing</a:t>
                </a:r>
              </a:p>
              <a:p>
                <a:pPr algn="ctr"/>
                <a:r>
                  <a:rPr lang="en-GB" sz="1400" b="1">
                    <a:latin typeface="Arial Narrow" pitchFamily="34" charset="0"/>
                  </a:rPr>
                  <a:t>Input Data</a:t>
                </a:r>
              </a:p>
            </p:txBody>
          </p:sp>
          <p:sp>
            <p:nvSpPr>
              <p:cNvPr id="11284" name="Rectangle 1058"/>
              <p:cNvSpPr>
                <a:spLocks noChangeArrowheads="1"/>
              </p:cNvSpPr>
              <p:nvPr/>
            </p:nvSpPr>
            <p:spPr bwMode="auto">
              <a:xfrm>
                <a:off x="2064" y="2592"/>
                <a:ext cx="672"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5" name="Text Box 1059"/>
              <p:cNvSpPr txBox="1">
                <a:spLocks noChangeArrowheads="1"/>
              </p:cNvSpPr>
              <p:nvPr/>
            </p:nvSpPr>
            <p:spPr bwMode="auto">
              <a:xfrm>
                <a:off x="2173" y="2592"/>
                <a:ext cx="464" cy="308"/>
              </a:xfrm>
              <a:prstGeom prst="rect">
                <a:avLst/>
              </a:prstGeom>
              <a:noFill/>
              <a:ln w="9525">
                <a:noFill/>
                <a:miter lim="800000"/>
                <a:headEnd/>
                <a:tailEnd/>
              </a:ln>
            </p:spPr>
            <p:txBody>
              <a:bodyPr wrap="none">
                <a:spAutoFit/>
              </a:bodyPr>
              <a:lstStyle/>
              <a:p>
                <a:pPr algn="ctr"/>
                <a:r>
                  <a:rPr lang="en-GB" sz="1400" b="1">
                    <a:latin typeface="Arial Narrow" pitchFamily="34" charset="0"/>
                  </a:rPr>
                  <a:t>Mining</a:t>
                </a:r>
              </a:p>
              <a:p>
                <a:pPr algn="ctr"/>
                <a:r>
                  <a:rPr lang="en-GB" sz="1400" b="1">
                    <a:latin typeface="Arial Narrow" pitchFamily="34" charset="0"/>
                  </a:rPr>
                  <a:t>Patterns</a:t>
                </a:r>
              </a:p>
            </p:txBody>
          </p:sp>
          <p:sp>
            <p:nvSpPr>
              <p:cNvPr id="11286" name="Rectangle 1060"/>
              <p:cNvSpPr>
                <a:spLocks noChangeArrowheads="1"/>
              </p:cNvSpPr>
              <p:nvPr/>
            </p:nvSpPr>
            <p:spPr bwMode="auto">
              <a:xfrm>
                <a:off x="3024" y="3168"/>
                <a:ext cx="768" cy="336"/>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87" name="Text Box 1061"/>
              <p:cNvSpPr txBox="1">
                <a:spLocks noChangeArrowheads="1"/>
              </p:cNvSpPr>
              <p:nvPr/>
            </p:nvSpPr>
            <p:spPr bwMode="auto">
              <a:xfrm>
                <a:off x="2993" y="3168"/>
                <a:ext cx="801" cy="309"/>
              </a:xfrm>
              <a:prstGeom prst="rect">
                <a:avLst/>
              </a:prstGeom>
              <a:noFill/>
              <a:ln w="9525">
                <a:noFill/>
                <a:miter lim="800000"/>
                <a:headEnd/>
                <a:tailEnd/>
              </a:ln>
            </p:spPr>
            <p:txBody>
              <a:bodyPr wrap="none">
                <a:spAutoFit/>
              </a:bodyPr>
              <a:lstStyle/>
              <a:p>
                <a:pPr algn="ctr"/>
                <a:r>
                  <a:rPr lang="en-GB" sz="1400" b="1">
                    <a:latin typeface="Arial Narrow" pitchFamily="34" charset="0"/>
                  </a:rPr>
                  <a:t>Post-processing</a:t>
                </a:r>
              </a:p>
              <a:p>
                <a:pPr algn="ctr"/>
                <a:r>
                  <a:rPr lang="en-GB" sz="1400" b="1">
                    <a:latin typeface="Arial Narrow" pitchFamily="34" charset="0"/>
                  </a:rPr>
                  <a:t>Patterns</a:t>
                </a:r>
              </a:p>
            </p:txBody>
          </p:sp>
          <p:sp>
            <p:nvSpPr>
              <p:cNvPr id="11288" name="Line 1062"/>
              <p:cNvSpPr>
                <a:spLocks noChangeShapeType="1"/>
              </p:cNvSpPr>
              <p:nvPr/>
            </p:nvSpPr>
            <p:spPr bwMode="auto">
              <a:xfrm>
                <a:off x="768" y="2178"/>
                <a:ext cx="288" cy="0"/>
              </a:xfrm>
              <a:prstGeom prst="line">
                <a:avLst/>
              </a:prstGeom>
              <a:noFill/>
              <a:ln w="19050">
                <a:solidFill>
                  <a:schemeClr val="tx1"/>
                </a:solidFill>
                <a:round/>
                <a:headEnd/>
                <a:tailEnd type="stealth" w="lg" len="lg"/>
              </a:ln>
            </p:spPr>
            <p:txBody>
              <a:bodyPr wrap="none" anchor="ctr"/>
              <a:lstStyle/>
              <a:p>
                <a:endParaRPr lang="en-GB"/>
              </a:p>
            </p:txBody>
          </p:sp>
          <p:sp>
            <p:nvSpPr>
              <p:cNvPr id="11289" name="Text Box 1063"/>
              <p:cNvSpPr txBox="1">
                <a:spLocks noChangeArrowheads="1"/>
              </p:cNvSpPr>
              <p:nvPr/>
            </p:nvSpPr>
            <p:spPr bwMode="auto">
              <a:xfrm>
                <a:off x="340" y="2016"/>
                <a:ext cx="371" cy="308"/>
              </a:xfrm>
              <a:prstGeom prst="rect">
                <a:avLst/>
              </a:prstGeom>
              <a:noFill/>
              <a:ln w="9525">
                <a:noFill/>
                <a:miter lim="800000"/>
                <a:headEnd/>
                <a:tailEnd/>
              </a:ln>
            </p:spPr>
            <p:txBody>
              <a:bodyPr wrap="none">
                <a:spAutoFit/>
              </a:bodyPr>
              <a:lstStyle/>
              <a:p>
                <a:pPr algn="ctr"/>
                <a:r>
                  <a:rPr lang="en-GB" sz="1400" b="1"/>
                  <a:t>Input</a:t>
                </a:r>
              </a:p>
              <a:p>
                <a:pPr algn="ctr"/>
                <a:r>
                  <a:rPr lang="en-GB" sz="1400" b="1"/>
                  <a:t>Data</a:t>
                </a:r>
              </a:p>
            </p:txBody>
          </p:sp>
          <p:sp>
            <p:nvSpPr>
              <p:cNvPr id="11290" name="Line 1064"/>
              <p:cNvSpPr>
                <a:spLocks noChangeShapeType="1"/>
              </p:cNvSpPr>
              <p:nvPr/>
            </p:nvSpPr>
            <p:spPr bwMode="auto">
              <a:xfrm>
                <a:off x="3792" y="3330"/>
                <a:ext cx="288" cy="0"/>
              </a:xfrm>
              <a:prstGeom prst="line">
                <a:avLst/>
              </a:prstGeom>
              <a:noFill/>
              <a:ln w="19050">
                <a:solidFill>
                  <a:schemeClr val="tx1"/>
                </a:solidFill>
                <a:round/>
                <a:headEnd/>
                <a:tailEnd type="stealth" w="lg" len="lg"/>
              </a:ln>
            </p:spPr>
            <p:txBody>
              <a:bodyPr wrap="none" anchor="ctr"/>
              <a:lstStyle/>
              <a:p>
                <a:endParaRPr lang="en-GB"/>
              </a:p>
            </p:txBody>
          </p:sp>
          <p:sp>
            <p:nvSpPr>
              <p:cNvPr id="11291" name="Text Box 1065"/>
              <p:cNvSpPr txBox="1">
                <a:spLocks noChangeArrowheads="1"/>
              </p:cNvSpPr>
              <p:nvPr/>
            </p:nvSpPr>
            <p:spPr bwMode="auto">
              <a:xfrm>
                <a:off x="4105" y="3178"/>
                <a:ext cx="540" cy="308"/>
              </a:xfrm>
              <a:prstGeom prst="rect">
                <a:avLst/>
              </a:prstGeom>
              <a:noFill/>
              <a:ln w="9525">
                <a:noFill/>
                <a:miter lim="800000"/>
                <a:headEnd/>
                <a:tailEnd/>
              </a:ln>
            </p:spPr>
            <p:txBody>
              <a:bodyPr wrap="none">
                <a:spAutoFit/>
              </a:bodyPr>
              <a:lstStyle/>
              <a:p>
                <a:pPr algn="ctr"/>
                <a:r>
                  <a:rPr lang="en-GB" sz="1400" b="1"/>
                  <a:t>Output</a:t>
                </a:r>
              </a:p>
              <a:p>
                <a:pPr algn="ctr"/>
                <a:r>
                  <a:rPr lang="en-GB" sz="1400" b="1"/>
                  <a:t>Patterns</a:t>
                </a:r>
              </a:p>
            </p:txBody>
          </p:sp>
          <p:cxnSp>
            <p:nvCxnSpPr>
              <p:cNvPr id="11292" name="AutoShape 1066"/>
              <p:cNvCxnSpPr>
                <a:cxnSpLocks noChangeShapeType="1"/>
                <a:stCxn id="11282" idx="3"/>
                <a:endCxn id="11284" idx="0"/>
              </p:cNvCxnSpPr>
              <p:nvPr/>
            </p:nvCxnSpPr>
            <p:spPr bwMode="auto">
              <a:xfrm>
                <a:off x="1728" y="2184"/>
                <a:ext cx="672" cy="408"/>
              </a:xfrm>
              <a:prstGeom prst="bentConnector2">
                <a:avLst/>
              </a:prstGeom>
              <a:noFill/>
              <a:ln w="19050">
                <a:solidFill>
                  <a:schemeClr val="tx1"/>
                </a:solidFill>
                <a:miter lim="800000"/>
                <a:headEnd/>
                <a:tailEnd type="stealth" w="lg" len="lg"/>
              </a:ln>
            </p:spPr>
          </p:cxnSp>
          <p:cxnSp>
            <p:nvCxnSpPr>
              <p:cNvPr id="11293" name="AutoShape 1067"/>
              <p:cNvCxnSpPr>
                <a:cxnSpLocks noChangeShapeType="1"/>
                <a:stCxn id="11284" idx="3"/>
                <a:endCxn id="11287" idx="0"/>
              </p:cNvCxnSpPr>
              <p:nvPr/>
            </p:nvCxnSpPr>
            <p:spPr bwMode="auto">
              <a:xfrm>
                <a:off x="2736" y="2760"/>
                <a:ext cx="658" cy="408"/>
              </a:xfrm>
              <a:prstGeom prst="bentConnector2">
                <a:avLst/>
              </a:prstGeom>
              <a:noFill/>
              <a:ln w="19050">
                <a:solidFill>
                  <a:schemeClr val="tx1"/>
                </a:solidFill>
                <a:miter lim="800000"/>
                <a:headEnd/>
                <a:tailEnd type="stealth" w="lg" len="lg"/>
              </a:ln>
            </p:spPr>
          </p:cxnSp>
          <p:cxnSp>
            <p:nvCxnSpPr>
              <p:cNvPr id="11294" name="AutoShape 1068"/>
              <p:cNvCxnSpPr>
                <a:cxnSpLocks noChangeShapeType="1"/>
                <a:endCxn id="11283" idx="2"/>
              </p:cNvCxnSpPr>
              <p:nvPr/>
            </p:nvCxnSpPr>
            <p:spPr bwMode="auto">
              <a:xfrm rot="10800000">
                <a:off x="1397" y="2346"/>
                <a:ext cx="662" cy="372"/>
              </a:xfrm>
              <a:prstGeom prst="bentConnector2">
                <a:avLst/>
              </a:prstGeom>
              <a:noFill/>
              <a:ln w="19050">
                <a:solidFill>
                  <a:schemeClr val="tx1"/>
                </a:solidFill>
                <a:prstDash val="dash"/>
                <a:miter lim="800000"/>
                <a:headEnd/>
                <a:tailEnd type="triangle" w="med" len="lg"/>
              </a:ln>
            </p:spPr>
          </p:cxnSp>
          <p:cxnSp>
            <p:nvCxnSpPr>
              <p:cNvPr id="11295" name="AutoShape 1069"/>
              <p:cNvCxnSpPr>
                <a:cxnSpLocks noChangeShapeType="1"/>
              </p:cNvCxnSpPr>
              <p:nvPr/>
            </p:nvCxnSpPr>
            <p:spPr bwMode="auto">
              <a:xfrm rot="10800000">
                <a:off x="1344" y="2352"/>
                <a:ext cx="1627" cy="1052"/>
              </a:xfrm>
              <a:prstGeom prst="bentConnector2">
                <a:avLst/>
              </a:prstGeom>
              <a:noFill/>
              <a:ln w="19050">
                <a:solidFill>
                  <a:schemeClr val="tx1"/>
                </a:solidFill>
                <a:prstDash val="dash"/>
                <a:miter lim="800000"/>
                <a:headEnd/>
                <a:tailEnd type="triangle" w="med" len="lg"/>
              </a:ln>
            </p:spPr>
          </p:cxnSp>
          <p:sp>
            <p:nvSpPr>
              <p:cNvPr id="11296" name="Line 1070"/>
              <p:cNvSpPr>
                <a:spLocks noChangeShapeType="1"/>
              </p:cNvSpPr>
              <p:nvPr/>
            </p:nvSpPr>
            <p:spPr bwMode="auto">
              <a:xfrm>
                <a:off x="2928" y="3402"/>
                <a:ext cx="96" cy="0"/>
              </a:xfrm>
              <a:prstGeom prst="line">
                <a:avLst/>
              </a:prstGeom>
              <a:noFill/>
              <a:ln w="19050">
                <a:solidFill>
                  <a:schemeClr val="tx1"/>
                </a:solidFill>
                <a:round/>
                <a:headEnd/>
                <a:tailEnd/>
              </a:ln>
            </p:spPr>
            <p:txBody>
              <a:bodyPr wrap="none" anchor="ctr"/>
              <a:lstStyle/>
              <a:p>
                <a:endParaRPr lang="en-GB"/>
              </a:p>
            </p:txBody>
          </p:sp>
        </p:grpSp>
        <p:sp>
          <p:nvSpPr>
            <p:cNvPr id="11268" name="Rectangle 1071"/>
            <p:cNvSpPr>
              <a:spLocks noChangeArrowheads="1"/>
            </p:cNvSpPr>
            <p:nvPr/>
          </p:nvSpPr>
          <p:spPr bwMode="auto">
            <a:xfrm>
              <a:off x="912" y="3063"/>
              <a:ext cx="336" cy="121"/>
            </a:xfrm>
            <a:prstGeom prst="rect">
              <a:avLst/>
            </a:prstGeom>
            <a:solidFill>
              <a:srgbClr val="EAEAEA"/>
            </a:solidFill>
            <a:ln w="9525">
              <a:solidFill>
                <a:schemeClr val="tx1"/>
              </a:solidFill>
              <a:miter lim="800000"/>
              <a:headEnd/>
              <a:tailEnd/>
            </a:ln>
          </p:spPr>
          <p:txBody>
            <a:bodyPr wrap="none" anchor="ctr"/>
            <a:lstStyle/>
            <a:p>
              <a:endParaRPr lang="en-GB"/>
            </a:p>
          </p:txBody>
        </p:sp>
        <p:sp>
          <p:nvSpPr>
            <p:cNvPr id="11269" name="Text Box 1072"/>
            <p:cNvSpPr txBox="1">
              <a:spLocks noChangeArrowheads="1"/>
            </p:cNvSpPr>
            <p:nvPr/>
          </p:nvSpPr>
          <p:spPr bwMode="auto">
            <a:xfrm>
              <a:off x="1440" y="3024"/>
              <a:ext cx="1103" cy="192"/>
            </a:xfrm>
            <a:prstGeom prst="rect">
              <a:avLst/>
            </a:prstGeom>
            <a:noFill/>
            <a:ln w="9525">
              <a:noFill/>
              <a:miter lim="800000"/>
              <a:headEnd/>
              <a:tailEnd/>
            </a:ln>
          </p:spPr>
          <p:txBody>
            <a:bodyPr wrap="none">
              <a:spAutoFit/>
            </a:bodyPr>
            <a:lstStyle/>
            <a:p>
              <a:r>
                <a:rPr lang="en-GB" sz="1400"/>
                <a:t>A data mining stage</a:t>
              </a:r>
            </a:p>
          </p:txBody>
        </p:sp>
        <p:sp>
          <p:nvSpPr>
            <p:cNvPr id="11270" name="Text Box 1074"/>
            <p:cNvSpPr txBox="1">
              <a:spLocks noChangeArrowheads="1"/>
            </p:cNvSpPr>
            <p:nvPr/>
          </p:nvSpPr>
          <p:spPr bwMode="auto">
            <a:xfrm>
              <a:off x="1440" y="3232"/>
              <a:ext cx="2473" cy="192"/>
            </a:xfrm>
            <a:prstGeom prst="rect">
              <a:avLst/>
            </a:prstGeom>
            <a:noFill/>
            <a:ln w="9525">
              <a:noFill/>
              <a:miter lim="800000"/>
              <a:headEnd/>
              <a:tailEnd/>
            </a:ln>
          </p:spPr>
          <p:txBody>
            <a:bodyPr wrap="none">
              <a:spAutoFit/>
            </a:bodyPr>
            <a:lstStyle/>
            <a:p>
              <a:r>
                <a:rPr lang="en-GB" sz="1400"/>
                <a:t>Flow of control from one stage to the next stage</a:t>
              </a:r>
            </a:p>
          </p:txBody>
        </p:sp>
        <p:sp>
          <p:nvSpPr>
            <p:cNvPr id="11271" name="Text Box 1076"/>
            <p:cNvSpPr txBox="1">
              <a:spLocks noChangeArrowheads="1"/>
            </p:cNvSpPr>
            <p:nvPr/>
          </p:nvSpPr>
          <p:spPr bwMode="auto">
            <a:xfrm>
              <a:off x="1444" y="3424"/>
              <a:ext cx="2684" cy="192"/>
            </a:xfrm>
            <a:prstGeom prst="rect">
              <a:avLst/>
            </a:prstGeom>
            <a:noFill/>
            <a:ln w="9525">
              <a:noFill/>
              <a:miter lim="800000"/>
              <a:headEnd/>
              <a:tailEnd/>
            </a:ln>
          </p:spPr>
          <p:txBody>
            <a:bodyPr wrap="none">
              <a:spAutoFit/>
            </a:bodyPr>
            <a:lstStyle/>
            <a:p>
              <a:r>
                <a:rPr lang="en-GB" sz="1400"/>
                <a:t>Flow of control from one stage to the previous stage</a:t>
              </a:r>
            </a:p>
          </p:txBody>
        </p:sp>
        <p:grpSp>
          <p:nvGrpSpPr>
            <p:cNvPr id="7" name="Group 1084"/>
            <p:cNvGrpSpPr>
              <a:grpSpLocks/>
            </p:cNvGrpSpPr>
            <p:nvPr/>
          </p:nvGrpSpPr>
          <p:grpSpPr bwMode="auto">
            <a:xfrm>
              <a:off x="960" y="3616"/>
              <a:ext cx="240" cy="240"/>
              <a:chOff x="912" y="3616"/>
              <a:chExt cx="240" cy="240"/>
            </a:xfrm>
          </p:grpSpPr>
          <p:sp>
            <p:nvSpPr>
              <p:cNvPr id="11276" name="Oval 1078"/>
              <p:cNvSpPr>
                <a:spLocks noChangeArrowheads="1"/>
              </p:cNvSpPr>
              <p:nvPr/>
            </p:nvSpPr>
            <p:spPr bwMode="auto">
              <a:xfrm>
                <a:off x="912" y="3616"/>
                <a:ext cx="240" cy="240"/>
              </a:xfrm>
              <a:prstGeom prst="ellipse">
                <a:avLst/>
              </a:prstGeom>
              <a:noFill/>
              <a:ln w="28575">
                <a:solidFill>
                  <a:schemeClr val="tx1"/>
                </a:solidFill>
                <a:prstDash val="sysDot"/>
                <a:round/>
                <a:headEnd/>
                <a:tailEnd/>
              </a:ln>
            </p:spPr>
            <p:txBody>
              <a:bodyPr wrap="none" anchor="ctr"/>
              <a:lstStyle/>
              <a:p>
                <a:endParaRPr lang="en-GB"/>
              </a:p>
            </p:txBody>
          </p:sp>
          <p:sp>
            <p:nvSpPr>
              <p:cNvPr id="11277" name="Line 1079"/>
              <p:cNvSpPr>
                <a:spLocks noChangeShapeType="1"/>
              </p:cNvSpPr>
              <p:nvPr/>
            </p:nvSpPr>
            <p:spPr bwMode="auto">
              <a:xfrm>
                <a:off x="912" y="3694"/>
                <a:ext cx="0" cy="96"/>
              </a:xfrm>
              <a:prstGeom prst="line">
                <a:avLst/>
              </a:prstGeom>
              <a:noFill/>
              <a:ln w="9525">
                <a:solidFill>
                  <a:schemeClr val="tx1"/>
                </a:solidFill>
                <a:round/>
                <a:headEnd/>
                <a:tailEnd type="stealth" w="med" len="med"/>
              </a:ln>
            </p:spPr>
            <p:txBody>
              <a:bodyPr/>
              <a:lstStyle/>
              <a:p>
                <a:endParaRPr lang="en-GB"/>
              </a:p>
            </p:txBody>
          </p:sp>
        </p:grpSp>
        <p:sp>
          <p:nvSpPr>
            <p:cNvPr id="11273" name="Text Box 1080"/>
            <p:cNvSpPr txBox="1">
              <a:spLocks noChangeArrowheads="1"/>
            </p:cNvSpPr>
            <p:nvPr/>
          </p:nvSpPr>
          <p:spPr bwMode="auto">
            <a:xfrm>
              <a:off x="1440" y="3657"/>
              <a:ext cx="1866" cy="192"/>
            </a:xfrm>
            <a:prstGeom prst="rect">
              <a:avLst/>
            </a:prstGeom>
            <a:noFill/>
            <a:ln w="9525">
              <a:noFill/>
              <a:miter lim="800000"/>
              <a:headEnd/>
              <a:tailEnd/>
            </a:ln>
          </p:spPr>
          <p:txBody>
            <a:bodyPr wrap="none">
              <a:spAutoFit/>
            </a:bodyPr>
            <a:lstStyle/>
            <a:p>
              <a:r>
                <a:rPr lang="en-GB" sz="1400"/>
                <a:t>Repetition of the tasks at one stage</a:t>
              </a:r>
            </a:p>
          </p:txBody>
        </p:sp>
        <p:sp>
          <p:nvSpPr>
            <p:cNvPr id="11274" name="Line 1081"/>
            <p:cNvSpPr>
              <a:spLocks noChangeShapeType="1"/>
            </p:cNvSpPr>
            <p:nvPr/>
          </p:nvSpPr>
          <p:spPr bwMode="auto">
            <a:xfrm>
              <a:off x="912" y="3328"/>
              <a:ext cx="336" cy="0"/>
            </a:xfrm>
            <a:prstGeom prst="line">
              <a:avLst/>
            </a:prstGeom>
            <a:noFill/>
            <a:ln w="19050">
              <a:solidFill>
                <a:schemeClr val="tx1"/>
              </a:solidFill>
              <a:round/>
              <a:headEnd/>
              <a:tailEnd type="stealth" w="med" len="med"/>
            </a:ln>
          </p:spPr>
          <p:txBody>
            <a:bodyPr/>
            <a:lstStyle/>
            <a:p>
              <a:endParaRPr lang="en-GB"/>
            </a:p>
          </p:txBody>
        </p:sp>
        <p:sp>
          <p:nvSpPr>
            <p:cNvPr id="11275" name="Line 1083"/>
            <p:cNvSpPr>
              <a:spLocks noChangeShapeType="1"/>
            </p:cNvSpPr>
            <p:nvPr/>
          </p:nvSpPr>
          <p:spPr bwMode="auto">
            <a:xfrm>
              <a:off x="912" y="3520"/>
              <a:ext cx="336" cy="0"/>
            </a:xfrm>
            <a:prstGeom prst="line">
              <a:avLst/>
            </a:prstGeom>
            <a:noFill/>
            <a:ln w="19050">
              <a:solidFill>
                <a:schemeClr val="tx1"/>
              </a:solidFill>
              <a:prstDash val="dash"/>
              <a:round/>
              <a:headEnd/>
              <a:tailEnd type="stealth" w="med" len="med"/>
            </a:ln>
          </p:spPr>
          <p:txBody>
            <a:bodyPr/>
            <a:lstStyle/>
            <a:p>
              <a:endParaRPr lang="en-GB"/>
            </a:p>
          </p:txBody>
        </p:sp>
      </p:grpSp>
    </p:spTree>
    <p:extLst>
      <p:ext uri="{BB962C8B-B14F-4D97-AF65-F5344CB8AC3E}">
        <p14:creationId xmlns:p14="http://schemas.microsoft.com/office/powerpoint/2010/main" val="2322451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2290" name="AutoShape 67"/>
          <p:cNvCxnSpPr>
            <a:cxnSpLocks noChangeShapeType="1"/>
          </p:cNvCxnSpPr>
          <p:nvPr/>
        </p:nvCxnSpPr>
        <p:spPr bwMode="auto">
          <a:xfrm rot="16200000" flipH="1">
            <a:off x="5860504" y="4277638"/>
            <a:ext cx="960437" cy="838200"/>
          </a:xfrm>
          <a:prstGeom prst="bentConnector2">
            <a:avLst/>
          </a:prstGeom>
          <a:noFill/>
          <a:ln w="9525">
            <a:solidFill>
              <a:schemeClr val="tx1"/>
            </a:solidFill>
            <a:miter lim="800000"/>
            <a:headEnd/>
            <a:tailEnd type="stealth" w="med" len="med"/>
          </a:ln>
        </p:spPr>
      </p:cxnSp>
      <p:sp>
        <p:nvSpPr>
          <p:cNvPr id="12291" name="Title 7"/>
          <p:cNvSpPr>
            <a:spLocks noGrp="1"/>
          </p:cNvSpPr>
          <p:nvPr>
            <p:ph type="title" idx="4294967295"/>
          </p:nvPr>
        </p:nvSpPr>
        <p:spPr>
          <a:xfrm>
            <a:off x="179512" y="188640"/>
            <a:ext cx="7272338" cy="1012825"/>
          </a:xfrm>
        </p:spPr>
        <p:txBody>
          <a:bodyPr/>
          <a:lstStyle/>
          <a:p>
            <a:r>
              <a:rPr lang="en-GB" sz="3200" b="1" dirty="0"/>
              <a:t>Data Mining Process</a:t>
            </a:r>
          </a:p>
        </p:txBody>
      </p:sp>
      <p:sp>
        <p:nvSpPr>
          <p:cNvPr id="12292" name="Content Placeholder 8"/>
          <p:cNvSpPr>
            <a:spLocks/>
          </p:cNvSpPr>
          <p:nvPr/>
        </p:nvSpPr>
        <p:spPr bwMode="auto">
          <a:xfrm>
            <a:off x="438398" y="1557456"/>
            <a:ext cx="4953000" cy="685800"/>
          </a:xfrm>
          <a:prstGeom prst="rect">
            <a:avLst/>
          </a:prstGeom>
          <a:noFill/>
          <a:ln w="9525">
            <a:noFill/>
            <a:miter lim="800000"/>
            <a:headEnd/>
            <a:tailEnd/>
          </a:ln>
        </p:spPr>
        <p:txBody>
          <a:bodyPr/>
          <a:lstStyle/>
          <a:p>
            <a:pPr marL="284163" indent="-284163" eaLnBrk="0" hangingPunct="0">
              <a:buFontTx/>
              <a:buChar char="•"/>
            </a:pPr>
            <a:r>
              <a:rPr lang="en-GB" altLang="zh-CN" sz="2800" b="1">
                <a:latin typeface="Helvetica" charset="0"/>
                <a:ea typeface="SimSun" pitchFamily="2" charset="-122"/>
              </a:rPr>
              <a:t>Preparation</a:t>
            </a:r>
            <a:endParaRPr lang="en-GB" sz="2800" b="1"/>
          </a:p>
          <a:p>
            <a:pPr marL="760413" lvl="1" indent="-222250" eaLnBrk="0" hangingPunct="0">
              <a:spcBef>
                <a:spcPct val="20000"/>
              </a:spcBef>
              <a:spcAft>
                <a:spcPct val="80000"/>
              </a:spcAft>
              <a:buFontTx/>
              <a:buChar char="–"/>
            </a:pPr>
            <a:endParaRPr lang="en-GB" sz="2400"/>
          </a:p>
        </p:txBody>
      </p:sp>
      <p:sp>
        <p:nvSpPr>
          <p:cNvPr id="64553" name="AutoShape 41"/>
          <p:cNvSpPr>
            <a:spLocks noChangeArrowheads="1"/>
          </p:cNvSpPr>
          <p:nvPr/>
        </p:nvSpPr>
        <p:spPr bwMode="auto">
          <a:xfrm>
            <a:off x="6774111" y="4910256"/>
            <a:ext cx="1066800" cy="533400"/>
          </a:xfrm>
          <a:prstGeom prst="flowChartProcess">
            <a:avLst/>
          </a:prstGeom>
          <a:solidFill>
            <a:schemeClr val="accent1"/>
          </a:solidFill>
          <a:ln w="9525">
            <a:solidFill>
              <a:schemeClr val="tx1"/>
            </a:solidFill>
            <a:miter lim="800000"/>
            <a:headEnd/>
            <a:tailEnd/>
          </a:ln>
          <a:effectLst>
            <a:outerShdw dist="35921" dir="2700000" algn="ctr" rotWithShape="0">
              <a:schemeClr val="bg2"/>
            </a:outerShdw>
          </a:effectLst>
        </p:spPr>
        <p:txBody>
          <a:bodyPr wrap="none" anchor="ctr"/>
          <a:lstStyle/>
          <a:p>
            <a:pPr algn="ctr">
              <a:defRPr/>
            </a:pPr>
            <a:r>
              <a:rPr lang="en-GB" sz="1400" b="1" dirty="0">
                <a:solidFill>
                  <a:schemeClr val="bg1"/>
                </a:solidFill>
                <a:latin typeface="Arial Narrow" pitchFamily="34" charset="0"/>
              </a:rPr>
              <a:t>Formatted </a:t>
            </a:r>
          </a:p>
          <a:p>
            <a:pPr algn="ctr">
              <a:defRPr/>
            </a:pPr>
            <a:r>
              <a:rPr lang="en-GB" sz="1400" b="1" dirty="0">
                <a:solidFill>
                  <a:schemeClr val="bg1"/>
                </a:solidFill>
                <a:latin typeface="Arial Narrow" pitchFamily="34" charset="0"/>
              </a:rPr>
              <a:t>Data set</a:t>
            </a:r>
          </a:p>
        </p:txBody>
      </p:sp>
      <p:grpSp>
        <p:nvGrpSpPr>
          <p:cNvPr id="2" name="Group 33"/>
          <p:cNvGrpSpPr>
            <a:grpSpLocks/>
          </p:cNvGrpSpPr>
          <p:nvPr/>
        </p:nvGrpSpPr>
        <p:grpSpPr bwMode="auto">
          <a:xfrm>
            <a:off x="3880098" y="2721094"/>
            <a:ext cx="1371600" cy="609600"/>
            <a:chOff x="2352" y="1536"/>
            <a:chExt cx="864" cy="384"/>
          </a:xfrm>
        </p:grpSpPr>
        <p:sp>
          <p:nvSpPr>
            <p:cNvPr id="64548" name="AutoShape 36"/>
            <p:cNvSpPr>
              <a:spLocks noChangeArrowheads="1"/>
            </p:cNvSpPr>
            <p:nvPr/>
          </p:nvSpPr>
          <p:spPr bwMode="auto">
            <a:xfrm>
              <a:off x="2352" y="1536"/>
              <a:ext cx="864" cy="384"/>
            </a:xfrm>
            <a:prstGeom prst="flowChartInternalStorage">
              <a:avLst/>
            </a:prstGeom>
            <a:solidFill>
              <a:srgbClr val="99CC00"/>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316" name="Text Box 46"/>
            <p:cNvSpPr txBox="1">
              <a:spLocks noChangeArrowheads="1"/>
            </p:cNvSpPr>
            <p:nvPr/>
          </p:nvSpPr>
          <p:spPr bwMode="auto">
            <a:xfrm>
              <a:off x="2393" y="1602"/>
              <a:ext cx="781" cy="192"/>
            </a:xfrm>
            <a:prstGeom prst="rect">
              <a:avLst/>
            </a:prstGeom>
            <a:noFill/>
            <a:ln w="9525">
              <a:noFill/>
              <a:miter lim="800000"/>
              <a:headEnd/>
              <a:tailEnd/>
            </a:ln>
          </p:spPr>
          <p:txBody>
            <a:bodyPr wrap="none">
              <a:spAutoFit/>
            </a:bodyPr>
            <a:lstStyle/>
            <a:p>
              <a:r>
                <a:rPr lang="en-GB" sz="1400" b="1">
                  <a:latin typeface="Arial Narrow" pitchFamily="34" charset="0"/>
                </a:rPr>
                <a:t>Target Data set</a:t>
              </a:r>
            </a:p>
          </p:txBody>
        </p:sp>
      </p:grpSp>
      <p:sp>
        <p:nvSpPr>
          <p:cNvPr id="64551" name="AutoShape 39"/>
          <p:cNvSpPr>
            <a:spLocks noChangeArrowheads="1"/>
          </p:cNvSpPr>
          <p:nvPr/>
        </p:nvSpPr>
        <p:spPr bwMode="auto">
          <a:xfrm>
            <a:off x="4991348" y="3843456"/>
            <a:ext cx="1911350" cy="457200"/>
          </a:xfrm>
          <a:prstGeom prst="flowChartPunchedCard">
            <a:avLst/>
          </a:prstGeom>
          <a:solidFill>
            <a:srgbClr val="FFCC99"/>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314" name="Text Box 47"/>
          <p:cNvSpPr txBox="1">
            <a:spLocks noChangeArrowheads="1"/>
          </p:cNvSpPr>
          <p:nvPr/>
        </p:nvSpPr>
        <p:spPr bwMode="auto">
          <a:xfrm>
            <a:off x="4997698" y="3911719"/>
            <a:ext cx="1828800" cy="304800"/>
          </a:xfrm>
          <a:prstGeom prst="rect">
            <a:avLst/>
          </a:prstGeom>
          <a:noFill/>
          <a:ln w="9525">
            <a:noFill/>
            <a:miter lim="800000"/>
            <a:headEnd/>
            <a:tailEnd/>
          </a:ln>
        </p:spPr>
        <p:txBody>
          <a:bodyPr>
            <a:spAutoFit/>
          </a:bodyPr>
          <a:lstStyle/>
          <a:p>
            <a:r>
              <a:rPr lang="en-GB" sz="1400" b="1">
                <a:latin typeface="Arial Narrow" pitchFamily="34" charset="0"/>
              </a:rPr>
              <a:t>Pre-Processed Data set</a:t>
            </a:r>
          </a:p>
        </p:txBody>
      </p:sp>
      <p:cxnSp>
        <p:nvCxnSpPr>
          <p:cNvPr id="12307" name="AutoShape 64"/>
          <p:cNvCxnSpPr>
            <a:cxnSpLocks noChangeShapeType="1"/>
          </p:cNvCxnSpPr>
          <p:nvPr/>
        </p:nvCxnSpPr>
        <p:spPr bwMode="auto">
          <a:xfrm>
            <a:off x="5248523" y="3025894"/>
            <a:ext cx="695325" cy="817562"/>
          </a:xfrm>
          <a:prstGeom prst="bentConnector2">
            <a:avLst/>
          </a:prstGeom>
          <a:noFill/>
          <a:ln w="9525">
            <a:solidFill>
              <a:schemeClr val="tx1"/>
            </a:solidFill>
            <a:miter lim="800000"/>
            <a:headEnd/>
            <a:tailEnd type="stealth" w="med" len="med"/>
          </a:ln>
        </p:spPr>
      </p:cxnSp>
      <p:sp>
        <p:nvSpPr>
          <p:cNvPr id="12308" name="AutoShape 68"/>
          <p:cNvSpPr>
            <a:spLocks noChangeArrowheads="1"/>
          </p:cNvSpPr>
          <p:nvPr/>
        </p:nvSpPr>
        <p:spPr bwMode="auto">
          <a:xfrm>
            <a:off x="8007598" y="5015031"/>
            <a:ext cx="685800" cy="304800"/>
          </a:xfrm>
          <a:custGeom>
            <a:avLst/>
            <a:gdLst>
              <a:gd name="T0" fmla="*/ 514350 w 21600"/>
              <a:gd name="T1" fmla="*/ 0 h 21600"/>
              <a:gd name="T2" fmla="*/ 0 w 21600"/>
              <a:gd name="T3" fmla="*/ 152400 h 21600"/>
              <a:gd name="T4" fmla="*/ 514350 w 21600"/>
              <a:gd name="T5" fmla="*/ 304800 h 21600"/>
              <a:gd name="T6" fmla="*/ 685800 w 21600"/>
              <a:gd name="T7" fmla="*/ 1524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8000"/>
          </a:solidFill>
          <a:ln w="9525">
            <a:solidFill>
              <a:schemeClr val="tx1"/>
            </a:solidFill>
            <a:miter lim="800000"/>
            <a:headEnd/>
            <a:tailEnd/>
          </a:ln>
        </p:spPr>
        <p:txBody>
          <a:bodyPr wrap="none" anchor="ctr"/>
          <a:lstStyle/>
          <a:p>
            <a:endParaRPr lang="en-GB"/>
          </a:p>
        </p:txBody>
      </p:sp>
      <p:grpSp>
        <p:nvGrpSpPr>
          <p:cNvPr id="3" name="Group 32"/>
          <p:cNvGrpSpPr>
            <a:grpSpLocks/>
          </p:cNvGrpSpPr>
          <p:nvPr/>
        </p:nvGrpSpPr>
        <p:grpSpPr bwMode="auto">
          <a:xfrm>
            <a:off x="395536" y="2700456"/>
            <a:ext cx="3484562" cy="3200400"/>
            <a:chOff x="157" y="1536"/>
            <a:chExt cx="2195" cy="2016"/>
          </a:xfrm>
        </p:grpSpPr>
        <p:sp>
          <p:nvSpPr>
            <p:cNvPr id="64535" name="AutoShape 23"/>
            <p:cNvSpPr>
              <a:spLocks noChangeArrowheads="1"/>
            </p:cNvSpPr>
            <p:nvPr/>
          </p:nvSpPr>
          <p:spPr bwMode="auto">
            <a:xfrm>
              <a:off x="384" y="1536"/>
              <a:ext cx="432" cy="240"/>
            </a:xfrm>
            <a:prstGeom prst="flowChartPredefinedProcess">
              <a:avLst/>
            </a:prstGeom>
            <a:solidFill>
              <a:srgbClr val="33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64536" name="AutoShape 24"/>
            <p:cNvSpPr>
              <a:spLocks noChangeArrowheads="1"/>
            </p:cNvSpPr>
            <p:nvPr/>
          </p:nvSpPr>
          <p:spPr bwMode="auto">
            <a:xfrm>
              <a:off x="384" y="2304"/>
              <a:ext cx="432" cy="240"/>
            </a:xfrm>
            <a:prstGeom prst="flowChartPredefinedProcess">
              <a:avLst/>
            </a:prstGeom>
            <a:solidFill>
              <a:srgbClr val="33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64537" name="AutoShape 25"/>
            <p:cNvSpPr>
              <a:spLocks noChangeArrowheads="1"/>
            </p:cNvSpPr>
            <p:nvPr/>
          </p:nvSpPr>
          <p:spPr bwMode="auto">
            <a:xfrm>
              <a:off x="384" y="3072"/>
              <a:ext cx="432" cy="240"/>
            </a:xfrm>
            <a:prstGeom prst="flowChartPredefinedProcess">
              <a:avLst/>
            </a:prstGeom>
            <a:solidFill>
              <a:srgbClr val="33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297" name="AutoShape 26"/>
            <p:cNvSpPr>
              <a:spLocks noChangeArrowheads="1"/>
            </p:cNvSpPr>
            <p:nvPr/>
          </p:nvSpPr>
          <p:spPr bwMode="auto">
            <a:xfrm rot="-5400000">
              <a:off x="552" y="1944"/>
              <a:ext cx="48" cy="96"/>
            </a:xfrm>
            <a:prstGeom prst="flowChartCollate">
              <a:avLst/>
            </a:prstGeom>
            <a:solidFill>
              <a:schemeClr val="accent1"/>
            </a:solidFill>
            <a:ln w="9525">
              <a:solidFill>
                <a:schemeClr val="tx1"/>
              </a:solidFill>
              <a:miter lim="800000"/>
              <a:headEnd/>
              <a:tailEnd/>
            </a:ln>
          </p:spPr>
          <p:txBody>
            <a:bodyPr vert="eaVert" wrap="none" anchor="ctr"/>
            <a:lstStyle/>
            <a:p>
              <a:endParaRPr lang="en-GB"/>
            </a:p>
          </p:txBody>
        </p:sp>
        <p:sp>
          <p:nvSpPr>
            <p:cNvPr id="12298" name="AutoShape 27"/>
            <p:cNvSpPr>
              <a:spLocks noChangeArrowheads="1"/>
            </p:cNvSpPr>
            <p:nvPr/>
          </p:nvSpPr>
          <p:spPr bwMode="auto">
            <a:xfrm rot="-5400000">
              <a:off x="552" y="2712"/>
              <a:ext cx="48" cy="96"/>
            </a:xfrm>
            <a:prstGeom prst="flowChartCollate">
              <a:avLst/>
            </a:prstGeom>
            <a:solidFill>
              <a:schemeClr val="accent1"/>
            </a:solidFill>
            <a:ln w="9525">
              <a:solidFill>
                <a:schemeClr val="tx1"/>
              </a:solidFill>
              <a:miter lim="800000"/>
              <a:headEnd/>
              <a:tailEnd/>
            </a:ln>
          </p:spPr>
          <p:txBody>
            <a:bodyPr vert="eaVert" wrap="none" anchor="ctr"/>
            <a:lstStyle/>
            <a:p>
              <a:endParaRPr lang="en-GB"/>
            </a:p>
          </p:txBody>
        </p:sp>
        <p:sp>
          <p:nvSpPr>
            <p:cNvPr id="12299" name="Text Box 44"/>
            <p:cNvSpPr txBox="1">
              <a:spLocks noChangeArrowheads="1"/>
            </p:cNvSpPr>
            <p:nvPr/>
          </p:nvSpPr>
          <p:spPr bwMode="auto">
            <a:xfrm>
              <a:off x="157" y="3360"/>
              <a:ext cx="899" cy="192"/>
            </a:xfrm>
            <a:prstGeom prst="rect">
              <a:avLst/>
            </a:prstGeom>
            <a:noFill/>
            <a:ln w="9525">
              <a:noFill/>
              <a:miter lim="800000"/>
              <a:headEnd/>
              <a:tailEnd/>
            </a:ln>
          </p:spPr>
          <p:txBody>
            <a:bodyPr wrap="none">
              <a:spAutoFit/>
            </a:bodyPr>
            <a:lstStyle/>
            <a:p>
              <a:r>
                <a:rPr lang="en-GB" sz="1400" b="1">
                  <a:latin typeface="Arial Narrow" pitchFamily="34" charset="0"/>
                </a:rPr>
                <a:t>Original Data sets</a:t>
              </a:r>
            </a:p>
          </p:txBody>
        </p:sp>
        <p:sp>
          <p:nvSpPr>
            <p:cNvPr id="64540" name="AutoShape 28"/>
            <p:cNvSpPr>
              <a:spLocks noChangeArrowheads="1"/>
            </p:cNvSpPr>
            <p:nvPr/>
          </p:nvSpPr>
          <p:spPr bwMode="auto">
            <a:xfrm>
              <a:off x="1309" y="2184"/>
              <a:ext cx="899" cy="432"/>
            </a:xfrm>
            <a:prstGeom prst="flowChartInternalStorage">
              <a:avLst/>
            </a:prstGeom>
            <a:solidFill>
              <a:srgbClr val="6699FF"/>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2318" name="Text Box 45"/>
            <p:cNvSpPr txBox="1">
              <a:spLocks noChangeArrowheads="1"/>
            </p:cNvSpPr>
            <p:nvPr/>
          </p:nvSpPr>
          <p:spPr bwMode="auto">
            <a:xfrm>
              <a:off x="1296" y="2327"/>
              <a:ext cx="914" cy="192"/>
            </a:xfrm>
            <a:prstGeom prst="rect">
              <a:avLst/>
            </a:prstGeom>
            <a:noFill/>
            <a:ln w="9525">
              <a:noFill/>
              <a:miter lim="800000"/>
              <a:headEnd/>
              <a:tailEnd/>
            </a:ln>
          </p:spPr>
          <p:txBody>
            <a:bodyPr wrap="none">
              <a:spAutoFit/>
            </a:bodyPr>
            <a:lstStyle/>
            <a:p>
              <a:r>
                <a:rPr lang="en-GB" sz="1400" b="1" dirty="0">
                  <a:solidFill>
                    <a:schemeClr val="bg1"/>
                  </a:solidFill>
                  <a:latin typeface="Arial Narrow" pitchFamily="34" charset="0"/>
                </a:rPr>
                <a:t>Collected Data set</a:t>
              </a:r>
            </a:p>
          </p:txBody>
        </p:sp>
        <p:cxnSp>
          <p:nvCxnSpPr>
            <p:cNvPr id="12303" name="AutoShape 60"/>
            <p:cNvCxnSpPr>
              <a:cxnSpLocks noChangeShapeType="1"/>
            </p:cNvCxnSpPr>
            <p:nvPr/>
          </p:nvCxnSpPr>
          <p:spPr bwMode="auto">
            <a:xfrm flipV="1">
              <a:off x="816" y="2448"/>
              <a:ext cx="480" cy="768"/>
            </a:xfrm>
            <a:prstGeom prst="bentConnector3">
              <a:avLst>
                <a:gd name="adj1" fmla="val 48537"/>
              </a:avLst>
            </a:prstGeom>
            <a:noFill/>
            <a:ln w="9525">
              <a:solidFill>
                <a:schemeClr val="tx1"/>
              </a:solidFill>
              <a:miter lim="800000"/>
              <a:headEnd/>
              <a:tailEnd type="stealth" w="med" len="med"/>
            </a:ln>
          </p:spPr>
        </p:cxnSp>
        <p:cxnSp>
          <p:nvCxnSpPr>
            <p:cNvPr id="12304" name="AutoShape 61"/>
            <p:cNvCxnSpPr>
              <a:cxnSpLocks noChangeShapeType="1"/>
            </p:cNvCxnSpPr>
            <p:nvPr/>
          </p:nvCxnSpPr>
          <p:spPr bwMode="auto">
            <a:xfrm>
              <a:off x="816" y="1632"/>
              <a:ext cx="480" cy="768"/>
            </a:xfrm>
            <a:prstGeom prst="bentConnector3">
              <a:avLst>
                <a:gd name="adj1" fmla="val 50000"/>
              </a:avLst>
            </a:prstGeom>
            <a:noFill/>
            <a:ln w="9525">
              <a:solidFill>
                <a:schemeClr val="tx1"/>
              </a:solidFill>
              <a:miter lim="800000"/>
              <a:headEnd/>
              <a:tailEnd type="stealth" w="med" len="med"/>
            </a:ln>
          </p:spPr>
        </p:cxnSp>
        <p:cxnSp>
          <p:nvCxnSpPr>
            <p:cNvPr id="12305" name="AutoShape 62"/>
            <p:cNvCxnSpPr>
              <a:cxnSpLocks noChangeShapeType="1"/>
              <a:stCxn id="64536" idx="3"/>
              <a:endCxn id="12318" idx="1"/>
            </p:cNvCxnSpPr>
            <p:nvPr/>
          </p:nvCxnSpPr>
          <p:spPr bwMode="auto">
            <a:xfrm flipV="1">
              <a:off x="816" y="2423"/>
              <a:ext cx="480" cy="1"/>
            </a:xfrm>
            <a:prstGeom prst="straightConnector1">
              <a:avLst/>
            </a:prstGeom>
            <a:noFill/>
            <a:ln w="9525">
              <a:solidFill>
                <a:schemeClr val="tx1"/>
              </a:solidFill>
              <a:round/>
              <a:headEnd/>
              <a:tailEnd type="stealth" w="med" len="med"/>
            </a:ln>
          </p:spPr>
        </p:cxnSp>
        <p:cxnSp>
          <p:nvCxnSpPr>
            <p:cNvPr id="12306" name="AutoShape 63"/>
            <p:cNvCxnSpPr>
              <a:cxnSpLocks noChangeShapeType="1"/>
              <a:stCxn id="64540" idx="0"/>
              <a:endCxn id="64548" idx="1"/>
            </p:cNvCxnSpPr>
            <p:nvPr/>
          </p:nvCxnSpPr>
          <p:spPr bwMode="auto">
            <a:xfrm rot="5400000" flipH="1" flipV="1">
              <a:off x="1811" y="1688"/>
              <a:ext cx="443" cy="548"/>
            </a:xfrm>
            <a:prstGeom prst="bentConnector2">
              <a:avLst/>
            </a:prstGeom>
            <a:noFill/>
            <a:ln w="9525">
              <a:solidFill>
                <a:schemeClr val="tx1"/>
              </a:solidFill>
              <a:miter lim="800000"/>
              <a:headEnd/>
              <a:tailEnd type="stealth" w="med" len="med"/>
            </a:ln>
          </p:spPr>
        </p:cxnSp>
        <p:sp>
          <p:nvSpPr>
            <p:cNvPr id="12309" name="AutoShape 70"/>
            <p:cNvSpPr>
              <a:spLocks noChangeArrowheads="1"/>
            </p:cNvSpPr>
            <p:nvPr/>
          </p:nvSpPr>
          <p:spPr bwMode="auto">
            <a:xfrm>
              <a:off x="1200" y="2928"/>
              <a:ext cx="1152" cy="582"/>
            </a:xfrm>
            <a:prstGeom prst="wedgeRectCallout">
              <a:avLst>
                <a:gd name="adj1" fmla="val -56509"/>
                <a:gd name="adj2" fmla="val -137500"/>
              </a:avLst>
            </a:prstGeom>
            <a:noFill/>
            <a:ln w="9525">
              <a:solidFill>
                <a:schemeClr val="tx1"/>
              </a:solidFill>
              <a:miter lim="800000"/>
              <a:headEnd/>
              <a:tailEnd/>
            </a:ln>
          </p:spPr>
          <p:txBody>
            <a:bodyPr/>
            <a:lstStyle/>
            <a:p>
              <a:pPr marL="192088" indent="-192088">
                <a:buFontTx/>
                <a:buChar char="•"/>
              </a:pPr>
              <a:r>
                <a:rPr lang="en-GB" sz="1400" dirty="0"/>
                <a:t>Integrating data</a:t>
              </a:r>
            </a:p>
            <a:p>
              <a:pPr marL="192088" indent="-192088">
                <a:buFontTx/>
                <a:buChar char="•"/>
              </a:pPr>
              <a:r>
                <a:rPr lang="en-GB" sz="1400" dirty="0"/>
                <a:t>Getting necessary data details</a:t>
              </a:r>
            </a:p>
          </p:txBody>
        </p:sp>
      </p:grpSp>
      <p:sp>
        <p:nvSpPr>
          <p:cNvPr id="12310" name="AutoShape 71"/>
          <p:cNvSpPr>
            <a:spLocks noChangeArrowheads="1"/>
          </p:cNvSpPr>
          <p:nvPr/>
        </p:nvSpPr>
        <p:spPr bwMode="auto">
          <a:xfrm>
            <a:off x="3383204" y="1262164"/>
            <a:ext cx="2514600" cy="928694"/>
          </a:xfrm>
          <a:prstGeom prst="wedgeRectCallout">
            <a:avLst>
              <a:gd name="adj1" fmla="val -57704"/>
              <a:gd name="adj2" fmla="val 132440"/>
            </a:avLst>
          </a:prstGeom>
          <a:noFill/>
          <a:ln w="9525">
            <a:solidFill>
              <a:schemeClr val="tx1"/>
            </a:solidFill>
            <a:miter lim="800000"/>
            <a:headEnd/>
            <a:tailEnd/>
          </a:ln>
        </p:spPr>
        <p:txBody>
          <a:bodyPr/>
          <a:lstStyle/>
          <a:p>
            <a:pPr marL="192088" indent="-192088">
              <a:buFontTx/>
              <a:buChar char="•"/>
            </a:pPr>
            <a:r>
              <a:rPr lang="en-GB" sz="1400" dirty="0"/>
              <a:t>Selecting relevant features</a:t>
            </a:r>
          </a:p>
          <a:p>
            <a:pPr marL="192088" indent="-192088">
              <a:buFontTx/>
              <a:buChar char="•"/>
            </a:pPr>
            <a:r>
              <a:rPr lang="en-GB" sz="1400" dirty="0"/>
              <a:t>Selecting relevant records</a:t>
            </a:r>
          </a:p>
        </p:txBody>
      </p:sp>
      <p:sp>
        <p:nvSpPr>
          <p:cNvPr id="12311" name="AutoShape 72"/>
          <p:cNvSpPr>
            <a:spLocks noChangeArrowheads="1"/>
          </p:cNvSpPr>
          <p:nvPr/>
        </p:nvSpPr>
        <p:spPr bwMode="auto">
          <a:xfrm>
            <a:off x="6169286" y="2190858"/>
            <a:ext cx="2286000" cy="942972"/>
          </a:xfrm>
          <a:prstGeom prst="wedgeRectCallout">
            <a:avLst>
              <a:gd name="adj1" fmla="val -61597"/>
              <a:gd name="adj2" fmla="val 85417"/>
            </a:avLst>
          </a:prstGeom>
          <a:noFill/>
          <a:ln w="9525">
            <a:solidFill>
              <a:schemeClr val="tx1"/>
            </a:solidFill>
            <a:miter lim="800000"/>
            <a:headEnd/>
            <a:tailEnd/>
          </a:ln>
        </p:spPr>
        <p:txBody>
          <a:bodyPr/>
          <a:lstStyle/>
          <a:p>
            <a:pPr marL="192088" indent="-192088">
              <a:buFontTx/>
              <a:buChar char="•"/>
            </a:pPr>
            <a:r>
              <a:rPr lang="en-GB" sz="1400" dirty="0"/>
              <a:t>Data cleaning</a:t>
            </a:r>
          </a:p>
          <a:p>
            <a:pPr marL="192088" indent="-192088">
              <a:buFontTx/>
              <a:buChar char="•"/>
            </a:pPr>
            <a:r>
              <a:rPr lang="en-GB" sz="1400" dirty="0"/>
              <a:t>Deal with unknown data</a:t>
            </a:r>
          </a:p>
          <a:p>
            <a:pPr marL="192088" indent="-192088">
              <a:buFontTx/>
              <a:buChar char="•"/>
            </a:pPr>
            <a:r>
              <a:rPr lang="en-GB" sz="1400" dirty="0"/>
              <a:t>Data transformation</a:t>
            </a:r>
          </a:p>
        </p:txBody>
      </p:sp>
      <p:sp>
        <p:nvSpPr>
          <p:cNvPr id="12312" name="AutoShape 73"/>
          <p:cNvSpPr>
            <a:spLocks noChangeArrowheads="1"/>
          </p:cNvSpPr>
          <p:nvPr/>
        </p:nvSpPr>
        <p:spPr bwMode="auto">
          <a:xfrm>
            <a:off x="4240460" y="5548444"/>
            <a:ext cx="1981200" cy="904892"/>
          </a:xfrm>
          <a:prstGeom prst="wedgeRectCallout">
            <a:avLst>
              <a:gd name="adj1" fmla="val 50560"/>
              <a:gd name="adj2" fmla="val -92708"/>
            </a:avLst>
          </a:prstGeom>
          <a:noFill/>
          <a:ln w="9525">
            <a:solidFill>
              <a:schemeClr val="tx1"/>
            </a:solidFill>
            <a:miter lim="800000"/>
            <a:headEnd/>
            <a:tailEnd/>
          </a:ln>
        </p:spPr>
        <p:txBody>
          <a:bodyPr/>
          <a:lstStyle/>
          <a:p>
            <a:pPr marL="192088" indent="-192088">
              <a:buFontTx/>
              <a:buChar char="•"/>
            </a:pPr>
            <a:r>
              <a:rPr lang="en-GB" sz="1400" dirty="0"/>
              <a:t>Formatting data into acceptable form by the mining tool</a:t>
            </a:r>
          </a:p>
        </p:txBody>
      </p:sp>
    </p:spTree>
    <p:extLst>
      <p:ext uri="{BB962C8B-B14F-4D97-AF65-F5344CB8AC3E}">
        <p14:creationId xmlns:p14="http://schemas.microsoft.com/office/powerpoint/2010/main" val="1301049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51"/>
          <p:cNvSpPr>
            <a:spLocks noChangeArrowheads="1"/>
          </p:cNvSpPr>
          <p:nvPr/>
        </p:nvSpPr>
        <p:spPr bwMode="auto">
          <a:xfrm>
            <a:off x="5237857" y="2895600"/>
            <a:ext cx="3429000" cy="1219200"/>
          </a:xfrm>
          <a:prstGeom prst="rect">
            <a:avLst/>
          </a:prstGeom>
          <a:solidFill>
            <a:srgbClr val="C7D7D5"/>
          </a:solidFill>
          <a:ln w="9525">
            <a:solidFill>
              <a:schemeClr val="accent1"/>
            </a:solidFill>
            <a:miter lim="800000"/>
            <a:headEnd/>
            <a:tailEnd/>
          </a:ln>
        </p:spPr>
        <p:txBody>
          <a:bodyPr wrap="none" anchor="ctr"/>
          <a:lstStyle/>
          <a:p>
            <a:endParaRPr lang="en-GB"/>
          </a:p>
        </p:txBody>
      </p:sp>
      <p:sp>
        <p:nvSpPr>
          <p:cNvPr id="13315" name="Title 7"/>
          <p:cNvSpPr>
            <a:spLocks noGrp="1"/>
          </p:cNvSpPr>
          <p:nvPr>
            <p:ph type="title" idx="4294967295"/>
          </p:nvPr>
        </p:nvSpPr>
        <p:spPr>
          <a:xfrm>
            <a:off x="189947" y="188640"/>
            <a:ext cx="7772400" cy="1012825"/>
          </a:xfrm>
        </p:spPr>
        <p:txBody>
          <a:bodyPr/>
          <a:lstStyle/>
          <a:p>
            <a:r>
              <a:rPr lang="en-GB" sz="3200" b="1" dirty="0"/>
              <a:t>Data Mining Process</a:t>
            </a:r>
          </a:p>
        </p:txBody>
      </p:sp>
      <p:sp>
        <p:nvSpPr>
          <p:cNvPr id="13316" name="Content Placeholder 8"/>
          <p:cNvSpPr>
            <a:spLocks/>
          </p:cNvSpPr>
          <p:nvPr/>
        </p:nvSpPr>
        <p:spPr bwMode="auto">
          <a:xfrm>
            <a:off x="251520" y="1295400"/>
            <a:ext cx="4419600" cy="4425950"/>
          </a:xfrm>
          <a:prstGeom prst="rect">
            <a:avLst/>
          </a:prstGeom>
          <a:noFill/>
          <a:ln w="9525">
            <a:noFill/>
            <a:miter lim="800000"/>
            <a:headEnd/>
            <a:tailEnd/>
          </a:ln>
        </p:spPr>
        <p:txBody>
          <a:bodyPr/>
          <a:lstStyle/>
          <a:p>
            <a:pPr marL="284163" indent="-284163" eaLnBrk="0" hangingPunct="0">
              <a:buFontTx/>
              <a:buChar char="•"/>
            </a:pPr>
            <a:r>
              <a:rPr lang="en-GB" altLang="zh-CN" sz="2800" b="1">
                <a:latin typeface="Helvetica" charset="0"/>
                <a:ea typeface="SimSun" pitchFamily="2" charset="-122"/>
              </a:rPr>
              <a:t>Mining</a:t>
            </a:r>
            <a:endParaRPr lang="en-GB" sz="2800" b="1"/>
          </a:p>
          <a:p>
            <a:pPr marL="760413" lvl="1" indent="-285750" eaLnBrk="0" hangingPunct="0">
              <a:spcBef>
                <a:spcPct val="20000"/>
              </a:spcBef>
              <a:buFontTx/>
              <a:buChar char="–"/>
            </a:pPr>
            <a:r>
              <a:rPr lang="en-GB" altLang="zh-CN" sz="2400">
                <a:latin typeface="Helvetica" charset="0"/>
                <a:ea typeface="SimSun" pitchFamily="2" charset="-122"/>
              </a:rPr>
              <a:t>Determining data mining tasks </a:t>
            </a:r>
          </a:p>
          <a:p>
            <a:pPr marL="760413" lvl="1" indent="-285750" eaLnBrk="0" hangingPunct="0">
              <a:spcBef>
                <a:spcPct val="20000"/>
              </a:spcBef>
              <a:buFontTx/>
              <a:buChar char="–"/>
            </a:pPr>
            <a:r>
              <a:rPr lang="en-GB" altLang="zh-CN" sz="2400">
                <a:latin typeface="Helvetica" charset="0"/>
                <a:ea typeface="SimSun" pitchFamily="2" charset="-122"/>
              </a:rPr>
              <a:t>Assigning roles for data for certain tasks</a:t>
            </a:r>
          </a:p>
          <a:p>
            <a:pPr marL="760413" lvl="1" indent="-285750" eaLnBrk="0" hangingPunct="0">
              <a:spcBef>
                <a:spcPct val="20000"/>
              </a:spcBef>
              <a:buFontTx/>
              <a:buChar char="–"/>
            </a:pPr>
            <a:r>
              <a:rPr lang="en-GB" altLang="zh-CN" sz="2400">
                <a:latin typeface="Helvetica" charset="0"/>
                <a:ea typeface="SimSun" pitchFamily="2" charset="-122"/>
              </a:rPr>
              <a:t>Selecting data mining solution(s) to each task</a:t>
            </a:r>
          </a:p>
          <a:p>
            <a:pPr marL="760413" lvl="1" indent="-285750" eaLnBrk="0" hangingPunct="0">
              <a:spcBef>
                <a:spcPct val="20000"/>
              </a:spcBef>
              <a:buFontTx/>
              <a:buChar char="–"/>
            </a:pPr>
            <a:r>
              <a:rPr lang="en-GB" altLang="zh-CN" sz="2400">
                <a:latin typeface="Helvetica" charset="0"/>
                <a:ea typeface="SimSun" pitchFamily="2" charset="-122"/>
              </a:rPr>
              <a:t>Setting necessary parameters for the solution</a:t>
            </a:r>
            <a:endParaRPr lang="en-GB" sz="2400"/>
          </a:p>
          <a:p>
            <a:pPr marL="760413" lvl="1" indent="-285750" eaLnBrk="0" hangingPunct="0">
              <a:spcBef>
                <a:spcPct val="20000"/>
              </a:spcBef>
              <a:buFontTx/>
              <a:buChar char="–"/>
            </a:pPr>
            <a:r>
              <a:rPr lang="en-GB" sz="2400"/>
              <a:t>Collecting result patterns</a:t>
            </a:r>
          </a:p>
        </p:txBody>
      </p:sp>
      <p:sp>
        <p:nvSpPr>
          <p:cNvPr id="66565" name="AutoShape 1029"/>
          <p:cNvSpPr>
            <a:spLocks noChangeArrowheads="1"/>
          </p:cNvSpPr>
          <p:nvPr/>
        </p:nvSpPr>
        <p:spPr bwMode="auto">
          <a:xfrm>
            <a:off x="6380857" y="1905000"/>
            <a:ext cx="1066800" cy="533400"/>
          </a:xfrm>
          <a:prstGeom prst="flowChartProcess">
            <a:avLst/>
          </a:prstGeom>
          <a:solidFill>
            <a:schemeClr val="accent1"/>
          </a:solidFill>
          <a:ln w="9525">
            <a:solidFill>
              <a:schemeClr val="tx1"/>
            </a:solidFill>
            <a:miter lim="800000"/>
            <a:headEnd/>
            <a:tailEnd/>
          </a:ln>
          <a:effectLst>
            <a:outerShdw dist="35921" dir="2700000" algn="ctr" rotWithShape="0">
              <a:schemeClr val="bg2"/>
            </a:outerShdw>
          </a:effectLst>
        </p:spPr>
        <p:txBody>
          <a:bodyPr wrap="none" anchor="ctr"/>
          <a:lstStyle/>
          <a:p>
            <a:pPr algn="ctr">
              <a:defRPr/>
            </a:pPr>
            <a:r>
              <a:rPr lang="en-GB" sz="1400" b="1" dirty="0">
                <a:solidFill>
                  <a:schemeClr val="bg1"/>
                </a:solidFill>
                <a:latin typeface="Arial Narrow" pitchFamily="34" charset="0"/>
              </a:rPr>
              <a:t>Formatted </a:t>
            </a:r>
          </a:p>
          <a:p>
            <a:pPr algn="ctr">
              <a:defRPr/>
            </a:pPr>
            <a:r>
              <a:rPr lang="en-GB" sz="1400" b="1" dirty="0">
                <a:solidFill>
                  <a:schemeClr val="bg1"/>
                </a:solidFill>
                <a:latin typeface="Arial Narrow" pitchFamily="34" charset="0"/>
              </a:rPr>
              <a:t>Data set</a:t>
            </a:r>
          </a:p>
        </p:txBody>
      </p:sp>
      <p:sp>
        <p:nvSpPr>
          <p:cNvPr id="13318" name="AutoShape 1031"/>
          <p:cNvSpPr>
            <a:spLocks noChangeArrowheads="1"/>
          </p:cNvSpPr>
          <p:nvPr/>
        </p:nvSpPr>
        <p:spPr bwMode="auto">
          <a:xfrm>
            <a:off x="5314057" y="3048000"/>
            <a:ext cx="1219200" cy="533400"/>
          </a:xfrm>
          <a:prstGeom prst="roundRect">
            <a:avLst>
              <a:gd name="adj" fmla="val 16667"/>
            </a:avLst>
          </a:prstGeom>
          <a:solidFill>
            <a:schemeClr val="bg1"/>
          </a:solidFill>
          <a:ln w="9525">
            <a:solidFill>
              <a:schemeClr val="tx1"/>
            </a:solidFill>
            <a:round/>
            <a:headEnd/>
            <a:tailEnd/>
          </a:ln>
        </p:spPr>
        <p:txBody>
          <a:bodyPr wrap="none" anchor="ctr"/>
          <a:lstStyle/>
          <a:p>
            <a:pPr algn="ctr"/>
            <a:r>
              <a:rPr lang="en-GB" sz="1400"/>
              <a:t>Solution</a:t>
            </a:r>
            <a:r>
              <a:rPr lang="en-GB" sz="1400" baseline="-25000"/>
              <a:t>3</a:t>
            </a:r>
          </a:p>
          <a:p>
            <a:pPr algn="ctr"/>
            <a:r>
              <a:rPr lang="en-GB" sz="1400"/>
              <a:t>(w</a:t>
            </a:r>
            <a:r>
              <a:rPr lang="en-GB" sz="1400" baseline="-25000"/>
              <a:t>1</a:t>
            </a:r>
            <a:r>
              <a:rPr lang="en-GB" sz="1400"/>
              <a:t>, w</a:t>
            </a:r>
            <a:r>
              <a:rPr lang="en-GB" sz="1400" baseline="-25000"/>
              <a:t>2</a:t>
            </a:r>
            <a:r>
              <a:rPr lang="en-GB" sz="1400"/>
              <a:t>, …, w</a:t>
            </a:r>
            <a:r>
              <a:rPr lang="en-GB" sz="1400" baseline="-25000"/>
              <a:t>m</a:t>
            </a:r>
            <a:r>
              <a:rPr lang="en-GB" sz="1400"/>
              <a:t>)</a:t>
            </a:r>
            <a:endParaRPr lang="en-GB"/>
          </a:p>
        </p:txBody>
      </p:sp>
      <p:sp>
        <p:nvSpPr>
          <p:cNvPr id="13319" name="AutoShape 1032"/>
          <p:cNvSpPr>
            <a:spLocks noChangeArrowheads="1"/>
          </p:cNvSpPr>
          <p:nvPr/>
        </p:nvSpPr>
        <p:spPr bwMode="auto">
          <a:xfrm>
            <a:off x="6228457" y="3200400"/>
            <a:ext cx="1371600" cy="533400"/>
          </a:xfrm>
          <a:prstGeom prst="roundRect">
            <a:avLst>
              <a:gd name="adj" fmla="val 16667"/>
            </a:avLst>
          </a:prstGeom>
          <a:solidFill>
            <a:schemeClr val="bg1"/>
          </a:solidFill>
          <a:ln w="9525">
            <a:solidFill>
              <a:schemeClr val="tx1"/>
            </a:solidFill>
            <a:round/>
            <a:headEnd/>
            <a:tailEnd/>
          </a:ln>
        </p:spPr>
        <p:txBody>
          <a:bodyPr wrap="none" anchor="ctr"/>
          <a:lstStyle/>
          <a:p>
            <a:pPr algn="ctr"/>
            <a:r>
              <a:rPr lang="en-GB" sz="1400"/>
              <a:t>Solution</a:t>
            </a:r>
            <a:r>
              <a:rPr lang="en-GB" sz="1400" baseline="-25000"/>
              <a:t>2</a:t>
            </a:r>
          </a:p>
          <a:p>
            <a:pPr algn="ctr"/>
            <a:r>
              <a:rPr lang="en-GB" sz="1400"/>
              <a:t>(t</a:t>
            </a:r>
            <a:r>
              <a:rPr lang="en-GB" sz="1400" baseline="-25000"/>
              <a:t>1</a:t>
            </a:r>
            <a:r>
              <a:rPr lang="en-GB" sz="1400"/>
              <a:t>, t</a:t>
            </a:r>
            <a:r>
              <a:rPr lang="en-GB" sz="1400" baseline="-25000"/>
              <a:t>2</a:t>
            </a:r>
            <a:r>
              <a:rPr lang="en-GB" sz="1400"/>
              <a:t>, …, t</a:t>
            </a:r>
            <a:r>
              <a:rPr lang="en-GB" sz="1400" baseline="-25000"/>
              <a:t>r</a:t>
            </a:r>
            <a:r>
              <a:rPr lang="en-GB" sz="1400"/>
              <a:t>)</a:t>
            </a:r>
            <a:endParaRPr lang="en-GB"/>
          </a:p>
        </p:txBody>
      </p:sp>
      <p:cxnSp>
        <p:nvCxnSpPr>
          <p:cNvPr id="13320" name="AutoShape 1034"/>
          <p:cNvCxnSpPr>
            <a:cxnSpLocks noChangeShapeType="1"/>
            <a:stCxn id="66565" idx="2"/>
            <a:endCxn id="13318" idx="0"/>
          </p:cNvCxnSpPr>
          <p:nvPr/>
        </p:nvCxnSpPr>
        <p:spPr bwMode="auto">
          <a:xfrm flipH="1">
            <a:off x="5923657" y="2438400"/>
            <a:ext cx="990600" cy="609600"/>
          </a:xfrm>
          <a:prstGeom prst="straightConnector1">
            <a:avLst/>
          </a:prstGeom>
          <a:noFill/>
          <a:ln w="9525">
            <a:solidFill>
              <a:schemeClr val="tx1"/>
            </a:solidFill>
            <a:round/>
            <a:headEnd/>
            <a:tailEnd type="stealth" w="med" len="med"/>
          </a:ln>
        </p:spPr>
      </p:cxnSp>
      <p:cxnSp>
        <p:nvCxnSpPr>
          <p:cNvPr id="13321" name="AutoShape 1035"/>
          <p:cNvCxnSpPr>
            <a:cxnSpLocks noChangeShapeType="1"/>
            <a:stCxn id="66565" idx="2"/>
            <a:endCxn id="13319" idx="0"/>
          </p:cNvCxnSpPr>
          <p:nvPr/>
        </p:nvCxnSpPr>
        <p:spPr bwMode="auto">
          <a:xfrm>
            <a:off x="6914257" y="2438400"/>
            <a:ext cx="0" cy="762000"/>
          </a:xfrm>
          <a:prstGeom prst="straightConnector1">
            <a:avLst/>
          </a:prstGeom>
          <a:noFill/>
          <a:ln w="9525">
            <a:solidFill>
              <a:schemeClr val="tx1"/>
            </a:solidFill>
            <a:round/>
            <a:headEnd/>
            <a:tailEnd type="stealth" w="med" len="med"/>
          </a:ln>
        </p:spPr>
      </p:cxnSp>
      <p:sp>
        <p:nvSpPr>
          <p:cNvPr id="13322" name="AutoShape 1037"/>
          <p:cNvSpPr>
            <a:spLocks noChangeArrowheads="1"/>
          </p:cNvSpPr>
          <p:nvPr/>
        </p:nvSpPr>
        <p:spPr bwMode="auto">
          <a:xfrm>
            <a:off x="7092280" y="3352800"/>
            <a:ext cx="1447800" cy="533400"/>
          </a:xfrm>
          <a:prstGeom prst="roundRect">
            <a:avLst>
              <a:gd name="adj" fmla="val 16667"/>
            </a:avLst>
          </a:prstGeom>
          <a:solidFill>
            <a:schemeClr val="bg1"/>
          </a:solidFill>
          <a:ln w="9525">
            <a:solidFill>
              <a:schemeClr val="tx1"/>
            </a:solidFill>
            <a:round/>
            <a:headEnd/>
            <a:tailEnd/>
          </a:ln>
        </p:spPr>
        <p:txBody>
          <a:bodyPr wrap="none" anchor="ctr"/>
          <a:lstStyle/>
          <a:p>
            <a:pPr algn="ctr"/>
            <a:r>
              <a:rPr lang="en-GB" sz="1400"/>
              <a:t>Solution</a:t>
            </a:r>
            <a:r>
              <a:rPr lang="en-GB" sz="1400" baseline="-25000"/>
              <a:t>1</a:t>
            </a:r>
          </a:p>
          <a:p>
            <a:pPr algn="ctr"/>
            <a:r>
              <a:rPr lang="en-GB" sz="1400"/>
              <a:t>(p</a:t>
            </a:r>
            <a:r>
              <a:rPr lang="en-GB" sz="1400" baseline="-25000"/>
              <a:t>1</a:t>
            </a:r>
            <a:r>
              <a:rPr lang="en-GB" sz="1400"/>
              <a:t>, p</a:t>
            </a:r>
            <a:r>
              <a:rPr lang="en-GB" sz="1400" baseline="-25000"/>
              <a:t>2</a:t>
            </a:r>
            <a:r>
              <a:rPr lang="en-GB" sz="1400"/>
              <a:t>, …, p</a:t>
            </a:r>
            <a:r>
              <a:rPr lang="en-GB" sz="1400" baseline="-25000"/>
              <a:t>n</a:t>
            </a:r>
            <a:r>
              <a:rPr lang="en-GB" sz="1400"/>
              <a:t>)</a:t>
            </a:r>
          </a:p>
        </p:txBody>
      </p:sp>
      <p:cxnSp>
        <p:nvCxnSpPr>
          <p:cNvPr id="13323" name="AutoShape 1038"/>
          <p:cNvCxnSpPr>
            <a:cxnSpLocks noChangeShapeType="1"/>
            <a:stCxn id="66565" idx="2"/>
          </p:cNvCxnSpPr>
          <p:nvPr/>
        </p:nvCxnSpPr>
        <p:spPr bwMode="auto">
          <a:xfrm>
            <a:off x="6914257" y="2438400"/>
            <a:ext cx="952500" cy="914400"/>
          </a:xfrm>
          <a:prstGeom prst="straightConnector1">
            <a:avLst/>
          </a:prstGeom>
          <a:noFill/>
          <a:ln w="9525">
            <a:solidFill>
              <a:schemeClr val="tx1"/>
            </a:solidFill>
            <a:round/>
            <a:headEnd/>
            <a:tailEnd type="stealth" w="med" len="med"/>
          </a:ln>
        </p:spPr>
      </p:cxnSp>
      <p:sp>
        <p:nvSpPr>
          <p:cNvPr id="13324" name="AutoShape 1042"/>
          <p:cNvSpPr>
            <a:spLocks noChangeArrowheads="1"/>
          </p:cNvSpPr>
          <p:nvPr/>
        </p:nvSpPr>
        <p:spPr bwMode="auto">
          <a:xfrm>
            <a:off x="6266557" y="4495800"/>
            <a:ext cx="1295400" cy="685800"/>
          </a:xfrm>
          <a:prstGeom prst="flowChartMultidocument">
            <a:avLst/>
          </a:prstGeom>
          <a:solidFill>
            <a:srgbClr val="CC9900"/>
          </a:solidFill>
          <a:ln w="9525">
            <a:solidFill>
              <a:schemeClr val="tx1"/>
            </a:solidFill>
            <a:miter lim="800000"/>
            <a:headEnd/>
            <a:tailEnd/>
          </a:ln>
        </p:spPr>
        <p:txBody>
          <a:bodyPr wrap="none" anchor="ctr"/>
          <a:lstStyle/>
          <a:p>
            <a:pPr algn="ctr"/>
            <a:r>
              <a:rPr lang="en-GB" sz="1400" b="1">
                <a:latin typeface="Arial Narrow" pitchFamily="34" charset="0"/>
              </a:rPr>
              <a:t>Patterns</a:t>
            </a:r>
          </a:p>
        </p:txBody>
      </p:sp>
      <p:cxnSp>
        <p:nvCxnSpPr>
          <p:cNvPr id="13325" name="AutoShape 1044"/>
          <p:cNvCxnSpPr>
            <a:cxnSpLocks noChangeShapeType="1"/>
            <a:stCxn id="13318" idx="2"/>
            <a:endCxn id="13324" idx="1"/>
          </p:cNvCxnSpPr>
          <p:nvPr/>
        </p:nvCxnSpPr>
        <p:spPr bwMode="auto">
          <a:xfrm rot="16200000" flipH="1">
            <a:off x="5466457" y="4038600"/>
            <a:ext cx="1257300" cy="342900"/>
          </a:xfrm>
          <a:prstGeom prst="bentConnector2">
            <a:avLst/>
          </a:prstGeom>
          <a:noFill/>
          <a:ln w="9525">
            <a:solidFill>
              <a:schemeClr val="tx1"/>
            </a:solidFill>
            <a:miter lim="800000"/>
            <a:headEnd/>
            <a:tailEnd type="stealth" w="med" len="med"/>
          </a:ln>
        </p:spPr>
      </p:cxnSp>
      <p:cxnSp>
        <p:nvCxnSpPr>
          <p:cNvPr id="13326" name="AutoShape 1047"/>
          <p:cNvCxnSpPr>
            <a:cxnSpLocks noChangeShapeType="1"/>
            <a:stCxn id="13319" idx="2"/>
            <a:endCxn id="13324" idx="0"/>
          </p:cNvCxnSpPr>
          <p:nvPr/>
        </p:nvCxnSpPr>
        <p:spPr bwMode="auto">
          <a:xfrm>
            <a:off x="6914257" y="3733800"/>
            <a:ext cx="0" cy="762000"/>
          </a:xfrm>
          <a:prstGeom prst="straightConnector1">
            <a:avLst/>
          </a:prstGeom>
          <a:noFill/>
          <a:ln w="9525">
            <a:solidFill>
              <a:schemeClr val="tx1"/>
            </a:solidFill>
            <a:round/>
            <a:headEnd/>
            <a:tailEnd type="stealth" w="med" len="med"/>
          </a:ln>
        </p:spPr>
      </p:cxnSp>
      <p:cxnSp>
        <p:nvCxnSpPr>
          <p:cNvPr id="13327" name="AutoShape 1048"/>
          <p:cNvCxnSpPr>
            <a:cxnSpLocks noChangeShapeType="1"/>
            <a:endCxn id="13324" idx="3"/>
          </p:cNvCxnSpPr>
          <p:nvPr/>
        </p:nvCxnSpPr>
        <p:spPr bwMode="auto">
          <a:xfrm rot="5400000">
            <a:off x="7238107" y="4210050"/>
            <a:ext cx="952500" cy="304800"/>
          </a:xfrm>
          <a:prstGeom prst="bentConnector2">
            <a:avLst/>
          </a:prstGeom>
          <a:noFill/>
          <a:ln w="9525">
            <a:solidFill>
              <a:schemeClr val="tx1"/>
            </a:solidFill>
            <a:miter lim="800000"/>
            <a:headEnd/>
            <a:tailEnd type="stealth" w="med" len="med"/>
          </a:ln>
        </p:spPr>
      </p:cxnSp>
      <p:sp>
        <p:nvSpPr>
          <p:cNvPr id="13328" name="AutoShape 1050"/>
          <p:cNvSpPr>
            <a:spLocks noChangeArrowheads="1"/>
          </p:cNvSpPr>
          <p:nvPr/>
        </p:nvSpPr>
        <p:spPr bwMode="auto">
          <a:xfrm rot="5400000">
            <a:off x="6685657" y="5410200"/>
            <a:ext cx="533400" cy="381000"/>
          </a:xfrm>
          <a:custGeom>
            <a:avLst/>
            <a:gdLst>
              <a:gd name="T0" fmla="*/ 400050 w 21600"/>
              <a:gd name="T1" fmla="*/ 0 h 21600"/>
              <a:gd name="T2" fmla="*/ 0 w 21600"/>
              <a:gd name="T3" fmla="*/ 190500 h 21600"/>
              <a:gd name="T4" fmla="*/ 400050 w 21600"/>
              <a:gd name="T5" fmla="*/ 381000 h 21600"/>
              <a:gd name="T6" fmla="*/ 533400 w 21600"/>
              <a:gd name="T7" fmla="*/ 190500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008000"/>
          </a:solidFill>
          <a:ln w="9525">
            <a:solidFill>
              <a:schemeClr val="tx1"/>
            </a:solidFill>
            <a:miter lim="800000"/>
            <a:headEnd/>
            <a:tailEnd/>
          </a:ln>
        </p:spPr>
        <p:txBody>
          <a:bodyPr wrap="none" anchor="ctr"/>
          <a:lstStyle/>
          <a:p>
            <a:endParaRPr lang="en-GB"/>
          </a:p>
        </p:txBody>
      </p:sp>
      <p:sp>
        <p:nvSpPr>
          <p:cNvPr id="13329" name="Text Box 1052"/>
          <p:cNvSpPr txBox="1">
            <a:spLocks noChangeArrowheads="1"/>
          </p:cNvSpPr>
          <p:nvPr/>
        </p:nvSpPr>
        <p:spPr bwMode="auto">
          <a:xfrm>
            <a:off x="5302945" y="3810000"/>
            <a:ext cx="1632178" cy="307777"/>
          </a:xfrm>
          <a:prstGeom prst="rect">
            <a:avLst/>
          </a:prstGeom>
          <a:noFill/>
          <a:ln w="9525">
            <a:noFill/>
            <a:miter lim="800000"/>
            <a:headEnd/>
            <a:tailEnd/>
          </a:ln>
        </p:spPr>
        <p:txBody>
          <a:bodyPr wrap="none">
            <a:spAutoFit/>
          </a:bodyPr>
          <a:lstStyle/>
          <a:p>
            <a:r>
              <a:rPr lang="en-GB" sz="1400" dirty="0"/>
              <a:t>Mining solutions</a:t>
            </a:r>
          </a:p>
        </p:txBody>
      </p:sp>
      <p:sp>
        <p:nvSpPr>
          <p:cNvPr id="13330" name="Line 1053"/>
          <p:cNvSpPr>
            <a:spLocks noChangeShapeType="1"/>
          </p:cNvSpPr>
          <p:nvPr/>
        </p:nvSpPr>
        <p:spPr bwMode="auto">
          <a:xfrm>
            <a:off x="4933057" y="3505200"/>
            <a:ext cx="304800" cy="0"/>
          </a:xfrm>
          <a:prstGeom prst="line">
            <a:avLst/>
          </a:prstGeom>
          <a:noFill/>
          <a:ln w="9525">
            <a:solidFill>
              <a:schemeClr val="tx1"/>
            </a:solidFill>
            <a:round/>
            <a:headEnd/>
            <a:tailEnd type="triangle" w="med" len="med"/>
          </a:ln>
        </p:spPr>
        <p:txBody>
          <a:bodyPr/>
          <a:lstStyle/>
          <a:p>
            <a:endParaRPr lang="en-GB"/>
          </a:p>
        </p:txBody>
      </p:sp>
      <p:sp>
        <p:nvSpPr>
          <p:cNvPr id="13331" name="Text Box 1054"/>
          <p:cNvSpPr txBox="1">
            <a:spLocks noChangeArrowheads="1"/>
          </p:cNvSpPr>
          <p:nvPr/>
        </p:nvSpPr>
        <p:spPr bwMode="auto">
          <a:xfrm rot="5400000">
            <a:off x="4106763" y="3350419"/>
            <a:ext cx="1500188" cy="304800"/>
          </a:xfrm>
          <a:prstGeom prst="rect">
            <a:avLst/>
          </a:prstGeom>
          <a:noFill/>
          <a:ln w="9525">
            <a:noFill/>
            <a:miter lim="800000"/>
            <a:headEnd/>
            <a:tailEnd/>
          </a:ln>
        </p:spPr>
        <p:txBody>
          <a:bodyPr wrap="none">
            <a:spAutoFit/>
          </a:bodyPr>
          <a:lstStyle/>
          <a:p>
            <a:r>
              <a:rPr lang="en-GB" sz="1400" b="1">
                <a:latin typeface="Arial Narrow" pitchFamily="34" charset="0"/>
              </a:rPr>
              <a:t>Parameter settings</a:t>
            </a:r>
          </a:p>
        </p:txBody>
      </p:sp>
    </p:spTree>
    <p:extLst>
      <p:ext uri="{BB962C8B-B14F-4D97-AF65-F5344CB8AC3E}">
        <p14:creationId xmlns:p14="http://schemas.microsoft.com/office/powerpoint/2010/main" val="952923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7"/>
          <p:cNvSpPr>
            <a:spLocks noGrp="1"/>
          </p:cNvSpPr>
          <p:nvPr>
            <p:ph type="title" idx="4294967295"/>
          </p:nvPr>
        </p:nvSpPr>
        <p:spPr>
          <a:xfrm>
            <a:off x="179512" y="188640"/>
            <a:ext cx="7772400" cy="1012825"/>
          </a:xfrm>
        </p:spPr>
        <p:txBody>
          <a:bodyPr/>
          <a:lstStyle/>
          <a:p>
            <a:r>
              <a:rPr lang="en-GB" sz="3200" b="1" dirty="0"/>
              <a:t>Data Mining Process</a:t>
            </a:r>
          </a:p>
        </p:txBody>
      </p:sp>
      <p:sp>
        <p:nvSpPr>
          <p:cNvPr id="14339" name="Content Placeholder 8"/>
          <p:cNvSpPr>
            <a:spLocks/>
          </p:cNvSpPr>
          <p:nvPr/>
        </p:nvSpPr>
        <p:spPr bwMode="auto">
          <a:xfrm>
            <a:off x="426638" y="1395172"/>
            <a:ext cx="4419600" cy="205740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Post-processing</a:t>
            </a:r>
            <a:endParaRPr lang="en-GB" sz="2800" b="1" dirty="0"/>
          </a:p>
          <a:p>
            <a:pPr marL="760413" lvl="1" indent="-285750" eaLnBrk="0" hangingPunct="0">
              <a:spcBef>
                <a:spcPct val="20000"/>
              </a:spcBef>
              <a:buFontTx/>
              <a:buChar char="–"/>
            </a:pPr>
            <a:r>
              <a:rPr lang="en-GB" altLang="zh-CN" sz="2400" dirty="0">
                <a:latin typeface="Helvetica" charset="0"/>
                <a:ea typeface="SimSun" pitchFamily="2" charset="-122"/>
              </a:rPr>
              <a:t>Pattern evaluation </a:t>
            </a:r>
          </a:p>
          <a:p>
            <a:pPr marL="760413" lvl="1" indent="-285750" eaLnBrk="0" hangingPunct="0">
              <a:spcBef>
                <a:spcPct val="20000"/>
              </a:spcBef>
              <a:buFontTx/>
              <a:buChar char="–"/>
            </a:pPr>
            <a:r>
              <a:rPr lang="en-GB" altLang="zh-CN" sz="2400" dirty="0">
                <a:latin typeface="Helvetica" charset="0"/>
                <a:ea typeface="SimSun" pitchFamily="2" charset="-122"/>
              </a:rPr>
              <a:t>Pattern selection</a:t>
            </a:r>
          </a:p>
          <a:p>
            <a:pPr marL="760413" lvl="1" indent="-285750" eaLnBrk="0" hangingPunct="0">
              <a:spcBef>
                <a:spcPct val="20000"/>
              </a:spcBef>
              <a:buFontTx/>
              <a:buChar char="–"/>
            </a:pPr>
            <a:r>
              <a:rPr lang="en-GB" altLang="zh-CN" sz="2400" dirty="0">
                <a:latin typeface="Helvetica" charset="0"/>
                <a:ea typeface="SimSun" pitchFamily="2" charset="-122"/>
              </a:rPr>
              <a:t>Pattern interpretation</a:t>
            </a:r>
          </a:p>
        </p:txBody>
      </p:sp>
      <p:grpSp>
        <p:nvGrpSpPr>
          <p:cNvPr id="2" name="Group 24"/>
          <p:cNvGrpSpPr>
            <a:grpSpLocks/>
          </p:cNvGrpSpPr>
          <p:nvPr/>
        </p:nvGrpSpPr>
        <p:grpSpPr bwMode="auto">
          <a:xfrm>
            <a:off x="731465" y="2528664"/>
            <a:ext cx="7800975" cy="3276600"/>
            <a:chOff x="432" y="1344"/>
            <a:chExt cx="4914" cy="2064"/>
          </a:xfrm>
        </p:grpSpPr>
        <p:sp>
          <p:nvSpPr>
            <p:cNvPr id="14340" name="AutoShape 12"/>
            <p:cNvSpPr>
              <a:spLocks noChangeArrowheads="1"/>
            </p:cNvSpPr>
            <p:nvPr/>
          </p:nvSpPr>
          <p:spPr bwMode="auto">
            <a:xfrm>
              <a:off x="432" y="2496"/>
              <a:ext cx="816" cy="432"/>
            </a:xfrm>
            <a:prstGeom prst="flowChartMultidocument">
              <a:avLst/>
            </a:prstGeom>
            <a:solidFill>
              <a:srgbClr val="CC9900"/>
            </a:solidFill>
            <a:ln w="9525">
              <a:solidFill>
                <a:schemeClr val="tx1"/>
              </a:solidFill>
              <a:miter lim="800000"/>
              <a:headEnd/>
              <a:tailEnd/>
            </a:ln>
          </p:spPr>
          <p:txBody>
            <a:bodyPr wrap="none" anchor="ctr"/>
            <a:lstStyle/>
            <a:p>
              <a:pPr algn="ctr"/>
              <a:r>
                <a:rPr lang="en-GB" sz="1400" b="1">
                  <a:latin typeface="Arial Narrow" pitchFamily="34" charset="0"/>
                </a:rPr>
                <a:t>Patterns</a:t>
              </a:r>
            </a:p>
          </p:txBody>
        </p:sp>
        <p:sp>
          <p:nvSpPr>
            <p:cNvPr id="14341" name="AutoShape 21"/>
            <p:cNvSpPr>
              <a:spLocks noChangeArrowheads="1"/>
            </p:cNvSpPr>
            <p:nvPr/>
          </p:nvSpPr>
          <p:spPr bwMode="auto">
            <a:xfrm>
              <a:off x="1440" y="2424"/>
              <a:ext cx="960" cy="576"/>
            </a:xfrm>
            <a:prstGeom prst="diamond">
              <a:avLst/>
            </a:prstGeom>
            <a:solidFill>
              <a:schemeClr val="accent1"/>
            </a:solidFill>
            <a:ln w="9525">
              <a:solidFill>
                <a:schemeClr val="tx1"/>
              </a:solidFill>
              <a:miter lim="800000"/>
              <a:headEnd/>
              <a:tailEnd/>
            </a:ln>
          </p:spPr>
          <p:txBody>
            <a:bodyPr wrap="none" anchor="ctr"/>
            <a:lstStyle/>
            <a:p>
              <a:pPr algn="ctr"/>
              <a:r>
                <a:rPr lang="en-GB" sz="1400" dirty="0">
                  <a:solidFill>
                    <a:schemeClr val="bg1"/>
                  </a:solidFill>
                </a:rPr>
                <a:t>Evaluation</a:t>
              </a:r>
            </a:p>
            <a:p>
              <a:pPr algn="ctr"/>
              <a:r>
                <a:rPr lang="en-GB" sz="1400" dirty="0">
                  <a:solidFill>
                    <a:schemeClr val="bg1"/>
                  </a:solidFill>
                </a:rPr>
                <a:t>criteria</a:t>
              </a:r>
            </a:p>
          </p:txBody>
        </p:sp>
        <p:cxnSp>
          <p:nvCxnSpPr>
            <p:cNvPr id="14342" name="AutoShape 24"/>
            <p:cNvCxnSpPr>
              <a:cxnSpLocks noChangeShapeType="1"/>
              <a:stCxn id="14340" idx="3"/>
              <a:endCxn id="14341" idx="1"/>
            </p:cNvCxnSpPr>
            <p:nvPr/>
          </p:nvCxnSpPr>
          <p:spPr bwMode="auto">
            <a:xfrm>
              <a:off x="1248" y="2712"/>
              <a:ext cx="192" cy="0"/>
            </a:xfrm>
            <a:prstGeom prst="straightConnector1">
              <a:avLst/>
            </a:prstGeom>
            <a:noFill/>
            <a:ln w="9525">
              <a:solidFill>
                <a:schemeClr val="tx1"/>
              </a:solidFill>
              <a:round/>
              <a:headEnd/>
              <a:tailEnd type="stealth" w="med" len="med"/>
            </a:ln>
          </p:spPr>
        </p:cxnSp>
        <p:sp>
          <p:nvSpPr>
            <p:cNvPr id="14343" name="Line 25"/>
            <p:cNvSpPr>
              <a:spLocks noChangeShapeType="1"/>
            </p:cNvSpPr>
            <p:nvPr/>
          </p:nvSpPr>
          <p:spPr bwMode="auto">
            <a:xfrm>
              <a:off x="1920" y="3006"/>
              <a:ext cx="0" cy="336"/>
            </a:xfrm>
            <a:prstGeom prst="line">
              <a:avLst/>
            </a:prstGeom>
            <a:noFill/>
            <a:ln w="9525">
              <a:solidFill>
                <a:schemeClr val="tx1"/>
              </a:solidFill>
              <a:round/>
              <a:headEnd/>
              <a:tailEnd/>
            </a:ln>
          </p:spPr>
          <p:txBody>
            <a:bodyPr/>
            <a:lstStyle/>
            <a:p>
              <a:endParaRPr lang="en-GB"/>
            </a:p>
          </p:txBody>
        </p:sp>
        <p:sp>
          <p:nvSpPr>
            <p:cNvPr id="14344" name="Line 26"/>
            <p:cNvSpPr>
              <a:spLocks noChangeShapeType="1"/>
            </p:cNvSpPr>
            <p:nvPr/>
          </p:nvSpPr>
          <p:spPr bwMode="auto">
            <a:xfrm flipH="1">
              <a:off x="720" y="3348"/>
              <a:ext cx="1200" cy="0"/>
            </a:xfrm>
            <a:prstGeom prst="line">
              <a:avLst/>
            </a:prstGeom>
            <a:noFill/>
            <a:ln w="9525">
              <a:solidFill>
                <a:schemeClr val="tx1"/>
              </a:solidFill>
              <a:round/>
              <a:headEnd/>
              <a:tailEnd type="stealth" w="med" len="med"/>
            </a:ln>
          </p:spPr>
          <p:txBody>
            <a:bodyPr/>
            <a:lstStyle/>
            <a:p>
              <a:endParaRPr lang="en-GB"/>
            </a:p>
          </p:txBody>
        </p:sp>
        <p:sp>
          <p:nvSpPr>
            <p:cNvPr id="14345" name="Text Box 27"/>
            <p:cNvSpPr txBox="1">
              <a:spLocks noChangeArrowheads="1"/>
            </p:cNvSpPr>
            <p:nvPr/>
          </p:nvSpPr>
          <p:spPr bwMode="auto">
            <a:xfrm>
              <a:off x="1728" y="3072"/>
              <a:ext cx="389" cy="192"/>
            </a:xfrm>
            <a:prstGeom prst="rect">
              <a:avLst/>
            </a:prstGeom>
            <a:noFill/>
            <a:ln w="9525">
              <a:noFill/>
              <a:miter lim="800000"/>
              <a:headEnd/>
              <a:tailEnd/>
            </a:ln>
          </p:spPr>
          <p:txBody>
            <a:bodyPr wrap="none">
              <a:spAutoFit/>
            </a:bodyPr>
            <a:lstStyle/>
            <a:p>
              <a:r>
                <a:rPr lang="en-GB" sz="1400"/>
                <a:t>reject</a:t>
              </a:r>
            </a:p>
          </p:txBody>
        </p:sp>
        <p:grpSp>
          <p:nvGrpSpPr>
            <p:cNvPr id="3" name="Group 37"/>
            <p:cNvGrpSpPr>
              <a:grpSpLocks/>
            </p:cNvGrpSpPr>
            <p:nvPr/>
          </p:nvGrpSpPr>
          <p:grpSpPr bwMode="auto">
            <a:xfrm>
              <a:off x="2700" y="2454"/>
              <a:ext cx="660" cy="450"/>
              <a:chOff x="2688" y="2454"/>
              <a:chExt cx="660" cy="450"/>
            </a:xfrm>
          </p:grpSpPr>
          <p:sp>
            <p:nvSpPr>
              <p:cNvPr id="14358" name="AutoShape 36"/>
              <p:cNvSpPr>
                <a:spLocks noChangeArrowheads="1"/>
              </p:cNvSpPr>
              <p:nvPr/>
            </p:nvSpPr>
            <p:spPr bwMode="auto">
              <a:xfrm>
                <a:off x="2772" y="2454"/>
                <a:ext cx="576" cy="384"/>
              </a:xfrm>
              <a:prstGeom prst="flowChartMultidocument">
                <a:avLst/>
              </a:prstGeom>
              <a:solidFill>
                <a:srgbClr val="008000"/>
              </a:solidFill>
              <a:ln w="9525">
                <a:solidFill>
                  <a:schemeClr val="tx1"/>
                </a:solidFill>
                <a:miter lim="800000"/>
                <a:headEnd/>
                <a:tailEnd/>
              </a:ln>
            </p:spPr>
            <p:txBody>
              <a:bodyPr wrap="none" anchor="ctr"/>
              <a:lstStyle/>
              <a:p>
                <a:pPr algn="ctr"/>
                <a:r>
                  <a:rPr lang="en-GB" sz="1400" b="1">
                    <a:latin typeface="Arial Narrow" pitchFamily="34" charset="0"/>
                  </a:rPr>
                  <a:t>Valid</a:t>
                </a:r>
              </a:p>
              <a:p>
                <a:pPr algn="ctr"/>
                <a:r>
                  <a:rPr lang="en-GB" sz="1400" b="1">
                    <a:latin typeface="Arial Narrow" pitchFamily="34" charset="0"/>
                  </a:rPr>
                  <a:t>Patterns</a:t>
                </a:r>
              </a:p>
            </p:txBody>
          </p:sp>
          <p:sp>
            <p:nvSpPr>
              <p:cNvPr id="14359" name="AutoShape 28"/>
              <p:cNvSpPr>
                <a:spLocks noChangeArrowheads="1"/>
              </p:cNvSpPr>
              <p:nvPr/>
            </p:nvSpPr>
            <p:spPr bwMode="auto">
              <a:xfrm>
                <a:off x="2688" y="2520"/>
                <a:ext cx="576" cy="384"/>
              </a:xfrm>
              <a:prstGeom prst="flowChartMultidocument">
                <a:avLst/>
              </a:prstGeom>
              <a:solidFill>
                <a:srgbClr val="008000"/>
              </a:solidFill>
              <a:ln w="9525">
                <a:solidFill>
                  <a:schemeClr val="tx1"/>
                </a:solidFill>
                <a:miter lim="800000"/>
                <a:headEnd/>
                <a:tailEnd/>
              </a:ln>
            </p:spPr>
            <p:txBody>
              <a:bodyPr wrap="none" anchor="ctr"/>
              <a:lstStyle/>
              <a:p>
                <a:pPr algn="ctr"/>
                <a:r>
                  <a:rPr lang="en-GB" sz="1400" b="1" dirty="0">
                    <a:solidFill>
                      <a:schemeClr val="bg1"/>
                    </a:solidFill>
                    <a:latin typeface="Arial Narrow" pitchFamily="34" charset="0"/>
                  </a:rPr>
                  <a:t>Valid</a:t>
                </a:r>
              </a:p>
              <a:p>
                <a:pPr algn="ctr"/>
                <a:r>
                  <a:rPr lang="en-GB" sz="1400" b="1" dirty="0">
                    <a:solidFill>
                      <a:schemeClr val="bg1"/>
                    </a:solidFill>
                    <a:latin typeface="Arial Narrow" pitchFamily="34" charset="0"/>
                  </a:rPr>
                  <a:t>Patterns</a:t>
                </a:r>
              </a:p>
            </p:txBody>
          </p:sp>
        </p:grpSp>
        <p:cxnSp>
          <p:nvCxnSpPr>
            <p:cNvPr id="14347" name="AutoShape 30"/>
            <p:cNvCxnSpPr>
              <a:cxnSpLocks noChangeShapeType="1"/>
              <a:stCxn id="14341" idx="3"/>
              <a:endCxn id="14359" idx="1"/>
            </p:cNvCxnSpPr>
            <p:nvPr/>
          </p:nvCxnSpPr>
          <p:spPr bwMode="auto">
            <a:xfrm>
              <a:off x="2400" y="2712"/>
              <a:ext cx="300" cy="0"/>
            </a:xfrm>
            <a:prstGeom prst="straightConnector1">
              <a:avLst/>
            </a:prstGeom>
            <a:noFill/>
            <a:ln w="9525">
              <a:solidFill>
                <a:schemeClr val="tx1"/>
              </a:solidFill>
              <a:round/>
              <a:headEnd/>
              <a:tailEnd type="stealth" w="med" len="med"/>
            </a:ln>
          </p:spPr>
        </p:cxnSp>
        <p:sp>
          <p:nvSpPr>
            <p:cNvPr id="14348" name="Oval 31"/>
            <p:cNvSpPr>
              <a:spLocks noChangeArrowheads="1"/>
            </p:cNvSpPr>
            <p:nvPr/>
          </p:nvSpPr>
          <p:spPr bwMode="auto">
            <a:xfrm>
              <a:off x="3648" y="2424"/>
              <a:ext cx="576" cy="576"/>
            </a:xfrm>
            <a:prstGeom prst="ellipse">
              <a:avLst/>
            </a:prstGeom>
            <a:solidFill>
              <a:schemeClr val="accent1"/>
            </a:solidFill>
            <a:ln w="9525">
              <a:solidFill>
                <a:schemeClr val="tx1"/>
              </a:solidFill>
              <a:round/>
              <a:headEnd/>
              <a:tailEnd/>
            </a:ln>
          </p:spPr>
          <p:txBody>
            <a:bodyPr wrap="none" anchor="ctr"/>
            <a:lstStyle/>
            <a:p>
              <a:pPr algn="ctr"/>
              <a:r>
                <a:rPr lang="en-GB" sz="1400" dirty="0">
                  <a:solidFill>
                    <a:schemeClr val="bg1"/>
                  </a:solidFill>
                </a:rPr>
                <a:t>Selection</a:t>
              </a:r>
            </a:p>
            <a:p>
              <a:pPr algn="ctr"/>
              <a:r>
                <a:rPr lang="en-GB" sz="1400" dirty="0">
                  <a:solidFill>
                    <a:schemeClr val="bg1"/>
                  </a:solidFill>
                </a:rPr>
                <a:t>criteria</a:t>
              </a:r>
            </a:p>
          </p:txBody>
        </p:sp>
        <p:cxnSp>
          <p:nvCxnSpPr>
            <p:cNvPr id="14349" name="AutoShape 33"/>
            <p:cNvCxnSpPr>
              <a:cxnSpLocks noChangeShapeType="1"/>
              <a:stCxn id="14359" idx="3"/>
              <a:endCxn id="14348" idx="2"/>
            </p:cNvCxnSpPr>
            <p:nvPr/>
          </p:nvCxnSpPr>
          <p:spPr bwMode="auto">
            <a:xfrm>
              <a:off x="3276" y="2712"/>
              <a:ext cx="372" cy="0"/>
            </a:xfrm>
            <a:prstGeom prst="straightConnector1">
              <a:avLst/>
            </a:prstGeom>
            <a:noFill/>
            <a:ln w="9525">
              <a:solidFill>
                <a:schemeClr val="tx1"/>
              </a:solidFill>
              <a:round/>
              <a:headEnd/>
              <a:tailEnd type="stealth" w="med" len="med"/>
            </a:ln>
          </p:spPr>
        </p:cxnSp>
        <p:sp>
          <p:nvSpPr>
            <p:cNvPr id="14350" name="AutoShape 34"/>
            <p:cNvSpPr>
              <a:spLocks noChangeArrowheads="1"/>
            </p:cNvSpPr>
            <p:nvPr/>
          </p:nvSpPr>
          <p:spPr bwMode="auto">
            <a:xfrm>
              <a:off x="4608" y="3024"/>
              <a:ext cx="576" cy="384"/>
            </a:xfrm>
            <a:prstGeom prst="flowChartMultidocument">
              <a:avLst/>
            </a:prstGeom>
            <a:solidFill>
              <a:srgbClr val="008000"/>
            </a:solidFill>
            <a:ln w="9525">
              <a:solidFill>
                <a:schemeClr val="tx1"/>
              </a:solidFill>
              <a:miter lim="800000"/>
              <a:headEnd/>
              <a:tailEnd/>
            </a:ln>
          </p:spPr>
          <p:txBody>
            <a:bodyPr wrap="none" anchor="ctr"/>
            <a:lstStyle/>
            <a:p>
              <a:pPr algn="ctr"/>
              <a:r>
                <a:rPr lang="en-GB" sz="1400" b="1" dirty="0">
                  <a:solidFill>
                    <a:schemeClr val="bg1"/>
                  </a:solidFill>
                  <a:latin typeface="Arial Narrow" pitchFamily="34" charset="0"/>
                </a:rPr>
                <a:t>Selected</a:t>
              </a:r>
            </a:p>
            <a:p>
              <a:pPr algn="ctr"/>
              <a:r>
                <a:rPr lang="en-GB" sz="1400" b="1" dirty="0">
                  <a:solidFill>
                    <a:schemeClr val="bg1"/>
                  </a:solidFill>
                  <a:latin typeface="Arial Narrow" pitchFamily="34" charset="0"/>
                </a:rPr>
                <a:t>Patterns</a:t>
              </a:r>
            </a:p>
          </p:txBody>
        </p:sp>
        <p:sp>
          <p:nvSpPr>
            <p:cNvPr id="14351" name="Text Box 35"/>
            <p:cNvSpPr txBox="1">
              <a:spLocks noChangeArrowheads="1"/>
            </p:cNvSpPr>
            <p:nvPr/>
          </p:nvSpPr>
          <p:spPr bwMode="auto">
            <a:xfrm>
              <a:off x="2256" y="2496"/>
              <a:ext cx="445" cy="192"/>
            </a:xfrm>
            <a:prstGeom prst="rect">
              <a:avLst/>
            </a:prstGeom>
            <a:noFill/>
            <a:ln w="9525">
              <a:noFill/>
              <a:miter lim="800000"/>
              <a:headEnd/>
              <a:tailEnd/>
            </a:ln>
          </p:spPr>
          <p:txBody>
            <a:bodyPr wrap="none">
              <a:spAutoFit/>
            </a:bodyPr>
            <a:lstStyle/>
            <a:p>
              <a:r>
                <a:rPr lang="en-GB" sz="1400"/>
                <a:t>accept</a:t>
              </a:r>
            </a:p>
          </p:txBody>
        </p:sp>
        <p:cxnSp>
          <p:nvCxnSpPr>
            <p:cNvPr id="14352" name="AutoShape 39"/>
            <p:cNvCxnSpPr>
              <a:cxnSpLocks noChangeShapeType="1"/>
              <a:stCxn id="14348" idx="6"/>
              <a:endCxn id="14350" idx="1"/>
            </p:cNvCxnSpPr>
            <p:nvPr/>
          </p:nvCxnSpPr>
          <p:spPr bwMode="auto">
            <a:xfrm>
              <a:off x="4224" y="2712"/>
              <a:ext cx="384" cy="504"/>
            </a:xfrm>
            <a:prstGeom prst="bentConnector3">
              <a:avLst>
                <a:gd name="adj1" fmla="val 50000"/>
              </a:avLst>
            </a:prstGeom>
            <a:noFill/>
            <a:ln w="9525">
              <a:solidFill>
                <a:schemeClr val="tx1"/>
              </a:solidFill>
              <a:miter lim="800000"/>
              <a:headEnd/>
              <a:tailEnd type="stealth" w="med" len="med"/>
            </a:ln>
          </p:spPr>
        </p:cxnSp>
        <p:sp>
          <p:nvSpPr>
            <p:cNvPr id="14353" name="Oval 40"/>
            <p:cNvSpPr>
              <a:spLocks noChangeArrowheads="1"/>
            </p:cNvSpPr>
            <p:nvPr/>
          </p:nvSpPr>
          <p:spPr bwMode="auto">
            <a:xfrm>
              <a:off x="4560" y="2208"/>
              <a:ext cx="672" cy="624"/>
            </a:xfrm>
            <a:prstGeom prst="ellipse">
              <a:avLst/>
            </a:prstGeom>
            <a:solidFill>
              <a:schemeClr val="accent1"/>
            </a:solidFill>
            <a:ln w="9525">
              <a:solidFill>
                <a:schemeClr val="tx1"/>
              </a:solidFill>
              <a:round/>
              <a:headEnd/>
              <a:tailEnd/>
            </a:ln>
          </p:spPr>
          <p:txBody>
            <a:bodyPr wrap="none" anchor="ctr"/>
            <a:lstStyle/>
            <a:p>
              <a:pPr algn="ctr"/>
              <a:r>
                <a:rPr lang="en-GB" sz="1400" b="1" dirty="0">
                  <a:solidFill>
                    <a:schemeClr val="bg1"/>
                  </a:solidFill>
                  <a:latin typeface="Arial Narrow" pitchFamily="34" charset="0"/>
                </a:rPr>
                <a:t>Pattern</a:t>
              </a:r>
            </a:p>
            <a:p>
              <a:pPr algn="ctr"/>
              <a:r>
                <a:rPr lang="en-GB" sz="1400" b="1" dirty="0">
                  <a:solidFill>
                    <a:schemeClr val="bg1"/>
                  </a:solidFill>
                  <a:latin typeface="Arial Narrow" pitchFamily="34" charset="0"/>
                </a:rPr>
                <a:t>Interpretation</a:t>
              </a:r>
            </a:p>
          </p:txBody>
        </p:sp>
        <p:cxnSp>
          <p:nvCxnSpPr>
            <p:cNvPr id="14354" name="AutoShape 41"/>
            <p:cNvCxnSpPr>
              <a:cxnSpLocks noChangeShapeType="1"/>
              <a:stCxn id="14350" idx="0"/>
              <a:endCxn id="14353" idx="4"/>
            </p:cNvCxnSpPr>
            <p:nvPr/>
          </p:nvCxnSpPr>
          <p:spPr bwMode="auto">
            <a:xfrm flipV="1">
              <a:off x="4896" y="2832"/>
              <a:ext cx="0" cy="192"/>
            </a:xfrm>
            <a:prstGeom prst="straightConnector1">
              <a:avLst/>
            </a:prstGeom>
            <a:noFill/>
            <a:ln w="9525">
              <a:solidFill>
                <a:schemeClr val="tx1"/>
              </a:solidFill>
              <a:round/>
              <a:headEnd/>
              <a:tailEnd type="stealth" w="med" len="med"/>
            </a:ln>
          </p:spPr>
        </p:cxnSp>
        <p:sp>
          <p:nvSpPr>
            <p:cNvPr id="100394" name="AutoShape 42"/>
            <p:cNvSpPr>
              <a:spLocks noChangeArrowheads="1"/>
            </p:cNvSpPr>
            <p:nvPr/>
          </p:nvSpPr>
          <p:spPr bwMode="auto">
            <a:xfrm>
              <a:off x="4560" y="1584"/>
              <a:ext cx="672" cy="384"/>
            </a:xfrm>
            <a:prstGeom prst="triangle">
              <a:avLst>
                <a:gd name="adj" fmla="val 50000"/>
              </a:avLst>
            </a:prstGeom>
            <a:solidFill>
              <a:srgbClr val="0033CC"/>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cxnSp>
          <p:nvCxnSpPr>
            <p:cNvPr id="14356" name="AutoShape 43"/>
            <p:cNvCxnSpPr>
              <a:cxnSpLocks noChangeShapeType="1"/>
              <a:stCxn id="14353" idx="0"/>
              <a:endCxn id="100394" idx="3"/>
            </p:cNvCxnSpPr>
            <p:nvPr/>
          </p:nvCxnSpPr>
          <p:spPr bwMode="auto">
            <a:xfrm rot="-5400000">
              <a:off x="4776" y="2088"/>
              <a:ext cx="240" cy="0"/>
            </a:xfrm>
            <a:prstGeom prst="straightConnector1">
              <a:avLst/>
            </a:prstGeom>
            <a:noFill/>
            <a:ln w="9525">
              <a:solidFill>
                <a:schemeClr val="tx1"/>
              </a:solidFill>
              <a:round/>
              <a:headEnd/>
              <a:tailEnd type="stealth" w="med" len="med"/>
            </a:ln>
          </p:spPr>
        </p:cxnSp>
        <p:sp>
          <p:nvSpPr>
            <p:cNvPr id="14357" name="Text Box 44"/>
            <p:cNvSpPr txBox="1">
              <a:spLocks noChangeArrowheads="1"/>
            </p:cNvSpPr>
            <p:nvPr/>
          </p:nvSpPr>
          <p:spPr bwMode="auto">
            <a:xfrm>
              <a:off x="4464" y="1344"/>
              <a:ext cx="882" cy="192"/>
            </a:xfrm>
            <a:prstGeom prst="rect">
              <a:avLst/>
            </a:prstGeom>
            <a:noFill/>
            <a:ln w="9525">
              <a:noFill/>
              <a:miter lim="800000"/>
              <a:headEnd/>
              <a:tailEnd/>
            </a:ln>
          </p:spPr>
          <p:txBody>
            <a:bodyPr wrap="none">
              <a:spAutoFit/>
            </a:bodyPr>
            <a:lstStyle/>
            <a:p>
              <a:r>
                <a:rPr lang="en-GB" sz="1400" b="1">
                  <a:latin typeface="Arial Narrow" pitchFamily="34" charset="0"/>
                </a:rPr>
                <a:t>Knowledge learnt</a:t>
              </a:r>
            </a:p>
          </p:txBody>
        </p:sp>
      </p:grpSp>
    </p:spTree>
    <p:extLst>
      <p:ext uri="{BB962C8B-B14F-4D97-AF65-F5344CB8AC3E}">
        <p14:creationId xmlns:p14="http://schemas.microsoft.com/office/powerpoint/2010/main" val="20346515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sz="3200" dirty="0" err="1">
                <a:solidFill>
                  <a:schemeClr val="accent3"/>
                </a:solidFill>
              </a:rPr>
              <a:t>CR</a:t>
            </a:r>
            <a:r>
              <a:rPr lang="en-GB" sz="3200" dirty="0" err="1"/>
              <a:t>oss</a:t>
            </a:r>
            <a:r>
              <a:rPr lang="en-GB" sz="3200" dirty="0"/>
              <a:t> </a:t>
            </a:r>
            <a:r>
              <a:rPr lang="en-GB" sz="3200" dirty="0">
                <a:solidFill>
                  <a:schemeClr val="accent3"/>
                </a:solidFill>
              </a:rPr>
              <a:t>I</a:t>
            </a:r>
            <a:r>
              <a:rPr lang="en-GB" sz="3200" dirty="0"/>
              <a:t>ndustry </a:t>
            </a:r>
            <a:r>
              <a:rPr lang="en-GB" sz="3200" dirty="0">
                <a:solidFill>
                  <a:schemeClr val="accent3"/>
                </a:solidFill>
              </a:rPr>
              <a:t>S</a:t>
            </a:r>
            <a:r>
              <a:rPr lang="en-GB" sz="3200" dirty="0"/>
              <a:t>tandard </a:t>
            </a:r>
            <a:r>
              <a:rPr lang="en-GB" sz="3200" dirty="0">
                <a:solidFill>
                  <a:schemeClr val="accent3"/>
                </a:solidFill>
              </a:rPr>
              <a:t>P</a:t>
            </a:r>
            <a:r>
              <a:rPr lang="en-GB" sz="3200" dirty="0"/>
              <a:t>rocess for </a:t>
            </a:r>
            <a:r>
              <a:rPr lang="en-GB" sz="3200" dirty="0">
                <a:solidFill>
                  <a:schemeClr val="accent3"/>
                </a:solidFill>
              </a:rPr>
              <a:t>D</a:t>
            </a:r>
            <a:r>
              <a:rPr lang="en-GB" sz="3200" dirty="0"/>
              <a:t>ata </a:t>
            </a:r>
            <a:r>
              <a:rPr lang="en-GB" sz="3200" dirty="0">
                <a:solidFill>
                  <a:schemeClr val="accent3"/>
                </a:solidFill>
              </a:rPr>
              <a:t>M</a:t>
            </a:r>
            <a:r>
              <a:rPr lang="en-GB" sz="3200" dirty="0"/>
              <a:t>ining</a:t>
            </a:r>
          </a:p>
          <a:p>
            <a:endParaRPr lang="en-GB" dirty="0"/>
          </a:p>
          <a:p>
            <a:r>
              <a:rPr lang="en-GB" dirty="0"/>
              <a:t>Non-proprietary</a:t>
            </a:r>
          </a:p>
          <a:p>
            <a:r>
              <a:rPr lang="en-GB" dirty="0"/>
              <a:t>Application/Industry-neutral</a:t>
            </a:r>
          </a:p>
          <a:p>
            <a:r>
              <a:rPr lang="en-GB" dirty="0"/>
              <a:t>Tool-neutral</a:t>
            </a:r>
          </a:p>
          <a:p>
            <a:r>
              <a:rPr lang="en-GB" dirty="0"/>
              <a:t>Focus on business issues as well as technical analysis</a:t>
            </a:r>
          </a:p>
          <a:p>
            <a:r>
              <a:rPr lang="en-GB" dirty="0"/>
              <a:t>Framework for guidance</a:t>
            </a:r>
          </a:p>
          <a:p>
            <a:r>
              <a:rPr lang="en-GB" dirty="0"/>
              <a:t>Experience base (including templates for analysis)</a:t>
            </a:r>
          </a:p>
        </p:txBody>
      </p:sp>
      <p:sp>
        <p:nvSpPr>
          <p:cNvPr id="3" name="Slide Number Placeholder 2"/>
          <p:cNvSpPr>
            <a:spLocks noGrp="1"/>
          </p:cNvSpPr>
          <p:nvPr>
            <p:ph type="sldNum" sz="quarter" idx="12"/>
          </p:nvPr>
        </p:nvSpPr>
        <p:spPr/>
        <p:txBody>
          <a:bodyPr/>
          <a:lstStyle/>
          <a:p>
            <a:fld id="{B32D2D4F-B262-4018-8594-6B1FE2F875A5}" type="slidenum">
              <a:rPr lang="en-GB" smtClean="0"/>
              <a:pPr/>
              <a:t>21</a:t>
            </a:fld>
            <a:endParaRPr lang="en-GB"/>
          </a:p>
        </p:txBody>
      </p:sp>
      <p:sp>
        <p:nvSpPr>
          <p:cNvPr id="4" name="Title 3"/>
          <p:cNvSpPr>
            <a:spLocks noGrp="1"/>
          </p:cNvSpPr>
          <p:nvPr>
            <p:ph type="title"/>
          </p:nvPr>
        </p:nvSpPr>
        <p:spPr/>
        <p:txBody>
          <a:bodyPr>
            <a:normAutofit fontScale="90000"/>
          </a:bodyPr>
          <a:lstStyle/>
          <a:p>
            <a:r>
              <a:rPr lang="en-GB" dirty="0"/>
              <a:t>CRISP-DM</a:t>
            </a:r>
          </a:p>
        </p:txBody>
      </p:sp>
    </p:spTree>
    <p:extLst>
      <p:ext uri="{BB962C8B-B14F-4D97-AF65-F5344CB8AC3E}">
        <p14:creationId xmlns:p14="http://schemas.microsoft.com/office/powerpoint/2010/main" val="2105019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2984"/>
            <a:ext cx="3250704" cy="5094327"/>
          </a:xfrm>
        </p:spPr>
        <p:txBody>
          <a:bodyPr>
            <a:normAutofit fontScale="92500" lnSpcReduction="10000"/>
          </a:bodyPr>
          <a:lstStyle/>
          <a:p>
            <a:r>
              <a:rPr lang="en-GB" dirty="0"/>
              <a:t>6-phase cycle</a:t>
            </a:r>
          </a:p>
          <a:p>
            <a:r>
              <a:rPr lang="en-GB" dirty="0"/>
              <a:t>Multiple iteration through 5 of the stages </a:t>
            </a:r>
          </a:p>
          <a:p>
            <a:pPr lvl="1"/>
            <a:r>
              <a:rPr lang="en-GB" dirty="0"/>
              <a:t>Business understanding</a:t>
            </a:r>
          </a:p>
          <a:p>
            <a:pPr lvl="1"/>
            <a:r>
              <a:rPr lang="en-GB" dirty="0"/>
              <a:t>Data understanding</a:t>
            </a:r>
          </a:p>
          <a:p>
            <a:pPr lvl="1"/>
            <a:r>
              <a:rPr lang="en-GB" dirty="0"/>
              <a:t>Data preparation</a:t>
            </a:r>
          </a:p>
          <a:p>
            <a:pPr lvl="1"/>
            <a:r>
              <a:rPr lang="en-GB" dirty="0"/>
              <a:t>Modelling</a:t>
            </a:r>
          </a:p>
          <a:p>
            <a:pPr lvl="1"/>
            <a:r>
              <a:rPr lang="en-GB" dirty="0"/>
              <a:t>Evaluation</a:t>
            </a:r>
          </a:p>
          <a:p>
            <a:r>
              <a:rPr lang="en-GB" dirty="0"/>
              <a:t>Final deployment stage</a:t>
            </a:r>
          </a:p>
          <a:p>
            <a:endParaRPr lang="en-GB" dirty="0"/>
          </a:p>
          <a:p>
            <a:endParaRPr lang="en-GB" dirty="0"/>
          </a:p>
        </p:txBody>
      </p:sp>
      <p:sp>
        <p:nvSpPr>
          <p:cNvPr id="3" name="Slide Number Placeholder 2"/>
          <p:cNvSpPr>
            <a:spLocks noGrp="1"/>
          </p:cNvSpPr>
          <p:nvPr>
            <p:ph type="sldNum" sz="quarter" idx="12"/>
          </p:nvPr>
        </p:nvSpPr>
        <p:spPr/>
        <p:txBody>
          <a:bodyPr/>
          <a:lstStyle/>
          <a:p>
            <a:fld id="{B32D2D4F-B262-4018-8594-6B1FE2F875A5}" type="slidenum">
              <a:rPr lang="en-GB" smtClean="0"/>
              <a:pPr/>
              <a:t>22</a:t>
            </a:fld>
            <a:endParaRPr lang="en-GB"/>
          </a:p>
        </p:txBody>
      </p:sp>
      <p:sp>
        <p:nvSpPr>
          <p:cNvPr id="4" name="Title 3"/>
          <p:cNvSpPr>
            <a:spLocks noGrp="1"/>
          </p:cNvSpPr>
          <p:nvPr>
            <p:ph type="title"/>
          </p:nvPr>
        </p:nvSpPr>
        <p:spPr/>
        <p:txBody>
          <a:bodyPr>
            <a:normAutofit fontScale="90000"/>
          </a:bodyPr>
          <a:lstStyle/>
          <a:p>
            <a:r>
              <a:rPr lang="en-GB" dirty="0"/>
              <a:t>CRISP-DM</a:t>
            </a:r>
          </a:p>
        </p:txBody>
      </p:sp>
      <p:pic>
        <p:nvPicPr>
          <p:cNvPr id="5" name="Picture 11"/>
          <p:cNvPicPr>
            <a:picLocks noChangeAspect="1" noChangeArrowheads="1"/>
          </p:cNvPicPr>
          <p:nvPr/>
        </p:nvPicPr>
        <p:blipFill>
          <a:blip r:embed="rId2">
            <a:extLst>
              <a:ext uri="{28A0092B-C50C-407E-A947-70E740481C1C}">
                <a14:useLocalDpi xmlns:a14="http://schemas.microsoft.com/office/drawing/2010/main" val="0"/>
              </a:ext>
            </a:extLst>
          </a:blip>
          <a:srcRect r="1256"/>
          <a:stretch>
            <a:fillRect/>
          </a:stretch>
        </p:blipFill>
        <p:spPr>
          <a:xfrm>
            <a:off x="3391118" y="1052736"/>
            <a:ext cx="5545618" cy="5522169"/>
          </a:xfrm>
          <a:prstGeom prst="rect">
            <a:avLst/>
          </a:prstGeom>
          <a:noFill/>
          <a:ln/>
        </p:spPr>
      </p:pic>
    </p:spTree>
    <p:extLst>
      <p:ext uri="{BB962C8B-B14F-4D97-AF65-F5344CB8AC3E}">
        <p14:creationId xmlns:p14="http://schemas.microsoft.com/office/powerpoint/2010/main" val="5864540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142984"/>
            <a:ext cx="8435280" cy="4864307"/>
          </a:xfrm>
        </p:spPr>
        <p:txBody>
          <a:bodyPr>
            <a:normAutofit fontScale="92500" lnSpcReduction="20000"/>
          </a:bodyPr>
          <a:lstStyle/>
          <a:p>
            <a:r>
              <a:rPr lang="en-GB" dirty="0"/>
              <a:t>Business Understanding</a:t>
            </a:r>
          </a:p>
          <a:p>
            <a:pPr lvl="1"/>
            <a:r>
              <a:rPr lang="en-GB" dirty="0"/>
              <a:t>Project objective &amp; requirements, DM problem definition</a:t>
            </a:r>
          </a:p>
          <a:p>
            <a:r>
              <a:rPr lang="en-GB" dirty="0"/>
              <a:t>Data Understanding</a:t>
            </a:r>
          </a:p>
          <a:p>
            <a:pPr lvl="1"/>
            <a:r>
              <a:rPr lang="en-GB" dirty="0"/>
              <a:t>Data collection and familiarisation, data quality review</a:t>
            </a:r>
          </a:p>
          <a:p>
            <a:r>
              <a:rPr lang="en-GB" dirty="0"/>
              <a:t>Data Preparation</a:t>
            </a:r>
          </a:p>
          <a:p>
            <a:pPr lvl="1"/>
            <a:r>
              <a:rPr lang="en-GB" dirty="0"/>
              <a:t>Table, record &amp; attribute selection, transformation &amp; cleaning</a:t>
            </a:r>
          </a:p>
          <a:p>
            <a:r>
              <a:rPr lang="en-GB" dirty="0"/>
              <a:t>Modelling</a:t>
            </a:r>
          </a:p>
          <a:p>
            <a:pPr lvl="1"/>
            <a:r>
              <a:rPr lang="en-GB" dirty="0"/>
              <a:t>Modelling techniques selection, calibration &amp; application</a:t>
            </a:r>
          </a:p>
          <a:p>
            <a:r>
              <a:rPr lang="en-GB" dirty="0"/>
              <a:t>Evaluation</a:t>
            </a:r>
          </a:p>
          <a:p>
            <a:pPr lvl="1"/>
            <a:r>
              <a:rPr lang="en-GB" dirty="0"/>
              <a:t>Evaluation of business &amp; issues achievements</a:t>
            </a:r>
          </a:p>
          <a:p>
            <a:r>
              <a:rPr lang="en-GB" dirty="0"/>
              <a:t>Deployment</a:t>
            </a:r>
          </a:p>
          <a:p>
            <a:pPr lvl="1"/>
            <a:r>
              <a:rPr lang="en-GB" dirty="0"/>
              <a:t>Deploy the results of the model and repeat as necessary</a:t>
            </a:r>
          </a:p>
        </p:txBody>
      </p:sp>
      <p:sp>
        <p:nvSpPr>
          <p:cNvPr id="3" name="Slide Number Placeholder 2"/>
          <p:cNvSpPr>
            <a:spLocks noGrp="1"/>
          </p:cNvSpPr>
          <p:nvPr>
            <p:ph type="sldNum" sz="quarter" idx="12"/>
          </p:nvPr>
        </p:nvSpPr>
        <p:spPr/>
        <p:txBody>
          <a:bodyPr/>
          <a:lstStyle/>
          <a:p>
            <a:fld id="{B32D2D4F-B262-4018-8594-6B1FE2F875A5}" type="slidenum">
              <a:rPr lang="en-GB" smtClean="0"/>
              <a:pPr/>
              <a:t>23</a:t>
            </a:fld>
            <a:endParaRPr lang="en-GB"/>
          </a:p>
        </p:txBody>
      </p:sp>
      <p:sp>
        <p:nvSpPr>
          <p:cNvPr id="4" name="Title 3"/>
          <p:cNvSpPr>
            <a:spLocks noGrp="1"/>
          </p:cNvSpPr>
          <p:nvPr>
            <p:ph type="title"/>
          </p:nvPr>
        </p:nvSpPr>
        <p:spPr/>
        <p:txBody>
          <a:bodyPr>
            <a:normAutofit fontScale="90000"/>
          </a:bodyPr>
          <a:lstStyle/>
          <a:p>
            <a:r>
              <a:rPr lang="en-GB" dirty="0"/>
              <a:t>CRISP-DM</a:t>
            </a:r>
          </a:p>
        </p:txBody>
      </p:sp>
    </p:spTree>
    <p:extLst>
      <p:ext uri="{BB962C8B-B14F-4D97-AF65-F5344CB8AC3E}">
        <p14:creationId xmlns:p14="http://schemas.microsoft.com/office/powerpoint/2010/main" val="40634833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24</a:t>
            </a:fld>
            <a:endParaRPr lang="en-GB"/>
          </a:p>
        </p:txBody>
      </p:sp>
      <p:sp>
        <p:nvSpPr>
          <p:cNvPr id="4" name="Title 3"/>
          <p:cNvSpPr>
            <a:spLocks noGrp="1"/>
          </p:cNvSpPr>
          <p:nvPr>
            <p:ph type="title"/>
          </p:nvPr>
        </p:nvSpPr>
        <p:spPr/>
        <p:txBody>
          <a:bodyPr>
            <a:normAutofit fontScale="90000"/>
          </a:bodyPr>
          <a:lstStyle/>
          <a:p>
            <a:r>
              <a:rPr lang="en-GB" dirty="0"/>
              <a:t>Phases &amp; Tasks</a:t>
            </a:r>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300" dirty="0">
                  <a:solidFill>
                    <a:schemeClr val="bg1"/>
                  </a:solidFill>
                </a:rPr>
                <a:t>Business</a:t>
              </a:r>
            </a:p>
            <a:p>
              <a:pPr algn="ctr"/>
              <a:r>
                <a:rPr lang="en-US" altLang="ko-KR" sz="1300" dirty="0">
                  <a:solidFill>
                    <a:schemeClr val="bg1"/>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a:solidFill>
                    <a:srgbClr val="003300"/>
                  </a:solidFill>
                </a:rPr>
                <a:t>Modelling</a:t>
              </a: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Determine</a:t>
              </a:r>
            </a:p>
            <a:p>
              <a:pPr algn="ctr"/>
              <a:r>
                <a:rPr lang="en-US" altLang="ko-KR" sz="1100" dirty="0">
                  <a:solidFill>
                    <a:schemeClr val="tx1"/>
                  </a:solidFill>
                </a:rPr>
                <a:t>Business</a:t>
              </a:r>
            </a:p>
            <a:p>
              <a:pPr algn="ctr"/>
              <a:r>
                <a:rPr lang="en-US" altLang="ko-KR" sz="1100" dirty="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Monitoring</a:t>
              </a: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a:solidFill>
                    <a:schemeClr val="tx1"/>
                  </a:solidFill>
                </a:rPr>
                <a:t>Modelling</a:t>
              </a: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Determine</a:t>
              </a:r>
            </a:p>
            <a:p>
              <a:pPr algn="ctr"/>
              <a:r>
                <a:rPr lang="en-US" altLang="ko-KR" sz="1100" dirty="0">
                  <a:solidFill>
                    <a:schemeClr val="tx1"/>
                  </a:solidFill>
                </a:rPr>
                <a:t>Data Mining</a:t>
              </a:r>
            </a:p>
            <a:p>
              <a:pPr algn="ctr"/>
              <a:r>
                <a:rPr lang="en-US" altLang="ko-KR" sz="1100" dirty="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2994277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25</a:t>
            </a:fld>
            <a:endParaRPr lang="en-GB"/>
          </a:p>
        </p:txBody>
      </p:sp>
      <p:sp>
        <p:nvSpPr>
          <p:cNvPr id="4" name="Title 3"/>
          <p:cNvSpPr>
            <a:spLocks noGrp="1"/>
          </p:cNvSpPr>
          <p:nvPr>
            <p:ph type="title"/>
          </p:nvPr>
        </p:nvSpPr>
        <p:spPr/>
        <p:txBody>
          <a:bodyPr>
            <a:normAutofit fontScale="90000"/>
          </a:bodyPr>
          <a:lstStyle/>
          <a:p>
            <a:r>
              <a:rPr lang="en-GB" dirty="0"/>
              <a:t>Phases &amp; Tasks</a:t>
            </a:r>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400" dirty="0">
                  <a:solidFill>
                    <a:schemeClr val="bg1"/>
                  </a:solidFill>
                </a:rPr>
                <a:t>    </a:t>
              </a:r>
              <a:r>
                <a:rPr lang="en-US" altLang="ko-KR" sz="1300" dirty="0">
                  <a:solidFill>
                    <a:schemeClr val="bg1"/>
                  </a:solidFill>
                </a:rPr>
                <a:t>Data</a:t>
              </a:r>
            </a:p>
            <a:p>
              <a:pPr algn="ctr"/>
              <a:r>
                <a:rPr lang="en-US" altLang="ko-KR" sz="1300" dirty="0">
                  <a:solidFill>
                    <a:schemeClr val="bg1"/>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a:solidFill>
                    <a:srgbClr val="003300"/>
                  </a:solidFill>
                </a:rPr>
                <a:t>Modelling</a:t>
              </a: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Monitoring</a:t>
              </a: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a:solidFill>
                    <a:schemeClr val="tx1"/>
                  </a:solidFill>
                </a:rPr>
                <a:t>Modelling</a:t>
              </a: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38061233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26</a:t>
            </a:fld>
            <a:endParaRPr lang="en-GB"/>
          </a:p>
        </p:txBody>
      </p:sp>
      <p:sp>
        <p:nvSpPr>
          <p:cNvPr id="4" name="Title 3"/>
          <p:cNvSpPr>
            <a:spLocks noGrp="1"/>
          </p:cNvSpPr>
          <p:nvPr>
            <p:ph type="title"/>
          </p:nvPr>
        </p:nvSpPr>
        <p:spPr/>
        <p:txBody>
          <a:bodyPr>
            <a:normAutofit fontScale="90000"/>
          </a:bodyPr>
          <a:lstStyle/>
          <a:p>
            <a:r>
              <a:rPr lang="en-GB" dirty="0"/>
              <a:t>Phases &amp; Tasks</a:t>
            </a:r>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300" dirty="0">
                  <a:solidFill>
                    <a:schemeClr val="bg1"/>
                  </a:solidFill>
                </a:rPr>
                <a:t>Data</a:t>
              </a:r>
            </a:p>
            <a:p>
              <a:pPr algn="ctr"/>
              <a:r>
                <a:rPr lang="en-US" altLang="ko-KR" sz="1300" dirty="0">
                  <a:solidFill>
                    <a:schemeClr val="bg1"/>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a:solidFill>
                    <a:srgbClr val="003300"/>
                  </a:solidFill>
                </a:rPr>
                <a:t>Modelling</a:t>
              </a: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Monitoring</a:t>
              </a: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a:solidFill>
                    <a:schemeClr val="tx1"/>
                  </a:solidFill>
                </a:rPr>
                <a:t>Modelling</a:t>
              </a: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4220032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27</a:t>
            </a:fld>
            <a:endParaRPr lang="en-GB"/>
          </a:p>
        </p:txBody>
      </p:sp>
      <p:sp>
        <p:nvSpPr>
          <p:cNvPr id="4" name="Title 3"/>
          <p:cNvSpPr>
            <a:spLocks noGrp="1"/>
          </p:cNvSpPr>
          <p:nvPr>
            <p:ph type="title"/>
          </p:nvPr>
        </p:nvSpPr>
        <p:spPr/>
        <p:txBody>
          <a:bodyPr>
            <a:normAutofit fontScale="90000"/>
          </a:bodyPr>
          <a:lstStyle/>
          <a:p>
            <a:r>
              <a:rPr lang="en-GB" dirty="0"/>
              <a:t>Phases &amp; Tasks</a:t>
            </a:r>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300" dirty="0">
                  <a:solidFill>
                    <a:srgbClr val="003300"/>
                  </a:solidFill>
                </a:rPr>
                <a:t>Modelling</a:t>
              </a: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Monitoring</a:t>
              </a: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Select</a:t>
              </a:r>
            </a:p>
            <a:p>
              <a:pPr algn="ctr"/>
              <a:r>
                <a:rPr lang="en-US" altLang="ko-KR" sz="1100" dirty="0">
                  <a:solidFill>
                    <a:schemeClr val="tx1"/>
                  </a:solidFill>
                </a:rPr>
                <a:t>Modelling</a:t>
              </a: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42001933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28</a:t>
            </a:fld>
            <a:endParaRPr lang="en-GB"/>
          </a:p>
        </p:txBody>
      </p:sp>
      <p:sp>
        <p:nvSpPr>
          <p:cNvPr id="4" name="Title 3"/>
          <p:cNvSpPr>
            <a:spLocks noGrp="1"/>
          </p:cNvSpPr>
          <p:nvPr>
            <p:ph type="title"/>
          </p:nvPr>
        </p:nvSpPr>
        <p:spPr/>
        <p:txBody>
          <a:bodyPr>
            <a:normAutofit fontScale="90000"/>
          </a:bodyPr>
          <a:lstStyle/>
          <a:p>
            <a:r>
              <a:rPr lang="en-GB" dirty="0"/>
              <a:t>Phases &amp; Tasks</a:t>
            </a:r>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a:solidFill>
                    <a:srgbClr val="003300"/>
                  </a:solidFill>
                </a:rPr>
                <a:t>Modelling</a:t>
              </a:r>
            </a:p>
          </p:txBody>
        </p:sp>
        <p:sp>
          <p:nvSpPr>
            <p:cNvPr id="10" name="AutoShape 37"/>
            <p:cNvSpPr>
              <a:spLocks noChangeArrowheads="1"/>
            </p:cNvSpPr>
            <p:nvPr/>
          </p:nvSpPr>
          <p:spPr bwMode="auto">
            <a:xfrm>
              <a:off x="460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chemeClr val="bg1"/>
                  </a:solidFill>
                </a:rPr>
                <a:t>     </a:t>
              </a:r>
              <a:r>
                <a:rPr lang="en-US" altLang="ko-KR" sz="1300" dirty="0">
                  <a:solidFill>
                    <a:schemeClr val="bg1"/>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Plan Monitoring</a:t>
              </a: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a:solidFill>
                    <a:schemeClr val="tx1"/>
                  </a:solidFill>
                </a:rPr>
                <a:t>Modelling</a:t>
              </a: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21455271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B32D2D4F-B262-4018-8594-6B1FE2F875A5}" type="slidenum">
              <a:rPr lang="en-GB" smtClean="0"/>
              <a:pPr/>
              <a:t>29</a:t>
            </a:fld>
            <a:endParaRPr lang="en-GB"/>
          </a:p>
        </p:txBody>
      </p:sp>
      <p:sp>
        <p:nvSpPr>
          <p:cNvPr id="4" name="Title 3"/>
          <p:cNvSpPr>
            <a:spLocks noGrp="1"/>
          </p:cNvSpPr>
          <p:nvPr>
            <p:ph type="title"/>
          </p:nvPr>
        </p:nvSpPr>
        <p:spPr/>
        <p:txBody>
          <a:bodyPr>
            <a:normAutofit fontScale="90000"/>
          </a:bodyPr>
          <a:lstStyle/>
          <a:p>
            <a:r>
              <a:rPr lang="en-GB" dirty="0"/>
              <a:t>Phases &amp; Tasks</a:t>
            </a:r>
          </a:p>
        </p:txBody>
      </p:sp>
      <p:grpSp>
        <p:nvGrpSpPr>
          <p:cNvPr id="5" name="Group 102"/>
          <p:cNvGrpSpPr>
            <a:grpSpLocks/>
          </p:cNvGrpSpPr>
          <p:nvPr/>
        </p:nvGrpSpPr>
        <p:grpSpPr bwMode="auto">
          <a:xfrm>
            <a:off x="251469" y="1124744"/>
            <a:ext cx="8595919" cy="804287"/>
            <a:chOff x="476" y="935"/>
            <a:chExt cx="5171" cy="454"/>
          </a:xfrm>
        </p:grpSpPr>
        <p:sp>
          <p:nvSpPr>
            <p:cNvPr id="6" name="AutoShape 8"/>
            <p:cNvSpPr>
              <a:spLocks noChangeArrowheads="1"/>
            </p:cNvSpPr>
            <p:nvPr/>
          </p:nvSpPr>
          <p:spPr bwMode="auto">
            <a:xfrm>
              <a:off x="476" y="935"/>
              <a:ext cx="1088" cy="453"/>
            </a:xfrm>
            <a:prstGeom prst="homePlate">
              <a:avLst>
                <a:gd name="adj" fmla="val 6004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300">
                  <a:solidFill>
                    <a:srgbClr val="003300"/>
                  </a:solidFill>
                </a:rPr>
                <a:t>Business</a:t>
              </a:r>
            </a:p>
            <a:p>
              <a:pPr algn="ctr"/>
              <a:r>
                <a:rPr lang="en-US" altLang="ko-KR" sz="1300">
                  <a:solidFill>
                    <a:srgbClr val="003300"/>
                  </a:solidFill>
                </a:rPr>
                <a:t>Understanding</a:t>
              </a:r>
            </a:p>
          </p:txBody>
        </p:sp>
        <p:sp>
          <p:nvSpPr>
            <p:cNvPr id="7" name="AutoShape 31"/>
            <p:cNvSpPr>
              <a:spLocks noChangeArrowheads="1"/>
            </p:cNvSpPr>
            <p:nvPr/>
          </p:nvSpPr>
          <p:spPr bwMode="auto">
            <a:xfrm>
              <a:off x="1338"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Understanding</a:t>
              </a:r>
            </a:p>
          </p:txBody>
        </p:sp>
        <p:sp>
          <p:nvSpPr>
            <p:cNvPr id="8" name="AutoShape 35"/>
            <p:cNvSpPr>
              <a:spLocks noChangeArrowheads="1"/>
            </p:cNvSpPr>
            <p:nvPr/>
          </p:nvSpPr>
          <p:spPr bwMode="auto">
            <a:xfrm>
              <a:off x="2154"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Data</a:t>
              </a:r>
            </a:p>
            <a:p>
              <a:pPr algn="ctr"/>
              <a:r>
                <a:rPr lang="en-US" altLang="ko-KR" sz="1300">
                  <a:solidFill>
                    <a:srgbClr val="003300"/>
                  </a:solidFill>
                </a:rPr>
                <a:t>     Preparation</a:t>
              </a:r>
            </a:p>
          </p:txBody>
        </p:sp>
        <p:sp>
          <p:nvSpPr>
            <p:cNvPr id="9" name="AutoShape 36"/>
            <p:cNvSpPr>
              <a:spLocks noChangeArrowheads="1"/>
            </p:cNvSpPr>
            <p:nvPr/>
          </p:nvSpPr>
          <p:spPr bwMode="auto">
            <a:xfrm>
              <a:off x="2971"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dirty="0">
                  <a:solidFill>
                    <a:srgbClr val="003300"/>
                  </a:solidFill>
                </a:rPr>
                <a:t>     </a:t>
              </a:r>
              <a:r>
                <a:rPr lang="en-US" altLang="ko-KR" sz="1300" dirty="0">
                  <a:solidFill>
                    <a:srgbClr val="003300"/>
                  </a:solidFill>
                </a:rPr>
                <a:t>Modelling</a:t>
              </a:r>
            </a:p>
          </p:txBody>
        </p:sp>
        <p:sp>
          <p:nvSpPr>
            <p:cNvPr id="10" name="AutoShape 37"/>
            <p:cNvSpPr>
              <a:spLocks noChangeArrowheads="1"/>
            </p:cNvSpPr>
            <p:nvPr/>
          </p:nvSpPr>
          <p:spPr bwMode="auto">
            <a:xfrm>
              <a:off x="4604" y="935"/>
              <a:ext cx="1043" cy="454"/>
            </a:xfrm>
            <a:prstGeom prst="chevron">
              <a:avLst>
                <a:gd name="adj" fmla="val 57434"/>
              </a:avLst>
            </a:prstGeom>
            <a:ln>
              <a:headEnd/>
              <a:tailEnd/>
            </a:ln>
          </p:spPr>
          <p:style>
            <a:lnRef idx="2">
              <a:schemeClr val="accent5">
                <a:shade val="50000"/>
              </a:schemeClr>
            </a:lnRef>
            <a:fillRef idx="1">
              <a:schemeClr val="accent5"/>
            </a:fillRef>
            <a:effectRef idx="0">
              <a:schemeClr val="accent5"/>
            </a:effectRef>
            <a:fontRef idx="minor">
              <a:schemeClr val="lt1"/>
            </a:fontRef>
          </p:style>
          <p:txBody>
            <a:bodyPr wrap="none" anchor="ctr"/>
            <a:lstStyle/>
            <a:p>
              <a:pPr algn="ctr"/>
              <a:r>
                <a:rPr lang="en-US" altLang="ko-KR" sz="1400" dirty="0">
                  <a:solidFill>
                    <a:srgbClr val="003300"/>
                  </a:solidFill>
                </a:rPr>
                <a:t>     </a:t>
              </a:r>
              <a:r>
                <a:rPr lang="en-US" altLang="ko-KR" sz="1300" dirty="0">
                  <a:solidFill>
                    <a:schemeClr val="bg1"/>
                  </a:solidFill>
                </a:rPr>
                <a:t>Deployment</a:t>
              </a:r>
            </a:p>
          </p:txBody>
        </p:sp>
        <p:sp>
          <p:nvSpPr>
            <p:cNvPr id="11" name="AutoShape 38"/>
            <p:cNvSpPr>
              <a:spLocks noChangeArrowheads="1"/>
            </p:cNvSpPr>
            <p:nvPr/>
          </p:nvSpPr>
          <p:spPr bwMode="auto">
            <a:xfrm>
              <a:off x="3787" y="935"/>
              <a:ext cx="1043" cy="454"/>
            </a:xfrm>
            <a:prstGeom prst="chevron">
              <a:avLst>
                <a:gd name="adj" fmla="val 57434"/>
              </a:avLst>
            </a:prstGeom>
            <a:solidFill>
              <a:srgbClr val="99CC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400">
                  <a:solidFill>
                    <a:srgbClr val="003300"/>
                  </a:solidFill>
                </a:rPr>
                <a:t>     </a:t>
              </a:r>
              <a:r>
                <a:rPr lang="en-US" altLang="ko-KR" sz="1300">
                  <a:solidFill>
                    <a:srgbClr val="003300"/>
                  </a:solidFill>
                </a:rPr>
                <a:t>Evaluation</a:t>
              </a:r>
            </a:p>
          </p:txBody>
        </p:sp>
      </p:grpSp>
      <p:grpSp>
        <p:nvGrpSpPr>
          <p:cNvPr id="12" name="Group 103"/>
          <p:cNvGrpSpPr>
            <a:grpSpLocks/>
          </p:cNvGrpSpPr>
          <p:nvPr/>
        </p:nvGrpSpPr>
        <p:grpSpPr bwMode="auto">
          <a:xfrm>
            <a:off x="395932" y="2060922"/>
            <a:ext cx="7992492" cy="3456310"/>
            <a:chOff x="567" y="1434"/>
            <a:chExt cx="4808" cy="1951"/>
          </a:xfrm>
        </p:grpSpPr>
        <p:sp>
          <p:nvSpPr>
            <p:cNvPr id="13" name="AutoShape 40"/>
            <p:cNvSpPr>
              <a:spLocks noChangeArrowheads="1"/>
            </p:cNvSpPr>
            <p:nvPr/>
          </p:nvSpPr>
          <p:spPr bwMode="auto">
            <a:xfrm>
              <a:off x="2200" y="3067"/>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Format</a:t>
              </a:r>
            </a:p>
            <a:p>
              <a:pPr algn="ctr"/>
              <a:r>
                <a:rPr lang="en-US" altLang="ko-KR" sz="1100">
                  <a:solidFill>
                    <a:schemeClr val="tx1"/>
                  </a:solidFill>
                </a:rPr>
                <a:t>Data</a:t>
              </a:r>
            </a:p>
          </p:txBody>
        </p:sp>
        <p:sp>
          <p:nvSpPr>
            <p:cNvPr id="14" name="AutoShape 73"/>
            <p:cNvSpPr>
              <a:spLocks noChangeArrowheads="1"/>
            </p:cNvSpPr>
            <p:nvPr/>
          </p:nvSpPr>
          <p:spPr bwMode="auto">
            <a:xfrm>
              <a:off x="2200"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Integrate</a:t>
              </a:r>
            </a:p>
            <a:p>
              <a:pPr algn="ctr"/>
              <a:r>
                <a:rPr lang="en-US" altLang="ko-KR" sz="1100">
                  <a:solidFill>
                    <a:schemeClr val="tx1"/>
                  </a:solidFill>
                </a:rPr>
                <a:t>Data</a:t>
              </a:r>
            </a:p>
          </p:txBody>
        </p:sp>
        <p:sp>
          <p:nvSpPr>
            <p:cNvPr id="15" name="AutoShape 74"/>
            <p:cNvSpPr>
              <a:spLocks noChangeArrowheads="1"/>
            </p:cNvSpPr>
            <p:nvPr/>
          </p:nvSpPr>
          <p:spPr bwMode="auto">
            <a:xfrm>
              <a:off x="2200"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Construct</a:t>
              </a:r>
            </a:p>
            <a:p>
              <a:pPr algn="ctr"/>
              <a:r>
                <a:rPr lang="en-US" altLang="ko-KR" sz="1100">
                  <a:solidFill>
                    <a:schemeClr val="tx1"/>
                  </a:solidFill>
                </a:rPr>
                <a:t>Data</a:t>
              </a:r>
            </a:p>
          </p:txBody>
        </p:sp>
        <p:sp>
          <p:nvSpPr>
            <p:cNvPr id="16" name="AutoShape 75"/>
            <p:cNvSpPr>
              <a:spLocks noChangeArrowheads="1"/>
            </p:cNvSpPr>
            <p:nvPr/>
          </p:nvSpPr>
          <p:spPr bwMode="auto">
            <a:xfrm>
              <a:off x="2200"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Clean</a:t>
              </a:r>
            </a:p>
            <a:p>
              <a:pPr algn="ctr"/>
              <a:r>
                <a:rPr lang="en-US" altLang="ko-KR" sz="1100">
                  <a:solidFill>
                    <a:schemeClr val="tx1"/>
                  </a:solidFill>
                </a:rPr>
                <a:t>Data</a:t>
              </a:r>
            </a:p>
          </p:txBody>
        </p:sp>
        <p:sp>
          <p:nvSpPr>
            <p:cNvPr id="17" name="AutoShape 76"/>
            <p:cNvSpPr>
              <a:spLocks noChangeArrowheads="1"/>
            </p:cNvSpPr>
            <p:nvPr/>
          </p:nvSpPr>
          <p:spPr bwMode="auto">
            <a:xfrm>
              <a:off x="2200"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Select</a:t>
              </a:r>
            </a:p>
            <a:p>
              <a:pPr algn="ctr"/>
              <a:r>
                <a:rPr lang="en-US" altLang="ko-KR" sz="1100">
                  <a:solidFill>
                    <a:schemeClr val="tx1"/>
                  </a:solidFill>
                </a:rPr>
                <a:t>Data</a:t>
              </a:r>
            </a:p>
          </p:txBody>
        </p:sp>
        <p:sp>
          <p:nvSpPr>
            <p:cNvPr id="18" name="AutoShape 77"/>
            <p:cNvSpPr>
              <a:spLocks noChangeArrowheads="1"/>
            </p:cNvSpPr>
            <p:nvPr/>
          </p:nvSpPr>
          <p:spPr bwMode="auto">
            <a:xfrm>
              <a:off x="567"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Business</a:t>
              </a:r>
            </a:p>
            <a:p>
              <a:pPr algn="ctr"/>
              <a:r>
                <a:rPr lang="en-US" altLang="ko-KR" sz="1100">
                  <a:solidFill>
                    <a:schemeClr val="tx1"/>
                  </a:solidFill>
                </a:rPr>
                <a:t>Objectives</a:t>
              </a:r>
            </a:p>
          </p:txBody>
        </p:sp>
        <p:sp>
          <p:nvSpPr>
            <p:cNvPr id="19" name="AutoShape 78"/>
            <p:cNvSpPr>
              <a:spLocks noChangeArrowheads="1"/>
            </p:cNvSpPr>
            <p:nvPr/>
          </p:nvSpPr>
          <p:spPr bwMode="auto">
            <a:xfrm>
              <a:off x="4649" y="2659"/>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Review</a:t>
              </a:r>
            </a:p>
            <a:p>
              <a:pPr algn="ctr"/>
              <a:r>
                <a:rPr lang="en-US" altLang="ko-KR" sz="1100">
                  <a:solidFill>
                    <a:schemeClr val="tx1"/>
                  </a:solidFill>
                </a:rPr>
                <a:t>Project</a:t>
              </a:r>
            </a:p>
          </p:txBody>
        </p:sp>
        <p:sp>
          <p:nvSpPr>
            <p:cNvPr id="20" name="AutoShape 79"/>
            <p:cNvSpPr>
              <a:spLocks noChangeArrowheads="1"/>
            </p:cNvSpPr>
            <p:nvPr/>
          </p:nvSpPr>
          <p:spPr bwMode="auto">
            <a:xfrm>
              <a:off x="4649" y="2251"/>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Produce</a:t>
              </a:r>
            </a:p>
            <a:p>
              <a:pPr algn="ctr"/>
              <a:r>
                <a:rPr lang="en-US" altLang="ko-KR" sz="1100">
                  <a:solidFill>
                    <a:schemeClr val="tx1"/>
                  </a:solidFill>
                </a:rPr>
                <a:t>Final</a:t>
              </a:r>
            </a:p>
            <a:p>
              <a:pPr algn="ctr"/>
              <a:r>
                <a:rPr lang="en-US" altLang="ko-KR" sz="1100">
                  <a:solidFill>
                    <a:schemeClr val="tx1"/>
                  </a:solidFill>
                </a:rPr>
                <a:t>Report</a:t>
              </a:r>
            </a:p>
          </p:txBody>
        </p:sp>
        <p:sp>
          <p:nvSpPr>
            <p:cNvPr id="21" name="AutoShape 80"/>
            <p:cNvSpPr>
              <a:spLocks noChangeArrowheads="1"/>
            </p:cNvSpPr>
            <p:nvPr/>
          </p:nvSpPr>
          <p:spPr bwMode="auto">
            <a:xfrm>
              <a:off x="4649" y="1842"/>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dirty="0">
                  <a:solidFill>
                    <a:schemeClr val="tx1"/>
                  </a:solidFill>
                </a:rPr>
                <a:t>Plan Monitoring</a:t>
              </a:r>
            </a:p>
            <a:p>
              <a:pPr algn="ctr"/>
              <a:r>
                <a:rPr lang="en-US" altLang="ko-KR" sz="1100" dirty="0">
                  <a:solidFill>
                    <a:schemeClr val="tx1"/>
                  </a:solidFill>
                </a:rPr>
                <a:t>&amp;</a:t>
              </a:r>
            </a:p>
            <a:p>
              <a:pPr algn="ctr"/>
              <a:r>
                <a:rPr lang="en-US" altLang="ko-KR" sz="1100" dirty="0">
                  <a:solidFill>
                    <a:schemeClr val="tx1"/>
                  </a:solidFill>
                </a:rPr>
                <a:t>Maintenance</a:t>
              </a:r>
            </a:p>
          </p:txBody>
        </p:sp>
        <p:sp>
          <p:nvSpPr>
            <p:cNvPr id="22" name="AutoShape 82"/>
            <p:cNvSpPr>
              <a:spLocks noChangeArrowheads="1"/>
            </p:cNvSpPr>
            <p:nvPr/>
          </p:nvSpPr>
          <p:spPr bwMode="auto">
            <a:xfrm>
              <a:off x="4649" y="1434"/>
              <a:ext cx="726" cy="318"/>
            </a:xfrm>
            <a:prstGeom prst="flowChartProcess">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pPr algn="ctr"/>
              <a:r>
                <a:rPr lang="en-US" altLang="ko-KR" sz="1100">
                  <a:solidFill>
                    <a:schemeClr val="tx1"/>
                  </a:solidFill>
                </a:rPr>
                <a:t>Plan</a:t>
              </a:r>
            </a:p>
            <a:p>
              <a:pPr algn="ctr"/>
              <a:r>
                <a:rPr lang="en-US" altLang="ko-KR" sz="1100">
                  <a:solidFill>
                    <a:schemeClr val="tx1"/>
                  </a:solidFill>
                </a:rPr>
                <a:t>Deployment</a:t>
              </a:r>
            </a:p>
          </p:txBody>
        </p:sp>
        <p:sp>
          <p:nvSpPr>
            <p:cNvPr id="23" name="AutoShape 83"/>
            <p:cNvSpPr>
              <a:spLocks noChangeArrowheads="1"/>
            </p:cNvSpPr>
            <p:nvPr/>
          </p:nvSpPr>
          <p:spPr bwMode="auto">
            <a:xfrm>
              <a:off x="383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Next Steps</a:t>
              </a:r>
            </a:p>
          </p:txBody>
        </p:sp>
        <p:sp>
          <p:nvSpPr>
            <p:cNvPr id="24" name="AutoShape 84"/>
            <p:cNvSpPr>
              <a:spLocks noChangeArrowheads="1"/>
            </p:cNvSpPr>
            <p:nvPr/>
          </p:nvSpPr>
          <p:spPr bwMode="auto">
            <a:xfrm>
              <a:off x="383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Review</a:t>
              </a:r>
            </a:p>
            <a:p>
              <a:pPr algn="ctr"/>
              <a:r>
                <a:rPr lang="en-US" altLang="ko-KR" sz="1100">
                  <a:solidFill>
                    <a:schemeClr val="tx1"/>
                  </a:solidFill>
                </a:rPr>
                <a:t>Process</a:t>
              </a:r>
            </a:p>
          </p:txBody>
        </p:sp>
        <p:sp>
          <p:nvSpPr>
            <p:cNvPr id="25" name="AutoShape 85"/>
            <p:cNvSpPr>
              <a:spLocks noChangeArrowheads="1"/>
            </p:cNvSpPr>
            <p:nvPr/>
          </p:nvSpPr>
          <p:spPr bwMode="auto">
            <a:xfrm>
              <a:off x="383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Evaluate</a:t>
              </a:r>
            </a:p>
            <a:p>
              <a:pPr algn="ctr"/>
              <a:r>
                <a:rPr lang="en-US" altLang="ko-KR" sz="1100">
                  <a:solidFill>
                    <a:schemeClr val="tx1"/>
                  </a:solidFill>
                </a:rPr>
                <a:t>Results</a:t>
              </a:r>
            </a:p>
          </p:txBody>
        </p:sp>
        <p:sp>
          <p:nvSpPr>
            <p:cNvPr id="26" name="AutoShape 86"/>
            <p:cNvSpPr>
              <a:spLocks noChangeArrowheads="1"/>
            </p:cNvSpPr>
            <p:nvPr/>
          </p:nvSpPr>
          <p:spPr bwMode="auto">
            <a:xfrm>
              <a:off x="3016"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Assess</a:t>
              </a:r>
            </a:p>
            <a:p>
              <a:pPr algn="ctr"/>
              <a:r>
                <a:rPr lang="en-US" altLang="ko-KR" sz="1100">
                  <a:solidFill>
                    <a:schemeClr val="tx1"/>
                  </a:solidFill>
                </a:rPr>
                <a:t>Model</a:t>
              </a:r>
            </a:p>
          </p:txBody>
        </p:sp>
        <p:sp>
          <p:nvSpPr>
            <p:cNvPr id="27" name="AutoShape 87"/>
            <p:cNvSpPr>
              <a:spLocks noChangeArrowheads="1"/>
            </p:cNvSpPr>
            <p:nvPr/>
          </p:nvSpPr>
          <p:spPr bwMode="auto">
            <a:xfrm>
              <a:off x="3016"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Build</a:t>
              </a:r>
            </a:p>
            <a:p>
              <a:pPr algn="ctr"/>
              <a:r>
                <a:rPr lang="en-US" altLang="ko-KR" sz="1100">
                  <a:solidFill>
                    <a:schemeClr val="tx1"/>
                  </a:solidFill>
                </a:rPr>
                <a:t>Model</a:t>
              </a:r>
            </a:p>
          </p:txBody>
        </p:sp>
        <p:sp>
          <p:nvSpPr>
            <p:cNvPr id="28" name="AutoShape 88"/>
            <p:cNvSpPr>
              <a:spLocks noChangeArrowheads="1"/>
            </p:cNvSpPr>
            <p:nvPr/>
          </p:nvSpPr>
          <p:spPr bwMode="auto">
            <a:xfrm>
              <a:off x="3016"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Generate</a:t>
              </a:r>
            </a:p>
            <a:p>
              <a:pPr algn="ctr"/>
              <a:r>
                <a:rPr lang="en-US" altLang="ko-KR" sz="1100">
                  <a:solidFill>
                    <a:schemeClr val="tx1"/>
                  </a:solidFill>
                </a:rPr>
                <a:t>Test Design</a:t>
              </a:r>
            </a:p>
          </p:txBody>
        </p:sp>
        <p:sp>
          <p:nvSpPr>
            <p:cNvPr id="29" name="AutoShape 89"/>
            <p:cNvSpPr>
              <a:spLocks noChangeArrowheads="1"/>
            </p:cNvSpPr>
            <p:nvPr/>
          </p:nvSpPr>
          <p:spPr bwMode="auto">
            <a:xfrm>
              <a:off x="3016"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Select</a:t>
              </a:r>
            </a:p>
            <a:p>
              <a:pPr algn="ctr"/>
              <a:r>
                <a:rPr lang="en-US" altLang="ko-KR" sz="1100" dirty="0">
                  <a:solidFill>
                    <a:schemeClr val="tx1"/>
                  </a:solidFill>
                </a:rPr>
                <a:t>Modelling</a:t>
              </a:r>
            </a:p>
            <a:p>
              <a:pPr algn="ctr"/>
              <a:r>
                <a:rPr lang="en-US" altLang="ko-KR" sz="1100" dirty="0">
                  <a:solidFill>
                    <a:schemeClr val="tx1"/>
                  </a:solidFill>
                </a:rPr>
                <a:t>Technique</a:t>
              </a:r>
            </a:p>
          </p:txBody>
        </p:sp>
        <p:sp>
          <p:nvSpPr>
            <p:cNvPr id="30" name="AutoShape 95"/>
            <p:cNvSpPr>
              <a:spLocks noChangeArrowheads="1"/>
            </p:cNvSpPr>
            <p:nvPr/>
          </p:nvSpPr>
          <p:spPr bwMode="auto">
            <a:xfrm>
              <a:off x="567"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dirty="0">
                  <a:solidFill>
                    <a:schemeClr val="tx1"/>
                  </a:solidFill>
                </a:rPr>
                <a:t>Assess</a:t>
              </a:r>
            </a:p>
            <a:p>
              <a:pPr algn="ctr"/>
              <a:r>
                <a:rPr lang="en-US" altLang="ko-KR" sz="1100" dirty="0">
                  <a:solidFill>
                    <a:schemeClr val="tx1"/>
                  </a:solidFill>
                </a:rPr>
                <a:t>Situation</a:t>
              </a:r>
            </a:p>
          </p:txBody>
        </p:sp>
        <p:sp>
          <p:nvSpPr>
            <p:cNvPr id="31" name="AutoShape 96"/>
            <p:cNvSpPr>
              <a:spLocks noChangeArrowheads="1"/>
            </p:cNvSpPr>
            <p:nvPr/>
          </p:nvSpPr>
          <p:spPr bwMode="auto">
            <a:xfrm>
              <a:off x="1383"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Explore</a:t>
              </a:r>
            </a:p>
            <a:p>
              <a:pPr algn="ctr"/>
              <a:r>
                <a:rPr lang="en-US" altLang="ko-KR" sz="1100">
                  <a:solidFill>
                    <a:schemeClr val="tx1"/>
                  </a:solidFill>
                </a:rPr>
                <a:t>Data</a:t>
              </a:r>
            </a:p>
          </p:txBody>
        </p:sp>
        <p:sp>
          <p:nvSpPr>
            <p:cNvPr id="32" name="AutoShape 97"/>
            <p:cNvSpPr>
              <a:spLocks noChangeArrowheads="1"/>
            </p:cNvSpPr>
            <p:nvPr/>
          </p:nvSpPr>
          <p:spPr bwMode="auto">
            <a:xfrm>
              <a:off x="1383" y="1842"/>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Describe</a:t>
              </a:r>
            </a:p>
            <a:p>
              <a:pPr algn="ctr"/>
              <a:r>
                <a:rPr lang="en-US" altLang="ko-KR" sz="1100">
                  <a:solidFill>
                    <a:schemeClr val="tx1"/>
                  </a:solidFill>
                </a:rPr>
                <a:t>Data</a:t>
              </a:r>
            </a:p>
          </p:txBody>
        </p:sp>
        <p:sp>
          <p:nvSpPr>
            <p:cNvPr id="33" name="AutoShape 98"/>
            <p:cNvSpPr>
              <a:spLocks noChangeArrowheads="1"/>
            </p:cNvSpPr>
            <p:nvPr/>
          </p:nvSpPr>
          <p:spPr bwMode="auto">
            <a:xfrm>
              <a:off x="1383" y="1434"/>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Collect</a:t>
              </a:r>
            </a:p>
            <a:p>
              <a:pPr algn="ctr"/>
              <a:r>
                <a:rPr lang="en-US" altLang="ko-KR" sz="1100">
                  <a:solidFill>
                    <a:schemeClr val="tx1"/>
                  </a:solidFill>
                </a:rPr>
                <a:t>Initial</a:t>
              </a:r>
            </a:p>
            <a:p>
              <a:pPr algn="ctr"/>
              <a:r>
                <a:rPr lang="en-US" altLang="ko-KR" sz="1100">
                  <a:solidFill>
                    <a:schemeClr val="tx1"/>
                  </a:solidFill>
                </a:rPr>
                <a:t>Data</a:t>
              </a:r>
            </a:p>
          </p:txBody>
        </p:sp>
        <p:sp>
          <p:nvSpPr>
            <p:cNvPr id="34" name="AutoShape 99"/>
            <p:cNvSpPr>
              <a:spLocks noChangeArrowheads="1"/>
            </p:cNvSpPr>
            <p:nvPr/>
          </p:nvSpPr>
          <p:spPr bwMode="auto">
            <a:xfrm>
              <a:off x="567" y="2251"/>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Determine</a:t>
              </a:r>
            </a:p>
            <a:p>
              <a:pPr algn="ctr"/>
              <a:r>
                <a:rPr lang="en-US" altLang="ko-KR" sz="1100">
                  <a:solidFill>
                    <a:schemeClr val="tx1"/>
                  </a:solidFill>
                </a:rPr>
                <a:t>Data Mining</a:t>
              </a:r>
            </a:p>
            <a:p>
              <a:pPr algn="ctr"/>
              <a:r>
                <a:rPr lang="en-US" altLang="ko-KR" sz="1100">
                  <a:solidFill>
                    <a:schemeClr val="tx1"/>
                  </a:solidFill>
                </a:rPr>
                <a:t>Goals</a:t>
              </a:r>
            </a:p>
          </p:txBody>
        </p:sp>
        <p:sp>
          <p:nvSpPr>
            <p:cNvPr id="35" name="AutoShape 100"/>
            <p:cNvSpPr>
              <a:spLocks noChangeArrowheads="1"/>
            </p:cNvSpPr>
            <p:nvPr/>
          </p:nvSpPr>
          <p:spPr bwMode="auto">
            <a:xfrm>
              <a:off x="1383"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Verify</a:t>
              </a:r>
            </a:p>
            <a:p>
              <a:pPr algn="ctr"/>
              <a:r>
                <a:rPr lang="en-US" altLang="ko-KR" sz="1100">
                  <a:solidFill>
                    <a:schemeClr val="tx1"/>
                  </a:solidFill>
                </a:rPr>
                <a:t>Data</a:t>
              </a:r>
            </a:p>
            <a:p>
              <a:pPr algn="ctr"/>
              <a:r>
                <a:rPr lang="en-US" altLang="ko-KR" sz="1100">
                  <a:solidFill>
                    <a:schemeClr val="tx1"/>
                  </a:solidFill>
                </a:rPr>
                <a:t>Quality</a:t>
              </a:r>
            </a:p>
          </p:txBody>
        </p:sp>
        <p:sp>
          <p:nvSpPr>
            <p:cNvPr id="36" name="AutoShape 101"/>
            <p:cNvSpPr>
              <a:spLocks noChangeArrowheads="1"/>
            </p:cNvSpPr>
            <p:nvPr/>
          </p:nvSpPr>
          <p:spPr bwMode="auto">
            <a:xfrm>
              <a:off x="567" y="2659"/>
              <a:ext cx="726" cy="318"/>
            </a:xfrm>
            <a:prstGeom prst="flowChartProcess">
              <a:avLst/>
            </a:prstGeom>
            <a:solidFill>
              <a:srgbClr val="CCFFCC"/>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ko-KR" sz="1100">
                  <a:solidFill>
                    <a:schemeClr val="tx1"/>
                  </a:solidFill>
                </a:rPr>
                <a:t>Produce</a:t>
              </a:r>
            </a:p>
            <a:p>
              <a:pPr algn="ctr"/>
              <a:r>
                <a:rPr lang="en-US" altLang="ko-KR" sz="1100">
                  <a:solidFill>
                    <a:schemeClr val="tx1"/>
                  </a:solidFill>
                </a:rPr>
                <a:t>Project Plan</a:t>
              </a:r>
            </a:p>
          </p:txBody>
        </p:sp>
      </p:grpSp>
    </p:spTree>
    <p:extLst>
      <p:ext uri="{BB962C8B-B14F-4D97-AF65-F5344CB8AC3E}">
        <p14:creationId xmlns:p14="http://schemas.microsoft.com/office/powerpoint/2010/main" val="3354787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7"/>
          <p:cNvSpPr>
            <a:spLocks noGrp="1"/>
          </p:cNvSpPr>
          <p:nvPr>
            <p:ph type="title" idx="4294967295"/>
          </p:nvPr>
        </p:nvSpPr>
        <p:spPr>
          <a:xfrm>
            <a:off x="157186" y="142876"/>
            <a:ext cx="7772400" cy="785794"/>
          </a:xfrm>
        </p:spPr>
        <p:txBody>
          <a:bodyPr/>
          <a:lstStyle/>
          <a:p>
            <a:r>
              <a:rPr lang="en-GB" sz="3200" b="1" dirty="0"/>
              <a:t>Data Mining Approaches</a:t>
            </a:r>
          </a:p>
        </p:txBody>
      </p:sp>
      <p:sp>
        <p:nvSpPr>
          <p:cNvPr id="16387" name="Content Placeholder 8"/>
          <p:cNvSpPr>
            <a:spLocks/>
          </p:cNvSpPr>
          <p:nvPr/>
        </p:nvSpPr>
        <p:spPr bwMode="auto">
          <a:xfrm>
            <a:off x="571472" y="1000108"/>
            <a:ext cx="8183563" cy="571504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Hypothesis testing approach</a:t>
            </a:r>
          </a:p>
          <a:p>
            <a:pPr marL="765175" lvl="1" indent="-290513" eaLnBrk="0" hangingPunct="0">
              <a:buFontTx/>
              <a:buChar char="–"/>
            </a:pPr>
            <a:r>
              <a:rPr lang="en-GB" sz="2400" dirty="0"/>
              <a:t>Top-down lead by a hypothesis statement</a:t>
            </a:r>
          </a:p>
          <a:p>
            <a:pPr marL="765175" lvl="1" indent="-290513" eaLnBrk="0" hangingPunct="0">
              <a:buFontTx/>
              <a:buChar char="–"/>
            </a:pPr>
            <a:r>
              <a:rPr lang="en-GB" sz="2400" dirty="0"/>
              <a:t>Procedure:</a:t>
            </a:r>
          </a:p>
          <a:p>
            <a:pPr marL="1236663" lvl="2" indent="-280988" eaLnBrk="0" hangingPunct="0">
              <a:spcBef>
                <a:spcPct val="10000"/>
              </a:spcBef>
              <a:buFontTx/>
              <a:buAutoNum type="arabicPeriod"/>
            </a:pPr>
            <a:r>
              <a:rPr lang="en-GB" altLang="zh-CN" sz="2000" dirty="0">
                <a:latin typeface="Helvetica" charset="0"/>
                <a:ea typeface="SimSun" pitchFamily="2" charset="-122"/>
              </a:rPr>
              <a:t>Forming a hypothesis statement</a:t>
            </a:r>
          </a:p>
          <a:p>
            <a:pPr marL="1236663" lvl="2" indent="-280988" eaLnBrk="0" hangingPunct="0">
              <a:spcBef>
                <a:spcPct val="10000"/>
              </a:spcBef>
              <a:buFontTx/>
              <a:buAutoNum type="arabicPeriod"/>
            </a:pPr>
            <a:r>
              <a:rPr lang="en-GB" altLang="zh-CN" sz="2000" dirty="0">
                <a:latin typeface="Helvetica" charset="0"/>
                <a:ea typeface="SimSun" pitchFamily="2" charset="-122"/>
              </a:rPr>
              <a:t>Collecting and selecting data of relevance</a:t>
            </a:r>
          </a:p>
          <a:p>
            <a:pPr marL="1236663" lvl="2" indent="-280988" eaLnBrk="0" hangingPunct="0">
              <a:spcBef>
                <a:spcPct val="10000"/>
              </a:spcBef>
              <a:buFontTx/>
              <a:buAutoNum type="arabicPeriod"/>
            </a:pPr>
            <a:r>
              <a:rPr lang="en-GB" altLang="zh-CN" sz="2000" dirty="0">
                <a:latin typeface="Helvetica" charset="0"/>
                <a:ea typeface="SimSun" pitchFamily="2" charset="-122"/>
              </a:rPr>
              <a:t>Conducting data analysis and collecting patterns </a:t>
            </a:r>
            <a:endParaRPr lang="en-GB" sz="2000" dirty="0"/>
          </a:p>
          <a:p>
            <a:pPr marL="1236663" lvl="2" indent="-280988" eaLnBrk="0" hangingPunct="0">
              <a:spcBef>
                <a:spcPct val="10000"/>
              </a:spcBef>
              <a:buFontTx/>
              <a:buAutoNum type="arabicPeriod"/>
            </a:pPr>
            <a:r>
              <a:rPr lang="en-GB" sz="2000" dirty="0"/>
              <a:t>Interpreting the patterns to accept/reject the hypothesis</a:t>
            </a:r>
          </a:p>
          <a:p>
            <a:pPr marL="284163" indent="-284163" eaLnBrk="0" hangingPunct="0">
              <a:spcBef>
                <a:spcPct val="20000"/>
              </a:spcBef>
              <a:buFontTx/>
              <a:buChar char="•"/>
            </a:pPr>
            <a:r>
              <a:rPr lang="en-GB" sz="2800" b="1" dirty="0"/>
              <a:t>Discovery approach</a:t>
            </a:r>
            <a:r>
              <a:rPr lang="en-GB" sz="2800" dirty="0"/>
              <a:t> </a:t>
            </a:r>
          </a:p>
          <a:p>
            <a:pPr marL="765175" lvl="1" indent="-290513" eaLnBrk="0" hangingPunct="0">
              <a:buFontTx/>
              <a:buChar char="–"/>
            </a:pPr>
            <a:r>
              <a:rPr lang="en-GB" sz="2400" dirty="0"/>
              <a:t>Bottom-up without a hypothesis in mind</a:t>
            </a:r>
          </a:p>
          <a:p>
            <a:pPr marL="765175" lvl="1" indent="-290513" eaLnBrk="0" hangingPunct="0">
              <a:buFontTx/>
              <a:buChar char="–"/>
            </a:pPr>
            <a:r>
              <a:rPr lang="en-GB" sz="2400" dirty="0"/>
              <a:t>Procedure:</a:t>
            </a:r>
          </a:p>
          <a:p>
            <a:pPr marL="1236663" lvl="2" indent="-280988" eaLnBrk="0" hangingPunct="0">
              <a:buFontTx/>
              <a:buAutoNum type="arabicPeriod"/>
            </a:pPr>
            <a:r>
              <a:rPr lang="en-GB" sz="2000" dirty="0"/>
              <a:t>Collecting and preparing data of interest</a:t>
            </a:r>
          </a:p>
          <a:p>
            <a:pPr marL="1236663" lvl="2" indent="-280988" eaLnBrk="0" hangingPunct="0">
              <a:spcBef>
                <a:spcPct val="20000"/>
              </a:spcBef>
              <a:buFontTx/>
              <a:buAutoNum type="arabicPeriod"/>
            </a:pPr>
            <a:r>
              <a:rPr lang="en-GB" sz="2000" dirty="0"/>
              <a:t>Conducting data analysis and discovering possible patterns</a:t>
            </a:r>
          </a:p>
          <a:p>
            <a:pPr marL="1236663" lvl="2" indent="-280988" eaLnBrk="0" hangingPunct="0">
              <a:spcBef>
                <a:spcPct val="20000"/>
              </a:spcBef>
              <a:buFontTx/>
              <a:buAutoNum type="arabicPeriod"/>
            </a:pPr>
            <a:r>
              <a:rPr lang="en-GB" altLang="zh-CN" sz="2000" dirty="0">
                <a:ea typeface="SimSun" pitchFamily="2" charset="-122"/>
              </a:rPr>
              <a:t>Evaluating the importance and interestingness</a:t>
            </a:r>
            <a:endParaRPr lang="en-GB" altLang="zh-CN" b="1" dirty="0">
              <a:latin typeface="Helvetica" charset="0"/>
              <a:ea typeface="SimSun" pitchFamily="2" charset="-122"/>
            </a:endParaRPr>
          </a:p>
        </p:txBody>
      </p:sp>
    </p:spTree>
    <p:extLst>
      <p:ext uri="{BB962C8B-B14F-4D97-AF65-F5344CB8AC3E}">
        <p14:creationId xmlns:p14="http://schemas.microsoft.com/office/powerpoint/2010/main" val="801072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7"/>
          <p:cNvSpPr>
            <a:spLocks noGrp="1"/>
          </p:cNvSpPr>
          <p:nvPr>
            <p:ph type="title" idx="4294967295"/>
          </p:nvPr>
        </p:nvSpPr>
        <p:spPr>
          <a:xfrm>
            <a:off x="0" y="-24"/>
            <a:ext cx="7772400" cy="1012825"/>
          </a:xfrm>
        </p:spPr>
        <p:txBody>
          <a:bodyPr/>
          <a:lstStyle/>
          <a:p>
            <a:r>
              <a:rPr lang="en-GB" sz="3200" b="1" dirty="0"/>
              <a:t>Data Mining Approaches</a:t>
            </a:r>
          </a:p>
        </p:txBody>
      </p:sp>
      <p:sp>
        <p:nvSpPr>
          <p:cNvPr id="17411" name="Content Placeholder 8"/>
          <p:cNvSpPr>
            <a:spLocks/>
          </p:cNvSpPr>
          <p:nvPr/>
        </p:nvSpPr>
        <p:spPr bwMode="auto">
          <a:xfrm>
            <a:off x="428596" y="1000108"/>
            <a:ext cx="8305800" cy="4425950"/>
          </a:xfrm>
          <a:prstGeom prst="rect">
            <a:avLst/>
          </a:prstGeom>
          <a:noFill/>
          <a:ln w="9525">
            <a:noFill/>
            <a:miter lim="800000"/>
            <a:headEnd/>
            <a:tailEnd/>
          </a:ln>
        </p:spPr>
        <p:txBody>
          <a:bodyPr/>
          <a:lstStyle/>
          <a:p>
            <a:pPr marL="284163" indent="-284163" eaLnBrk="0" hangingPunct="0">
              <a:buFontTx/>
              <a:buChar char="•"/>
            </a:pPr>
            <a:r>
              <a:rPr lang="en-GB" altLang="zh-CN" sz="2800" b="1" dirty="0">
                <a:latin typeface="Helvetica" charset="0"/>
                <a:ea typeface="SimSun" pitchFamily="2" charset="-122"/>
              </a:rPr>
              <a:t>Discovery approach (cont’d)</a:t>
            </a:r>
          </a:p>
          <a:p>
            <a:pPr marL="765175" lvl="1" indent="-290513" eaLnBrk="0" hangingPunct="0">
              <a:buFontTx/>
              <a:buChar char="–"/>
            </a:pPr>
            <a:r>
              <a:rPr lang="en-GB" sz="2400" dirty="0"/>
              <a:t>Directed discovery </a:t>
            </a:r>
            <a:r>
              <a:rPr lang="en-GB" altLang="zh-CN" sz="2400" dirty="0">
                <a:latin typeface="Helvetica" charset="0"/>
                <a:ea typeface="SimSun" pitchFamily="2" charset="-122"/>
              </a:rPr>
              <a:t>(supervised learning):</a:t>
            </a:r>
            <a:r>
              <a:rPr lang="en-GB" altLang="zh-CN" sz="2800" dirty="0">
                <a:latin typeface="Helvetica" charset="0"/>
                <a:ea typeface="SimSun" pitchFamily="2" charset="-122"/>
              </a:rPr>
              <a:t> </a:t>
            </a:r>
            <a:endParaRPr lang="en-GB" sz="2400" dirty="0"/>
          </a:p>
          <a:p>
            <a:pPr marL="1236663" lvl="2" indent="-280988" eaLnBrk="0" hangingPunct="0">
              <a:buFontTx/>
              <a:buChar char="•"/>
            </a:pPr>
            <a:r>
              <a:rPr lang="en-GB" altLang="zh-CN" sz="2200" dirty="0">
                <a:latin typeface="Helvetica" charset="0"/>
                <a:ea typeface="SimSun" pitchFamily="2" charset="-122"/>
              </a:rPr>
              <a:t>Certain aspects of the outcome, i.e. the goal, of the discovery have been specified. The discovery is to find those patterns satisfying the goal.</a:t>
            </a:r>
          </a:p>
          <a:p>
            <a:pPr marL="1236663" lvl="2" indent="-280988" eaLnBrk="0" hangingPunct="0">
              <a:spcAft>
                <a:spcPct val="30000"/>
              </a:spcAft>
            </a:pPr>
            <a:r>
              <a:rPr lang="en-GB" altLang="zh-CN" sz="2200" dirty="0">
                <a:solidFill>
                  <a:srgbClr val="0033CC"/>
                </a:solidFill>
                <a:latin typeface="Helvetica" charset="0"/>
                <a:ea typeface="SimSun" pitchFamily="2" charset="-122"/>
              </a:rPr>
              <a:t>	e.g. patterns relating to the outcome of a class variable</a:t>
            </a:r>
            <a:endParaRPr lang="en-GB" sz="2200" dirty="0">
              <a:solidFill>
                <a:srgbClr val="0033CC"/>
              </a:solidFill>
            </a:endParaRPr>
          </a:p>
          <a:p>
            <a:pPr marL="765175" lvl="1" indent="-290513" eaLnBrk="0" hangingPunct="0">
              <a:buFontTx/>
              <a:buChar char="–"/>
            </a:pPr>
            <a:r>
              <a:rPr lang="en-GB" sz="2400" dirty="0"/>
              <a:t>Undirected discovery </a:t>
            </a:r>
            <a:r>
              <a:rPr lang="en-GB" altLang="zh-CN" sz="2400" dirty="0">
                <a:latin typeface="Helvetica" charset="0"/>
                <a:ea typeface="SimSun" pitchFamily="2" charset="-122"/>
              </a:rPr>
              <a:t>(unsupervised learning): </a:t>
            </a:r>
            <a:endParaRPr lang="en-GB" sz="2400" dirty="0"/>
          </a:p>
          <a:p>
            <a:pPr marL="1236663" lvl="2" indent="-280988" eaLnBrk="0" hangingPunct="0">
              <a:spcBef>
                <a:spcPct val="20000"/>
              </a:spcBef>
              <a:buFontTx/>
              <a:buChar char="•"/>
            </a:pPr>
            <a:r>
              <a:rPr lang="en-GB" altLang="zh-CN" sz="2200" dirty="0">
                <a:latin typeface="Helvetica" charset="0"/>
                <a:ea typeface="SimSun" pitchFamily="2" charset="-122"/>
              </a:rPr>
              <a:t>There is no specification of the goal of the discovery. The discovery is to find those patterns of some kind of significance.</a:t>
            </a:r>
          </a:p>
          <a:p>
            <a:pPr marL="1236663" lvl="2" indent="-280988" eaLnBrk="0" hangingPunct="0">
              <a:spcBef>
                <a:spcPct val="10000"/>
              </a:spcBef>
            </a:pPr>
            <a:r>
              <a:rPr lang="en-GB" altLang="zh-CN" sz="2200" dirty="0">
                <a:solidFill>
                  <a:srgbClr val="0033CC"/>
                </a:solidFill>
                <a:latin typeface="Helvetica" charset="0"/>
                <a:ea typeface="SimSun" pitchFamily="2" charset="-122"/>
              </a:rPr>
              <a:t>	e.g. associative links among some attribute values</a:t>
            </a:r>
            <a:endParaRPr lang="en-GB" sz="2200" dirty="0">
              <a:solidFill>
                <a:srgbClr val="0033CC"/>
              </a:solidFill>
              <a:latin typeface="Helvetica" charset="0"/>
              <a:ea typeface="SimSun" pitchFamily="2" charset="-122"/>
            </a:endParaRPr>
          </a:p>
        </p:txBody>
      </p:sp>
    </p:spTree>
    <p:extLst>
      <p:ext uri="{BB962C8B-B14F-4D97-AF65-F5344CB8AC3E}">
        <p14:creationId xmlns:p14="http://schemas.microsoft.com/office/powerpoint/2010/main" val="35488119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normAutofit fontScale="90000"/>
          </a:bodyPr>
          <a:lstStyle/>
          <a:p>
            <a:r>
              <a:rPr lang="en-GB" sz="3200" b="1"/>
              <a:t>Evaluation of Patterns</a:t>
            </a:r>
          </a:p>
        </p:txBody>
      </p:sp>
      <p:sp>
        <p:nvSpPr>
          <p:cNvPr id="21507" name="Rectangle 3"/>
          <p:cNvSpPr>
            <a:spLocks noGrp="1" noChangeArrowheads="1"/>
          </p:cNvSpPr>
          <p:nvPr>
            <p:ph idx="1"/>
          </p:nvPr>
        </p:nvSpPr>
        <p:spPr>
          <a:xfrm>
            <a:off x="571472" y="1142984"/>
            <a:ext cx="8170862" cy="3870192"/>
          </a:xfrm>
        </p:spPr>
        <p:txBody>
          <a:bodyPr>
            <a:normAutofit/>
          </a:bodyPr>
          <a:lstStyle/>
          <a:p>
            <a:pPr marL="284163" indent="-284163"/>
            <a:r>
              <a:rPr lang="en-GB" sz="2800" b="1" dirty="0"/>
              <a:t>Importance of evaluating result patterns</a:t>
            </a:r>
            <a:endParaRPr lang="en-GB" sz="2800" b="1" i="1" dirty="0"/>
          </a:p>
          <a:p>
            <a:pPr marL="760413" lvl="1" indent="-285750"/>
            <a:r>
              <a:rPr lang="en-GB" sz="2400" dirty="0">
                <a:cs typeface="Times New Roman" pitchFamily="18" charset="0"/>
              </a:rPr>
              <a:t>Classification model must be accurate enough to be creditable </a:t>
            </a:r>
          </a:p>
          <a:p>
            <a:pPr marL="760413" lvl="1" indent="-285750"/>
            <a:r>
              <a:rPr lang="en-GB" sz="2400" dirty="0">
                <a:cs typeface="Times New Roman" pitchFamily="18" charset="0"/>
              </a:rPr>
              <a:t>Clusters must genuinely exist</a:t>
            </a:r>
          </a:p>
          <a:p>
            <a:pPr marL="760413" lvl="1" indent="-285750"/>
            <a:r>
              <a:rPr lang="en-GB" sz="2400" dirty="0">
                <a:cs typeface="Times New Roman" pitchFamily="18" charset="0"/>
              </a:rPr>
              <a:t>Association rules must have enough strengths to be believed</a:t>
            </a:r>
          </a:p>
          <a:p>
            <a:pPr marL="760413" lvl="1" indent="-285750"/>
            <a:r>
              <a:rPr lang="en-GB" sz="2400" dirty="0">
                <a:cs typeface="Times New Roman" pitchFamily="18" charset="0"/>
              </a:rPr>
              <a:t>Data descriptions must be general enough to cover a large part of the data set</a:t>
            </a:r>
          </a:p>
          <a:p>
            <a:pPr marL="760413" lvl="1" indent="-285750"/>
            <a:r>
              <a:rPr lang="en-GB" sz="2400" dirty="0">
                <a:cs typeface="Times New Roman" pitchFamily="18" charset="0"/>
              </a:rPr>
              <a:t>Time series must show clear cycles or trends</a:t>
            </a:r>
          </a:p>
        </p:txBody>
      </p:sp>
      <p:sp>
        <p:nvSpPr>
          <p:cNvPr id="21508" name="Text Box 4"/>
          <p:cNvSpPr txBox="1">
            <a:spLocks noChangeArrowheads="1"/>
          </p:cNvSpPr>
          <p:nvPr/>
        </p:nvSpPr>
        <p:spPr bwMode="auto">
          <a:xfrm>
            <a:off x="822325" y="5105400"/>
            <a:ext cx="7491413" cy="519113"/>
          </a:xfrm>
          <a:prstGeom prst="rect">
            <a:avLst/>
          </a:prstGeom>
          <a:noFill/>
          <a:ln w="9525">
            <a:noFill/>
            <a:miter lim="800000"/>
            <a:headEnd/>
            <a:tailEnd/>
          </a:ln>
        </p:spPr>
        <p:txBody>
          <a:bodyPr wrap="none">
            <a:spAutoFit/>
          </a:bodyPr>
          <a:lstStyle/>
          <a:p>
            <a:r>
              <a:rPr lang="en-GB" sz="2800"/>
              <a:t>How do we evaluate the discovered patterns ?</a:t>
            </a:r>
          </a:p>
        </p:txBody>
      </p:sp>
    </p:spTree>
    <p:extLst>
      <p:ext uri="{BB962C8B-B14F-4D97-AF65-F5344CB8AC3E}">
        <p14:creationId xmlns:p14="http://schemas.microsoft.com/office/powerpoint/2010/main" val="3836117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026"/>
          <p:cNvSpPr>
            <a:spLocks noGrp="1" noChangeArrowheads="1"/>
          </p:cNvSpPr>
          <p:nvPr>
            <p:ph type="title"/>
          </p:nvPr>
        </p:nvSpPr>
        <p:spPr/>
        <p:txBody>
          <a:bodyPr>
            <a:normAutofit fontScale="90000"/>
          </a:bodyPr>
          <a:lstStyle/>
          <a:p>
            <a:r>
              <a:rPr lang="en-GB" sz="3200" b="1"/>
              <a:t>Evaluation of Patterns</a:t>
            </a:r>
          </a:p>
        </p:txBody>
      </p:sp>
      <p:sp>
        <p:nvSpPr>
          <p:cNvPr id="22531" name="Rectangle 1027"/>
          <p:cNvSpPr>
            <a:spLocks noGrp="1" noChangeArrowheads="1"/>
          </p:cNvSpPr>
          <p:nvPr>
            <p:ph idx="1"/>
          </p:nvPr>
        </p:nvSpPr>
        <p:spPr>
          <a:xfrm>
            <a:off x="500034" y="1142984"/>
            <a:ext cx="8170862" cy="4724400"/>
          </a:xfrm>
        </p:spPr>
        <p:txBody>
          <a:bodyPr>
            <a:normAutofit lnSpcReduction="10000"/>
          </a:bodyPr>
          <a:lstStyle/>
          <a:p>
            <a:pPr marL="284163" indent="-284163"/>
            <a:r>
              <a:rPr lang="en-GB" sz="2800" b="1" dirty="0"/>
              <a:t>Possible measures of </a:t>
            </a:r>
            <a:r>
              <a:rPr lang="en-GB" sz="2800" b="1" i="1" dirty="0"/>
              <a:t>interestingness</a:t>
            </a:r>
          </a:p>
          <a:p>
            <a:pPr marL="760413" lvl="1" indent="-285750"/>
            <a:r>
              <a:rPr lang="en-GB" sz="2400" dirty="0">
                <a:cs typeface="Times New Roman" pitchFamily="18" charset="0"/>
              </a:rPr>
              <a:t>Objective measures based on data and pattern</a:t>
            </a:r>
          </a:p>
          <a:p>
            <a:pPr marL="1236663" lvl="2" indent="-233363"/>
            <a:r>
              <a:rPr lang="en-GB" sz="2000" dirty="0">
                <a:cs typeface="Times New Roman" pitchFamily="18" charset="0"/>
              </a:rPr>
              <a:t>Conciseness of pattern, </a:t>
            </a:r>
            <a:r>
              <a:rPr lang="en-GB" sz="2000" dirty="0">
                <a:solidFill>
                  <a:srgbClr val="0033CC"/>
                </a:solidFill>
                <a:cs typeface="Times New Roman" pitchFamily="18" charset="0"/>
              </a:rPr>
              <a:t>e.g. minimum description length</a:t>
            </a:r>
            <a:r>
              <a:rPr lang="en-GB" sz="2000" dirty="0">
                <a:cs typeface="Times New Roman" pitchFamily="18" charset="0"/>
              </a:rPr>
              <a:t> </a:t>
            </a:r>
          </a:p>
          <a:p>
            <a:pPr marL="1236663" lvl="2" indent="-233363"/>
            <a:r>
              <a:rPr lang="en-GB" sz="2000" dirty="0">
                <a:cs typeface="Times New Roman" pitchFamily="18" charset="0"/>
              </a:rPr>
              <a:t>Coverage, </a:t>
            </a:r>
            <a:r>
              <a:rPr lang="en-GB" sz="2000" dirty="0">
                <a:solidFill>
                  <a:srgbClr val="0033CC"/>
                </a:solidFill>
                <a:cs typeface="Times New Roman" pitchFamily="18" charset="0"/>
              </a:rPr>
              <a:t>e.g. coverage for classification rules</a:t>
            </a:r>
          </a:p>
          <a:p>
            <a:pPr marL="1236663" lvl="2" indent="-233363"/>
            <a:r>
              <a:rPr lang="en-GB" sz="2000" dirty="0">
                <a:cs typeface="Times New Roman" pitchFamily="18" charset="0"/>
              </a:rPr>
              <a:t>Reliability, </a:t>
            </a:r>
            <a:r>
              <a:rPr lang="en-GB" sz="2000" dirty="0">
                <a:solidFill>
                  <a:srgbClr val="0033CC"/>
                </a:solidFill>
                <a:cs typeface="Times New Roman" pitchFamily="18" charset="0"/>
              </a:rPr>
              <a:t>e.g. accuracy of a classification model</a:t>
            </a:r>
            <a:endParaRPr lang="en-GB" sz="2000" dirty="0">
              <a:cs typeface="Times New Roman" pitchFamily="18" charset="0"/>
            </a:endParaRPr>
          </a:p>
          <a:p>
            <a:pPr marL="1236663" lvl="2" indent="-233363"/>
            <a:r>
              <a:rPr lang="en-GB" sz="2000" dirty="0">
                <a:cs typeface="Times New Roman" pitchFamily="18" charset="0"/>
              </a:rPr>
              <a:t>Peculiarity, </a:t>
            </a:r>
            <a:r>
              <a:rPr lang="en-GB" sz="2000" dirty="0">
                <a:solidFill>
                  <a:srgbClr val="0033CC"/>
                </a:solidFill>
                <a:cs typeface="Times New Roman" pitchFamily="18" charset="0"/>
              </a:rPr>
              <a:t>e.g. measures of difference from the norm</a:t>
            </a:r>
            <a:endParaRPr lang="en-GB" sz="2000" dirty="0">
              <a:cs typeface="Times New Roman" pitchFamily="18" charset="0"/>
            </a:endParaRPr>
          </a:p>
          <a:p>
            <a:pPr marL="1236663" lvl="2" indent="-233363"/>
            <a:r>
              <a:rPr lang="en-GB" sz="2000" dirty="0">
                <a:cs typeface="Times New Roman" pitchFamily="18" charset="0"/>
              </a:rPr>
              <a:t>Diversity, </a:t>
            </a:r>
            <a:r>
              <a:rPr lang="en-GB" sz="2000" dirty="0">
                <a:solidFill>
                  <a:srgbClr val="0033CC"/>
                </a:solidFill>
                <a:cs typeface="Times New Roman" pitchFamily="18" charset="0"/>
              </a:rPr>
              <a:t>e.g. tendency of clusters</a:t>
            </a:r>
            <a:endParaRPr lang="en-GB" sz="2000" dirty="0">
              <a:cs typeface="Times New Roman" pitchFamily="18" charset="0"/>
            </a:endParaRPr>
          </a:p>
          <a:p>
            <a:pPr marL="760413" lvl="1" indent="-285750"/>
            <a:endParaRPr lang="en-GB" sz="2400" dirty="0">
              <a:cs typeface="Times New Roman" pitchFamily="18" charset="0"/>
            </a:endParaRPr>
          </a:p>
          <a:p>
            <a:pPr marL="760413" lvl="1" indent="-285750"/>
            <a:r>
              <a:rPr lang="en-GB" sz="2400" dirty="0">
                <a:cs typeface="Times New Roman" pitchFamily="18" charset="0"/>
              </a:rPr>
              <a:t>Subjective measures based on domain knowledge</a:t>
            </a:r>
          </a:p>
          <a:p>
            <a:pPr marL="1236663" lvl="2" indent="-233363"/>
            <a:r>
              <a:rPr lang="en-GB" sz="2000" dirty="0">
                <a:cs typeface="Times New Roman" pitchFamily="18" charset="0"/>
              </a:rPr>
              <a:t>Novelty</a:t>
            </a:r>
          </a:p>
          <a:p>
            <a:pPr marL="1236663" lvl="2" indent="-233363"/>
            <a:r>
              <a:rPr lang="en-GB" sz="2000" dirty="0" err="1">
                <a:cs typeface="Times New Roman" pitchFamily="18" charset="0"/>
              </a:rPr>
              <a:t>Surprisingness</a:t>
            </a:r>
            <a:endParaRPr lang="en-GB" sz="2000" dirty="0">
              <a:cs typeface="Times New Roman" pitchFamily="18" charset="0"/>
            </a:endParaRPr>
          </a:p>
          <a:p>
            <a:pPr marL="1236663" lvl="2" indent="-233363"/>
            <a:r>
              <a:rPr lang="en-GB" sz="2000" dirty="0">
                <a:cs typeface="Times New Roman" pitchFamily="18" charset="0"/>
              </a:rPr>
              <a:t>Usefulness </a:t>
            </a:r>
          </a:p>
          <a:p>
            <a:pPr marL="1236663" lvl="2" indent="-233363"/>
            <a:r>
              <a:rPr lang="en-GB" sz="2000" dirty="0">
                <a:cs typeface="Times New Roman" pitchFamily="18" charset="0"/>
              </a:rPr>
              <a:t>Applicability</a:t>
            </a:r>
            <a:endParaRPr lang="en-GB" sz="2000" dirty="0"/>
          </a:p>
        </p:txBody>
      </p:sp>
    </p:spTree>
    <p:extLst>
      <p:ext uri="{BB962C8B-B14F-4D97-AF65-F5344CB8AC3E}">
        <p14:creationId xmlns:p14="http://schemas.microsoft.com/office/powerpoint/2010/main" val="2429109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GB" sz="3200" b="1"/>
              <a:t>Evaluation of Patterns</a:t>
            </a:r>
          </a:p>
        </p:txBody>
      </p:sp>
      <p:sp>
        <p:nvSpPr>
          <p:cNvPr id="23555" name="Rectangle 3"/>
          <p:cNvSpPr>
            <a:spLocks noGrp="1" noChangeArrowheads="1"/>
          </p:cNvSpPr>
          <p:nvPr>
            <p:ph idx="1"/>
          </p:nvPr>
        </p:nvSpPr>
        <p:spPr>
          <a:xfrm>
            <a:off x="500034" y="1071546"/>
            <a:ext cx="8099425" cy="4876800"/>
          </a:xfrm>
        </p:spPr>
        <p:txBody>
          <a:bodyPr>
            <a:normAutofit/>
          </a:bodyPr>
          <a:lstStyle/>
          <a:p>
            <a:pPr marL="284163" indent="-284163"/>
            <a:r>
              <a:rPr lang="en-GB" sz="2800" b="1" dirty="0"/>
              <a:t>Commonly used measures</a:t>
            </a:r>
            <a:endParaRPr lang="en-GB" sz="2800" b="1" i="1" dirty="0"/>
          </a:p>
          <a:p>
            <a:pPr marL="854075" lvl="1" indent="-315913"/>
            <a:r>
              <a:rPr lang="en-GB" sz="2400" dirty="0"/>
              <a:t>Accuracy rate or error rate for classification models</a:t>
            </a:r>
          </a:p>
          <a:p>
            <a:pPr marL="1236663" lvl="2" indent="-190500"/>
            <a:r>
              <a:rPr lang="en-GB" sz="2000" dirty="0"/>
              <a:t>True positive</a:t>
            </a:r>
          </a:p>
          <a:p>
            <a:pPr marL="1236663" lvl="2" indent="-190500"/>
            <a:r>
              <a:rPr lang="en-GB" sz="2000" dirty="0"/>
              <a:t>False positive</a:t>
            </a:r>
          </a:p>
          <a:p>
            <a:pPr marL="1236663" lvl="2" indent="-190500"/>
            <a:r>
              <a:rPr lang="en-GB" sz="2000" dirty="0"/>
              <a:t>False negative </a:t>
            </a:r>
          </a:p>
          <a:p>
            <a:pPr marL="998919" lvl="1" indent="-190500"/>
            <a:r>
              <a:rPr lang="en-GB" sz="2400" dirty="0"/>
              <a:t>Quality of clusters</a:t>
            </a:r>
          </a:p>
          <a:p>
            <a:pPr marL="1236663" lvl="2" indent="-190500"/>
            <a:r>
              <a:rPr lang="en-GB" sz="2000" dirty="0"/>
              <a:t>Quality of a cluster</a:t>
            </a:r>
          </a:p>
          <a:p>
            <a:pPr marL="1236663" lvl="2" indent="-190500"/>
            <a:r>
              <a:rPr lang="en-GB" sz="2000" dirty="0"/>
              <a:t>Overall quality of all clusters </a:t>
            </a:r>
          </a:p>
          <a:p>
            <a:pPr marL="998919" lvl="1" indent="-190500"/>
            <a:r>
              <a:rPr lang="en-GB" sz="2400" dirty="0"/>
              <a:t>Strengths of associations</a:t>
            </a:r>
          </a:p>
          <a:p>
            <a:pPr marL="1236663" lvl="2" indent="-190500"/>
            <a:r>
              <a:rPr lang="en-GB" sz="2000" dirty="0"/>
              <a:t>Support</a:t>
            </a:r>
          </a:p>
          <a:p>
            <a:pPr marL="1236663" lvl="2" indent="-190500"/>
            <a:r>
              <a:rPr lang="en-GB" sz="2000" dirty="0"/>
              <a:t>Confidence</a:t>
            </a:r>
          </a:p>
          <a:p>
            <a:pPr marL="1236663" lvl="2" indent="-190500"/>
            <a:r>
              <a:rPr lang="en-GB" sz="2000" dirty="0"/>
              <a:t>Lift</a:t>
            </a:r>
          </a:p>
        </p:txBody>
      </p:sp>
    </p:spTree>
    <p:extLst>
      <p:ext uri="{BB962C8B-B14F-4D97-AF65-F5344CB8AC3E}">
        <p14:creationId xmlns:p14="http://schemas.microsoft.com/office/powerpoint/2010/main" val="16683260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35</a:t>
            </a:fld>
            <a:endParaRPr lang="en-GB"/>
          </a:p>
        </p:txBody>
      </p:sp>
      <p:sp>
        <p:nvSpPr>
          <p:cNvPr id="2" name="Title 1"/>
          <p:cNvSpPr>
            <a:spLocks noGrp="1"/>
          </p:cNvSpPr>
          <p:nvPr>
            <p:ph type="title"/>
          </p:nvPr>
        </p:nvSpPr>
        <p:spPr>
          <a:xfrm>
            <a:off x="457200" y="2840606"/>
            <a:ext cx="8229600" cy="576064"/>
          </a:xfrm>
        </p:spPr>
        <p:txBody>
          <a:bodyPr>
            <a:normAutofit fontScale="90000"/>
          </a:bodyPr>
          <a:lstStyle/>
          <a:p>
            <a:pPr algn="ctr"/>
            <a:r>
              <a:rPr lang="en-GB" dirty="0"/>
              <a:t>Questions &amp; Analysis</a:t>
            </a:r>
          </a:p>
        </p:txBody>
      </p:sp>
    </p:spTree>
    <p:extLst>
      <p:ext uri="{BB962C8B-B14F-4D97-AF65-F5344CB8AC3E}">
        <p14:creationId xmlns:p14="http://schemas.microsoft.com/office/powerpoint/2010/main" val="22525903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0</TotalTime>
  <Words>2200</Words>
  <Application>Microsoft Office PowerPoint</Application>
  <PresentationFormat>On-screen Show (4:3)</PresentationFormat>
  <Paragraphs>708</Paragraphs>
  <Slides>35</Slides>
  <Notes>21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35</vt:i4>
      </vt:variant>
    </vt:vector>
  </HeadingPairs>
  <TitlesOfParts>
    <vt:vector size="46" baseType="lpstr">
      <vt:lpstr>SimSun</vt:lpstr>
      <vt:lpstr>Arial</vt:lpstr>
      <vt:lpstr>Arial Narrow</vt:lpstr>
      <vt:lpstr>Calibri</vt:lpstr>
      <vt:lpstr>Cambria</vt:lpstr>
      <vt:lpstr>Georgia</vt:lpstr>
      <vt:lpstr>Helvetica</vt:lpstr>
      <vt:lpstr>Tahoma</vt:lpstr>
      <vt:lpstr>Times New Roman</vt:lpstr>
      <vt:lpstr>Wingdings 2</vt:lpstr>
      <vt:lpstr>Nik2013</vt:lpstr>
      <vt:lpstr>Data Warehousing &amp; Data Mining</vt:lpstr>
      <vt:lpstr>Background</vt:lpstr>
      <vt:lpstr>Data, Information &amp; Knowledge</vt:lpstr>
      <vt:lpstr>KDD &amp; Data Mining</vt:lpstr>
      <vt:lpstr>Data Mining: The Background</vt:lpstr>
      <vt:lpstr>Data Mining: The Background</vt:lpstr>
      <vt:lpstr>Data Mining: What it is</vt:lpstr>
      <vt:lpstr>Data Mining: Useful Information</vt:lpstr>
      <vt:lpstr>Data Mining: Non-trivial Information</vt:lpstr>
      <vt:lpstr>Data Mining: Real-life Databases</vt:lpstr>
      <vt:lpstr>Data Mining: Efficient Algorithms</vt:lpstr>
      <vt:lpstr>Data Mining Objectives</vt:lpstr>
      <vt:lpstr>Data Mining &amp; Other Disciplines</vt:lpstr>
      <vt:lpstr>Data Mining: Current State</vt:lpstr>
      <vt:lpstr>Data Mining: Current State</vt:lpstr>
      <vt:lpstr>Data Mining: Current State</vt:lpstr>
      <vt:lpstr>Data Mining Process</vt:lpstr>
      <vt:lpstr>Data Mining Process</vt:lpstr>
      <vt:lpstr>Data Mining Process</vt:lpstr>
      <vt:lpstr>Data Mining Process</vt:lpstr>
      <vt:lpstr>CRISP-DM</vt:lpstr>
      <vt:lpstr>CRISP-DM</vt:lpstr>
      <vt:lpstr>CRISP-DM</vt:lpstr>
      <vt:lpstr>Phases &amp; Tasks</vt:lpstr>
      <vt:lpstr>Phases &amp; Tasks</vt:lpstr>
      <vt:lpstr>Phases &amp; Tasks</vt:lpstr>
      <vt:lpstr>Phases &amp; Tasks</vt:lpstr>
      <vt:lpstr>Phases &amp; Tasks</vt:lpstr>
      <vt:lpstr>Phases &amp; Tasks</vt:lpstr>
      <vt:lpstr>Data Mining Approaches</vt:lpstr>
      <vt:lpstr>Data Mining Approaches</vt:lpstr>
      <vt:lpstr>Evaluation of Patterns</vt:lpstr>
      <vt:lpstr>Evaluation of Patterns</vt:lpstr>
      <vt:lpstr>Evaluation of Patterns</vt:lpstr>
      <vt:lpstr>Questions &amp;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Dr. Nik Whitehead</dc:creator>
  <cp:lastModifiedBy>Mobolanle Bello</cp:lastModifiedBy>
  <cp:revision>281</cp:revision>
  <dcterms:created xsi:type="dcterms:W3CDTF">2011-09-13T10:27:46Z</dcterms:created>
  <dcterms:modified xsi:type="dcterms:W3CDTF">2026-05-09T19:02:40Z</dcterms:modified>
</cp:coreProperties>
</file>