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84" r:id="rId3"/>
    <p:sldId id="293" r:id="rId4"/>
    <p:sldId id="265" r:id="rId5"/>
    <p:sldId id="266" r:id="rId6"/>
    <p:sldId id="262" r:id="rId7"/>
    <p:sldId id="267" r:id="rId8"/>
    <p:sldId id="268" r:id="rId9"/>
    <p:sldId id="269" r:id="rId10"/>
    <p:sldId id="274" r:id="rId11"/>
    <p:sldId id="275" r:id="rId12"/>
    <p:sldId id="294" r:id="rId13"/>
    <p:sldId id="272" r:id="rId14"/>
    <p:sldId id="276" r:id="rId15"/>
    <p:sldId id="278" r:id="rId16"/>
    <p:sldId id="277" r:id="rId17"/>
    <p:sldId id="279" r:id="rId18"/>
    <p:sldId id="280" r:id="rId19"/>
    <p:sldId id="281" r:id="rId20"/>
    <p:sldId id="282" r:id="rId21"/>
    <p:sldId id="283" r:id="rId22"/>
    <p:sldId id="295" r:id="rId23"/>
    <p:sldId id="296" r:id="rId24"/>
    <p:sldId id="287" r:id="rId25"/>
    <p:sldId id="288" r:id="rId26"/>
    <p:sldId id="285" r:id="rId27"/>
    <p:sldId id="291" r:id="rId28"/>
    <p:sldId id="297" r:id="rId29"/>
    <p:sldId id="298" r:id="rId30"/>
    <p:sldId id="299" r:id="rId31"/>
    <p:sldId id="301" r:id="rId32"/>
    <p:sldId id="302" r:id="rId33"/>
    <p:sldId id="303" r:id="rId34"/>
    <p:sldId id="305" r:id="rId35"/>
    <p:sldId id="306" r:id="rId36"/>
    <p:sldId id="307" r:id="rId37"/>
    <p:sldId id="308" r:id="rId38"/>
    <p:sldId id="309" r:id="rId39"/>
    <p:sldId id="310" r:id="rId40"/>
    <p:sldId id="311" r:id="rId41"/>
    <p:sldId id="312" r:id="rId42"/>
    <p:sldId id="313" r:id="rId43"/>
    <p:sldId id="314" r:id="rId44"/>
    <p:sldId id="315" r:id="rId45"/>
    <p:sldId id="316" r:id="rId46"/>
    <p:sldId id="317" r:id="rId47"/>
    <p:sldId id="319" r:id="rId48"/>
    <p:sldId id="320" r:id="rId49"/>
    <p:sldId id="321" r:id="rId50"/>
    <p:sldId id="322" r:id="rId51"/>
    <p:sldId id="323" r:id="rId52"/>
    <p:sldId id="324" r:id="rId53"/>
    <p:sldId id="325" r:id="rId54"/>
    <p:sldId id="326" r:id="rId55"/>
    <p:sldId id="327" r:id="rId56"/>
    <p:sldId id="32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74" autoAdjust="0"/>
    <p:restoredTop sz="94660"/>
  </p:normalViewPr>
  <p:slideViewPr>
    <p:cSldViewPr snapToGrid="0">
      <p:cViewPr varScale="1">
        <p:scale>
          <a:sx n="60" d="100"/>
          <a:sy n="60" d="100"/>
        </p:scale>
        <p:origin x="10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45427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639942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909577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761428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00674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562146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133101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651990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319287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48767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5/28/2024</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85753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5/28/2024</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6466662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3.jpeg"/></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2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3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093/oso/9780198814887.001.0001" TargetMode="External"/><Relationship Id="rId2" Type="http://schemas.openxmlformats.org/officeDocument/2006/relationships/hyperlink" Target="https://doi.org/10.1007/978-3-319-67404-9" TargetMode="Externa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oi.org/10.1017/S0047279422000502" TargetMode="Externa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oi.org/10.5204/ijcjsd.v9i3.1586" TargetMode="Externa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oi.org/10.1111/j.1467-8322.2012.00896.x" TargetMode="Externa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hyperlink" Target="https://www.gov.uk/government/statistics/immigration-system-statistics-year-ending-june-2023/how-many-people-are-detained-or-returned" TargetMode="External"/><Relationship Id="rId2" Type="http://schemas.openxmlformats.org/officeDocument/2006/relationships/hyperlink" Target="https://library-guides.ucl.ac.uk/harvard/missing-details#:~:text=If%20the%20source%20you%20are%20referencing%20is%20missing%20a%20year,of%20source%20you%20are%20citing" TargetMode="Externa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hyperlink" Target="https://library-guides.ucl.ac.uk/harvard/parliamentary-paper"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oi.org/10.1017/S1474746408004260" TargetMode="Externa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1177/0950017008099783" TargetMode="External"/><Relationship Id="rId2" Type="http://schemas.openxmlformats.org/officeDocument/2006/relationships/hyperlink" Target="https://doi.org/10.1136/bmj.o1087" TargetMode="Externa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4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oi.org/10.1017/9781108767637.014" TargetMode="Externa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kar.kent.ac.uk/id/eprint/36659" TargetMode="Externa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refugeecouncil.org.uk/wp-" TargetMode="Externa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hyperlink" Target="https://www.gov.uk/government/speeches/prime-minister-rishi-sunaks-statement-on-the-" TargetMode="External"/><Relationship Id="rId2" Type="http://schemas.openxmlformats.org/officeDocument/2006/relationships/hyperlink" Target="https://www.gov.uk/government/news/prime-minister-outlines-his-five-key-priorities-for-" TargetMode="Externa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55.xml.rels><?xml version="1.0" encoding="UTF-8" standalone="yes"?>
<Relationships xmlns="http://schemas.openxmlformats.org/package/2006/relationships"><Relationship Id="rId3" Type="http://schemas.openxmlformats.org/officeDocument/2006/relationships/hyperlink" Target="https://www.unhcr.org/global-trends-report-" TargetMode="External"/><Relationship Id="rId2" Type="http://schemas.openxmlformats.org/officeDocument/2006/relationships/hyperlink" Target="https://www.gov.uk/government/publications/handling-applications-for-permission-to-take-" TargetMode="Externa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5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oi.org/10.1093/jrs/feq036"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20" y="10"/>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600200" y="1261872"/>
            <a:ext cx="7142018" cy="2852928"/>
          </a:xfrm>
        </p:spPr>
        <p:txBody>
          <a:bodyPr>
            <a:normAutofit/>
          </a:bodyPr>
          <a:lstStyle/>
          <a:p>
            <a:r>
              <a:rPr lang="en-GB" b="1" dirty="0">
                <a:solidFill>
                  <a:srgbClr val="FFFFFF"/>
                </a:solidFill>
              </a:rPr>
              <a:t>Asylum Seekers: A Group at Risk of Exclusion</a:t>
            </a:r>
          </a:p>
        </p:txBody>
      </p:sp>
      <p:sp>
        <p:nvSpPr>
          <p:cNvPr id="3" name="Subtitle 2">
            <a:extLst>
              <a:ext uri="{FF2B5EF4-FFF2-40B4-BE49-F238E27FC236}">
                <a16:creationId xmlns:a16="http://schemas.microsoft.com/office/drawing/2014/main" id="{F36E94D0-A6A6-54A9-B50C-2D9360AFDEBD}"/>
              </a:ext>
            </a:extLst>
          </p:cNvPr>
          <p:cNvSpPr>
            <a:spLocks noGrp="1"/>
          </p:cNvSpPr>
          <p:nvPr>
            <p:ph type="subTitle" idx="1"/>
          </p:nvPr>
        </p:nvSpPr>
        <p:spPr>
          <a:xfrm>
            <a:off x="1600200" y="4681728"/>
            <a:ext cx="7142018" cy="929296"/>
          </a:xfrm>
        </p:spPr>
        <p:txBody>
          <a:bodyPr>
            <a:normAutofit/>
          </a:bodyPr>
          <a:lstStyle/>
          <a:p>
            <a:r>
              <a:rPr lang="en-GB" dirty="0">
                <a:solidFill>
                  <a:srgbClr val="FFFFFF"/>
                </a:solidFill>
              </a:rPr>
              <a:t>Phoebe Richards</a:t>
            </a:r>
          </a:p>
          <a:p>
            <a:r>
              <a:rPr lang="en-GB" dirty="0">
                <a:solidFill>
                  <a:srgbClr val="FFFFFF"/>
                </a:solidFill>
              </a:rPr>
              <a:t>2306489</a:t>
            </a: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8997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20" y="10"/>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702364" y="2617381"/>
            <a:ext cx="10787271" cy="1116419"/>
          </a:xfrm>
        </p:spPr>
        <p:txBody>
          <a:bodyPr>
            <a:normAutofit fontScale="90000"/>
          </a:bodyPr>
          <a:lstStyle/>
          <a:p>
            <a:pPr algn="ctr"/>
            <a:r>
              <a:rPr kumimoji="0" lang="en-GB" sz="6000" b="1" i="0" u="none" strike="noStrike" kern="1200" cap="all" spc="600" normalizeH="0" baseline="0" noProof="0" dirty="0">
                <a:ln>
                  <a:noFill/>
                </a:ln>
                <a:solidFill>
                  <a:schemeClr val="bg1"/>
                </a:solidFill>
                <a:effectLst/>
                <a:uLnTx/>
                <a:uFillTx/>
                <a:latin typeface="Avenir Next LT Pro"/>
                <a:ea typeface="+mn-ea"/>
                <a:cs typeface="+mn-cs"/>
              </a:rPr>
              <a:t>RECORDING LINK</a:t>
            </a:r>
            <a:br>
              <a:rPr kumimoji="0" lang="en-GB" sz="6000" b="1" i="0" u="none" strike="noStrike" kern="1200" cap="all" spc="600" normalizeH="0" baseline="0" noProof="0" dirty="0">
                <a:ln>
                  <a:noFill/>
                </a:ln>
                <a:solidFill>
                  <a:schemeClr val="bg1"/>
                </a:solidFill>
                <a:effectLst/>
                <a:uLnTx/>
                <a:uFillTx/>
                <a:latin typeface="Avenir Next LT Pro"/>
                <a:ea typeface="+mn-ea"/>
                <a:cs typeface="+mn-cs"/>
              </a:rPr>
            </a:br>
            <a:r>
              <a:rPr kumimoji="0" lang="en-GB" sz="100" b="1" i="0" u="none" strike="noStrike" kern="1200" cap="all" spc="600" normalizeH="0" baseline="0" noProof="0" dirty="0">
                <a:ln>
                  <a:noFill/>
                </a:ln>
                <a:solidFill>
                  <a:schemeClr val="bg1"/>
                </a:solidFill>
                <a:effectLst/>
                <a:uLnTx/>
                <a:uFillTx/>
                <a:latin typeface="Avenir Next LT Pro"/>
                <a:ea typeface="+mn-ea"/>
                <a:cs typeface="+mn-cs"/>
              </a:rPr>
              <a:t>https://uowtsd.sharepoint.com/:v:/r/teams/PhoebeRichards2306489DismantlingBarrierstoEqualityAssess_GRP/Shared%20Documents/General/Recordings/Phoebe%20Richards%20(2306489)%20Dismantling%20Barriers%20Assessment%202%20Submission-20240528_183601-Meeting%20Recording.mp4?csf=1&amp;web=1&amp;e=m8ge1z&amp;nav=eyJwbGF5YmFja09wdGlvbnMiOnt9LCJyZWZlcnJhbEluZm8iOnsicmVmZXJyYWxBcHAiOiJTdHJlYW1XZWJBcHAiLCJyZWZlcnJhbE1vZGUiOiJtaXMiLCJyZWZlcnJhbFZpZXciOiJwb3N0cm9sbC1jb3B5bGluayIsInJlZmVycmFsUGxheWJhY2tTZXNzaW9uSWQiOiI0YTE0MWNlMy1iNDk3LTRkYWYtODg3Yy1kNjJjMGQ3YmFmZWQifX0%3D</a:t>
            </a:r>
            <a:br>
              <a:rPr kumimoji="0" lang="en-GB" sz="6000" b="1" i="0" u="none" strike="noStrike" kern="1200" cap="all" spc="600" normalizeH="0" baseline="0" noProof="0" dirty="0">
                <a:ln>
                  <a:noFill/>
                </a:ln>
                <a:solidFill>
                  <a:schemeClr val="bg1"/>
                </a:solidFill>
                <a:effectLst/>
                <a:uLnTx/>
                <a:uFillTx/>
                <a:latin typeface="Avenir Next LT Pro"/>
                <a:ea typeface="+mn-ea"/>
                <a:cs typeface="+mn-cs"/>
              </a:rPr>
            </a:br>
            <a:endParaRPr lang="en-GB" sz="6000" b="1" dirty="0">
              <a:solidFill>
                <a:srgbClr val="FFFFFF"/>
              </a:solidFill>
            </a:endParaRP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E7E0E39-5A10-5CEC-B41F-8A3D90C6E3BB}"/>
              </a:ext>
            </a:extLst>
          </p:cNvPr>
          <p:cNvSpPr txBox="1"/>
          <p:nvPr/>
        </p:nvSpPr>
        <p:spPr>
          <a:xfrm>
            <a:off x="922206" y="2932676"/>
            <a:ext cx="10580682" cy="2031325"/>
          </a:xfrm>
          <a:prstGeom prst="rect">
            <a:avLst/>
          </a:prstGeom>
          <a:noFill/>
        </p:spPr>
        <p:txBody>
          <a:bodyPr wrap="square">
            <a:spAutoFit/>
          </a:bodyPr>
          <a:lstStyle/>
          <a:p>
            <a:r>
              <a:rPr lang="en-GB" dirty="0">
                <a:solidFill>
                  <a:schemeClr val="bg1"/>
                </a:solidFill>
              </a:rPr>
              <a:t>https://uowtsd.sharepoint.com/:v:/r/teams/PhoebeRichards2306489DismantlingBarrierstoEqualityAssess_GRP/Shared%20Documents/General/Recordings/Phoebe%20Richards%20(2306489)%20Dismantling%20Barriers%20Assessment%202%20Submission-20240528_183601-Meeting%20Recording.mp4?csf=1&amp;web=1&amp;e=m8ge1z&amp;nav=eyJwbGF5YmFja09wdGlvbnMiOnt9LCJyZWZlcnJhbEluZm8iOnsicmVmZXJyYWxBcHAiOiJTdHJlYW1XZWJBcHAiLCJyZWZlcnJhbE1vZGUiOiJtaXMiLCJyZWZlcnJhbFZpZXciOiJwb3N0cm9sbC1jb3B5bGluayIsInJlZmVycmFsUGxheWJhY2tTZXNzaW9uSWQiOiI0YTE0MWNlMy1iNDk3LTRkYWYtODg3Yy1kNjJjMGQ3YmFmZWQifX0%3D </a:t>
            </a:r>
          </a:p>
        </p:txBody>
      </p:sp>
    </p:spTree>
    <p:extLst>
      <p:ext uri="{BB962C8B-B14F-4D97-AF65-F5344CB8AC3E}">
        <p14:creationId xmlns:p14="http://schemas.microsoft.com/office/powerpoint/2010/main" val="369139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022711" y="927855"/>
            <a:ext cx="5752933" cy="1362658"/>
          </a:xfrm>
        </p:spPr>
        <p:txBody>
          <a:bodyPr vert="horz" lIns="91440" tIns="45720" rIns="91440" bIns="45720" rtlCol="0" anchor="t">
            <a:normAutofit/>
          </a:bodyPr>
          <a:lstStyle/>
          <a:p>
            <a:pPr>
              <a:lnSpc>
                <a:spcPct val="120000"/>
              </a:lnSpc>
            </a:pPr>
            <a:r>
              <a:rPr kumimoji="0" lang="en-US" sz="3200" b="1" i="0" u="none" strike="noStrike" spc="700" normalizeH="0" noProof="0" dirty="0">
                <a:ln>
                  <a:noFill/>
                </a:ln>
                <a:solidFill>
                  <a:srgbClr val="000000"/>
                </a:solidFill>
                <a:effectLst/>
                <a:uLnTx/>
                <a:uFillTx/>
              </a:rPr>
              <a:t>OVERVIEW</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70685" y="1762699"/>
            <a:ext cx="6610507" cy="4257609"/>
          </a:xfrm>
          <a:prstGeom prst="rect">
            <a:avLst/>
          </a:prstGeom>
        </p:spPr>
        <p:txBody>
          <a:bodyPr vert="horz" lIns="91440" tIns="45720" rIns="91440" bIns="45720" rtlCol="0">
            <a:normAutofit lnSpcReduction="10000"/>
          </a:bodyPr>
          <a:lstStyle/>
          <a:p>
            <a:pPr marL="57150" indent="-285750">
              <a:lnSpc>
                <a:spcPct val="120000"/>
              </a:lnSpc>
              <a:spcAft>
                <a:spcPts val="600"/>
              </a:spcAft>
              <a:buFont typeface="Arial" panose="020B0604020202020204" pitchFamily="34" charset="0"/>
              <a:buChar char="•"/>
            </a:pPr>
            <a:r>
              <a:rPr lang="en-US" sz="1600" dirty="0">
                <a:solidFill>
                  <a:srgbClr val="000000"/>
                </a:solidFill>
                <a:latin typeface="+mj-lt"/>
              </a:rPr>
              <a:t>Impact of social exclusion - mental and physical health problems, malnourishment, poor housing, poverty, susceptibility to antisocial behavior and radicalization and all-cause mortality  (Aldridge et al., 2018; </a:t>
            </a:r>
            <a:r>
              <a:rPr lang="en-US" sz="1600" dirty="0" err="1">
                <a:solidFill>
                  <a:srgbClr val="000000"/>
                </a:solidFill>
                <a:latin typeface="+mj-lt"/>
              </a:rPr>
              <a:t>Mfoafo-M’Carthy</a:t>
            </a:r>
            <a:r>
              <a:rPr lang="en-US" sz="1600" dirty="0">
                <a:solidFill>
                  <a:srgbClr val="000000"/>
                </a:solidFill>
                <a:latin typeface="+mj-lt"/>
              </a:rPr>
              <a:t> &amp; </a:t>
            </a:r>
            <a:r>
              <a:rPr lang="en-US" sz="1600" dirty="0" err="1">
                <a:solidFill>
                  <a:srgbClr val="000000"/>
                </a:solidFill>
                <a:latin typeface="+mj-lt"/>
              </a:rPr>
              <a:t>Sossou</a:t>
            </a:r>
            <a:r>
              <a:rPr lang="en-US" sz="1600" dirty="0">
                <a:solidFill>
                  <a:srgbClr val="000000"/>
                </a:solidFill>
                <a:latin typeface="+mj-lt"/>
              </a:rPr>
              <a:t>, 2017; </a:t>
            </a:r>
            <a:r>
              <a:rPr lang="en-US" sz="1600" dirty="0" err="1">
                <a:solidFill>
                  <a:srgbClr val="000000"/>
                </a:solidFill>
                <a:latin typeface="+mj-lt"/>
              </a:rPr>
              <a:t>Perchtold</a:t>
            </a:r>
            <a:r>
              <a:rPr lang="en-US" sz="1600" dirty="0">
                <a:solidFill>
                  <a:srgbClr val="000000"/>
                </a:solidFill>
                <a:latin typeface="+mj-lt"/>
              </a:rPr>
              <a:t>-Stefan, Fink, Rominger, &amp; </a:t>
            </a:r>
            <a:r>
              <a:rPr lang="en-US" sz="1600" dirty="0" err="1">
                <a:solidFill>
                  <a:srgbClr val="000000"/>
                </a:solidFill>
                <a:latin typeface="+mj-lt"/>
              </a:rPr>
              <a:t>Papousek</a:t>
            </a:r>
            <a:r>
              <a:rPr lang="en-US" sz="1600" dirty="0">
                <a:solidFill>
                  <a:srgbClr val="000000"/>
                </a:solidFill>
                <a:latin typeface="+mj-lt"/>
              </a:rPr>
              <a:t>, 2022; </a:t>
            </a:r>
            <a:r>
              <a:rPr lang="en-US" sz="1600" dirty="0" err="1">
                <a:solidFill>
                  <a:srgbClr val="000000"/>
                </a:solidFill>
                <a:latin typeface="+mj-lt"/>
              </a:rPr>
              <a:t>Renström</a:t>
            </a:r>
            <a:r>
              <a:rPr lang="en-US" sz="1600" dirty="0">
                <a:solidFill>
                  <a:srgbClr val="000000"/>
                </a:solidFill>
                <a:latin typeface="+mj-lt"/>
              </a:rPr>
              <a:t>, </a:t>
            </a:r>
            <a:r>
              <a:rPr lang="en-US" sz="1600" dirty="0" err="1">
                <a:solidFill>
                  <a:srgbClr val="000000"/>
                </a:solidFill>
                <a:latin typeface="+mj-lt"/>
              </a:rPr>
              <a:t>Bäck</a:t>
            </a:r>
            <a:r>
              <a:rPr lang="en-US" sz="1600" dirty="0">
                <a:solidFill>
                  <a:srgbClr val="000000"/>
                </a:solidFill>
                <a:latin typeface="+mj-lt"/>
              </a:rPr>
              <a:t>, &amp; Knapton, 2020; </a:t>
            </a:r>
            <a:r>
              <a:rPr lang="en-US" sz="1600" dirty="0" err="1">
                <a:solidFill>
                  <a:srgbClr val="000000"/>
                </a:solidFill>
                <a:latin typeface="+mj-lt"/>
              </a:rPr>
              <a:t>Siersbaek</a:t>
            </a:r>
            <a:r>
              <a:rPr lang="en-US" sz="1600" dirty="0">
                <a:solidFill>
                  <a:srgbClr val="000000"/>
                </a:solidFill>
                <a:latin typeface="+mj-lt"/>
              </a:rPr>
              <a:t>, et al., 2023). </a:t>
            </a:r>
          </a:p>
          <a:p>
            <a:pPr marL="57150" indent="-285750">
              <a:lnSpc>
                <a:spcPct val="120000"/>
              </a:lnSpc>
              <a:spcAft>
                <a:spcPts val="600"/>
              </a:spcAft>
              <a:buFont typeface="Arial" panose="020B0604020202020204" pitchFamily="34" charset="0"/>
              <a:buChar char="•"/>
            </a:pPr>
            <a:r>
              <a:rPr lang="en-US" sz="1600" dirty="0">
                <a:solidFill>
                  <a:srgbClr val="000000"/>
                </a:solidFill>
                <a:latin typeface="+mj-lt"/>
              </a:rPr>
              <a:t>Key definitions</a:t>
            </a:r>
          </a:p>
          <a:p>
            <a:pPr marL="971550" lvl="2" indent="-285750">
              <a:lnSpc>
                <a:spcPct val="120000"/>
              </a:lnSpc>
              <a:spcAft>
                <a:spcPts val="600"/>
              </a:spcAft>
              <a:buFont typeface="Arial" panose="020B0604020202020204" pitchFamily="34" charset="0"/>
              <a:buChar char="•"/>
            </a:pPr>
            <a:r>
              <a:rPr lang="en-US" sz="1600" dirty="0">
                <a:solidFill>
                  <a:srgbClr val="000000"/>
                </a:solidFill>
                <a:latin typeface="+mj-lt"/>
              </a:rPr>
              <a:t>Social exclusion</a:t>
            </a:r>
          </a:p>
          <a:p>
            <a:pPr marL="971550" lvl="2" indent="-285750">
              <a:lnSpc>
                <a:spcPct val="120000"/>
              </a:lnSpc>
              <a:spcAft>
                <a:spcPts val="600"/>
              </a:spcAft>
              <a:buFont typeface="Arial" panose="020B0604020202020204" pitchFamily="34" charset="0"/>
              <a:buChar char="•"/>
            </a:pPr>
            <a:r>
              <a:rPr lang="en-US" sz="1600" dirty="0">
                <a:solidFill>
                  <a:srgbClr val="000000"/>
                </a:solidFill>
                <a:latin typeface="+mj-lt"/>
              </a:rPr>
              <a:t>Asylum seekers</a:t>
            </a:r>
          </a:p>
          <a:p>
            <a:pPr marL="57150" indent="-285750">
              <a:lnSpc>
                <a:spcPct val="120000"/>
              </a:lnSpc>
              <a:spcAft>
                <a:spcPts val="600"/>
              </a:spcAft>
              <a:buFont typeface="Arial" panose="020B0604020202020204" pitchFamily="34" charset="0"/>
              <a:buChar char="•"/>
            </a:pPr>
            <a:r>
              <a:rPr lang="en-US" sz="1600" dirty="0">
                <a:solidFill>
                  <a:srgbClr val="000000"/>
                </a:solidFill>
                <a:latin typeface="+mj-lt"/>
              </a:rPr>
              <a:t>Barriers to participation</a:t>
            </a:r>
          </a:p>
          <a:p>
            <a:pPr marL="971550" lvl="2" indent="-285750">
              <a:lnSpc>
                <a:spcPct val="120000"/>
              </a:lnSpc>
              <a:spcAft>
                <a:spcPts val="600"/>
              </a:spcAft>
              <a:buFont typeface="Arial" panose="020B0604020202020204" pitchFamily="34" charset="0"/>
              <a:buChar char="•"/>
            </a:pPr>
            <a:r>
              <a:rPr lang="en-US" sz="1600" dirty="0">
                <a:solidFill>
                  <a:srgbClr val="000000"/>
                </a:solidFill>
                <a:latin typeface="+mj-lt"/>
              </a:rPr>
              <a:t>Physical </a:t>
            </a:r>
          </a:p>
          <a:p>
            <a:pPr marL="971550" lvl="2" indent="-285750">
              <a:lnSpc>
                <a:spcPct val="120000"/>
              </a:lnSpc>
              <a:spcAft>
                <a:spcPts val="600"/>
              </a:spcAft>
              <a:buFont typeface="Arial" panose="020B0604020202020204" pitchFamily="34" charset="0"/>
              <a:buChar char="•"/>
            </a:pPr>
            <a:r>
              <a:rPr lang="en-US" sz="1600" dirty="0">
                <a:solidFill>
                  <a:srgbClr val="000000"/>
                </a:solidFill>
                <a:latin typeface="+mj-lt"/>
              </a:rPr>
              <a:t>Economic</a:t>
            </a:r>
          </a:p>
          <a:p>
            <a:pPr indent="-228600">
              <a:lnSpc>
                <a:spcPct val="120000"/>
              </a:lnSpc>
              <a:spcAft>
                <a:spcPts val="600"/>
              </a:spcAft>
            </a:pPr>
            <a:r>
              <a:rPr lang="en-US" sz="1600" dirty="0">
                <a:solidFill>
                  <a:srgbClr val="000000"/>
                </a:solidFill>
                <a:latin typeface="+mj-lt"/>
              </a:rPr>
              <a:t>Solutions</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3163923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20" y="10"/>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42729" y="2955850"/>
            <a:ext cx="10787271" cy="1116419"/>
          </a:xfrm>
        </p:spPr>
        <p:txBody>
          <a:bodyPr>
            <a:normAutofit fontScale="90000"/>
          </a:bodyPr>
          <a:lstStyle/>
          <a:p>
            <a:pPr algn="ctr"/>
            <a:r>
              <a:rPr kumimoji="0" lang="en-GB" sz="6000" b="1" i="0" u="none" strike="noStrike" kern="1200" cap="all" spc="600" normalizeH="0" baseline="0" noProof="0" dirty="0">
                <a:ln>
                  <a:noFill/>
                </a:ln>
                <a:solidFill>
                  <a:schemeClr val="bg1"/>
                </a:solidFill>
                <a:effectLst/>
                <a:uLnTx/>
                <a:uFillTx/>
                <a:latin typeface="Avenir Next LT Pro"/>
                <a:ea typeface="+mn-ea"/>
                <a:cs typeface="+mn-cs"/>
              </a:rPr>
              <a:t>Definitions</a:t>
            </a:r>
            <a:endParaRPr lang="en-GB" sz="6000" b="1" dirty="0">
              <a:solidFill>
                <a:srgbClr val="FFFFFF"/>
              </a:solidFill>
            </a:endParaRP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7546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022711" y="927855"/>
            <a:ext cx="5752933" cy="1362658"/>
          </a:xfrm>
        </p:spPr>
        <p:txBody>
          <a:bodyPr vert="horz" lIns="91440" tIns="45720" rIns="91440" bIns="45720" rtlCol="0" anchor="t">
            <a:normAutofit/>
          </a:bodyPr>
          <a:lstStyle/>
          <a:p>
            <a:pPr>
              <a:lnSpc>
                <a:spcPct val="120000"/>
              </a:lnSpc>
            </a:pPr>
            <a:r>
              <a:rPr kumimoji="0" lang="en-US" sz="3200" b="1" i="0" u="none" strike="noStrike" spc="700" normalizeH="0" noProof="0" dirty="0">
                <a:ln>
                  <a:noFill/>
                </a:ln>
                <a:solidFill>
                  <a:srgbClr val="000000"/>
                </a:solidFill>
                <a:effectLst/>
                <a:uLnTx/>
                <a:uFillTx/>
              </a:rPr>
              <a:t>Social exclusion</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68827" y="1762699"/>
            <a:ext cx="6612365" cy="4257609"/>
          </a:xfrm>
          <a:prstGeom prst="rect">
            <a:avLst/>
          </a:prstGeom>
        </p:spPr>
        <p:txBody>
          <a:bodyPr vert="horz" lIns="91440" tIns="45720" rIns="91440" bIns="45720" rtlCol="0">
            <a:normAutofit fontScale="92500" lnSpcReduction="10000"/>
          </a:bodyPr>
          <a:lstStyle/>
          <a:p>
            <a:pPr indent="-228600">
              <a:lnSpc>
                <a:spcPct val="120000"/>
              </a:lnSpc>
              <a:spcAft>
                <a:spcPts val="600"/>
              </a:spcAft>
            </a:pPr>
            <a:r>
              <a:rPr lang="en-US" dirty="0">
                <a:solidFill>
                  <a:srgbClr val="000000"/>
                </a:solidFill>
                <a:latin typeface="+mj-lt"/>
              </a:rPr>
              <a:t>Complex (Millar, 2007)</a:t>
            </a:r>
          </a:p>
          <a:p>
            <a:pPr indent="-228600">
              <a:lnSpc>
                <a:spcPct val="120000"/>
              </a:lnSpc>
              <a:spcAft>
                <a:spcPts val="600"/>
              </a:spcAft>
            </a:pPr>
            <a:endParaRPr lang="en-US" dirty="0">
              <a:solidFill>
                <a:srgbClr val="000000"/>
              </a:solidFill>
              <a:latin typeface="+mj-lt"/>
            </a:endParaRPr>
          </a:p>
          <a:p>
            <a:pPr indent="-228600">
              <a:lnSpc>
                <a:spcPct val="120000"/>
              </a:lnSpc>
              <a:spcAft>
                <a:spcPts val="600"/>
              </a:spcAft>
            </a:pPr>
            <a:r>
              <a:rPr lang="en-US" dirty="0">
                <a:solidFill>
                  <a:srgbClr val="000000"/>
                </a:solidFill>
                <a:latin typeface="+mj-lt"/>
              </a:rPr>
              <a:t>“An individual is socially excluded if he or she does not participate in the key activities of the society in which he or she lives” (</a:t>
            </a:r>
            <a:r>
              <a:rPr lang="en-US" dirty="0" err="1">
                <a:solidFill>
                  <a:srgbClr val="000000"/>
                </a:solidFill>
                <a:latin typeface="+mj-lt"/>
              </a:rPr>
              <a:t>Burchardt</a:t>
            </a:r>
            <a:r>
              <a:rPr lang="en-US" dirty="0">
                <a:solidFill>
                  <a:srgbClr val="000000"/>
                </a:solidFill>
                <a:latin typeface="+mj-lt"/>
              </a:rPr>
              <a:t>, Le Grand, &amp; </a:t>
            </a:r>
            <a:r>
              <a:rPr lang="en-US" dirty="0" err="1">
                <a:solidFill>
                  <a:srgbClr val="000000"/>
                </a:solidFill>
                <a:latin typeface="+mj-lt"/>
              </a:rPr>
              <a:t>Piachaud</a:t>
            </a:r>
            <a:r>
              <a:rPr lang="en-US" dirty="0">
                <a:solidFill>
                  <a:srgbClr val="000000"/>
                </a:solidFill>
                <a:latin typeface="+mj-lt"/>
              </a:rPr>
              <a:t>, 2002, p.30) </a:t>
            </a:r>
          </a:p>
          <a:p>
            <a:pPr indent="-228600">
              <a:lnSpc>
                <a:spcPct val="120000"/>
              </a:lnSpc>
              <a:spcAft>
                <a:spcPts val="600"/>
              </a:spcAft>
            </a:pPr>
            <a:endParaRPr lang="en-US" dirty="0">
              <a:solidFill>
                <a:srgbClr val="000000"/>
              </a:solidFill>
              <a:latin typeface="+mj-lt"/>
            </a:endParaRPr>
          </a:p>
          <a:p>
            <a:pPr indent="-228600">
              <a:lnSpc>
                <a:spcPct val="120000"/>
              </a:lnSpc>
              <a:spcAft>
                <a:spcPts val="600"/>
              </a:spcAft>
            </a:pPr>
            <a:r>
              <a:rPr lang="en-US" dirty="0">
                <a:solidFill>
                  <a:srgbClr val="000000"/>
                </a:solidFill>
                <a:latin typeface="+mj-lt"/>
              </a:rPr>
              <a:t>Multidimensional and dynamic concept  (Atkinson, 1998; Room, 1995; </a:t>
            </a:r>
            <a:r>
              <a:rPr lang="en-US" dirty="0" err="1">
                <a:solidFill>
                  <a:srgbClr val="000000"/>
                </a:solidFill>
                <a:latin typeface="+mj-lt"/>
              </a:rPr>
              <a:t>Tsakloglou</a:t>
            </a:r>
            <a:r>
              <a:rPr lang="en-US" dirty="0">
                <a:solidFill>
                  <a:srgbClr val="000000"/>
                </a:solidFill>
                <a:latin typeface="+mj-lt"/>
              </a:rPr>
              <a:t>, &amp; Papadopoulos, 2002)</a:t>
            </a:r>
          </a:p>
          <a:p>
            <a:pPr indent="-228600">
              <a:lnSpc>
                <a:spcPct val="120000"/>
              </a:lnSpc>
              <a:spcAft>
                <a:spcPts val="600"/>
              </a:spcAft>
            </a:pPr>
            <a:endParaRPr lang="en-US" dirty="0">
              <a:solidFill>
                <a:srgbClr val="000000"/>
              </a:solidFill>
              <a:latin typeface="+mj-lt"/>
            </a:endParaRPr>
          </a:p>
          <a:p>
            <a:pPr indent="-228600">
              <a:lnSpc>
                <a:spcPct val="120000"/>
              </a:lnSpc>
              <a:spcAft>
                <a:spcPts val="600"/>
              </a:spcAft>
            </a:pPr>
            <a:r>
              <a:rPr lang="en-US" dirty="0">
                <a:solidFill>
                  <a:srgbClr val="000000"/>
                </a:solidFill>
                <a:latin typeface="+mj-lt"/>
              </a:rPr>
              <a:t>“Social exclusion describes a state in which individuals are unable to participate fully in economic, social, political, and cultural life, as well as the process leading to such a state.” (United Nations Department of Economic and Social Affairs, 2016, p.18)</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1581292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73" name="Freeform: Shape 72">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Rectangle 73">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6" name="Rectangle 75">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lorful pattern with dots&#10;&#10;Description automatically generated with medium confidence">
            <a:extLst>
              <a:ext uri="{FF2B5EF4-FFF2-40B4-BE49-F238E27FC236}">
                <a16:creationId xmlns:a16="http://schemas.microsoft.com/office/drawing/2014/main" id="{4564FDD4-2436-7C61-6E92-29FC12E9CC44}"/>
              </a:ext>
            </a:extLst>
          </p:cNvPr>
          <p:cNvPicPr>
            <a:picLocks noChangeAspect="1"/>
          </p:cNvPicPr>
          <p:nvPr/>
        </p:nvPicPr>
        <p:blipFill rotWithShape="1">
          <a:blip r:embed="rId4">
            <a:alphaModFix amt="50000"/>
          </a:blip>
          <a:srcRect r="3112" b="1"/>
          <a:stretch/>
        </p:blipFill>
        <p:spPr>
          <a:xfrm>
            <a:off x="20" y="10"/>
            <a:ext cx="12191979" cy="6857989"/>
          </a:xfrm>
          <a:prstGeom prst="rect">
            <a:avLst/>
          </a:prstGeom>
        </p:spPr>
      </p:pic>
      <p:sp>
        <p:nvSpPr>
          <p:cNvPr id="78" name="Freeform: Shape 77">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001300" y="3248166"/>
            <a:ext cx="5190698" cy="3608015"/>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Rectangle 5">
            <a:extLst>
              <a:ext uri="{FF2B5EF4-FFF2-40B4-BE49-F238E27FC236}">
                <a16:creationId xmlns:a16="http://schemas.microsoft.com/office/drawing/2014/main" id="{13313424-B667-6058-8DB7-89213B526836}"/>
              </a:ext>
            </a:extLst>
          </p:cNvPr>
          <p:cNvSpPr/>
          <p:nvPr/>
        </p:nvSpPr>
        <p:spPr>
          <a:xfrm>
            <a:off x="-102781" y="-425302"/>
            <a:ext cx="12397561" cy="7283301"/>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5779" y="791772"/>
            <a:ext cx="6610507" cy="5228536"/>
          </a:xfrm>
          <a:prstGeom prst="rect">
            <a:avLst/>
          </a:prstGeom>
          <a:solidFill>
            <a:schemeClr val="accent1">
              <a:lumMod val="20000"/>
              <a:lumOff val="80000"/>
            </a:schemeClr>
          </a:solidFill>
          <a:ln w="38100">
            <a:noFill/>
          </a:ln>
          <a:effectLst>
            <a:outerShdw dist="190500" dir="270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5480094" y="1229711"/>
            <a:ext cx="5462562" cy="1364476"/>
          </a:xfrm>
        </p:spPr>
        <p:txBody>
          <a:bodyPr vert="horz" lIns="91440" tIns="45720" rIns="91440" bIns="45720" rtlCol="0" anchor="t">
            <a:normAutofit/>
          </a:bodyPr>
          <a:lstStyle/>
          <a:p>
            <a:pPr>
              <a:lnSpc>
                <a:spcPct val="120000"/>
              </a:lnSpc>
            </a:pPr>
            <a:r>
              <a:rPr lang="en-US" sz="3200" b="1" spc="700" dirty="0">
                <a:solidFill>
                  <a:srgbClr val="000000"/>
                </a:solidFill>
              </a:rPr>
              <a:t>Asylum Seeker</a:t>
            </a:r>
          </a:p>
        </p:txBody>
      </p:sp>
      <p:sp>
        <p:nvSpPr>
          <p:cNvPr id="5" name="TextBox 4">
            <a:extLst>
              <a:ext uri="{FF2B5EF4-FFF2-40B4-BE49-F238E27FC236}">
                <a16:creationId xmlns:a16="http://schemas.microsoft.com/office/drawing/2014/main" id="{D79524DF-DD57-E3AB-8C00-FFAD3852F92E}"/>
              </a:ext>
            </a:extLst>
          </p:cNvPr>
          <p:cNvSpPr txBox="1"/>
          <p:nvPr/>
        </p:nvSpPr>
        <p:spPr>
          <a:xfrm>
            <a:off x="5478236" y="2018553"/>
            <a:ext cx="5361225" cy="2820894"/>
          </a:xfrm>
          <a:prstGeom prst="rect">
            <a:avLst/>
          </a:prstGeom>
        </p:spPr>
        <p:txBody>
          <a:bodyPr vert="horz" lIns="91440" tIns="45720" rIns="91440" bIns="45720" rtlCol="0">
            <a:noAutofit/>
          </a:bodyPr>
          <a:lstStyle/>
          <a:p>
            <a:pPr indent="-228600">
              <a:lnSpc>
                <a:spcPct val="120000"/>
              </a:lnSpc>
              <a:spcAft>
                <a:spcPts val="600"/>
              </a:spcAft>
            </a:pPr>
            <a:r>
              <a:rPr lang="en-GB" sz="2000" dirty="0">
                <a:solidFill>
                  <a:srgbClr val="000000"/>
                </a:solidFill>
                <a:latin typeface="+mj-lt"/>
              </a:rPr>
              <a:t>“owing to a well-founded fear of being persecuted for reasons of race, religion, nationality, membership of a particular social group, or political opinion, is outside the country of his nationality, and is unable to or, owing to such fear, is unwilling to avail himself of the protection of that country.” (UN General Assembly, 1951, pp.152)</a:t>
            </a:r>
            <a:endParaRPr lang="en-US" sz="2000" dirty="0">
              <a:solidFill>
                <a:srgbClr val="000000"/>
              </a:solidFill>
              <a:latin typeface="+mj-lt"/>
            </a:endParaRPr>
          </a:p>
        </p:txBody>
      </p:sp>
    </p:spTree>
    <p:extLst>
      <p:ext uri="{BB962C8B-B14F-4D97-AF65-F5344CB8AC3E}">
        <p14:creationId xmlns:p14="http://schemas.microsoft.com/office/powerpoint/2010/main" val="2167626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29" name="Freeform: Shape 2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2" name="Rectangle 31">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l="4325" r="28624" b="1"/>
          <a:stretch/>
        </p:blipFill>
        <p:spPr>
          <a:xfrm>
            <a:off x="-1" y="1"/>
            <a:ext cx="7240773" cy="6857999"/>
          </a:xfrm>
          <a:prstGeom prst="rect">
            <a:avLst/>
          </a:prstGeom>
        </p:spPr>
      </p:pic>
      <p:sp>
        <p:nvSpPr>
          <p:cNvPr id="34" name="Freeform: Shape 33">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B53FD2E-EBDD-51F5-E949-D68AFF09BBED}"/>
              </a:ext>
            </a:extLst>
          </p:cNvPr>
          <p:cNvSpPr txBox="1"/>
          <p:nvPr/>
        </p:nvSpPr>
        <p:spPr>
          <a:xfrm>
            <a:off x="7692627" y="749881"/>
            <a:ext cx="3802951" cy="5131779"/>
          </a:xfrm>
          <a:prstGeom prst="rect">
            <a:avLst/>
          </a:prstGeom>
        </p:spPr>
        <p:txBody>
          <a:bodyPr vert="horz" lIns="91440" tIns="45720" rIns="91440" bIns="45720" rtlCol="0">
            <a:noAutofit/>
          </a:bodyPr>
          <a:lstStyle/>
          <a:p>
            <a:pPr marL="114300" indent="-228600">
              <a:lnSpc>
                <a:spcPct val="120000"/>
              </a:lnSpc>
              <a:spcAft>
                <a:spcPts val="600"/>
              </a:spcAft>
              <a:buFont typeface="Arial" panose="020B0604020202020204" pitchFamily="34" charset="0"/>
              <a:buChar char="•"/>
            </a:pPr>
            <a:r>
              <a:rPr lang="en-US" sz="1600" dirty="0">
                <a:solidFill>
                  <a:srgbClr val="000000"/>
                </a:solidFill>
                <a:latin typeface="+mj-lt"/>
              </a:rPr>
              <a:t>Distinction (Chin, Cortes, Chiswick, &amp; Miller, 2015)</a:t>
            </a:r>
          </a:p>
          <a:p>
            <a:pPr marL="571500" lvl="1" indent="-228600">
              <a:lnSpc>
                <a:spcPct val="120000"/>
              </a:lnSpc>
              <a:spcAft>
                <a:spcPts val="600"/>
              </a:spcAft>
              <a:buFont typeface="Arial" panose="020B0604020202020204" pitchFamily="34" charset="0"/>
              <a:buChar char="•"/>
            </a:pPr>
            <a:r>
              <a:rPr lang="en-US" sz="1600" dirty="0">
                <a:solidFill>
                  <a:srgbClr val="000000"/>
                </a:solidFill>
                <a:latin typeface="+mj-lt"/>
              </a:rPr>
              <a:t>Asylum seeker – awaiting decision</a:t>
            </a:r>
          </a:p>
          <a:p>
            <a:pPr marL="571500" lvl="1" indent="-228600">
              <a:lnSpc>
                <a:spcPct val="120000"/>
              </a:lnSpc>
              <a:spcAft>
                <a:spcPts val="600"/>
              </a:spcAft>
              <a:buFont typeface="Arial" panose="020B0604020202020204" pitchFamily="34" charset="0"/>
              <a:buChar char="•"/>
            </a:pPr>
            <a:r>
              <a:rPr lang="en-US" sz="1600" dirty="0">
                <a:solidFill>
                  <a:srgbClr val="000000"/>
                </a:solidFill>
                <a:latin typeface="+mj-lt"/>
              </a:rPr>
              <a:t>Refugee – granted leave to remain</a:t>
            </a:r>
          </a:p>
          <a:p>
            <a:pPr marL="114300" indent="-228600">
              <a:lnSpc>
                <a:spcPct val="120000"/>
              </a:lnSpc>
              <a:spcAft>
                <a:spcPts val="600"/>
              </a:spcAft>
              <a:buFont typeface="Arial" panose="020B0604020202020204" pitchFamily="34" charset="0"/>
              <a:buChar char="•"/>
            </a:pPr>
            <a:r>
              <a:rPr lang="en-US" sz="1600" dirty="0">
                <a:solidFill>
                  <a:srgbClr val="000000"/>
                </a:solidFill>
                <a:latin typeface="+mj-lt"/>
              </a:rPr>
              <a:t>Similar struggles including poverty, social difficulties, and employment struggles (</a:t>
            </a:r>
            <a:r>
              <a:rPr lang="en-US" sz="1600" dirty="0" err="1">
                <a:solidFill>
                  <a:srgbClr val="000000"/>
                </a:solidFill>
                <a:latin typeface="+mj-lt"/>
              </a:rPr>
              <a:t>Morano-Foadi</a:t>
            </a:r>
            <a:r>
              <a:rPr lang="en-US" sz="1600" dirty="0">
                <a:solidFill>
                  <a:srgbClr val="000000"/>
                </a:solidFill>
                <a:latin typeface="+mj-lt"/>
              </a:rPr>
              <a:t>, Della-Croce, &amp; Lugosi, 2021; Van der Boor, Amos, Nevitt, </a:t>
            </a:r>
            <a:r>
              <a:rPr lang="en-US" sz="1600" dirty="0" err="1">
                <a:solidFill>
                  <a:srgbClr val="000000"/>
                </a:solidFill>
                <a:latin typeface="+mj-lt"/>
              </a:rPr>
              <a:t>Dowrick</a:t>
            </a:r>
            <a:r>
              <a:rPr lang="en-US" sz="1600" dirty="0">
                <a:solidFill>
                  <a:srgbClr val="000000"/>
                </a:solidFill>
                <a:latin typeface="+mj-lt"/>
              </a:rPr>
              <a:t>, &amp; White, 2020)</a:t>
            </a:r>
          </a:p>
          <a:p>
            <a:pPr marL="285750" indent="-285750">
              <a:lnSpc>
                <a:spcPct val="120000"/>
              </a:lnSpc>
              <a:spcAft>
                <a:spcPts val="600"/>
              </a:spcAft>
              <a:buFont typeface="Arial" panose="020B0604020202020204" pitchFamily="34" charset="0"/>
              <a:buChar char="•"/>
            </a:pPr>
            <a:r>
              <a:rPr lang="en-US" sz="1600" dirty="0">
                <a:solidFill>
                  <a:srgbClr val="000000"/>
                </a:solidFill>
                <a:latin typeface="+mj-lt"/>
              </a:rPr>
              <a:t>Asylum seekers’ struggles intensified by risk of removal (Chin, Cortes, Chiswick, &amp; Miller, 2015) and lack of rights and voice in society (</a:t>
            </a:r>
            <a:r>
              <a:rPr lang="en-GB" sz="1600" dirty="0">
                <a:solidFill>
                  <a:srgbClr val="000000"/>
                </a:solidFill>
                <a:latin typeface="+mj-lt"/>
              </a:rPr>
              <a:t>O’Neill &amp; Hubbard, 2012; Stewart, 2005; Watts and Bohle, 1993)</a:t>
            </a:r>
            <a:endParaRPr lang="en-US" sz="1600" dirty="0">
              <a:solidFill>
                <a:srgbClr val="000000"/>
              </a:solidFill>
              <a:latin typeface="+mj-lt"/>
            </a:endParaRPr>
          </a:p>
          <a:p>
            <a:pPr marL="571500" lvl="1" indent="-228600">
              <a:lnSpc>
                <a:spcPct val="120000"/>
              </a:lnSpc>
              <a:spcAft>
                <a:spcPts val="600"/>
              </a:spcAft>
              <a:buFont typeface="Arial" panose="020B0604020202020204" pitchFamily="34" charset="0"/>
              <a:buChar char="•"/>
            </a:pPr>
            <a:endParaRPr lang="en-US" sz="1600" dirty="0">
              <a:solidFill>
                <a:srgbClr val="000000"/>
              </a:solidFill>
              <a:latin typeface="+mj-lt"/>
            </a:endParaRPr>
          </a:p>
        </p:txBody>
      </p:sp>
      <p:sp>
        <p:nvSpPr>
          <p:cNvPr id="8" name="Rectangle 7">
            <a:extLst>
              <a:ext uri="{FF2B5EF4-FFF2-40B4-BE49-F238E27FC236}">
                <a16:creationId xmlns:a16="http://schemas.microsoft.com/office/drawing/2014/main" id="{91F6BCC3-7951-1D88-613B-4556C5E90383}"/>
              </a:ext>
            </a:extLst>
          </p:cNvPr>
          <p:cNvSpPr/>
          <p:nvPr/>
        </p:nvSpPr>
        <p:spPr>
          <a:xfrm>
            <a:off x="-85059" y="-287078"/>
            <a:ext cx="7325832" cy="7145078"/>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6">
            <a:extLst>
              <a:ext uri="{FF2B5EF4-FFF2-40B4-BE49-F238E27FC236}">
                <a16:creationId xmlns:a16="http://schemas.microsoft.com/office/drawing/2014/main" id="{516AEBD8-4236-854A-FD81-AA388FD208F3}"/>
              </a:ext>
            </a:extLst>
          </p:cNvPr>
          <p:cNvSpPr>
            <a:spLocks noGrp="1"/>
          </p:cNvSpPr>
          <p:nvPr>
            <p:ph type="ctrTitle"/>
          </p:nvPr>
        </p:nvSpPr>
        <p:spPr>
          <a:xfrm>
            <a:off x="0" y="4673954"/>
            <a:ext cx="7222664" cy="685800"/>
          </a:xfrm>
        </p:spPr>
        <p:txBody>
          <a:bodyPr>
            <a:noAutofit/>
          </a:bodyPr>
          <a:lstStyle/>
          <a:p>
            <a:pPr algn="ctr"/>
            <a:r>
              <a:rPr kumimoji="0" lang="en-GB" sz="4800" b="1" i="0" u="none" strike="noStrike" kern="1200" cap="all" spc="600" normalizeH="0" baseline="0" noProof="0" dirty="0">
                <a:ln>
                  <a:noFill/>
                </a:ln>
                <a:solidFill>
                  <a:schemeClr val="bg1"/>
                </a:solidFill>
                <a:effectLst/>
                <a:uLnTx/>
                <a:uFillTx/>
                <a:latin typeface="Avenir Next LT Pro"/>
                <a:ea typeface="+mn-ea"/>
                <a:cs typeface="+mn-cs"/>
              </a:rPr>
              <a:t>Asylum Seekers </a:t>
            </a:r>
            <a:br>
              <a:rPr kumimoji="0" lang="en-GB" sz="4800" b="1" i="0" u="none" strike="noStrike" kern="1200" cap="all" spc="600" normalizeH="0" baseline="0" noProof="0" dirty="0">
                <a:ln>
                  <a:noFill/>
                </a:ln>
                <a:solidFill>
                  <a:schemeClr val="bg1"/>
                </a:solidFill>
                <a:effectLst/>
                <a:uLnTx/>
                <a:uFillTx/>
                <a:latin typeface="Avenir Next LT Pro"/>
                <a:ea typeface="+mn-ea"/>
                <a:cs typeface="+mn-cs"/>
              </a:rPr>
            </a:br>
            <a:r>
              <a:rPr kumimoji="0" lang="en-GB" sz="4800" b="1" i="0" u="none" strike="noStrike" kern="1200" cap="all" spc="600" normalizeH="0" baseline="0" noProof="0" dirty="0">
                <a:ln>
                  <a:noFill/>
                </a:ln>
                <a:solidFill>
                  <a:schemeClr val="bg1"/>
                </a:solidFill>
                <a:effectLst/>
                <a:uLnTx/>
                <a:uFillTx/>
                <a:latin typeface="Avenir Next LT Pro"/>
                <a:ea typeface="+mn-ea"/>
                <a:cs typeface="+mn-cs"/>
              </a:rPr>
              <a:t>and refugees</a:t>
            </a:r>
            <a:br>
              <a:rPr kumimoji="0" lang="en-GB" sz="4800" b="1" i="0" u="none" strike="noStrike" kern="1200" cap="all" spc="600" normalizeH="0" baseline="0" noProof="0" dirty="0">
                <a:ln>
                  <a:noFill/>
                </a:ln>
                <a:solidFill>
                  <a:schemeClr val="bg1"/>
                </a:solidFill>
                <a:effectLst/>
                <a:uLnTx/>
                <a:uFillTx/>
                <a:latin typeface="Avenir Next LT Pro"/>
                <a:ea typeface="+mn-ea"/>
                <a:cs typeface="+mn-cs"/>
              </a:rPr>
            </a:br>
            <a:r>
              <a:rPr kumimoji="0" lang="en-GB" sz="4800" b="1" i="0" u="none" strike="noStrike" kern="1200" cap="all" spc="600" normalizeH="0" baseline="0" noProof="0" dirty="0">
                <a:ln>
                  <a:noFill/>
                </a:ln>
                <a:solidFill>
                  <a:schemeClr val="bg1"/>
                </a:solidFill>
                <a:effectLst/>
                <a:uLnTx/>
                <a:uFillTx/>
                <a:latin typeface="Avenir Next LT Pro"/>
                <a:ea typeface="+mn-ea"/>
                <a:cs typeface="+mn-cs"/>
              </a:rPr>
              <a:t>-</a:t>
            </a:r>
            <a:br>
              <a:rPr kumimoji="0" lang="en-GB" sz="4800" b="1" i="0" u="none" strike="noStrike" kern="1200" cap="all" spc="600" normalizeH="0" baseline="0" noProof="0" dirty="0">
                <a:ln>
                  <a:noFill/>
                </a:ln>
                <a:solidFill>
                  <a:schemeClr val="bg1"/>
                </a:solidFill>
                <a:effectLst/>
                <a:uLnTx/>
                <a:uFillTx/>
                <a:latin typeface="Avenir Next LT Pro"/>
                <a:ea typeface="+mn-ea"/>
                <a:cs typeface="+mn-cs"/>
              </a:rPr>
            </a:br>
            <a:r>
              <a:rPr lang="en-GB" sz="4800" b="1" spc="600" dirty="0">
                <a:solidFill>
                  <a:schemeClr val="bg1"/>
                </a:solidFill>
                <a:latin typeface="Avenir Next LT Pro"/>
                <a:ea typeface="+mn-ea"/>
                <a:cs typeface="+mn-cs"/>
              </a:rPr>
              <a:t>distinction</a:t>
            </a:r>
            <a:endParaRPr lang="en-GB" sz="4800" dirty="0">
              <a:solidFill>
                <a:schemeClr val="bg1"/>
              </a:solidFill>
            </a:endParaRPr>
          </a:p>
        </p:txBody>
      </p:sp>
      <p:sp>
        <p:nvSpPr>
          <p:cNvPr id="9" name="Rectangle 8">
            <a:extLst>
              <a:ext uri="{FF2B5EF4-FFF2-40B4-BE49-F238E27FC236}">
                <a16:creationId xmlns:a16="http://schemas.microsoft.com/office/drawing/2014/main" id="{A40F0119-06FB-2BDE-DC27-25DC42212342}"/>
              </a:ext>
            </a:extLst>
          </p:cNvPr>
          <p:cNvSpPr/>
          <p:nvPr/>
        </p:nvSpPr>
        <p:spPr>
          <a:xfrm>
            <a:off x="7668199" y="6108119"/>
            <a:ext cx="4545067" cy="10369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EADC8E40-BD0F-BE88-D61C-207D915A57A8}"/>
              </a:ext>
            </a:extLst>
          </p:cNvPr>
          <p:cNvSpPr/>
          <p:nvPr/>
        </p:nvSpPr>
        <p:spPr>
          <a:xfrm>
            <a:off x="7240772" y="0"/>
            <a:ext cx="425569" cy="6857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86675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13274" y="-112773"/>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809940" y="2695260"/>
            <a:ext cx="10787271" cy="1116419"/>
          </a:xfrm>
        </p:spPr>
        <p:txBody>
          <a:bodyPr>
            <a:normAutofit fontScale="90000"/>
          </a:bodyPr>
          <a:lstStyle/>
          <a:p>
            <a:pPr algn="ctr"/>
            <a:r>
              <a:rPr kumimoji="0" lang="en-GB" sz="6000" b="1" i="0" u="none" strike="noStrike" kern="1200" cap="all" spc="600" normalizeH="0" baseline="0" noProof="0" dirty="0">
                <a:ln>
                  <a:noFill/>
                </a:ln>
                <a:solidFill>
                  <a:schemeClr val="bg1"/>
                </a:solidFill>
                <a:effectLst/>
                <a:uLnTx/>
                <a:uFillTx/>
                <a:latin typeface="Avenir Next LT Pro"/>
                <a:ea typeface="+mn-ea"/>
                <a:cs typeface="+mn-cs"/>
              </a:rPr>
              <a:t>risk of exclusion</a:t>
            </a:r>
            <a:endParaRPr lang="en-GB" sz="6000" b="1" dirty="0">
              <a:solidFill>
                <a:srgbClr val="FFFFFF"/>
              </a:solidFill>
            </a:endParaRP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5776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868827" y="737676"/>
            <a:ext cx="6612365" cy="1452821"/>
          </a:xfrm>
        </p:spPr>
        <p:txBody>
          <a:bodyPr vert="horz" lIns="91440" tIns="45720" rIns="91440" bIns="45720" rtlCol="0" anchor="t">
            <a:normAutofit/>
          </a:bodyPr>
          <a:lstStyle/>
          <a:p>
            <a:pPr algn="ctr">
              <a:lnSpc>
                <a:spcPct val="120000"/>
              </a:lnSpc>
            </a:pPr>
            <a:r>
              <a:rPr kumimoji="0" lang="en-US" sz="2400" b="1" i="0" u="none" strike="noStrike" spc="700" normalizeH="0" noProof="0" dirty="0">
                <a:ln>
                  <a:noFill/>
                </a:ln>
                <a:solidFill>
                  <a:srgbClr val="000000"/>
                </a:solidFill>
                <a:effectLst/>
                <a:uLnTx/>
                <a:uFillTx/>
              </a:rPr>
              <a:t>Backgroun</a:t>
            </a:r>
            <a:r>
              <a:rPr lang="en-US" sz="2400" b="1" spc="700" dirty="0">
                <a:solidFill>
                  <a:srgbClr val="000000"/>
                </a:solidFill>
              </a:rPr>
              <a:t>d and perceptions</a:t>
            </a:r>
          </a:p>
        </p:txBody>
      </p:sp>
      <p:sp>
        <p:nvSpPr>
          <p:cNvPr id="4" name="TextBox 3">
            <a:extLst>
              <a:ext uri="{FF2B5EF4-FFF2-40B4-BE49-F238E27FC236}">
                <a16:creationId xmlns:a16="http://schemas.microsoft.com/office/drawing/2014/main" id="{D242EED2-AD77-7813-250E-D2C3E23A68A4}"/>
              </a:ext>
            </a:extLst>
          </p:cNvPr>
          <p:cNvSpPr txBox="1"/>
          <p:nvPr/>
        </p:nvSpPr>
        <p:spPr>
          <a:xfrm>
            <a:off x="953126" y="1788220"/>
            <a:ext cx="6528066" cy="4232088"/>
          </a:xfrm>
          <a:prstGeom prst="rect">
            <a:avLst/>
          </a:prstGeom>
        </p:spPr>
        <p:txBody>
          <a:bodyPr vert="horz" lIns="91440" tIns="45720" rIns="91440" bIns="45720" rtlCol="0">
            <a:normAutofit fontScale="92500"/>
          </a:bodyPr>
          <a:lstStyle/>
          <a:p>
            <a:pPr indent="-228600">
              <a:lnSpc>
                <a:spcPct val="120000"/>
              </a:lnSpc>
              <a:spcAft>
                <a:spcPts val="600"/>
              </a:spcAft>
            </a:pPr>
            <a:r>
              <a:rPr lang="en-US" sz="1600" dirty="0">
                <a:solidFill>
                  <a:srgbClr val="000000"/>
                </a:solidFill>
                <a:latin typeface="+mj-lt"/>
              </a:rPr>
              <a:t>According to the United Nations High Commissioner for Refugees, in 2022 there were:</a:t>
            </a:r>
          </a:p>
          <a:p>
            <a:pPr marL="57150" indent="-285750">
              <a:lnSpc>
                <a:spcPct val="120000"/>
              </a:lnSpc>
              <a:spcAft>
                <a:spcPts val="600"/>
              </a:spcAft>
              <a:buFont typeface="Arial" panose="020B0604020202020204" pitchFamily="34" charset="0"/>
              <a:buChar char="•"/>
            </a:pPr>
            <a:r>
              <a:rPr lang="en-US" sz="1600" dirty="0">
                <a:solidFill>
                  <a:srgbClr val="000000"/>
                </a:solidFill>
                <a:latin typeface="+mj-lt"/>
              </a:rPr>
              <a:t>108.4 million forcibly displaced people worldwide</a:t>
            </a:r>
          </a:p>
          <a:p>
            <a:pPr marL="57150" indent="-285750">
              <a:lnSpc>
                <a:spcPct val="120000"/>
              </a:lnSpc>
              <a:spcAft>
                <a:spcPts val="600"/>
              </a:spcAft>
              <a:buFont typeface="Arial" panose="020B0604020202020204" pitchFamily="34" charset="0"/>
              <a:buChar char="•"/>
            </a:pPr>
            <a:r>
              <a:rPr lang="en-US" sz="1600" dirty="0">
                <a:solidFill>
                  <a:srgbClr val="000000"/>
                </a:solidFill>
                <a:latin typeface="+mj-lt"/>
              </a:rPr>
              <a:t>5.4 million asylum seekers</a:t>
            </a:r>
          </a:p>
          <a:p>
            <a:pPr marL="57150" indent="-285750">
              <a:lnSpc>
                <a:spcPct val="120000"/>
              </a:lnSpc>
              <a:spcAft>
                <a:spcPts val="600"/>
              </a:spcAft>
              <a:buFont typeface="Arial" panose="020B0604020202020204" pitchFamily="34" charset="0"/>
              <a:buChar char="•"/>
            </a:pPr>
            <a:r>
              <a:rPr lang="en-US" sz="1600" dirty="0">
                <a:solidFill>
                  <a:srgbClr val="000000"/>
                </a:solidFill>
                <a:latin typeface="+mj-lt"/>
              </a:rPr>
              <a:t>2.6 million new cases</a:t>
            </a:r>
          </a:p>
          <a:p>
            <a:pPr>
              <a:lnSpc>
                <a:spcPct val="120000"/>
              </a:lnSpc>
              <a:spcAft>
                <a:spcPts val="600"/>
              </a:spcAft>
            </a:pPr>
            <a:r>
              <a:rPr lang="en-US" sz="1600" dirty="0">
                <a:solidFill>
                  <a:srgbClr val="000000"/>
                </a:solidFill>
                <a:latin typeface="+mj-lt"/>
              </a:rPr>
              <a:t>Since Brexit, asylum seekers have become highly politicized (Eroglu &amp; </a:t>
            </a:r>
            <a:r>
              <a:rPr lang="en-US" sz="1600" dirty="0" err="1">
                <a:solidFill>
                  <a:srgbClr val="000000"/>
                </a:solidFill>
                <a:latin typeface="+mj-lt"/>
              </a:rPr>
              <a:t>Köroğlu</a:t>
            </a:r>
            <a:r>
              <a:rPr lang="en-US" sz="1600" dirty="0">
                <a:solidFill>
                  <a:srgbClr val="000000"/>
                </a:solidFill>
                <a:latin typeface="+mj-lt"/>
              </a:rPr>
              <a:t>, 2020; Haydock, 2023; Montgomery, Calo, &amp; Baglioni, 2023)</a:t>
            </a:r>
          </a:p>
          <a:p>
            <a:pPr marL="285750" indent="-285750">
              <a:lnSpc>
                <a:spcPct val="120000"/>
              </a:lnSpc>
              <a:spcAft>
                <a:spcPts val="600"/>
              </a:spcAft>
              <a:buFont typeface="Arial" panose="020B0604020202020204" pitchFamily="34" charset="0"/>
              <a:buChar char="•"/>
            </a:pPr>
            <a:r>
              <a:rPr lang="en-US" sz="1600" dirty="0">
                <a:solidFill>
                  <a:srgbClr val="000000"/>
                </a:solidFill>
                <a:latin typeface="+mj-lt"/>
              </a:rPr>
              <a:t>Criminal / threat to Britain (Bhatia, 2015; Cuthill, 2017; Haydock, 2023; Parker, 2015)</a:t>
            </a:r>
          </a:p>
          <a:p>
            <a:pPr marL="285750" indent="-285750">
              <a:lnSpc>
                <a:spcPct val="120000"/>
              </a:lnSpc>
              <a:spcAft>
                <a:spcPts val="600"/>
              </a:spcAft>
              <a:buFont typeface="Arial" panose="020B0604020202020204" pitchFamily="34" charset="0"/>
              <a:buChar char="•"/>
            </a:pPr>
            <a:r>
              <a:rPr lang="en-US" sz="1600" dirty="0">
                <a:solidFill>
                  <a:srgbClr val="000000"/>
                </a:solidFill>
                <a:latin typeface="+mj-lt"/>
              </a:rPr>
              <a:t>Discourse accepted by public (</a:t>
            </a:r>
            <a:r>
              <a:rPr lang="en-GB" sz="1600" dirty="0" err="1">
                <a:solidFill>
                  <a:srgbClr val="000000"/>
                </a:solidFill>
                <a:latin typeface="+mj-lt"/>
              </a:rPr>
              <a:t>Aliverti</a:t>
            </a:r>
            <a:r>
              <a:rPr lang="en-GB" sz="1600" dirty="0">
                <a:solidFill>
                  <a:srgbClr val="000000"/>
                </a:solidFill>
                <a:latin typeface="+mj-lt"/>
              </a:rPr>
              <a:t>, 2020; Bates, 2017; Cooper, </a:t>
            </a:r>
            <a:r>
              <a:rPr lang="en-GB" sz="1600" dirty="0" err="1">
                <a:solidFill>
                  <a:srgbClr val="000000"/>
                </a:solidFill>
                <a:latin typeface="+mj-lt"/>
              </a:rPr>
              <a:t>Blumell</a:t>
            </a:r>
            <a:r>
              <a:rPr lang="en-GB" sz="1600" dirty="0">
                <a:solidFill>
                  <a:srgbClr val="000000"/>
                </a:solidFill>
                <a:latin typeface="+mj-lt"/>
              </a:rPr>
              <a:t>, &amp; Bunce, 2021)</a:t>
            </a:r>
          </a:p>
          <a:p>
            <a:pPr marL="285750" indent="-285750">
              <a:lnSpc>
                <a:spcPct val="120000"/>
              </a:lnSpc>
              <a:spcAft>
                <a:spcPts val="600"/>
              </a:spcAft>
              <a:buFont typeface="Arial" panose="020B0604020202020204" pitchFamily="34" charset="0"/>
              <a:buChar char="•"/>
            </a:pPr>
            <a:r>
              <a:rPr lang="en-GB" sz="1600" dirty="0">
                <a:solidFill>
                  <a:srgbClr val="000000"/>
                </a:solidFill>
                <a:latin typeface="+mj-lt"/>
              </a:rPr>
              <a:t>41% increase in hate crime towards those perceived as ‘immigrants’ in the month following the Brexit vote (Forster, 2016; Waite, 2017)</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2989315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29" name="Freeform: Shape 2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2" name="Rectangle 31">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l="4325" r="28624" b="1"/>
          <a:stretch/>
        </p:blipFill>
        <p:spPr>
          <a:xfrm>
            <a:off x="-1" y="1"/>
            <a:ext cx="7240773" cy="6857999"/>
          </a:xfrm>
          <a:prstGeom prst="rect">
            <a:avLst/>
          </a:prstGeom>
        </p:spPr>
      </p:pic>
      <p:sp>
        <p:nvSpPr>
          <p:cNvPr id="34" name="Freeform: Shape 33">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B53FD2E-EBDD-51F5-E949-D68AFF09BBED}"/>
              </a:ext>
            </a:extLst>
          </p:cNvPr>
          <p:cNvSpPr txBox="1"/>
          <p:nvPr/>
        </p:nvSpPr>
        <p:spPr>
          <a:xfrm>
            <a:off x="7745860" y="749881"/>
            <a:ext cx="3802951" cy="5349330"/>
          </a:xfrm>
          <a:prstGeom prst="rect">
            <a:avLst/>
          </a:prstGeom>
        </p:spPr>
        <p:txBody>
          <a:bodyPr vert="horz" lIns="91440" tIns="45720" rIns="91440" bIns="45720" rtlCol="0">
            <a:noAutofit/>
          </a:bodyPr>
          <a:lstStyle/>
          <a:p>
            <a:pPr>
              <a:lnSpc>
                <a:spcPct val="120000"/>
              </a:lnSpc>
              <a:spcAft>
                <a:spcPts val="600"/>
              </a:spcAft>
            </a:pPr>
            <a:r>
              <a:rPr lang="en-GB" dirty="0">
                <a:solidFill>
                  <a:srgbClr val="000000"/>
                </a:solidFill>
                <a:latin typeface="+mj-lt"/>
              </a:rPr>
              <a:t>“The aim is to create, here in Britain, a really hostile environment for illegal immigrants”  - Theresa May (Kirkup &amp; </a:t>
            </a:r>
            <a:r>
              <a:rPr lang="en-GB" dirty="0" err="1">
                <a:solidFill>
                  <a:srgbClr val="000000"/>
                </a:solidFill>
                <a:latin typeface="+mj-lt"/>
              </a:rPr>
              <a:t>Winnett</a:t>
            </a:r>
            <a:r>
              <a:rPr lang="en-GB" dirty="0">
                <a:solidFill>
                  <a:srgbClr val="000000"/>
                </a:solidFill>
                <a:latin typeface="+mj-lt"/>
              </a:rPr>
              <a:t>, 2012). </a:t>
            </a:r>
          </a:p>
          <a:p>
            <a:pPr>
              <a:lnSpc>
                <a:spcPct val="120000"/>
              </a:lnSpc>
              <a:spcAft>
                <a:spcPts val="600"/>
              </a:spcAft>
            </a:pPr>
            <a:r>
              <a:rPr lang="en-GB" dirty="0">
                <a:solidFill>
                  <a:srgbClr val="000000"/>
                </a:solidFill>
                <a:latin typeface="+mj-lt"/>
              </a:rPr>
              <a:t>Builds on restrictions from The Immigration and Asylum Act 1999 </a:t>
            </a:r>
          </a:p>
          <a:p>
            <a:pPr>
              <a:lnSpc>
                <a:spcPct val="120000"/>
              </a:lnSpc>
              <a:spcAft>
                <a:spcPts val="600"/>
              </a:spcAft>
            </a:pPr>
            <a:r>
              <a:rPr lang="en-GB" dirty="0">
                <a:solidFill>
                  <a:srgbClr val="000000"/>
                </a:solidFill>
                <a:latin typeface="+mj-lt"/>
              </a:rPr>
              <a:t>Aims to exclude and deter asylum seekers through enforced destitution, detention, dispersal and deportation/removal (Bloch &amp; Schuster, 2002; 2005). </a:t>
            </a:r>
          </a:p>
          <a:p>
            <a:pPr>
              <a:lnSpc>
                <a:spcPct val="120000"/>
              </a:lnSpc>
              <a:spcAft>
                <a:spcPts val="600"/>
              </a:spcAft>
            </a:pPr>
            <a:r>
              <a:rPr lang="en-GB" dirty="0">
                <a:solidFill>
                  <a:srgbClr val="000000"/>
                </a:solidFill>
                <a:latin typeface="+mj-lt"/>
              </a:rPr>
              <a:t>UK prime minister Rishi Sunak announced ‘Stop the Boats’ as one of his top priorities for 2023 (Sunak, 2023). </a:t>
            </a:r>
          </a:p>
        </p:txBody>
      </p:sp>
      <p:sp>
        <p:nvSpPr>
          <p:cNvPr id="8" name="Rectangle 7">
            <a:extLst>
              <a:ext uri="{FF2B5EF4-FFF2-40B4-BE49-F238E27FC236}">
                <a16:creationId xmlns:a16="http://schemas.microsoft.com/office/drawing/2014/main" id="{91F6BCC3-7951-1D88-613B-4556C5E90383}"/>
              </a:ext>
            </a:extLst>
          </p:cNvPr>
          <p:cNvSpPr/>
          <p:nvPr/>
        </p:nvSpPr>
        <p:spPr>
          <a:xfrm>
            <a:off x="-85059" y="-287078"/>
            <a:ext cx="7325832" cy="7145078"/>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6">
            <a:extLst>
              <a:ext uri="{FF2B5EF4-FFF2-40B4-BE49-F238E27FC236}">
                <a16:creationId xmlns:a16="http://schemas.microsoft.com/office/drawing/2014/main" id="{516AEBD8-4236-854A-FD81-AA388FD208F3}"/>
              </a:ext>
            </a:extLst>
          </p:cNvPr>
          <p:cNvSpPr>
            <a:spLocks noGrp="1"/>
          </p:cNvSpPr>
          <p:nvPr>
            <p:ph type="ctrTitle"/>
          </p:nvPr>
        </p:nvSpPr>
        <p:spPr>
          <a:xfrm>
            <a:off x="79610" y="3208621"/>
            <a:ext cx="7222664" cy="685800"/>
          </a:xfrm>
        </p:spPr>
        <p:txBody>
          <a:bodyPr>
            <a:noAutofit/>
          </a:bodyPr>
          <a:lstStyle/>
          <a:p>
            <a:pPr algn="ctr"/>
            <a:r>
              <a:rPr lang="en-GB" sz="4000" b="1" spc="600" dirty="0">
                <a:solidFill>
                  <a:schemeClr val="bg1"/>
                </a:solidFill>
                <a:latin typeface="Avenir Next LT Pro"/>
                <a:ea typeface="+mn-ea"/>
                <a:cs typeface="+mn-cs"/>
              </a:rPr>
              <a:t>‘Hostile environment’ policies</a:t>
            </a:r>
            <a:endParaRPr lang="en-GB" sz="4000" dirty="0">
              <a:solidFill>
                <a:schemeClr val="bg1"/>
              </a:solidFill>
            </a:endParaRPr>
          </a:p>
        </p:txBody>
      </p:sp>
      <p:sp>
        <p:nvSpPr>
          <p:cNvPr id="9" name="Rectangle 8">
            <a:extLst>
              <a:ext uri="{FF2B5EF4-FFF2-40B4-BE49-F238E27FC236}">
                <a16:creationId xmlns:a16="http://schemas.microsoft.com/office/drawing/2014/main" id="{A40F0119-06FB-2BDE-DC27-25DC42212342}"/>
              </a:ext>
            </a:extLst>
          </p:cNvPr>
          <p:cNvSpPr/>
          <p:nvPr/>
        </p:nvSpPr>
        <p:spPr>
          <a:xfrm>
            <a:off x="7668199" y="6108119"/>
            <a:ext cx="4545067" cy="10369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EADC8E40-BD0F-BE88-D61C-207D915A57A8}"/>
              </a:ext>
            </a:extLst>
          </p:cNvPr>
          <p:cNvSpPr/>
          <p:nvPr/>
        </p:nvSpPr>
        <p:spPr>
          <a:xfrm>
            <a:off x="7240772" y="0"/>
            <a:ext cx="425569" cy="6857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descr="Stop the boats': Sunak's anti-asylum ...">
            <a:extLst>
              <a:ext uri="{FF2B5EF4-FFF2-40B4-BE49-F238E27FC236}">
                <a16:creationId xmlns:a16="http://schemas.microsoft.com/office/drawing/2014/main" id="{15F732A6-266F-C10A-D3CF-59A2BC0CC1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4692" y="4046402"/>
            <a:ext cx="2752499" cy="2061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2136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876614" y="927855"/>
            <a:ext cx="5752933" cy="1362658"/>
          </a:xfrm>
        </p:spPr>
        <p:txBody>
          <a:bodyPr vert="horz" lIns="91440" tIns="45720" rIns="91440" bIns="45720" rtlCol="0" anchor="t">
            <a:normAutofit/>
          </a:bodyPr>
          <a:lstStyle/>
          <a:p>
            <a:pPr>
              <a:lnSpc>
                <a:spcPct val="120000"/>
              </a:lnSpc>
            </a:pPr>
            <a:r>
              <a:rPr kumimoji="0" lang="en-US" sz="3200" b="1" i="0" u="none" strike="noStrike" spc="700" normalizeH="0" noProof="0" dirty="0" err="1">
                <a:ln>
                  <a:noFill/>
                </a:ln>
                <a:solidFill>
                  <a:srgbClr val="000000"/>
                </a:solidFill>
                <a:effectLst/>
                <a:uLnTx/>
                <a:uFillTx/>
              </a:rPr>
              <a:t>INstability</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42963" y="1762699"/>
            <a:ext cx="7400925" cy="4695251"/>
          </a:xfrm>
          <a:prstGeom prst="rect">
            <a:avLst/>
          </a:prstGeom>
        </p:spPr>
        <p:txBody>
          <a:bodyPr vert="horz" lIns="91440" tIns="45720" rIns="91440" bIns="45720" rtlCol="0">
            <a:normAutofit/>
          </a:bodyPr>
          <a:lstStyle/>
          <a:p>
            <a:pPr marL="57150" indent="-285750">
              <a:lnSpc>
                <a:spcPct val="120000"/>
              </a:lnSpc>
              <a:spcAft>
                <a:spcPts val="600"/>
              </a:spcAft>
              <a:buFont typeface="Arial" panose="020B0604020202020204" pitchFamily="34" charset="0"/>
              <a:buChar char="•"/>
            </a:pPr>
            <a:r>
              <a:rPr lang="en-US" dirty="0">
                <a:solidFill>
                  <a:srgbClr val="000000"/>
                </a:solidFill>
                <a:latin typeface="+mj-lt"/>
              </a:rPr>
              <a:t>Asylum seekers experience extended periods of instability and insecurity regarding their status (</a:t>
            </a:r>
            <a:r>
              <a:rPr lang="en-US" dirty="0" err="1">
                <a:solidFill>
                  <a:srgbClr val="000000"/>
                </a:solidFill>
                <a:latin typeface="+mj-lt"/>
              </a:rPr>
              <a:t>Cortvriend</a:t>
            </a:r>
            <a:r>
              <a:rPr lang="en-US" dirty="0">
                <a:solidFill>
                  <a:srgbClr val="000000"/>
                </a:solidFill>
                <a:latin typeface="+mj-lt"/>
              </a:rPr>
              <a:t>, 2020; Pemberton, 2016)  </a:t>
            </a:r>
          </a:p>
          <a:p>
            <a:pPr marL="514350" lvl="1" indent="-285750">
              <a:lnSpc>
                <a:spcPct val="120000"/>
              </a:lnSpc>
              <a:spcAft>
                <a:spcPts val="600"/>
              </a:spcAft>
              <a:buFont typeface="Arial" panose="020B0604020202020204" pitchFamily="34" charset="0"/>
              <a:buChar char="•"/>
            </a:pPr>
            <a:r>
              <a:rPr lang="en-US" dirty="0">
                <a:solidFill>
                  <a:srgbClr val="000000"/>
                </a:solidFill>
                <a:latin typeface="+mj-lt"/>
              </a:rPr>
              <a:t>Leads to increased anxiety and depression (</a:t>
            </a:r>
            <a:r>
              <a:rPr lang="en-US" dirty="0" err="1">
                <a:solidFill>
                  <a:srgbClr val="000000"/>
                </a:solidFill>
                <a:latin typeface="+mj-lt"/>
              </a:rPr>
              <a:t>Hvidtfeldt</a:t>
            </a:r>
            <a:r>
              <a:rPr lang="en-US" dirty="0">
                <a:solidFill>
                  <a:srgbClr val="000000"/>
                </a:solidFill>
                <a:latin typeface="+mj-lt"/>
              </a:rPr>
              <a:t>, Petersen, &amp; </a:t>
            </a:r>
            <a:r>
              <a:rPr lang="en-US" dirty="0" err="1">
                <a:solidFill>
                  <a:srgbClr val="000000"/>
                </a:solidFill>
                <a:latin typeface="+mj-lt"/>
              </a:rPr>
              <a:t>Norredam</a:t>
            </a:r>
            <a:r>
              <a:rPr lang="en-US" dirty="0">
                <a:solidFill>
                  <a:srgbClr val="000000"/>
                </a:solidFill>
                <a:latin typeface="+mj-lt"/>
              </a:rPr>
              <a:t>, 2020; Newnham, Pearman, Olinga-Shannon, &amp; Nickerson, 2019; Nickerson et al., 2019) </a:t>
            </a:r>
          </a:p>
          <a:p>
            <a:pPr marL="514350" lvl="1" indent="-285750">
              <a:lnSpc>
                <a:spcPct val="120000"/>
              </a:lnSpc>
              <a:spcAft>
                <a:spcPts val="600"/>
              </a:spcAft>
              <a:buFont typeface="Arial" panose="020B0604020202020204" pitchFamily="34" charset="0"/>
              <a:buChar char="•"/>
            </a:pPr>
            <a:r>
              <a:rPr lang="en-US" dirty="0">
                <a:solidFill>
                  <a:srgbClr val="000000"/>
                </a:solidFill>
                <a:latin typeface="+mj-lt"/>
              </a:rPr>
              <a:t>Negatively impacts employment rates for those who obtain refugee status (</a:t>
            </a:r>
            <a:r>
              <a:rPr lang="en-US" dirty="0" err="1">
                <a:solidFill>
                  <a:srgbClr val="000000"/>
                </a:solidFill>
                <a:latin typeface="+mj-lt"/>
              </a:rPr>
              <a:t>Hainmueller</a:t>
            </a:r>
            <a:r>
              <a:rPr lang="en-US" dirty="0">
                <a:solidFill>
                  <a:srgbClr val="000000"/>
                </a:solidFill>
                <a:latin typeface="+mj-lt"/>
              </a:rPr>
              <a:t>, </a:t>
            </a:r>
            <a:r>
              <a:rPr lang="en-US" dirty="0" err="1">
                <a:solidFill>
                  <a:srgbClr val="000000"/>
                </a:solidFill>
                <a:latin typeface="+mj-lt"/>
              </a:rPr>
              <a:t>Hangartner</a:t>
            </a:r>
            <a:r>
              <a:rPr lang="en-US" dirty="0">
                <a:solidFill>
                  <a:srgbClr val="000000"/>
                </a:solidFill>
                <a:latin typeface="+mj-lt"/>
              </a:rPr>
              <a:t>, &amp; Lawrence, 2016; </a:t>
            </a:r>
            <a:r>
              <a:rPr lang="en-US" dirty="0" err="1">
                <a:solidFill>
                  <a:srgbClr val="000000"/>
                </a:solidFill>
                <a:latin typeface="+mj-lt"/>
              </a:rPr>
              <a:t>Hvidtfeldt</a:t>
            </a:r>
            <a:r>
              <a:rPr lang="en-US" dirty="0">
                <a:solidFill>
                  <a:srgbClr val="000000"/>
                </a:solidFill>
                <a:latin typeface="+mj-lt"/>
              </a:rPr>
              <a:t>, Schultz-Nielsen, </a:t>
            </a:r>
            <a:r>
              <a:rPr lang="en-US" dirty="0" err="1">
                <a:solidFill>
                  <a:srgbClr val="000000"/>
                </a:solidFill>
                <a:latin typeface="+mj-lt"/>
              </a:rPr>
              <a:t>Tekin</a:t>
            </a:r>
            <a:r>
              <a:rPr lang="en-US" dirty="0">
                <a:solidFill>
                  <a:srgbClr val="000000"/>
                </a:solidFill>
                <a:latin typeface="+mj-lt"/>
              </a:rPr>
              <a:t>, &amp; </a:t>
            </a:r>
            <a:r>
              <a:rPr lang="en-US" dirty="0" err="1">
                <a:solidFill>
                  <a:srgbClr val="000000"/>
                </a:solidFill>
                <a:latin typeface="+mj-lt"/>
              </a:rPr>
              <a:t>Fosgerau</a:t>
            </a:r>
            <a:r>
              <a:rPr lang="en-US" dirty="0">
                <a:solidFill>
                  <a:srgbClr val="000000"/>
                </a:solidFill>
                <a:latin typeface="+mj-lt"/>
              </a:rPr>
              <a:t>, 2018).</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Many asylum seekers also lack a support network to help alleviate distress (Posselt, Eaton, Ferguson, Keegan, &amp; Procter, 2019) and struggle to develop new support networks due to temporary housing arrangements and frequent moves (House of Commons Home Affairs Committee, 2017; Pemberton, 2015; Spicer, 2008). </a:t>
            </a:r>
            <a:endParaRPr lang="en-US"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3547878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868827" y="913526"/>
            <a:ext cx="6612365" cy="633924"/>
          </a:xfrm>
        </p:spPr>
        <p:txBody>
          <a:bodyPr vert="horz" lIns="91440" tIns="45720" rIns="91440" bIns="45720" rtlCol="0" anchor="t">
            <a:normAutofit/>
          </a:bodyPr>
          <a:lstStyle/>
          <a:p>
            <a:pPr algn="ctr">
              <a:lnSpc>
                <a:spcPct val="120000"/>
              </a:lnSpc>
            </a:pPr>
            <a:r>
              <a:rPr kumimoji="0" lang="en-US" sz="2400" b="1" i="0" u="none" strike="noStrike" spc="700" normalizeH="0" noProof="0" dirty="0" err="1">
                <a:ln>
                  <a:noFill/>
                </a:ln>
                <a:solidFill>
                  <a:srgbClr val="000000"/>
                </a:solidFill>
                <a:effectLst/>
                <a:uLnTx/>
                <a:uFillTx/>
              </a:rPr>
              <a:t>INtersectionality</a:t>
            </a:r>
            <a:endParaRPr lang="en-US" sz="24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953126" y="1788220"/>
            <a:ext cx="6528066" cy="4232088"/>
          </a:xfrm>
          <a:prstGeom prst="rect">
            <a:avLst/>
          </a:prstGeom>
        </p:spPr>
        <p:txBody>
          <a:bodyPr vert="horz" lIns="91440" tIns="45720" rIns="91440" bIns="45720" rtlCol="0">
            <a:normAutofit fontScale="92500" lnSpcReduction="10000"/>
          </a:bodyPr>
          <a:lstStyle/>
          <a:p>
            <a:pPr>
              <a:lnSpc>
                <a:spcPct val="120000"/>
              </a:lnSpc>
              <a:spcAft>
                <a:spcPts val="600"/>
              </a:spcAft>
            </a:pPr>
            <a:r>
              <a:rPr lang="en-GB" dirty="0">
                <a:solidFill>
                  <a:srgbClr val="000000"/>
                </a:solidFill>
                <a:latin typeface="+mj-lt"/>
              </a:rPr>
              <a:t>Other intersecting vulnerabilities (</a:t>
            </a:r>
            <a:r>
              <a:rPr lang="en-GB" dirty="0" err="1">
                <a:solidFill>
                  <a:srgbClr val="000000"/>
                </a:solidFill>
                <a:latin typeface="+mj-lt"/>
              </a:rPr>
              <a:t>Mendola</a:t>
            </a:r>
            <a:r>
              <a:rPr lang="en-GB" dirty="0">
                <a:solidFill>
                  <a:srgbClr val="000000"/>
                </a:solidFill>
                <a:latin typeface="+mj-lt"/>
              </a:rPr>
              <a:t>, </a:t>
            </a:r>
            <a:r>
              <a:rPr lang="en-GB" dirty="0" err="1">
                <a:solidFill>
                  <a:srgbClr val="000000"/>
                </a:solidFill>
                <a:latin typeface="+mj-lt"/>
              </a:rPr>
              <a:t>Parroco</a:t>
            </a:r>
            <a:r>
              <a:rPr lang="en-GB" dirty="0">
                <a:solidFill>
                  <a:srgbClr val="000000"/>
                </a:solidFill>
                <a:latin typeface="+mj-lt"/>
              </a:rPr>
              <a:t>, &amp; Li Donni, 2020).</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In 2021, the majority of asylum seekers in the UK were from countries predominantly occupied by the global majority (Sturge, 2024). </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May face racism (Bosworth, 2018; Bosworth, Parmar, &amp; Vazquez, 2018)</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Bina (2023)  differential treatment of asylum seekers from Syria vs Ukraine.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Many asylum seekers have fled from conflict, which has been shown to cause mental health issues such as PTSD, depression, and anxiety (</a:t>
            </a:r>
            <a:r>
              <a:rPr lang="en-GB" dirty="0" err="1">
                <a:solidFill>
                  <a:srgbClr val="000000"/>
                </a:solidFill>
                <a:latin typeface="+mj-lt"/>
              </a:rPr>
              <a:t>Carpiniello</a:t>
            </a:r>
            <a:r>
              <a:rPr lang="en-GB" dirty="0">
                <a:solidFill>
                  <a:srgbClr val="000000"/>
                </a:solidFill>
                <a:latin typeface="+mj-lt"/>
              </a:rPr>
              <a:t>, 2023).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Cumulative risks</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4004222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20" y="10"/>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42729" y="2955850"/>
            <a:ext cx="10787271" cy="1116419"/>
          </a:xfrm>
        </p:spPr>
        <p:txBody>
          <a:bodyPr>
            <a:normAutofit fontScale="90000"/>
          </a:bodyPr>
          <a:lstStyle/>
          <a:p>
            <a:pPr algn="ctr"/>
            <a:r>
              <a:rPr kumimoji="0" lang="en-GB" sz="6000" b="1" i="0" u="none" strike="noStrike" kern="1200" cap="all" spc="600" normalizeH="0" baseline="0" noProof="0" dirty="0">
                <a:ln>
                  <a:noFill/>
                </a:ln>
                <a:solidFill>
                  <a:schemeClr val="bg1"/>
                </a:solidFill>
                <a:effectLst/>
                <a:uLnTx/>
                <a:uFillTx/>
                <a:latin typeface="Avenir Next LT Pro"/>
                <a:ea typeface="+mn-ea"/>
                <a:cs typeface="+mn-cs"/>
              </a:rPr>
              <a:t>Physical Barriers</a:t>
            </a:r>
            <a:endParaRPr lang="en-GB" sz="6000" b="1" dirty="0">
              <a:solidFill>
                <a:srgbClr val="FFFFFF"/>
              </a:solidFill>
            </a:endParaRP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975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022711" y="927855"/>
            <a:ext cx="5752933" cy="1362658"/>
          </a:xfrm>
        </p:spPr>
        <p:txBody>
          <a:bodyPr vert="horz" lIns="91440" tIns="45720" rIns="91440" bIns="45720" rtlCol="0" anchor="t">
            <a:normAutofit/>
          </a:bodyPr>
          <a:lstStyle/>
          <a:p>
            <a:pPr>
              <a:lnSpc>
                <a:spcPct val="120000"/>
              </a:lnSpc>
            </a:pPr>
            <a:r>
              <a:rPr kumimoji="0" lang="en-US" sz="3200" b="1" i="0" u="none" strike="noStrike" spc="700" normalizeH="0" noProof="0" dirty="0">
                <a:ln>
                  <a:noFill/>
                </a:ln>
                <a:solidFill>
                  <a:srgbClr val="000000"/>
                </a:solidFill>
                <a:effectLst/>
                <a:uLnTx/>
                <a:uFillTx/>
              </a:rPr>
              <a:t>REMOVAL</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70685" y="1626616"/>
            <a:ext cx="6610507" cy="4303529"/>
          </a:xfrm>
          <a:prstGeom prst="rect">
            <a:avLst/>
          </a:prstGeom>
        </p:spPr>
        <p:txBody>
          <a:bodyPr vert="horz" lIns="91440" tIns="45720" rIns="91440" bIns="45720" rtlCol="0">
            <a:normAutofit lnSpcReduction="10000"/>
          </a:bodyPr>
          <a:lstStyle/>
          <a:p>
            <a:pPr marL="57150" indent="-285750">
              <a:lnSpc>
                <a:spcPct val="120000"/>
              </a:lnSpc>
              <a:spcAft>
                <a:spcPts val="600"/>
              </a:spcAft>
              <a:buFont typeface="Arial" panose="020B0604020202020204" pitchFamily="34" charset="0"/>
              <a:buChar char="•"/>
            </a:pPr>
            <a:r>
              <a:rPr lang="en-US" sz="1600" dirty="0">
                <a:solidFill>
                  <a:srgbClr val="000000"/>
                </a:solidFill>
                <a:latin typeface="+mj-lt"/>
              </a:rPr>
              <a:t>Most extreme/absolute exclusion. </a:t>
            </a:r>
          </a:p>
          <a:p>
            <a:pPr marL="57150" indent="-285750">
              <a:lnSpc>
                <a:spcPct val="120000"/>
              </a:lnSpc>
              <a:spcAft>
                <a:spcPts val="600"/>
              </a:spcAft>
              <a:buFont typeface="Arial" panose="020B0604020202020204" pitchFamily="34" charset="0"/>
              <a:buChar char="•"/>
            </a:pPr>
            <a:r>
              <a:rPr lang="en-US" sz="1600" dirty="0">
                <a:solidFill>
                  <a:srgbClr val="000000"/>
                </a:solidFill>
                <a:latin typeface="+mj-lt"/>
              </a:rPr>
              <a:t>2023, removals increased by </a:t>
            </a:r>
            <a:r>
              <a:rPr lang="en-GB" sz="1600" dirty="0">
                <a:solidFill>
                  <a:srgbClr val="000000"/>
                </a:solidFill>
                <a:latin typeface="+mj-lt"/>
              </a:rPr>
              <a:t>66% compared to the previous year (Home Office, 2024). </a:t>
            </a:r>
          </a:p>
          <a:p>
            <a:pPr marL="57150" indent="-285750">
              <a:lnSpc>
                <a:spcPct val="120000"/>
              </a:lnSpc>
              <a:spcAft>
                <a:spcPts val="600"/>
              </a:spcAft>
              <a:buFont typeface="Arial" panose="020B0604020202020204" pitchFamily="34" charset="0"/>
              <a:buChar char="•"/>
            </a:pPr>
            <a:r>
              <a:rPr lang="en-GB" sz="1600" dirty="0">
                <a:solidFill>
                  <a:srgbClr val="000000"/>
                </a:solidFill>
                <a:latin typeface="+mj-lt"/>
              </a:rPr>
              <a:t>The 2022 Nationality and Borders Bill has made it easier to remove asylum seekers from the UK and send them to a third ‘safe’ country (Qureshi &amp; Mort, 2021). </a:t>
            </a:r>
          </a:p>
          <a:p>
            <a:pPr marL="57150" indent="-285750">
              <a:lnSpc>
                <a:spcPct val="120000"/>
              </a:lnSpc>
              <a:spcAft>
                <a:spcPts val="600"/>
              </a:spcAft>
              <a:buFont typeface="Arial" panose="020B0604020202020204" pitchFamily="34" charset="0"/>
              <a:buChar char="•"/>
            </a:pPr>
            <a:r>
              <a:rPr lang="en-GB" sz="1600" dirty="0">
                <a:solidFill>
                  <a:srgbClr val="000000"/>
                </a:solidFill>
                <a:latin typeface="+mj-lt"/>
              </a:rPr>
              <a:t>Point of contention as Rwanda has recently been ruled a safe country with the Safety of Rwanda (Asylum and Immigration) Act (2024)</a:t>
            </a:r>
          </a:p>
          <a:p>
            <a:pPr marL="514350" lvl="1" indent="-285750">
              <a:lnSpc>
                <a:spcPct val="120000"/>
              </a:lnSpc>
              <a:spcAft>
                <a:spcPts val="600"/>
              </a:spcAft>
              <a:buFont typeface="Arial" panose="020B0604020202020204" pitchFamily="34" charset="0"/>
              <a:buChar char="•"/>
            </a:pPr>
            <a:r>
              <a:rPr lang="en-GB" sz="1600" dirty="0">
                <a:solidFill>
                  <a:srgbClr val="000000"/>
                </a:solidFill>
                <a:latin typeface="+mj-lt"/>
              </a:rPr>
              <a:t>Critics argue the Rwanda Bill is in breach of human rights (McKee, 2024)</a:t>
            </a:r>
          </a:p>
          <a:p>
            <a:pPr marL="514350" lvl="1" indent="-285750">
              <a:lnSpc>
                <a:spcPct val="120000"/>
              </a:lnSpc>
              <a:spcAft>
                <a:spcPts val="600"/>
              </a:spcAft>
              <a:buFont typeface="Arial" panose="020B0604020202020204" pitchFamily="34" charset="0"/>
              <a:buChar char="•"/>
            </a:pPr>
            <a:r>
              <a:rPr lang="en-GB" sz="1600" dirty="0">
                <a:solidFill>
                  <a:srgbClr val="000000"/>
                </a:solidFill>
                <a:latin typeface="+mj-lt"/>
              </a:rPr>
              <a:t>Rwanda is not a safe country, as demonstrated by the killings of 12 refugees at the hands of Rwandan security forces in 2018 (Limb, 2022). </a:t>
            </a:r>
            <a:endParaRPr lang="en-US" sz="16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1129047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73" name="Freeform: Shape 72">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Rectangle 73">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6" name="Rectangle 75">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lorful pattern with dots&#10;&#10;Description automatically generated with medium confidence">
            <a:extLst>
              <a:ext uri="{FF2B5EF4-FFF2-40B4-BE49-F238E27FC236}">
                <a16:creationId xmlns:a16="http://schemas.microsoft.com/office/drawing/2014/main" id="{4564FDD4-2436-7C61-6E92-29FC12E9CC44}"/>
              </a:ext>
            </a:extLst>
          </p:cNvPr>
          <p:cNvPicPr>
            <a:picLocks noChangeAspect="1"/>
          </p:cNvPicPr>
          <p:nvPr/>
        </p:nvPicPr>
        <p:blipFill rotWithShape="1">
          <a:blip r:embed="rId4">
            <a:alphaModFix amt="50000"/>
          </a:blip>
          <a:srcRect r="3112" b="1"/>
          <a:stretch/>
        </p:blipFill>
        <p:spPr>
          <a:xfrm>
            <a:off x="20" y="10"/>
            <a:ext cx="12191979" cy="6857989"/>
          </a:xfrm>
          <a:prstGeom prst="rect">
            <a:avLst/>
          </a:prstGeom>
        </p:spPr>
      </p:pic>
      <p:sp>
        <p:nvSpPr>
          <p:cNvPr id="78" name="Freeform: Shape 77">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001300" y="3248166"/>
            <a:ext cx="5190698" cy="3608015"/>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Rectangle 5">
            <a:extLst>
              <a:ext uri="{FF2B5EF4-FFF2-40B4-BE49-F238E27FC236}">
                <a16:creationId xmlns:a16="http://schemas.microsoft.com/office/drawing/2014/main" id="{13313424-B667-6058-8DB7-89213B526836}"/>
              </a:ext>
            </a:extLst>
          </p:cNvPr>
          <p:cNvSpPr/>
          <p:nvPr/>
        </p:nvSpPr>
        <p:spPr>
          <a:xfrm>
            <a:off x="-102781" y="-425302"/>
            <a:ext cx="12397561" cy="7283301"/>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5779" y="791772"/>
            <a:ext cx="6610507" cy="5228536"/>
          </a:xfrm>
          <a:prstGeom prst="rect">
            <a:avLst/>
          </a:prstGeom>
          <a:solidFill>
            <a:schemeClr val="accent1">
              <a:lumMod val="20000"/>
              <a:lumOff val="80000"/>
            </a:schemeClr>
          </a:solidFill>
          <a:ln w="38100">
            <a:noFill/>
          </a:ln>
          <a:effectLst>
            <a:outerShdw dist="190500" dir="270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4997594" y="825350"/>
            <a:ext cx="6315075" cy="1364476"/>
          </a:xfrm>
        </p:spPr>
        <p:txBody>
          <a:bodyPr vert="horz" lIns="91440" tIns="45720" rIns="91440" bIns="45720" rtlCol="0" anchor="t">
            <a:normAutofit fontScale="90000"/>
          </a:bodyPr>
          <a:lstStyle/>
          <a:p>
            <a:pPr>
              <a:lnSpc>
                <a:spcPct val="120000"/>
              </a:lnSpc>
            </a:pPr>
            <a:r>
              <a:rPr lang="en-US" sz="3200" b="1" spc="700" dirty="0">
                <a:solidFill>
                  <a:srgbClr val="000000"/>
                </a:solidFill>
              </a:rPr>
              <a:t>Links to attitudinal barriers</a:t>
            </a:r>
          </a:p>
        </p:txBody>
      </p:sp>
      <p:sp>
        <p:nvSpPr>
          <p:cNvPr id="5" name="TextBox 4">
            <a:extLst>
              <a:ext uri="{FF2B5EF4-FFF2-40B4-BE49-F238E27FC236}">
                <a16:creationId xmlns:a16="http://schemas.microsoft.com/office/drawing/2014/main" id="{D79524DF-DD57-E3AB-8C00-FFAD3852F92E}"/>
              </a:ext>
            </a:extLst>
          </p:cNvPr>
          <p:cNvSpPr txBox="1"/>
          <p:nvPr/>
        </p:nvSpPr>
        <p:spPr>
          <a:xfrm>
            <a:off x="4997594" y="1946415"/>
            <a:ext cx="6316933" cy="2890280"/>
          </a:xfrm>
          <a:prstGeom prst="rect">
            <a:avLst/>
          </a:prstGeom>
        </p:spPr>
        <p:txBody>
          <a:bodyPr vert="horz" lIns="91440" tIns="45720" rIns="91440" bIns="45720" rtlCol="0">
            <a:noAutofit/>
          </a:bodyPr>
          <a:lstStyle/>
          <a:p>
            <a:pPr marL="114300" indent="-342900">
              <a:lnSpc>
                <a:spcPct val="120000"/>
              </a:lnSpc>
              <a:spcAft>
                <a:spcPts val="600"/>
              </a:spcAft>
              <a:buFont typeface="Arial" panose="020B0604020202020204" pitchFamily="34" charset="0"/>
              <a:buChar char="•"/>
            </a:pPr>
            <a:r>
              <a:rPr lang="en-GB" sz="2000" dirty="0">
                <a:solidFill>
                  <a:srgbClr val="000000"/>
                </a:solidFill>
                <a:latin typeface="+mj-lt"/>
              </a:rPr>
              <a:t>“Culture of disbelief” amongst decisionmakers (</a:t>
            </a:r>
            <a:r>
              <a:rPr lang="en-GB" sz="2000" dirty="0" err="1">
                <a:solidFill>
                  <a:srgbClr val="000000"/>
                </a:solidFill>
                <a:latin typeface="+mj-lt"/>
              </a:rPr>
              <a:t>Jubany</a:t>
            </a:r>
            <a:r>
              <a:rPr lang="en-GB" sz="2000" dirty="0">
                <a:solidFill>
                  <a:srgbClr val="000000"/>
                </a:solidFill>
                <a:latin typeface="+mj-lt"/>
              </a:rPr>
              <a:t>, 2011; Schuster, 2018; Souter, 2011).</a:t>
            </a:r>
          </a:p>
          <a:p>
            <a:pPr marL="114300" indent="-342900">
              <a:lnSpc>
                <a:spcPct val="120000"/>
              </a:lnSpc>
              <a:spcAft>
                <a:spcPts val="600"/>
              </a:spcAft>
              <a:buFont typeface="Arial" panose="020B0604020202020204" pitchFamily="34" charset="0"/>
              <a:buChar char="•"/>
            </a:pPr>
            <a:r>
              <a:rPr lang="en-GB" sz="2000" dirty="0">
                <a:solidFill>
                  <a:srgbClr val="000000"/>
                </a:solidFill>
                <a:latin typeface="+mj-lt"/>
              </a:rPr>
              <a:t>Review of Reasons for Refusal Letters sent to Afghan asylum seekers highlighted antagonistic attitude and aims to reject rather than protect (Good, 2015; Schuster, 2018). </a:t>
            </a:r>
          </a:p>
          <a:p>
            <a:pPr marL="114300" indent="-342900">
              <a:lnSpc>
                <a:spcPct val="120000"/>
              </a:lnSpc>
              <a:spcAft>
                <a:spcPts val="600"/>
              </a:spcAft>
              <a:buFont typeface="Arial" panose="020B0604020202020204" pitchFamily="34" charset="0"/>
              <a:buChar char="•"/>
            </a:pPr>
            <a:r>
              <a:rPr lang="en-GB" sz="2000" dirty="0">
                <a:solidFill>
                  <a:srgbClr val="000000"/>
                </a:solidFill>
                <a:latin typeface="+mj-lt"/>
              </a:rPr>
              <a:t>Perpetuated by societies negative attitude towards asylum seekers and perceptions of them as untrustworthy (</a:t>
            </a:r>
            <a:r>
              <a:rPr lang="en-GB" sz="2000" dirty="0" err="1">
                <a:solidFill>
                  <a:srgbClr val="000000"/>
                </a:solidFill>
                <a:latin typeface="+mj-lt"/>
              </a:rPr>
              <a:t>Bohmer</a:t>
            </a:r>
            <a:r>
              <a:rPr lang="en-GB" sz="2000" dirty="0">
                <a:solidFill>
                  <a:srgbClr val="000000"/>
                </a:solidFill>
                <a:latin typeface="+mj-lt"/>
              </a:rPr>
              <a:t> &amp; Shuman, 2017; Griffiths, 2012; </a:t>
            </a:r>
            <a:r>
              <a:rPr lang="en-GB" sz="2000" dirty="0" err="1">
                <a:solidFill>
                  <a:srgbClr val="000000"/>
                </a:solidFill>
                <a:latin typeface="+mj-lt"/>
              </a:rPr>
              <a:t>Tomkow</a:t>
            </a:r>
            <a:r>
              <a:rPr lang="en-GB" sz="2000" dirty="0">
                <a:solidFill>
                  <a:srgbClr val="000000"/>
                </a:solidFill>
                <a:latin typeface="+mj-lt"/>
              </a:rPr>
              <a:t>, 2020)</a:t>
            </a:r>
          </a:p>
          <a:p>
            <a:pPr marL="114300" indent="-342900">
              <a:lnSpc>
                <a:spcPct val="120000"/>
              </a:lnSpc>
              <a:spcAft>
                <a:spcPts val="600"/>
              </a:spcAft>
              <a:buFont typeface="Arial" panose="020B0604020202020204" pitchFamily="34" charset="0"/>
              <a:buChar char="•"/>
            </a:pPr>
            <a:endParaRPr lang="en-US" sz="2000" dirty="0">
              <a:solidFill>
                <a:srgbClr val="000000"/>
              </a:solidFill>
              <a:latin typeface="+mj-lt"/>
            </a:endParaRPr>
          </a:p>
        </p:txBody>
      </p:sp>
      <p:pic>
        <p:nvPicPr>
          <p:cNvPr id="2050" name="Picture 2" descr="BBC NEWS | Have Your Say | Reporting ...">
            <a:extLst>
              <a:ext uri="{FF2B5EF4-FFF2-40B4-BE49-F238E27FC236}">
                <a16:creationId xmlns:a16="http://schemas.microsoft.com/office/drawing/2014/main" id="{229193D4-3DB4-FF28-8324-4BFE409E44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9272" y="623490"/>
            <a:ext cx="3716169" cy="27825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s the story?">
            <a:extLst>
              <a:ext uri="{FF2B5EF4-FFF2-40B4-BE49-F238E27FC236}">
                <a16:creationId xmlns:a16="http://schemas.microsoft.com/office/drawing/2014/main" id="{EDC4E4B6-76C8-3A27-CB54-C27A76C53AB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4570" y="3516125"/>
            <a:ext cx="1541036" cy="250418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migration chaos' and 'Tory fury ...">
            <a:extLst>
              <a:ext uri="{FF2B5EF4-FFF2-40B4-BE49-F238E27FC236}">
                <a16:creationId xmlns:a16="http://schemas.microsoft.com/office/drawing/2014/main" id="{862174DA-9D0D-74ED-842B-185F4C54332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89927" y="3551521"/>
            <a:ext cx="1847850" cy="2466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3075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57225" y="200125"/>
            <a:ext cx="5752933" cy="671514"/>
          </a:xfrm>
        </p:spPr>
        <p:txBody>
          <a:bodyPr vert="horz" lIns="91440" tIns="45720" rIns="91440" bIns="45720" rtlCol="0" anchor="t">
            <a:normAutofit/>
          </a:bodyPr>
          <a:lstStyle/>
          <a:p>
            <a:pPr>
              <a:lnSpc>
                <a:spcPct val="120000"/>
              </a:lnSpc>
            </a:pPr>
            <a:r>
              <a:rPr kumimoji="0" lang="en-US" sz="3200" b="1" i="0" u="none" strike="noStrike" spc="700" normalizeH="0" noProof="0" dirty="0">
                <a:ln>
                  <a:noFill/>
                </a:ln>
                <a:solidFill>
                  <a:srgbClr val="000000"/>
                </a:solidFill>
                <a:effectLst/>
                <a:uLnTx/>
                <a:uFillTx/>
              </a:rPr>
              <a:t>Detention</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657225" y="1074820"/>
            <a:ext cx="7781695" cy="5783179"/>
          </a:xfrm>
          <a:prstGeom prst="rect">
            <a:avLst/>
          </a:prstGeom>
        </p:spPr>
        <p:txBody>
          <a:bodyPr vert="horz" lIns="91440" tIns="45720" rIns="91440" bIns="45720" rtlCol="0">
            <a:normAutofit fontScale="92500" lnSpcReduction="20000"/>
          </a:bodyPr>
          <a:lstStyle/>
          <a:p>
            <a:pPr>
              <a:lnSpc>
                <a:spcPct val="120000"/>
              </a:lnSpc>
              <a:spcAft>
                <a:spcPts val="600"/>
              </a:spcAft>
            </a:pPr>
            <a:r>
              <a:rPr lang="en-GB" dirty="0">
                <a:solidFill>
                  <a:srgbClr val="000000"/>
                </a:solidFill>
                <a:latin typeface="+mj-lt"/>
              </a:rPr>
              <a:t>Often housed in detention centres with substandard living conditions and poor access to resources which contributes to poor mental health, othering, and feelings of isolation (Dillon, 2018; Gill, 2009; O’Reilly, 2018) </a:t>
            </a:r>
          </a:p>
          <a:p>
            <a:pPr>
              <a:lnSpc>
                <a:spcPct val="120000"/>
              </a:lnSpc>
              <a:spcAft>
                <a:spcPts val="600"/>
              </a:spcAft>
            </a:pPr>
            <a:r>
              <a:rPr lang="en-US" dirty="0">
                <a:solidFill>
                  <a:srgbClr val="000000"/>
                </a:solidFill>
                <a:latin typeface="+mj-lt"/>
              </a:rPr>
              <a:t>During 2023, 1</a:t>
            </a:r>
            <a:r>
              <a:rPr lang="en-GB" dirty="0">
                <a:solidFill>
                  <a:srgbClr val="000000"/>
                </a:solidFill>
                <a:latin typeface="+mj-lt"/>
              </a:rPr>
              <a:t>5,864 asylum seekers were detained in the UK (Home Office. 2024).</a:t>
            </a:r>
          </a:p>
          <a:p>
            <a:pPr>
              <a:lnSpc>
                <a:spcPct val="120000"/>
              </a:lnSpc>
              <a:spcAft>
                <a:spcPts val="600"/>
              </a:spcAft>
            </a:pPr>
            <a:r>
              <a:rPr lang="en-GB" dirty="0">
                <a:solidFill>
                  <a:srgbClr val="000000"/>
                </a:solidFill>
                <a:latin typeface="+mj-lt"/>
              </a:rPr>
              <a:t>Should only be used sparingly for short periods to facilitate removal (Bosworth &amp; </a:t>
            </a:r>
            <a:r>
              <a:rPr lang="en-GB" dirty="0" err="1">
                <a:solidFill>
                  <a:srgbClr val="000000"/>
                </a:solidFill>
                <a:latin typeface="+mj-lt"/>
              </a:rPr>
              <a:t>Vannier</a:t>
            </a:r>
            <a:r>
              <a:rPr lang="en-GB" dirty="0">
                <a:solidFill>
                  <a:srgbClr val="000000"/>
                </a:solidFill>
                <a:latin typeface="+mj-lt"/>
              </a:rPr>
              <a:t>, 2020). </a:t>
            </a:r>
          </a:p>
          <a:p>
            <a:pPr marL="742950" lvl="1" indent="-285750">
              <a:lnSpc>
                <a:spcPct val="120000"/>
              </a:lnSpc>
              <a:spcAft>
                <a:spcPts val="600"/>
              </a:spcAft>
              <a:buFont typeface="Arial" panose="020B0604020202020204" pitchFamily="34" charset="0"/>
              <a:buChar char="•"/>
            </a:pPr>
            <a:r>
              <a:rPr lang="en-US" dirty="0">
                <a:solidFill>
                  <a:srgbClr val="000000"/>
                </a:solidFill>
                <a:latin typeface="+mj-lt"/>
              </a:rPr>
              <a:t>Can be detained indefinitely in the UK (Bloch &amp; Schuster, 2005)</a:t>
            </a:r>
          </a:p>
          <a:p>
            <a:pPr marL="742950" lvl="1" indent="-285750">
              <a:lnSpc>
                <a:spcPct val="120000"/>
              </a:lnSpc>
              <a:spcAft>
                <a:spcPts val="600"/>
              </a:spcAft>
              <a:buFont typeface="Arial" panose="020B0604020202020204" pitchFamily="34" charset="0"/>
              <a:buChar char="•"/>
            </a:pPr>
            <a:r>
              <a:rPr lang="en-US" dirty="0">
                <a:solidFill>
                  <a:srgbClr val="000000"/>
                </a:solidFill>
                <a:latin typeface="+mj-lt"/>
              </a:rPr>
              <a:t>June 2023 stats – only 22% of those detained were removed (Home Office, 2023)</a:t>
            </a:r>
          </a:p>
          <a:p>
            <a:pPr>
              <a:lnSpc>
                <a:spcPct val="120000"/>
              </a:lnSpc>
              <a:spcAft>
                <a:spcPts val="600"/>
              </a:spcAft>
            </a:pPr>
            <a:r>
              <a:rPr lang="en-US" dirty="0">
                <a:solidFill>
                  <a:srgbClr val="000000"/>
                </a:solidFill>
                <a:latin typeface="+mj-lt"/>
              </a:rPr>
              <a:t>The Detention Centre Rules (2001) suggest detention is humane and in the interest of security</a:t>
            </a:r>
          </a:p>
          <a:p>
            <a:pPr marL="742950" lvl="1" indent="-285750">
              <a:lnSpc>
                <a:spcPct val="120000"/>
              </a:lnSpc>
              <a:spcAft>
                <a:spcPts val="600"/>
              </a:spcAft>
              <a:buFont typeface="Arial" panose="020B0604020202020204" pitchFamily="34" charset="0"/>
              <a:buChar char="•"/>
            </a:pPr>
            <a:r>
              <a:rPr lang="en-US" dirty="0">
                <a:solidFill>
                  <a:srgbClr val="000000"/>
                </a:solidFill>
                <a:latin typeface="+mj-lt"/>
              </a:rPr>
              <a:t>Critics argue it is punitive and contributes to exclusion (</a:t>
            </a:r>
            <a:r>
              <a:rPr lang="de-DE" dirty="0">
                <a:solidFill>
                  <a:srgbClr val="000000"/>
                </a:solidFill>
                <a:latin typeface="+mj-lt"/>
              </a:rPr>
              <a:t>Kaufman &amp; Bosworth, 2013; Lohne, 2020; Turnbull &amp; Hasselberg, 2017)</a:t>
            </a:r>
          </a:p>
          <a:p>
            <a:pPr marL="742950" lvl="1" indent="-285750">
              <a:lnSpc>
                <a:spcPct val="120000"/>
              </a:lnSpc>
              <a:spcAft>
                <a:spcPts val="600"/>
              </a:spcAft>
              <a:buFont typeface="Arial" panose="020B0604020202020204" pitchFamily="34" charset="0"/>
              <a:buChar char="•"/>
            </a:pPr>
            <a:r>
              <a:rPr lang="en-US" dirty="0">
                <a:solidFill>
                  <a:srgbClr val="000000"/>
                </a:solidFill>
                <a:latin typeface="+mj-lt"/>
              </a:rPr>
              <a:t>Asylum seekers compare IRCs to prison (Kaufman &amp; Bosworth, 2013; Leech 2018)</a:t>
            </a:r>
          </a:p>
          <a:p>
            <a:pPr marL="742950" lvl="1" indent="-285750">
              <a:lnSpc>
                <a:spcPct val="120000"/>
              </a:lnSpc>
              <a:spcAft>
                <a:spcPts val="600"/>
              </a:spcAft>
              <a:buFont typeface="Arial" panose="020B0604020202020204" pitchFamily="34" charset="0"/>
              <a:buChar char="•"/>
            </a:pPr>
            <a:r>
              <a:rPr lang="en-US" dirty="0">
                <a:solidFill>
                  <a:srgbClr val="000000"/>
                </a:solidFill>
                <a:latin typeface="+mj-lt"/>
              </a:rPr>
              <a:t>Home Office contracts running of IRCs to HM Prison Service and private custodial companies such as Serco, GEO, and G4S (Bosworth, 2013)</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13353727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29" name="Freeform: Shape 2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2" name="Rectangle 31">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l="4325" r="28624" b="1"/>
          <a:stretch/>
        </p:blipFill>
        <p:spPr>
          <a:xfrm>
            <a:off x="-1" y="1"/>
            <a:ext cx="7240773" cy="6857999"/>
          </a:xfrm>
          <a:prstGeom prst="rect">
            <a:avLst/>
          </a:prstGeom>
        </p:spPr>
      </p:pic>
      <p:sp>
        <p:nvSpPr>
          <p:cNvPr id="34" name="Freeform: Shape 33">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B53FD2E-EBDD-51F5-E949-D68AFF09BBED}"/>
              </a:ext>
            </a:extLst>
          </p:cNvPr>
          <p:cNvSpPr txBox="1"/>
          <p:nvPr/>
        </p:nvSpPr>
        <p:spPr>
          <a:xfrm>
            <a:off x="7724504" y="808492"/>
            <a:ext cx="3802951" cy="5155521"/>
          </a:xfrm>
          <a:prstGeom prst="rect">
            <a:avLst/>
          </a:prstGeom>
        </p:spPr>
        <p:txBody>
          <a:bodyPr vert="horz" lIns="91440" tIns="45720" rIns="91440" bIns="45720" rtlCol="0">
            <a:noAutofit/>
          </a:bodyPr>
          <a:lstStyle/>
          <a:p>
            <a:pPr marL="114300" indent="-228600">
              <a:lnSpc>
                <a:spcPct val="120000"/>
              </a:lnSpc>
              <a:spcAft>
                <a:spcPts val="600"/>
              </a:spcAft>
              <a:buFont typeface="Arial" panose="020B0604020202020204" pitchFamily="34" charset="0"/>
              <a:buChar char="•"/>
            </a:pPr>
            <a:r>
              <a:rPr lang="en-GB" dirty="0">
                <a:solidFill>
                  <a:srgbClr val="000000"/>
                </a:solidFill>
                <a:latin typeface="+mj-lt"/>
              </a:rPr>
              <a:t>Othering and reinforcing an Us vs Them attitude (</a:t>
            </a:r>
            <a:r>
              <a:rPr lang="en-GB" dirty="0" err="1">
                <a:solidFill>
                  <a:srgbClr val="000000"/>
                </a:solidFill>
                <a:latin typeface="+mj-lt"/>
              </a:rPr>
              <a:t>Fiddian-Qasmiyeh</a:t>
            </a:r>
            <a:r>
              <a:rPr lang="en-GB" dirty="0">
                <a:solidFill>
                  <a:srgbClr val="000000"/>
                </a:solidFill>
                <a:latin typeface="+mj-lt"/>
              </a:rPr>
              <a:t>, </a:t>
            </a:r>
            <a:r>
              <a:rPr lang="en-GB" dirty="0" err="1">
                <a:solidFill>
                  <a:srgbClr val="000000"/>
                </a:solidFill>
                <a:latin typeface="+mj-lt"/>
              </a:rPr>
              <a:t>Loescher</a:t>
            </a:r>
            <a:r>
              <a:rPr lang="en-GB" dirty="0">
                <a:solidFill>
                  <a:srgbClr val="000000"/>
                </a:solidFill>
                <a:latin typeface="+mj-lt"/>
              </a:rPr>
              <a:t>, Long, &amp; </a:t>
            </a:r>
            <a:r>
              <a:rPr lang="en-GB" dirty="0" err="1">
                <a:solidFill>
                  <a:srgbClr val="000000"/>
                </a:solidFill>
                <a:latin typeface="+mj-lt"/>
              </a:rPr>
              <a:t>Sigona</a:t>
            </a:r>
            <a:r>
              <a:rPr lang="en-GB" dirty="0">
                <a:solidFill>
                  <a:srgbClr val="000000"/>
                </a:solidFill>
                <a:latin typeface="+mj-lt"/>
              </a:rPr>
              <a:t>, 2014; </a:t>
            </a:r>
            <a:r>
              <a:rPr lang="en-GB" dirty="0" err="1">
                <a:solidFill>
                  <a:srgbClr val="000000"/>
                </a:solidFill>
                <a:latin typeface="+mj-lt"/>
              </a:rPr>
              <a:t>Nyers</a:t>
            </a:r>
            <a:r>
              <a:rPr lang="en-GB" dirty="0">
                <a:solidFill>
                  <a:srgbClr val="000000"/>
                </a:solidFill>
                <a:latin typeface="+mj-lt"/>
              </a:rPr>
              <a:t>, 2019)</a:t>
            </a:r>
          </a:p>
          <a:p>
            <a:pPr marL="114300" indent="-228600">
              <a:lnSpc>
                <a:spcPct val="120000"/>
              </a:lnSpc>
              <a:spcAft>
                <a:spcPts val="600"/>
              </a:spcAft>
              <a:buFont typeface="Arial" panose="020B0604020202020204" pitchFamily="34" charset="0"/>
              <a:buChar char="•"/>
            </a:pPr>
            <a:r>
              <a:rPr lang="en-GB" dirty="0">
                <a:solidFill>
                  <a:srgbClr val="000000"/>
                </a:solidFill>
                <a:latin typeface="+mj-lt"/>
              </a:rPr>
              <a:t>Isolation also leads to poor wellbeing and low self-esteem (Adam, 2016; </a:t>
            </a:r>
            <a:r>
              <a:rPr lang="en-GB" dirty="0" err="1">
                <a:solidFill>
                  <a:srgbClr val="000000"/>
                </a:solidFill>
                <a:latin typeface="+mj-lt"/>
              </a:rPr>
              <a:t>Kuschminder</a:t>
            </a:r>
            <a:r>
              <a:rPr lang="en-GB" dirty="0">
                <a:solidFill>
                  <a:srgbClr val="000000"/>
                </a:solidFill>
                <a:latin typeface="+mj-lt"/>
              </a:rPr>
              <a:t> &amp; </a:t>
            </a:r>
            <a:r>
              <a:rPr lang="en-GB" dirty="0" err="1">
                <a:solidFill>
                  <a:srgbClr val="000000"/>
                </a:solidFill>
                <a:latin typeface="+mj-lt"/>
              </a:rPr>
              <a:t>Dubow</a:t>
            </a:r>
            <a:r>
              <a:rPr lang="en-GB" dirty="0">
                <a:solidFill>
                  <a:srgbClr val="000000"/>
                </a:solidFill>
                <a:latin typeface="+mj-lt"/>
              </a:rPr>
              <a:t>, 2023)</a:t>
            </a:r>
          </a:p>
          <a:p>
            <a:pPr marL="114300" indent="-228600">
              <a:lnSpc>
                <a:spcPct val="120000"/>
              </a:lnSpc>
              <a:spcAft>
                <a:spcPts val="600"/>
              </a:spcAft>
              <a:buFont typeface="Arial" panose="020B0604020202020204" pitchFamily="34" charset="0"/>
              <a:buChar char="•"/>
            </a:pPr>
            <a:r>
              <a:rPr lang="en-GB" dirty="0">
                <a:solidFill>
                  <a:srgbClr val="000000"/>
                </a:solidFill>
                <a:latin typeface="+mj-lt"/>
              </a:rPr>
              <a:t>Makes it more difficult to find work, develop social relationships, or achieve in education after leaving detention (Dooley &amp; </a:t>
            </a:r>
            <a:r>
              <a:rPr lang="en-GB" dirty="0" err="1">
                <a:solidFill>
                  <a:srgbClr val="000000"/>
                </a:solidFill>
                <a:latin typeface="+mj-lt"/>
              </a:rPr>
              <a:t>Prause</a:t>
            </a:r>
            <a:r>
              <a:rPr lang="en-GB" dirty="0">
                <a:solidFill>
                  <a:srgbClr val="000000"/>
                </a:solidFill>
                <a:latin typeface="+mj-lt"/>
              </a:rPr>
              <a:t>, 1997; Harris &amp; Orth, 2020; Phan &amp; Ngu, 2018).</a:t>
            </a:r>
            <a:endParaRPr lang="en-US" dirty="0">
              <a:solidFill>
                <a:srgbClr val="000000"/>
              </a:solidFill>
              <a:latin typeface="+mj-lt"/>
            </a:endParaRPr>
          </a:p>
          <a:p>
            <a:pPr marL="571500" lvl="1" indent="-228600">
              <a:lnSpc>
                <a:spcPct val="120000"/>
              </a:lnSpc>
              <a:spcAft>
                <a:spcPts val="600"/>
              </a:spcAft>
              <a:buFont typeface="Arial" panose="020B0604020202020204" pitchFamily="34" charset="0"/>
              <a:buChar char="•"/>
            </a:pPr>
            <a:endParaRPr lang="en-US" sz="1600" dirty="0">
              <a:solidFill>
                <a:srgbClr val="000000"/>
              </a:solidFill>
              <a:latin typeface="+mj-lt"/>
            </a:endParaRPr>
          </a:p>
        </p:txBody>
      </p:sp>
      <p:sp>
        <p:nvSpPr>
          <p:cNvPr id="8" name="Rectangle 7">
            <a:extLst>
              <a:ext uri="{FF2B5EF4-FFF2-40B4-BE49-F238E27FC236}">
                <a16:creationId xmlns:a16="http://schemas.microsoft.com/office/drawing/2014/main" id="{91F6BCC3-7951-1D88-613B-4556C5E90383}"/>
              </a:ext>
            </a:extLst>
          </p:cNvPr>
          <p:cNvSpPr/>
          <p:nvPr/>
        </p:nvSpPr>
        <p:spPr>
          <a:xfrm>
            <a:off x="-85059" y="-187062"/>
            <a:ext cx="7325832" cy="7145078"/>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6">
            <a:extLst>
              <a:ext uri="{FF2B5EF4-FFF2-40B4-BE49-F238E27FC236}">
                <a16:creationId xmlns:a16="http://schemas.microsoft.com/office/drawing/2014/main" id="{516AEBD8-4236-854A-FD81-AA388FD208F3}"/>
              </a:ext>
            </a:extLst>
          </p:cNvPr>
          <p:cNvSpPr>
            <a:spLocks noGrp="1"/>
          </p:cNvSpPr>
          <p:nvPr>
            <p:ph type="ctrTitle"/>
          </p:nvPr>
        </p:nvSpPr>
        <p:spPr>
          <a:xfrm>
            <a:off x="89833" y="5796388"/>
            <a:ext cx="7222664" cy="685800"/>
          </a:xfrm>
        </p:spPr>
        <p:txBody>
          <a:bodyPr>
            <a:noAutofit/>
          </a:bodyPr>
          <a:lstStyle/>
          <a:p>
            <a:pPr algn="ctr"/>
            <a:r>
              <a:rPr lang="en-GB" sz="4400" b="1" spc="600" dirty="0">
                <a:solidFill>
                  <a:schemeClr val="bg1"/>
                </a:solidFill>
                <a:latin typeface="Avenir Next LT Pro"/>
                <a:ea typeface="+mn-ea"/>
                <a:cs typeface="+mn-cs"/>
              </a:rPr>
              <a:t>Links to additional barriers </a:t>
            </a:r>
            <a:br>
              <a:rPr lang="en-GB" sz="4400" b="1" spc="600" dirty="0">
                <a:solidFill>
                  <a:schemeClr val="bg1"/>
                </a:solidFill>
                <a:latin typeface="Avenir Next LT Pro"/>
                <a:ea typeface="+mn-ea"/>
                <a:cs typeface="+mn-cs"/>
              </a:rPr>
            </a:br>
            <a:r>
              <a:rPr lang="en-GB" sz="4400" b="1" spc="600" dirty="0">
                <a:solidFill>
                  <a:schemeClr val="bg1"/>
                </a:solidFill>
                <a:latin typeface="Avenir Next LT Pro"/>
                <a:ea typeface="+mn-ea"/>
                <a:cs typeface="+mn-cs"/>
              </a:rPr>
              <a:t>- </a:t>
            </a:r>
            <a:br>
              <a:rPr lang="en-GB" sz="4400" b="1" spc="600" dirty="0">
                <a:solidFill>
                  <a:schemeClr val="bg1"/>
                </a:solidFill>
                <a:latin typeface="Avenir Next LT Pro"/>
                <a:ea typeface="+mn-ea"/>
                <a:cs typeface="+mn-cs"/>
              </a:rPr>
            </a:br>
            <a:r>
              <a:rPr lang="en-GB" sz="4400" b="1" spc="600" dirty="0">
                <a:solidFill>
                  <a:schemeClr val="bg1"/>
                </a:solidFill>
                <a:latin typeface="Avenir Next LT Pro"/>
                <a:ea typeface="+mn-ea"/>
                <a:cs typeface="+mn-cs"/>
              </a:rPr>
              <a:t>Attitudinal, economic, and social</a:t>
            </a:r>
            <a:endParaRPr lang="en-GB" sz="4400" dirty="0">
              <a:solidFill>
                <a:schemeClr val="bg1"/>
              </a:solidFill>
            </a:endParaRPr>
          </a:p>
        </p:txBody>
      </p:sp>
      <p:sp>
        <p:nvSpPr>
          <p:cNvPr id="9" name="Rectangle 8">
            <a:extLst>
              <a:ext uri="{FF2B5EF4-FFF2-40B4-BE49-F238E27FC236}">
                <a16:creationId xmlns:a16="http://schemas.microsoft.com/office/drawing/2014/main" id="{A40F0119-06FB-2BDE-DC27-25DC42212342}"/>
              </a:ext>
            </a:extLst>
          </p:cNvPr>
          <p:cNvSpPr/>
          <p:nvPr/>
        </p:nvSpPr>
        <p:spPr>
          <a:xfrm>
            <a:off x="7668199" y="6108119"/>
            <a:ext cx="4545067" cy="10369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EADC8E40-BD0F-BE88-D61C-207D915A57A8}"/>
              </a:ext>
            </a:extLst>
          </p:cNvPr>
          <p:cNvSpPr/>
          <p:nvPr/>
        </p:nvSpPr>
        <p:spPr>
          <a:xfrm>
            <a:off x="7240772" y="0"/>
            <a:ext cx="425569" cy="6857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804079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13274" y="0"/>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42729" y="2955850"/>
            <a:ext cx="10787271" cy="1116419"/>
          </a:xfrm>
        </p:spPr>
        <p:txBody>
          <a:bodyPr>
            <a:normAutofit fontScale="90000"/>
          </a:bodyPr>
          <a:lstStyle/>
          <a:p>
            <a:pPr algn="ctr"/>
            <a:r>
              <a:rPr kumimoji="0" lang="en-GB" sz="6000" b="1" i="0" u="none" strike="noStrike" kern="1200" cap="all" spc="600" normalizeH="0" baseline="0" noProof="0">
                <a:ln>
                  <a:noFill/>
                </a:ln>
                <a:solidFill>
                  <a:schemeClr val="bg1"/>
                </a:solidFill>
                <a:effectLst/>
                <a:uLnTx/>
                <a:uFillTx/>
                <a:latin typeface="Avenir Next LT Pro"/>
                <a:ea typeface="+mn-ea"/>
                <a:cs typeface="+mn-cs"/>
              </a:rPr>
              <a:t>Economic Barriers</a:t>
            </a:r>
            <a:endParaRPr lang="en-GB" sz="6000" b="1" dirty="0">
              <a:solidFill>
                <a:srgbClr val="FFFFFF"/>
              </a:solidFill>
            </a:endParaRP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021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022711" y="855124"/>
            <a:ext cx="5752933" cy="1362658"/>
          </a:xfrm>
        </p:spPr>
        <p:txBody>
          <a:bodyPr vert="horz" lIns="91440" tIns="45720" rIns="91440" bIns="45720" rtlCol="0" anchor="t">
            <a:normAutofit/>
          </a:bodyPr>
          <a:lstStyle/>
          <a:p>
            <a:pPr>
              <a:lnSpc>
                <a:spcPct val="120000"/>
              </a:lnSpc>
            </a:pPr>
            <a:r>
              <a:rPr kumimoji="0" lang="en-US" sz="3200" b="1" i="0" u="none" strike="noStrike" spc="700" normalizeH="0" noProof="0" dirty="0" err="1">
                <a:ln>
                  <a:noFill/>
                </a:ln>
                <a:solidFill>
                  <a:srgbClr val="000000"/>
                </a:solidFill>
                <a:effectLst/>
                <a:uLnTx/>
                <a:uFillTx/>
              </a:rPr>
              <a:t>aLLOWANCE</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70685" y="1626616"/>
            <a:ext cx="6610507" cy="4303529"/>
          </a:xfrm>
          <a:prstGeom prst="rect">
            <a:avLst/>
          </a:prstGeom>
        </p:spPr>
        <p:txBody>
          <a:bodyPr vert="horz" lIns="91440" tIns="45720" rIns="91440" bIns="45720" rtlCol="0">
            <a:normAutofit fontScale="92500"/>
          </a:bodyPr>
          <a:lstStyle/>
          <a:p>
            <a:pPr marL="57150" indent="-285750">
              <a:lnSpc>
                <a:spcPct val="120000"/>
              </a:lnSpc>
              <a:spcAft>
                <a:spcPts val="600"/>
              </a:spcAft>
              <a:buFont typeface="Arial" panose="020B0604020202020204" pitchFamily="34" charset="0"/>
              <a:buChar char="•"/>
            </a:pPr>
            <a:r>
              <a:rPr lang="en-GB" sz="1600" dirty="0">
                <a:solidFill>
                  <a:srgbClr val="000000"/>
                </a:solidFill>
                <a:latin typeface="+mj-lt"/>
              </a:rPr>
              <a:t>The 1999 Asylum and Immigration Act replaced access to welfare for asylum seekers with a weekly allowance. </a:t>
            </a:r>
          </a:p>
          <a:p>
            <a:pPr marL="57150" indent="-285750">
              <a:lnSpc>
                <a:spcPct val="120000"/>
              </a:lnSpc>
              <a:spcAft>
                <a:spcPts val="600"/>
              </a:spcAft>
              <a:buFont typeface="Arial" panose="020B0604020202020204" pitchFamily="34" charset="0"/>
              <a:buChar char="•"/>
            </a:pPr>
            <a:r>
              <a:rPr lang="en-GB" sz="1600" dirty="0">
                <a:solidFill>
                  <a:srgbClr val="000000"/>
                </a:solidFill>
                <a:latin typeface="+mj-lt"/>
              </a:rPr>
              <a:t>Currently, asylum seeker allowance is £49.18 (Home Office, no date). </a:t>
            </a:r>
          </a:p>
          <a:p>
            <a:pPr marL="514350" lvl="1" indent="-285750">
              <a:lnSpc>
                <a:spcPct val="120000"/>
              </a:lnSpc>
              <a:spcAft>
                <a:spcPts val="600"/>
              </a:spcAft>
              <a:buFont typeface="Arial" panose="020B0604020202020204" pitchFamily="34" charset="0"/>
              <a:buChar char="•"/>
            </a:pPr>
            <a:r>
              <a:rPr lang="en-GB" sz="1600" dirty="0">
                <a:solidFill>
                  <a:srgbClr val="000000"/>
                </a:solidFill>
                <a:latin typeface="+mj-lt"/>
              </a:rPr>
              <a:t>20 hours a week on the National Living Wage (£11.44ph)  would earn a worker £228.80 per week (Low Pay Commission, 2024). </a:t>
            </a:r>
          </a:p>
          <a:p>
            <a:pPr marL="514350" lvl="1" indent="-285750">
              <a:lnSpc>
                <a:spcPct val="120000"/>
              </a:lnSpc>
              <a:spcAft>
                <a:spcPts val="600"/>
              </a:spcAft>
              <a:buFont typeface="Arial" panose="020B0604020202020204" pitchFamily="34" charset="0"/>
              <a:buChar char="•"/>
            </a:pPr>
            <a:r>
              <a:rPr lang="en-GB" sz="1600" dirty="0">
                <a:solidFill>
                  <a:srgbClr val="000000"/>
                </a:solidFill>
                <a:latin typeface="+mj-lt"/>
              </a:rPr>
              <a:t>Allowance was raised in recent years after criticism from charity organizations such as Oxfam, Red Cross, and Amnesty UK (Allsopp, </a:t>
            </a:r>
            <a:r>
              <a:rPr lang="en-GB" sz="1600" dirty="0" err="1">
                <a:solidFill>
                  <a:srgbClr val="000000"/>
                </a:solidFill>
                <a:latin typeface="+mj-lt"/>
              </a:rPr>
              <a:t>Sigona</a:t>
            </a:r>
            <a:r>
              <a:rPr lang="en-GB" sz="1600" dirty="0">
                <a:solidFill>
                  <a:srgbClr val="000000"/>
                </a:solidFill>
                <a:latin typeface="+mj-lt"/>
              </a:rPr>
              <a:t>, &amp; Phillimore, 2014)</a:t>
            </a:r>
          </a:p>
          <a:p>
            <a:pPr marL="514350" lvl="1" indent="-285750">
              <a:lnSpc>
                <a:spcPct val="120000"/>
              </a:lnSpc>
              <a:spcAft>
                <a:spcPts val="600"/>
              </a:spcAft>
              <a:buFont typeface="Arial" panose="020B0604020202020204" pitchFamily="34" charset="0"/>
              <a:buChar char="•"/>
            </a:pPr>
            <a:r>
              <a:rPr lang="en-GB" sz="1600" dirty="0">
                <a:solidFill>
                  <a:srgbClr val="000000"/>
                </a:solidFill>
                <a:latin typeface="+mj-lt"/>
              </a:rPr>
              <a:t>Many asylum seekers still experience poverty, especially those who had been refused asylum but who are not able to return to their country of origin (Blanchard &amp; Joy, 2017). </a:t>
            </a:r>
          </a:p>
          <a:p>
            <a:pPr marL="514350" lvl="1" indent="-285750">
              <a:lnSpc>
                <a:spcPct val="120000"/>
              </a:lnSpc>
              <a:spcAft>
                <a:spcPts val="600"/>
              </a:spcAft>
              <a:buFont typeface="Arial" panose="020B0604020202020204" pitchFamily="34" charset="0"/>
              <a:buChar char="•"/>
            </a:pPr>
            <a:r>
              <a:rPr lang="en-GB" sz="1600" dirty="0">
                <a:solidFill>
                  <a:srgbClr val="000000"/>
                </a:solidFill>
                <a:latin typeface="+mj-lt"/>
              </a:rPr>
              <a:t>The purposeful economic exclusion of asylum seekers is known as ‘enforced destitution’ (Joint Committee on Human Rights, 2007; Ramachandran, 2024). </a:t>
            </a:r>
            <a:endParaRPr lang="en-US" sz="16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1553421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73" name="Freeform: Shape 72">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Rectangle 73">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6" name="Rectangle 75">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lorful pattern with dots&#10;&#10;Description automatically generated with medium confidence">
            <a:extLst>
              <a:ext uri="{FF2B5EF4-FFF2-40B4-BE49-F238E27FC236}">
                <a16:creationId xmlns:a16="http://schemas.microsoft.com/office/drawing/2014/main" id="{4564FDD4-2436-7C61-6E92-29FC12E9CC44}"/>
              </a:ext>
            </a:extLst>
          </p:cNvPr>
          <p:cNvPicPr>
            <a:picLocks noChangeAspect="1"/>
          </p:cNvPicPr>
          <p:nvPr/>
        </p:nvPicPr>
        <p:blipFill rotWithShape="1">
          <a:blip r:embed="rId4">
            <a:alphaModFix amt="50000"/>
          </a:blip>
          <a:srcRect r="3112" b="1"/>
          <a:stretch/>
        </p:blipFill>
        <p:spPr>
          <a:xfrm>
            <a:off x="20" y="10"/>
            <a:ext cx="12191979" cy="6857989"/>
          </a:xfrm>
          <a:prstGeom prst="rect">
            <a:avLst/>
          </a:prstGeom>
        </p:spPr>
      </p:pic>
      <p:sp>
        <p:nvSpPr>
          <p:cNvPr id="78" name="Freeform: Shape 77">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001300" y="3248166"/>
            <a:ext cx="5190698" cy="3608015"/>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Rectangle 5">
            <a:extLst>
              <a:ext uri="{FF2B5EF4-FFF2-40B4-BE49-F238E27FC236}">
                <a16:creationId xmlns:a16="http://schemas.microsoft.com/office/drawing/2014/main" id="{13313424-B667-6058-8DB7-89213B526836}"/>
              </a:ext>
            </a:extLst>
          </p:cNvPr>
          <p:cNvSpPr/>
          <p:nvPr/>
        </p:nvSpPr>
        <p:spPr>
          <a:xfrm>
            <a:off x="-102781" y="-393485"/>
            <a:ext cx="12397561" cy="7283301"/>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5779" y="791772"/>
            <a:ext cx="6610507" cy="5228536"/>
          </a:xfrm>
          <a:prstGeom prst="rect">
            <a:avLst/>
          </a:prstGeom>
          <a:solidFill>
            <a:schemeClr val="accent1">
              <a:lumMod val="20000"/>
              <a:lumOff val="80000"/>
            </a:schemeClr>
          </a:solidFill>
          <a:ln w="38100">
            <a:noFill/>
          </a:ln>
          <a:effectLst>
            <a:outerShdw dist="190500" dir="270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5202601" y="805571"/>
            <a:ext cx="6315075" cy="1364476"/>
          </a:xfrm>
        </p:spPr>
        <p:txBody>
          <a:bodyPr vert="horz" lIns="91440" tIns="45720" rIns="91440" bIns="45720" rtlCol="0" anchor="t">
            <a:normAutofit/>
          </a:bodyPr>
          <a:lstStyle/>
          <a:p>
            <a:pPr>
              <a:lnSpc>
                <a:spcPct val="120000"/>
              </a:lnSpc>
            </a:pPr>
            <a:r>
              <a:rPr lang="en-US" sz="3200" b="1" spc="700" dirty="0">
                <a:solidFill>
                  <a:srgbClr val="000000"/>
                </a:solidFill>
              </a:rPr>
              <a:t>REFUSED ASYLUM SEEKERS</a:t>
            </a:r>
          </a:p>
        </p:txBody>
      </p:sp>
      <p:sp>
        <p:nvSpPr>
          <p:cNvPr id="5" name="TextBox 4">
            <a:extLst>
              <a:ext uri="{FF2B5EF4-FFF2-40B4-BE49-F238E27FC236}">
                <a16:creationId xmlns:a16="http://schemas.microsoft.com/office/drawing/2014/main" id="{D79524DF-DD57-E3AB-8C00-FFAD3852F92E}"/>
              </a:ext>
            </a:extLst>
          </p:cNvPr>
          <p:cNvSpPr txBox="1"/>
          <p:nvPr/>
        </p:nvSpPr>
        <p:spPr>
          <a:xfrm>
            <a:off x="4855779" y="2068945"/>
            <a:ext cx="6610507" cy="3951363"/>
          </a:xfrm>
          <a:prstGeom prst="rect">
            <a:avLst/>
          </a:prstGeom>
        </p:spPr>
        <p:txBody>
          <a:bodyPr vert="horz" lIns="91440" tIns="45720" rIns="91440" bIns="45720" rtlCol="0">
            <a:noAutofit/>
          </a:bodyPr>
          <a:lstStyle/>
          <a:p>
            <a:pPr marL="342900" indent="-342900">
              <a:lnSpc>
                <a:spcPct val="120000"/>
              </a:lnSpc>
              <a:spcAft>
                <a:spcPts val="600"/>
              </a:spcAft>
              <a:buFont typeface="Arial" panose="020B0604020202020204" pitchFamily="34" charset="0"/>
              <a:buChar char="•"/>
            </a:pPr>
            <a:r>
              <a:rPr lang="en-GB" dirty="0">
                <a:solidFill>
                  <a:srgbClr val="000000"/>
                </a:solidFill>
                <a:latin typeface="+mj-lt"/>
              </a:rPr>
              <a:t>Refused asylum seekers may access support under Section 4 of The Immigration and Asylum Act 1999.</a:t>
            </a:r>
          </a:p>
          <a:p>
            <a:pPr marL="342900" indent="-342900">
              <a:lnSpc>
                <a:spcPct val="120000"/>
              </a:lnSpc>
              <a:spcAft>
                <a:spcPts val="600"/>
              </a:spcAft>
              <a:buFont typeface="Arial" panose="020B0604020202020204" pitchFamily="34" charset="0"/>
              <a:buChar char="•"/>
            </a:pPr>
            <a:r>
              <a:rPr lang="en-GB" dirty="0">
                <a:solidFill>
                  <a:srgbClr val="000000"/>
                </a:solidFill>
                <a:latin typeface="+mj-lt"/>
              </a:rPr>
              <a:t>Need to meet conditions such as being unable to return to their country of origin due to medical issues or taking all reasonable action to return to their home country (Refugee Council, 2019). </a:t>
            </a:r>
          </a:p>
          <a:p>
            <a:pPr marL="342900" indent="-342900">
              <a:lnSpc>
                <a:spcPct val="120000"/>
              </a:lnSpc>
              <a:spcAft>
                <a:spcPts val="600"/>
              </a:spcAft>
              <a:buFont typeface="Arial" panose="020B0604020202020204" pitchFamily="34" charset="0"/>
              <a:buChar char="•"/>
            </a:pPr>
            <a:r>
              <a:rPr lang="en-GB" dirty="0">
                <a:solidFill>
                  <a:srgbClr val="000000"/>
                </a:solidFill>
                <a:latin typeface="+mj-lt"/>
              </a:rPr>
              <a:t>Many refused asylum seekers may be denied support under Section 4 (Refugee Council, 2019) </a:t>
            </a:r>
          </a:p>
          <a:p>
            <a:pPr marL="342900" indent="-342900">
              <a:lnSpc>
                <a:spcPct val="120000"/>
              </a:lnSpc>
              <a:spcAft>
                <a:spcPts val="600"/>
              </a:spcAft>
              <a:buFont typeface="Arial" panose="020B0604020202020204" pitchFamily="34" charset="0"/>
              <a:buChar char="•"/>
            </a:pPr>
            <a:r>
              <a:rPr lang="en-GB" dirty="0">
                <a:solidFill>
                  <a:srgbClr val="000000"/>
                </a:solidFill>
                <a:latin typeface="+mj-lt"/>
              </a:rPr>
              <a:t>May go into hiding and live without financial support for fear of being returned to an unsafe country (Morgan, </a:t>
            </a:r>
            <a:r>
              <a:rPr lang="en-GB" dirty="0" err="1">
                <a:solidFill>
                  <a:srgbClr val="000000"/>
                </a:solidFill>
                <a:latin typeface="+mj-lt"/>
              </a:rPr>
              <a:t>Melluish</a:t>
            </a:r>
            <a:r>
              <a:rPr lang="en-GB" dirty="0">
                <a:solidFill>
                  <a:srgbClr val="000000"/>
                </a:solidFill>
                <a:latin typeface="+mj-lt"/>
              </a:rPr>
              <a:t>, &amp; Welham, 2017). </a:t>
            </a:r>
            <a:endParaRPr lang="en-US" dirty="0">
              <a:solidFill>
                <a:srgbClr val="000000"/>
              </a:solidFill>
              <a:latin typeface="+mj-lt"/>
            </a:endParaRPr>
          </a:p>
        </p:txBody>
      </p:sp>
    </p:spTree>
    <p:extLst>
      <p:ext uri="{BB962C8B-B14F-4D97-AF65-F5344CB8AC3E}">
        <p14:creationId xmlns:p14="http://schemas.microsoft.com/office/powerpoint/2010/main" val="414685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29" name="Freeform: Shape 2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2" name="Rectangle 31">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l="4325" r="28624" b="1"/>
          <a:stretch/>
        </p:blipFill>
        <p:spPr>
          <a:xfrm>
            <a:off x="-1" y="1"/>
            <a:ext cx="7240773" cy="6857999"/>
          </a:xfrm>
          <a:prstGeom prst="rect">
            <a:avLst/>
          </a:prstGeom>
        </p:spPr>
      </p:pic>
      <p:sp>
        <p:nvSpPr>
          <p:cNvPr id="34" name="Freeform: Shape 33">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B53FD2E-EBDD-51F5-E949-D68AFF09BBED}"/>
              </a:ext>
            </a:extLst>
          </p:cNvPr>
          <p:cNvSpPr txBox="1"/>
          <p:nvPr/>
        </p:nvSpPr>
        <p:spPr>
          <a:xfrm>
            <a:off x="7697318" y="749882"/>
            <a:ext cx="3802951" cy="5365172"/>
          </a:xfrm>
          <a:prstGeom prst="rect">
            <a:avLst/>
          </a:prstGeom>
        </p:spPr>
        <p:txBody>
          <a:bodyPr vert="horz" lIns="91440" tIns="45720" rIns="91440" bIns="45720" rtlCol="0">
            <a:noAutofit/>
          </a:bodyPr>
          <a:lstStyle/>
          <a:p>
            <a:pPr>
              <a:lnSpc>
                <a:spcPct val="120000"/>
              </a:lnSpc>
              <a:spcAft>
                <a:spcPts val="600"/>
              </a:spcAft>
            </a:pPr>
            <a:r>
              <a:rPr lang="en-GB" sz="1700" dirty="0">
                <a:solidFill>
                  <a:srgbClr val="000000"/>
                </a:solidFill>
                <a:latin typeface="+mj-lt"/>
              </a:rPr>
              <a:t>Enforced destitution is justified in terms of avoiding an ‘economic pull’ to enter the UK (</a:t>
            </a:r>
            <a:r>
              <a:rPr lang="en-GB" sz="1700" dirty="0" err="1">
                <a:solidFill>
                  <a:srgbClr val="000000"/>
                </a:solidFill>
                <a:latin typeface="+mj-lt"/>
              </a:rPr>
              <a:t>Mayblin</a:t>
            </a:r>
            <a:r>
              <a:rPr lang="en-GB" sz="1700" dirty="0">
                <a:solidFill>
                  <a:srgbClr val="000000"/>
                </a:solidFill>
                <a:latin typeface="+mj-lt"/>
              </a:rPr>
              <a:t>, 2017) </a:t>
            </a:r>
          </a:p>
          <a:p>
            <a:pPr>
              <a:lnSpc>
                <a:spcPct val="120000"/>
              </a:lnSpc>
              <a:spcAft>
                <a:spcPts val="600"/>
              </a:spcAft>
            </a:pPr>
            <a:r>
              <a:rPr lang="en-GB" sz="1700" dirty="0">
                <a:solidFill>
                  <a:srgbClr val="000000"/>
                </a:solidFill>
                <a:latin typeface="+mj-lt"/>
              </a:rPr>
              <a:t>Past evidence disputed this as destitution did not act as motivation for asylum seekers to uptake voluntary departure (Blanchard &amp; Joy, 2017; Ibrahim &amp; Howarth, 2018; O’Neill, 2017). </a:t>
            </a:r>
          </a:p>
          <a:p>
            <a:pPr>
              <a:lnSpc>
                <a:spcPct val="120000"/>
              </a:lnSpc>
              <a:spcAft>
                <a:spcPts val="600"/>
              </a:spcAft>
            </a:pPr>
            <a:r>
              <a:rPr lang="en-GB" sz="1700" dirty="0">
                <a:solidFill>
                  <a:srgbClr val="000000"/>
                </a:solidFill>
                <a:latin typeface="+mj-lt"/>
              </a:rPr>
              <a:t>2024 statistics from The Migration Observatory suggest a post-Covid society has reached sufficient levels of austerity to drive asylum seekers back to unsafe countries, as voluntary departures have increased (Walsh &amp; </a:t>
            </a:r>
            <a:r>
              <a:rPr lang="en-GB" sz="1700" dirty="0" err="1">
                <a:solidFill>
                  <a:srgbClr val="000000"/>
                </a:solidFill>
                <a:latin typeface="+mj-lt"/>
              </a:rPr>
              <a:t>Cuibus</a:t>
            </a:r>
            <a:r>
              <a:rPr lang="en-GB" sz="1700" dirty="0">
                <a:solidFill>
                  <a:srgbClr val="000000"/>
                </a:solidFill>
                <a:latin typeface="+mj-lt"/>
              </a:rPr>
              <a:t>, 2024). </a:t>
            </a:r>
            <a:endParaRPr lang="en-US" sz="1700" dirty="0">
              <a:solidFill>
                <a:srgbClr val="000000"/>
              </a:solidFill>
              <a:latin typeface="+mj-lt"/>
            </a:endParaRPr>
          </a:p>
        </p:txBody>
      </p:sp>
      <p:sp>
        <p:nvSpPr>
          <p:cNvPr id="8" name="Rectangle 7">
            <a:extLst>
              <a:ext uri="{FF2B5EF4-FFF2-40B4-BE49-F238E27FC236}">
                <a16:creationId xmlns:a16="http://schemas.microsoft.com/office/drawing/2014/main" id="{91F6BCC3-7951-1D88-613B-4556C5E90383}"/>
              </a:ext>
            </a:extLst>
          </p:cNvPr>
          <p:cNvSpPr/>
          <p:nvPr/>
        </p:nvSpPr>
        <p:spPr>
          <a:xfrm>
            <a:off x="-85059" y="-187062"/>
            <a:ext cx="7325832" cy="7145078"/>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6">
            <a:extLst>
              <a:ext uri="{FF2B5EF4-FFF2-40B4-BE49-F238E27FC236}">
                <a16:creationId xmlns:a16="http://schemas.microsoft.com/office/drawing/2014/main" id="{516AEBD8-4236-854A-FD81-AA388FD208F3}"/>
              </a:ext>
            </a:extLst>
          </p:cNvPr>
          <p:cNvSpPr>
            <a:spLocks noGrp="1"/>
          </p:cNvSpPr>
          <p:nvPr>
            <p:ph type="ctrTitle"/>
          </p:nvPr>
        </p:nvSpPr>
        <p:spPr>
          <a:xfrm>
            <a:off x="214650" y="3134443"/>
            <a:ext cx="7222664" cy="834155"/>
          </a:xfrm>
        </p:spPr>
        <p:txBody>
          <a:bodyPr>
            <a:noAutofit/>
          </a:bodyPr>
          <a:lstStyle/>
          <a:p>
            <a:pPr algn="ctr"/>
            <a:r>
              <a:rPr lang="en-GB" sz="4400" b="1" spc="600" dirty="0">
                <a:solidFill>
                  <a:schemeClr val="bg1"/>
                </a:solidFill>
                <a:latin typeface="Avenir Next LT Pro"/>
                <a:ea typeface="+mn-ea"/>
                <a:cs typeface="+mn-cs"/>
              </a:rPr>
              <a:t>DETERRENCE</a:t>
            </a:r>
            <a:endParaRPr lang="en-GB" sz="4400" dirty="0">
              <a:solidFill>
                <a:schemeClr val="bg1"/>
              </a:solidFill>
            </a:endParaRPr>
          </a:p>
        </p:txBody>
      </p:sp>
      <p:sp>
        <p:nvSpPr>
          <p:cNvPr id="9" name="Rectangle 8">
            <a:extLst>
              <a:ext uri="{FF2B5EF4-FFF2-40B4-BE49-F238E27FC236}">
                <a16:creationId xmlns:a16="http://schemas.microsoft.com/office/drawing/2014/main" id="{A40F0119-06FB-2BDE-DC27-25DC42212342}"/>
              </a:ext>
            </a:extLst>
          </p:cNvPr>
          <p:cNvSpPr/>
          <p:nvPr/>
        </p:nvSpPr>
        <p:spPr>
          <a:xfrm>
            <a:off x="7668199" y="6108119"/>
            <a:ext cx="4545067" cy="10369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EADC8E40-BD0F-BE88-D61C-207D915A57A8}"/>
              </a:ext>
            </a:extLst>
          </p:cNvPr>
          <p:cNvSpPr/>
          <p:nvPr/>
        </p:nvSpPr>
        <p:spPr>
          <a:xfrm>
            <a:off x="7240772" y="0"/>
            <a:ext cx="425569" cy="6857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23915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022711" y="855124"/>
            <a:ext cx="5752933" cy="1362658"/>
          </a:xfrm>
        </p:spPr>
        <p:txBody>
          <a:bodyPr vert="horz" lIns="91440" tIns="45720" rIns="91440" bIns="45720" rtlCol="0" anchor="t">
            <a:normAutofit/>
          </a:bodyPr>
          <a:lstStyle/>
          <a:p>
            <a:pPr>
              <a:lnSpc>
                <a:spcPct val="120000"/>
              </a:lnSpc>
            </a:pPr>
            <a:r>
              <a:rPr kumimoji="0" lang="en-US" sz="3200" b="1" i="0" u="none" strike="noStrike" spc="700" normalizeH="0" noProof="0" dirty="0">
                <a:ln>
                  <a:noFill/>
                </a:ln>
                <a:solidFill>
                  <a:srgbClr val="000000"/>
                </a:solidFill>
                <a:effectLst/>
                <a:uLnTx/>
                <a:uFillTx/>
              </a:rPr>
              <a:t>INTERSECTIONALITY</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70685" y="1626616"/>
            <a:ext cx="6610507" cy="4303529"/>
          </a:xfrm>
          <a:prstGeom prst="rect">
            <a:avLst/>
          </a:prstGeom>
        </p:spPr>
        <p:txBody>
          <a:bodyPr vert="horz" lIns="91440" tIns="45720" rIns="91440" bIns="45720" rtlCol="0">
            <a:normAutofit fontScale="92500"/>
          </a:bodyPr>
          <a:lstStyle/>
          <a:p>
            <a:pPr marL="285750" indent="-285750">
              <a:lnSpc>
                <a:spcPct val="120000"/>
              </a:lnSpc>
              <a:spcAft>
                <a:spcPts val="600"/>
              </a:spcAft>
              <a:buFont typeface="Arial" panose="020B0604020202020204" pitchFamily="34" charset="0"/>
              <a:buChar char="•"/>
            </a:pPr>
            <a:r>
              <a:rPr lang="en-GB" dirty="0">
                <a:solidFill>
                  <a:srgbClr val="000000"/>
                </a:solidFill>
                <a:latin typeface="+mj-lt"/>
              </a:rPr>
              <a:t>Research has highlighted economic barriers to participation in society are felt most by already vulnerable groups such as victims of torture (Pettitt, 2013), pregnant women (Phillimore, 2016), and children (McIntyre &amp; Hall, 2020).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These groups are likely to be at higher risk if they have to return to their home countries.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Poverty can cause and exacerbate health issues in these groups.</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Pregnant asylum seeker women often miss hospital appointments due to being unable to afford transport, which results in increased ill health and mortality for themselves and their babies (Asif, Baugh, &amp; Jones, 2015).</a:t>
            </a:r>
            <a:endParaRPr lang="en-US"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835752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73" name="Freeform: Shape 72">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Rectangle 73">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6" name="Rectangle 75">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lorful pattern with dots&#10;&#10;Description automatically generated with medium confidence">
            <a:extLst>
              <a:ext uri="{FF2B5EF4-FFF2-40B4-BE49-F238E27FC236}">
                <a16:creationId xmlns:a16="http://schemas.microsoft.com/office/drawing/2014/main" id="{4564FDD4-2436-7C61-6E92-29FC12E9CC44}"/>
              </a:ext>
            </a:extLst>
          </p:cNvPr>
          <p:cNvPicPr>
            <a:picLocks noChangeAspect="1"/>
          </p:cNvPicPr>
          <p:nvPr/>
        </p:nvPicPr>
        <p:blipFill rotWithShape="1">
          <a:blip r:embed="rId4">
            <a:alphaModFix amt="50000"/>
          </a:blip>
          <a:srcRect r="3112" b="1"/>
          <a:stretch/>
        </p:blipFill>
        <p:spPr>
          <a:xfrm>
            <a:off x="20" y="10"/>
            <a:ext cx="12191979" cy="6857989"/>
          </a:xfrm>
          <a:prstGeom prst="rect">
            <a:avLst/>
          </a:prstGeom>
        </p:spPr>
      </p:pic>
      <p:sp>
        <p:nvSpPr>
          <p:cNvPr id="78" name="Freeform: Shape 77">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001300" y="3248166"/>
            <a:ext cx="5190698" cy="3608015"/>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Rectangle 5">
            <a:extLst>
              <a:ext uri="{FF2B5EF4-FFF2-40B4-BE49-F238E27FC236}">
                <a16:creationId xmlns:a16="http://schemas.microsoft.com/office/drawing/2014/main" id="{13313424-B667-6058-8DB7-89213B526836}"/>
              </a:ext>
            </a:extLst>
          </p:cNvPr>
          <p:cNvSpPr/>
          <p:nvPr/>
        </p:nvSpPr>
        <p:spPr>
          <a:xfrm>
            <a:off x="-102781" y="-393485"/>
            <a:ext cx="12397561" cy="7283301"/>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5779" y="791772"/>
            <a:ext cx="6610507" cy="5228536"/>
          </a:xfrm>
          <a:prstGeom prst="rect">
            <a:avLst/>
          </a:prstGeom>
          <a:solidFill>
            <a:schemeClr val="accent1">
              <a:lumMod val="20000"/>
              <a:lumOff val="80000"/>
            </a:schemeClr>
          </a:solidFill>
          <a:ln w="38100">
            <a:noFill/>
          </a:ln>
          <a:effectLst>
            <a:outerShdw dist="190500" dir="270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5181600" y="1089605"/>
            <a:ext cx="6336076" cy="782597"/>
          </a:xfrm>
        </p:spPr>
        <p:txBody>
          <a:bodyPr vert="horz" lIns="91440" tIns="45720" rIns="91440" bIns="45720" rtlCol="0" anchor="t">
            <a:normAutofit/>
          </a:bodyPr>
          <a:lstStyle/>
          <a:p>
            <a:pPr>
              <a:lnSpc>
                <a:spcPct val="120000"/>
              </a:lnSpc>
            </a:pPr>
            <a:r>
              <a:rPr lang="en-US" sz="3200" b="1" spc="700" dirty="0">
                <a:solidFill>
                  <a:srgbClr val="000000"/>
                </a:solidFill>
              </a:rPr>
              <a:t>RIGHT TO WORK</a:t>
            </a:r>
          </a:p>
        </p:txBody>
      </p:sp>
      <p:sp>
        <p:nvSpPr>
          <p:cNvPr id="5" name="TextBox 4">
            <a:extLst>
              <a:ext uri="{FF2B5EF4-FFF2-40B4-BE49-F238E27FC236}">
                <a16:creationId xmlns:a16="http://schemas.microsoft.com/office/drawing/2014/main" id="{D79524DF-DD57-E3AB-8C00-FFAD3852F92E}"/>
              </a:ext>
            </a:extLst>
          </p:cNvPr>
          <p:cNvSpPr txBox="1"/>
          <p:nvPr/>
        </p:nvSpPr>
        <p:spPr>
          <a:xfrm>
            <a:off x="5181600" y="2068945"/>
            <a:ext cx="6010256" cy="3951363"/>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2000" dirty="0">
                <a:solidFill>
                  <a:srgbClr val="000000"/>
                </a:solidFill>
                <a:latin typeface="+mj-lt"/>
              </a:rPr>
              <a:t>Asylum seekers in the UK are not permitted to work unless they have waited longer than 12 months for an initial decision (Gower, McKinney, &amp; Meade, 2020; UK Visas and Immigration, 2024). </a:t>
            </a:r>
          </a:p>
          <a:p>
            <a:pPr marL="285750" indent="-285750">
              <a:lnSpc>
                <a:spcPct val="120000"/>
              </a:lnSpc>
              <a:spcAft>
                <a:spcPts val="600"/>
              </a:spcAft>
              <a:buFont typeface="Arial" panose="020B0604020202020204" pitchFamily="34" charset="0"/>
              <a:buChar char="•"/>
            </a:pPr>
            <a:r>
              <a:rPr lang="en-GB" sz="2000" dirty="0">
                <a:solidFill>
                  <a:srgbClr val="000000"/>
                </a:solidFill>
                <a:latin typeface="+mj-lt"/>
              </a:rPr>
              <a:t>Impacts social mobility.</a:t>
            </a:r>
          </a:p>
          <a:p>
            <a:pPr marL="742950" lvl="1" indent="-285750">
              <a:lnSpc>
                <a:spcPct val="120000"/>
              </a:lnSpc>
              <a:spcAft>
                <a:spcPts val="600"/>
              </a:spcAft>
              <a:buFont typeface="Arial" panose="020B0604020202020204" pitchFamily="34" charset="0"/>
              <a:buChar char="•"/>
            </a:pPr>
            <a:r>
              <a:rPr lang="en-GB" sz="2000" dirty="0">
                <a:solidFill>
                  <a:srgbClr val="000000"/>
                </a:solidFill>
                <a:latin typeface="+mj-lt"/>
              </a:rPr>
              <a:t>Social mobility refers to ability to move between social classes (</a:t>
            </a:r>
            <a:r>
              <a:rPr lang="en-GB" sz="2000" dirty="0" err="1">
                <a:solidFill>
                  <a:srgbClr val="000000"/>
                </a:solidFill>
                <a:latin typeface="+mj-lt"/>
              </a:rPr>
              <a:t>Westoff</a:t>
            </a:r>
            <a:r>
              <a:rPr lang="en-GB" sz="2000" dirty="0">
                <a:solidFill>
                  <a:srgbClr val="000000"/>
                </a:solidFill>
                <a:latin typeface="+mj-lt"/>
              </a:rPr>
              <a:t>, Bressler, &amp; </a:t>
            </a:r>
            <a:r>
              <a:rPr lang="en-GB" sz="2000" dirty="0" err="1">
                <a:solidFill>
                  <a:srgbClr val="000000"/>
                </a:solidFill>
                <a:latin typeface="+mj-lt"/>
              </a:rPr>
              <a:t>Sagi</a:t>
            </a:r>
            <a:r>
              <a:rPr lang="en-GB" sz="2000" dirty="0">
                <a:solidFill>
                  <a:srgbClr val="000000"/>
                </a:solidFill>
                <a:latin typeface="+mj-lt"/>
              </a:rPr>
              <a:t>, 1960)</a:t>
            </a:r>
            <a:endParaRPr lang="en-US" dirty="0">
              <a:solidFill>
                <a:srgbClr val="000000"/>
              </a:solidFill>
              <a:latin typeface="+mj-lt"/>
            </a:endParaRPr>
          </a:p>
        </p:txBody>
      </p:sp>
    </p:spTree>
    <p:extLst>
      <p:ext uri="{BB962C8B-B14F-4D97-AF65-F5344CB8AC3E}">
        <p14:creationId xmlns:p14="http://schemas.microsoft.com/office/powerpoint/2010/main" val="2081845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811127" y="85722"/>
            <a:ext cx="7627793" cy="671514"/>
          </a:xfrm>
        </p:spPr>
        <p:txBody>
          <a:bodyPr vert="horz" lIns="91440" tIns="45720" rIns="91440" bIns="45720" rtlCol="0" anchor="t">
            <a:normAutofit fontScale="90000"/>
          </a:bodyPr>
          <a:lstStyle/>
          <a:p>
            <a:pPr>
              <a:lnSpc>
                <a:spcPct val="120000"/>
              </a:lnSpc>
            </a:pPr>
            <a:r>
              <a:rPr kumimoji="0" lang="en-US" sz="3200" b="1" i="0" u="none" strike="noStrike" spc="700" normalizeH="0" noProof="0" dirty="0">
                <a:ln>
                  <a:noFill/>
                </a:ln>
                <a:solidFill>
                  <a:srgbClr val="000000"/>
                </a:solidFill>
                <a:effectLst/>
                <a:uLnTx/>
                <a:uFillTx/>
              </a:rPr>
              <a:t>IMPACT OF RIGHT TO WORK</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657225" y="842958"/>
            <a:ext cx="7781695" cy="5815012"/>
          </a:xfrm>
          <a:prstGeom prst="rect">
            <a:avLst/>
          </a:prstGeom>
        </p:spPr>
        <p:txBody>
          <a:bodyPr vert="horz" lIns="91440" tIns="45720" rIns="91440" bIns="45720" rtlCol="0">
            <a:normAutofit/>
          </a:bodyPr>
          <a:lstStyle/>
          <a:p>
            <a:pPr marL="285750" indent="-285750">
              <a:lnSpc>
                <a:spcPct val="120000"/>
              </a:lnSpc>
              <a:spcAft>
                <a:spcPts val="600"/>
              </a:spcAft>
              <a:buFont typeface="Arial" panose="020B0604020202020204" pitchFamily="34" charset="0"/>
              <a:buChar char="•"/>
            </a:pPr>
            <a:r>
              <a:rPr lang="en-GB" dirty="0">
                <a:solidFill>
                  <a:srgbClr val="000000"/>
                </a:solidFill>
                <a:latin typeface="+mj-lt"/>
              </a:rPr>
              <a:t>Pushes asylum seekers towards unstable and exploitative work opportunities with employers who view migrant work as a cheap alternative and where asylum seekers often experience deception, physical and sexual violence, threats, withholding of wages or unhealthy working conditions, (Allan, 2012; Blanchard &amp; Joy, 2017; Dwyer, Hodkinson, Lewis &amp; Waite, 2016; </a:t>
            </a:r>
            <a:r>
              <a:rPr lang="en-GB" dirty="0" err="1">
                <a:solidFill>
                  <a:srgbClr val="000000"/>
                </a:solidFill>
                <a:latin typeface="+mj-lt"/>
              </a:rPr>
              <a:t>MacKenzie</a:t>
            </a:r>
            <a:r>
              <a:rPr lang="en-GB" dirty="0">
                <a:solidFill>
                  <a:srgbClr val="000000"/>
                </a:solidFill>
                <a:latin typeface="+mj-lt"/>
              </a:rPr>
              <a:t> &amp; Forde, 2009; Waite, 2017)</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Contributes to idea that asylum seekers are unwilling to participate in society reinforcing attitudinal barriers (Calo, Montgomery, &amp; Baglioni, 2022)</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Unemployment is a predictor of poor mental health and wellbeing (Campbell, Mann, Moffatt, Dave, &amp; Pearce, 2018)</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Systematic review of 72 studies supported this finding (Lai, Die, &amp; </a:t>
            </a:r>
            <a:r>
              <a:rPr lang="en-GB" dirty="0" err="1">
                <a:solidFill>
                  <a:srgbClr val="000000"/>
                </a:solidFill>
                <a:latin typeface="+mj-lt"/>
              </a:rPr>
              <a:t>Ziersch</a:t>
            </a:r>
            <a:r>
              <a:rPr lang="en-GB" dirty="0">
                <a:solidFill>
                  <a:srgbClr val="000000"/>
                </a:solidFill>
                <a:latin typeface="+mj-lt"/>
              </a:rPr>
              <a:t>, 2022)</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Particularly impactful for males who link the ability to work and provide with their masculine identity (Cuthill, 2017). </a:t>
            </a:r>
            <a:endParaRPr lang="en-US"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1230691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13274" y="0"/>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0" y="2870784"/>
            <a:ext cx="12178726" cy="1116419"/>
          </a:xfrm>
        </p:spPr>
        <p:txBody>
          <a:bodyPr>
            <a:normAutofit fontScale="90000"/>
          </a:bodyPr>
          <a:lstStyle/>
          <a:p>
            <a:pPr algn="ctr"/>
            <a:r>
              <a:rPr kumimoji="0" lang="en-GB" sz="6000" b="1" i="0" u="none" strike="noStrike" kern="1200" cap="all" spc="600" normalizeH="0" baseline="0" noProof="0" dirty="0">
                <a:ln>
                  <a:noFill/>
                </a:ln>
                <a:solidFill>
                  <a:schemeClr val="bg1"/>
                </a:solidFill>
                <a:effectLst/>
                <a:uLnTx/>
                <a:uFillTx/>
                <a:latin typeface="Avenir Next LT Pro"/>
                <a:ea typeface="+mn-ea"/>
                <a:cs typeface="+mn-cs"/>
              </a:rPr>
              <a:t>Solutions</a:t>
            </a:r>
            <a:endParaRPr lang="en-GB" sz="6000" b="1" dirty="0">
              <a:solidFill>
                <a:srgbClr val="FFFFFF"/>
              </a:solidFill>
            </a:endParaRP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32766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022711" y="855124"/>
            <a:ext cx="5752933" cy="1362658"/>
          </a:xfrm>
        </p:spPr>
        <p:txBody>
          <a:bodyPr vert="horz" lIns="91440" tIns="45720" rIns="91440" bIns="45720" rtlCol="0" anchor="t">
            <a:normAutofit/>
          </a:bodyPr>
          <a:lstStyle/>
          <a:p>
            <a:pPr>
              <a:lnSpc>
                <a:spcPct val="120000"/>
              </a:lnSpc>
            </a:pPr>
            <a:r>
              <a:rPr kumimoji="0" lang="en-US" sz="3200" b="1" i="0" u="none" strike="noStrike" spc="700" normalizeH="0" noProof="0" dirty="0">
                <a:ln>
                  <a:noFill/>
                </a:ln>
                <a:solidFill>
                  <a:srgbClr val="000000"/>
                </a:solidFill>
                <a:effectLst/>
                <a:uLnTx/>
                <a:uFillTx/>
              </a:rPr>
              <a:t>POLICY REFORM</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70685" y="1626616"/>
            <a:ext cx="6610507" cy="4457044"/>
          </a:xfrm>
          <a:prstGeom prst="rect">
            <a:avLst/>
          </a:prstGeom>
        </p:spPr>
        <p:txBody>
          <a:bodyPr vert="horz" lIns="91440" tIns="45720" rIns="91440" bIns="45720" rtlCol="0">
            <a:normAutofit fontScale="92500" lnSpcReduction="10000"/>
          </a:bodyPr>
          <a:lstStyle/>
          <a:p>
            <a:pPr>
              <a:lnSpc>
                <a:spcPct val="120000"/>
              </a:lnSpc>
              <a:spcAft>
                <a:spcPts val="600"/>
              </a:spcAft>
            </a:pPr>
            <a:r>
              <a:rPr lang="en-GB" sz="1800" dirty="0">
                <a:solidFill>
                  <a:srgbClr val="000000"/>
                </a:solidFill>
                <a:latin typeface="+mj-lt"/>
              </a:rPr>
              <a:t>Hostile environment policies are harming asylum seekers (Qureshi, Morris, &amp; Mort, 2020; Webber, 2019). </a:t>
            </a:r>
          </a:p>
          <a:p>
            <a:pPr>
              <a:lnSpc>
                <a:spcPct val="120000"/>
              </a:lnSpc>
              <a:spcAft>
                <a:spcPts val="600"/>
              </a:spcAft>
            </a:pPr>
            <a:r>
              <a:rPr lang="en-GB" sz="1800" dirty="0">
                <a:solidFill>
                  <a:srgbClr val="000000"/>
                </a:solidFill>
                <a:latin typeface="+mj-lt"/>
              </a:rPr>
              <a:t>The most obvious solution is policy revision. </a:t>
            </a:r>
          </a:p>
          <a:p>
            <a:pPr>
              <a:lnSpc>
                <a:spcPct val="120000"/>
              </a:lnSpc>
              <a:spcAft>
                <a:spcPts val="600"/>
              </a:spcAft>
            </a:pPr>
            <a:r>
              <a:rPr lang="en-GB" sz="1800" dirty="0" err="1">
                <a:solidFill>
                  <a:srgbClr val="000000"/>
                </a:solidFill>
                <a:latin typeface="+mj-lt"/>
              </a:rPr>
              <a:t>Kienzler</a:t>
            </a:r>
            <a:r>
              <a:rPr lang="en-GB" sz="1800" dirty="0">
                <a:solidFill>
                  <a:srgbClr val="000000"/>
                </a:solidFill>
                <a:latin typeface="+mj-lt"/>
              </a:rPr>
              <a:t> (2024) conducted interviews with 19 service providers and highlighted 4 key points for policy revision: a focus on human rights in asylum seeker policy, needs assessments for asylum seekers to develop meaningful strategies for integration, inclusion in the NHS Inclusion Health Framework, and commitment to addressing racism and xenophobia in healthcare. </a:t>
            </a:r>
          </a:p>
          <a:p>
            <a:pPr>
              <a:lnSpc>
                <a:spcPct val="120000"/>
              </a:lnSpc>
              <a:spcAft>
                <a:spcPts val="600"/>
              </a:spcAft>
            </a:pPr>
            <a:r>
              <a:rPr lang="en-GB" dirty="0">
                <a:solidFill>
                  <a:srgbClr val="000000"/>
                </a:solidFill>
                <a:latin typeface="+mj-lt"/>
              </a:rPr>
              <a:t>A</a:t>
            </a:r>
            <a:r>
              <a:rPr lang="en-GB" sz="1800" dirty="0">
                <a:solidFill>
                  <a:srgbClr val="000000"/>
                </a:solidFill>
                <a:latin typeface="+mj-lt"/>
              </a:rPr>
              <a:t>nti-asylum rhetoric shows no sign of relent (Braverman, 2023; </a:t>
            </a:r>
            <a:r>
              <a:rPr lang="en-GB" sz="1800" dirty="0" err="1">
                <a:solidFill>
                  <a:srgbClr val="000000"/>
                </a:solidFill>
                <a:latin typeface="+mj-lt"/>
              </a:rPr>
              <a:t>Mayblin</a:t>
            </a:r>
            <a:r>
              <a:rPr lang="en-GB" sz="1800" dirty="0">
                <a:solidFill>
                  <a:srgbClr val="000000"/>
                </a:solidFill>
                <a:latin typeface="+mj-lt"/>
              </a:rPr>
              <a:t>, Turner, Davies, </a:t>
            </a:r>
            <a:r>
              <a:rPr lang="en-GB" sz="1800" dirty="0" err="1">
                <a:solidFill>
                  <a:srgbClr val="000000"/>
                </a:solidFill>
                <a:latin typeface="+mj-lt"/>
              </a:rPr>
              <a:t>Yemane</a:t>
            </a:r>
            <a:r>
              <a:rPr lang="en-GB" sz="1800" dirty="0">
                <a:solidFill>
                  <a:srgbClr val="000000"/>
                </a:solidFill>
                <a:latin typeface="+mj-lt"/>
              </a:rPr>
              <a:t>, &amp; </a:t>
            </a:r>
            <a:r>
              <a:rPr lang="en-GB" sz="1800" dirty="0" err="1">
                <a:solidFill>
                  <a:srgbClr val="000000"/>
                </a:solidFill>
                <a:latin typeface="+mj-lt"/>
              </a:rPr>
              <a:t>Isakjee</a:t>
            </a:r>
            <a:r>
              <a:rPr lang="en-GB" sz="1800" dirty="0">
                <a:solidFill>
                  <a:srgbClr val="000000"/>
                </a:solidFill>
                <a:latin typeface="+mj-lt"/>
              </a:rPr>
              <a:t>, 2024; Sunak, 2023; Sunak, 2024) </a:t>
            </a:r>
          </a:p>
          <a:p>
            <a:pPr>
              <a:lnSpc>
                <a:spcPct val="120000"/>
              </a:lnSpc>
              <a:spcAft>
                <a:spcPts val="600"/>
              </a:spcAft>
            </a:pPr>
            <a:r>
              <a:rPr lang="en-GB" sz="1800" dirty="0">
                <a:solidFill>
                  <a:srgbClr val="000000"/>
                </a:solidFill>
                <a:latin typeface="+mj-lt"/>
              </a:rPr>
              <a:t>It is unlikely policy will change in favour of asylum seeker safety and inclusion.</a:t>
            </a:r>
            <a:endParaRPr lang="en-US" sz="18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472713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57225" y="121604"/>
            <a:ext cx="7627793" cy="671514"/>
          </a:xfrm>
        </p:spPr>
        <p:txBody>
          <a:bodyPr vert="horz" lIns="91440" tIns="45720" rIns="91440" bIns="45720" rtlCol="0" anchor="t">
            <a:normAutofit fontScale="90000"/>
          </a:bodyPr>
          <a:lstStyle/>
          <a:p>
            <a:pPr>
              <a:lnSpc>
                <a:spcPct val="120000"/>
              </a:lnSpc>
            </a:pPr>
            <a:r>
              <a:rPr kumimoji="0" lang="en-US" sz="3200" b="1" i="0" u="none" strike="noStrike" spc="700" normalizeH="0" noProof="0" dirty="0">
                <a:ln>
                  <a:noFill/>
                </a:ln>
                <a:solidFill>
                  <a:srgbClr val="000000"/>
                </a:solidFill>
                <a:effectLst/>
                <a:uLnTx/>
                <a:uFillTx/>
              </a:rPr>
              <a:t>Campaigns and social movements</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1403497"/>
            <a:ext cx="7925573" cy="5454503"/>
          </a:xfrm>
          <a:prstGeom prst="rect">
            <a:avLst/>
          </a:prstGeom>
        </p:spPr>
        <p:txBody>
          <a:bodyPr vert="horz" lIns="91440" tIns="45720" rIns="91440" bIns="45720" rtlCol="0">
            <a:normAutofit fontScale="92500" lnSpcReduction="20000"/>
          </a:bodyPr>
          <a:lstStyle/>
          <a:p>
            <a:pPr marL="285750" indent="-285750">
              <a:lnSpc>
                <a:spcPct val="120000"/>
              </a:lnSpc>
              <a:spcAft>
                <a:spcPts val="600"/>
              </a:spcAft>
              <a:buFont typeface="Arial" panose="020B0604020202020204" pitchFamily="34" charset="0"/>
              <a:buChar char="•"/>
            </a:pPr>
            <a:r>
              <a:rPr lang="en-GB" dirty="0">
                <a:solidFill>
                  <a:srgbClr val="000000"/>
                </a:solidFill>
                <a:latin typeface="+mj-lt"/>
              </a:rPr>
              <a:t>‘Refugees Welcome UK’ was started in 2015 in response to the government’s stance on accepting Syrian asylum seekers (</a:t>
            </a:r>
            <a:r>
              <a:rPr lang="en-GB" dirty="0" err="1">
                <a:solidFill>
                  <a:srgbClr val="000000"/>
                </a:solidFill>
                <a:latin typeface="+mj-lt"/>
              </a:rPr>
              <a:t>Koca</a:t>
            </a:r>
            <a:r>
              <a:rPr lang="en-GB" dirty="0">
                <a:solidFill>
                  <a:srgbClr val="000000"/>
                </a:solidFill>
                <a:latin typeface="+mj-lt"/>
              </a:rPr>
              <a:t>, 2016).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Aims to support the resettlement of asylum seekers and refugees through raising money but also putting pressure on the government to take a fair share of asylum seekers, support third sector organisations, and end restrictive policies.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Had some success, convincing the government to commit to accepting 1000 Syrian refugees before Christmas that year.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City of Sanctuary movement also shares information and encourages citizens to campaign against policies and government acts that exclude asylum seekers, such as the Rwanda Bill (Cities of Sanctuary, 2024).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Protests can be helpful in preventing exclusion in the form of removal of asylum seekers. </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Investigations </a:t>
            </a:r>
            <a:r>
              <a:rPr lang="en-GB" dirty="0" err="1">
                <a:solidFill>
                  <a:srgbClr val="000000"/>
                </a:solidFill>
                <a:latin typeface="+mj-lt"/>
              </a:rPr>
              <a:t>nto</a:t>
            </a:r>
            <a:r>
              <a:rPr lang="en-GB" dirty="0">
                <a:solidFill>
                  <a:srgbClr val="000000"/>
                </a:solidFill>
                <a:latin typeface="+mj-lt"/>
              </a:rPr>
              <a:t> anti-deportation protests in Finland highlighted some success in individual cases, however, campaigners felt as though their demands were ignored by politicians on the whole (</a:t>
            </a:r>
            <a:r>
              <a:rPr lang="en-GB" dirty="0" err="1">
                <a:solidFill>
                  <a:srgbClr val="000000"/>
                </a:solidFill>
                <a:latin typeface="+mj-lt"/>
              </a:rPr>
              <a:t>Pirkkalainen</a:t>
            </a:r>
            <a:r>
              <a:rPr lang="en-GB" dirty="0">
                <a:solidFill>
                  <a:srgbClr val="000000"/>
                </a:solidFill>
                <a:latin typeface="+mj-lt"/>
              </a:rPr>
              <a:t>, 2023).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These movements will need greater support in order to enact meaningful policy change (</a:t>
            </a:r>
            <a:r>
              <a:rPr lang="en-GB" dirty="0" err="1">
                <a:solidFill>
                  <a:srgbClr val="000000"/>
                </a:solidFill>
                <a:latin typeface="+mj-lt"/>
              </a:rPr>
              <a:t>Nardini</a:t>
            </a:r>
            <a:r>
              <a:rPr lang="en-GB" dirty="0">
                <a:solidFill>
                  <a:srgbClr val="000000"/>
                </a:solidFill>
                <a:latin typeface="+mj-lt"/>
              </a:rPr>
              <a:t>, Rank‐</a:t>
            </a:r>
            <a:r>
              <a:rPr lang="en-GB" dirty="0" err="1">
                <a:solidFill>
                  <a:srgbClr val="000000"/>
                </a:solidFill>
                <a:latin typeface="+mj-lt"/>
              </a:rPr>
              <a:t>Christman</a:t>
            </a:r>
            <a:r>
              <a:rPr lang="en-GB" dirty="0">
                <a:solidFill>
                  <a:srgbClr val="000000"/>
                </a:solidFill>
                <a:latin typeface="+mj-lt"/>
              </a:rPr>
              <a:t>, </a:t>
            </a:r>
            <a:r>
              <a:rPr lang="en-GB" dirty="0" err="1">
                <a:solidFill>
                  <a:srgbClr val="000000"/>
                </a:solidFill>
                <a:latin typeface="+mj-lt"/>
              </a:rPr>
              <a:t>Bublitz</a:t>
            </a:r>
            <a:r>
              <a:rPr lang="en-GB" dirty="0">
                <a:solidFill>
                  <a:srgbClr val="000000"/>
                </a:solidFill>
                <a:latin typeface="+mj-lt"/>
              </a:rPr>
              <a:t>, Cross, &amp; </a:t>
            </a:r>
            <a:r>
              <a:rPr lang="en-GB" dirty="0" err="1">
                <a:solidFill>
                  <a:srgbClr val="000000"/>
                </a:solidFill>
                <a:latin typeface="+mj-lt"/>
              </a:rPr>
              <a:t>Peracchio</a:t>
            </a:r>
            <a:r>
              <a:rPr lang="en-GB" dirty="0">
                <a:solidFill>
                  <a:srgbClr val="000000"/>
                </a:solidFill>
                <a:latin typeface="+mj-lt"/>
              </a:rPr>
              <a:t>, 2021).</a:t>
            </a:r>
            <a:endParaRPr lang="en-US"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pic>
        <p:nvPicPr>
          <p:cNvPr id="3" name="Picture 2">
            <a:extLst>
              <a:ext uri="{FF2B5EF4-FFF2-40B4-BE49-F238E27FC236}">
                <a16:creationId xmlns:a16="http://schemas.microsoft.com/office/drawing/2014/main" id="{B9118743-1B7B-2E80-F8B2-1BD0FCCEF47E}"/>
              </a:ext>
            </a:extLst>
          </p:cNvPr>
          <p:cNvPicPr>
            <a:picLocks noChangeAspect="1"/>
          </p:cNvPicPr>
          <p:nvPr/>
        </p:nvPicPr>
        <p:blipFill>
          <a:blip r:embed="rId3"/>
          <a:stretch>
            <a:fillRect/>
          </a:stretch>
        </p:blipFill>
        <p:spPr>
          <a:xfrm>
            <a:off x="8724684" y="121604"/>
            <a:ext cx="3456877" cy="2081303"/>
          </a:xfrm>
          <a:prstGeom prst="rect">
            <a:avLst/>
          </a:prstGeom>
        </p:spPr>
      </p:pic>
      <p:pic>
        <p:nvPicPr>
          <p:cNvPr id="5" name="Picture 4">
            <a:extLst>
              <a:ext uri="{FF2B5EF4-FFF2-40B4-BE49-F238E27FC236}">
                <a16:creationId xmlns:a16="http://schemas.microsoft.com/office/drawing/2014/main" id="{D1E7779C-5D45-73F5-EDF8-EFE012727AAE}"/>
              </a:ext>
            </a:extLst>
          </p:cNvPr>
          <p:cNvPicPr>
            <a:picLocks noChangeAspect="1"/>
          </p:cNvPicPr>
          <p:nvPr/>
        </p:nvPicPr>
        <p:blipFill>
          <a:blip r:embed="rId4"/>
          <a:stretch>
            <a:fillRect/>
          </a:stretch>
        </p:blipFill>
        <p:spPr>
          <a:xfrm>
            <a:off x="8724684" y="2332438"/>
            <a:ext cx="3508856" cy="1964959"/>
          </a:xfrm>
          <a:prstGeom prst="rect">
            <a:avLst/>
          </a:prstGeom>
        </p:spPr>
      </p:pic>
      <p:pic>
        <p:nvPicPr>
          <p:cNvPr id="7" name="Picture 6">
            <a:extLst>
              <a:ext uri="{FF2B5EF4-FFF2-40B4-BE49-F238E27FC236}">
                <a16:creationId xmlns:a16="http://schemas.microsoft.com/office/drawing/2014/main" id="{9FC9029B-8B48-3657-14C4-A6FA06860BA9}"/>
              </a:ext>
            </a:extLst>
          </p:cNvPr>
          <p:cNvPicPr>
            <a:picLocks noChangeAspect="1"/>
          </p:cNvPicPr>
          <p:nvPr/>
        </p:nvPicPr>
        <p:blipFill>
          <a:blip r:embed="rId5"/>
          <a:stretch>
            <a:fillRect/>
          </a:stretch>
        </p:blipFill>
        <p:spPr>
          <a:xfrm>
            <a:off x="8724684" y="4426928"/>
            <a:ext cx="3508856" cy="2334984"/>
          </a:xfrm>
          <a:prstGeom prst="rect">
            <a:avLst/>
          </a:prstGeom>
        </p:spPr>
      </p:pic>
    </p:spTree>
    <p:extLst>
      <p:ext uri="{BB962C8B-B14F-4D97-AF65-F5344CB8AC3E}">
        <p14:creationId xmlns:p14="http://schemas.microsoft.com/office/powerpoint/2010/main" val="3417416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022711" y="855124"/>
            <a:ext cx="6228321" cy="1362658"/>
          </a:xfrm>
        </p:spPr>
        <p:txBody>
          <a:bodyPr vert="horz" lIns="91440" tIns="45720" rIns="91440" bIns="45720" rtlCol="0" anchor="t">
            <a:normAutofit/>
          </a:bodyPr>
          <a:lstStyle/>
          <a:p>
            <a:pPr>
              <a:lnSpc>
                <a:spcPct val="120000"/>
              </a:lnSpc>
            </a:pPr>
            <a:r>
              <a:rPr kumimoji="0" lang="en-US" sz="3200" b="1" i="0" u="none" strike="noStrike" spc="700" normalizeH="0" noProof="0" dirty="0">
                <a:ln>
                  <a:noFill/>
                </a:ln>
                <a:solidFill>
                  <a:srgbClr val="000000"/>
                </a:solidFill>
                <a:effectLst/>
                <a:uLnTx/>
                <a:uFillTx/>
              </a:rPr>
              <a:t>Community support</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70685" y="1626616"/>
            <a:ext cx="6610507" cy="4457044"/>
          </a:xfrm>
          <a:prstGeom prst="rect">
            <a:avLst/>
          </a:prstGeom>
        </p:spPr>
        <p:txBody>
          <a:bodyPr vert="horz" lIns="91440" tIns="45720" rIns="91440" bIns="45720" rtlCol="0">
            <a:normAutofit fontScale="92500" lnSpcReduction="10000"/>
          </a:bodyPr>
          <a:lstStyle/>
          <a:p>
            <a:pPr marL="285750" indent="-285750">
              <a:lnSpc>
                <a:spcPct val="120000"/>
              </a:lnSpc>
              <a:spcAft>
                <a:spcPts val="600"/>
              </a:spcAft>
              <a:buFont typeface="Arial" panose="020B0604020202020204" pitchFamily="34" charset="0"/>
              <a:buChar char="•"/>
            </a:pPr>
            <a:r>
              <a:rPr lang="en-GB" dirty="0">
                <a:solidFill>
                  <a:srgbClr val="000000"/>
                </a:solidFill>
                <a:latin typeface="+mj-lt"/>
              </a:rPr>
              <a:t>Community support has been provided by the Cities of Sanctuary movement in recent years (Darling, 2010; </a:t>
            </a:r>
            <a:r>
              <a:rPr lang="en-GB" dirty="0" err="1">
                <a:solidFill>
                  <a:srgbClr val="000000"/>
                </a:solidFill>
                <a:latin typeface="+mj-lt"/>
              </a:rPr>
              <a:t>Flug</a:t>
            </a:r>
            <a:r>
              <a:rPr lang="en-GB" dirty="0">
                <a:solidFill>
                  <a:srgbClr val="000000"/>
                </a:solidFill>
                <a:latin typeface="+mj-lt"/>
              </a:rPr>
              <a:t> &amp; Hussein, 2019).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Aim to ‘engage local councils, organisations, and residents in providing a place of safety for those fleeing persecution and violence, working closely with third sector organisations to provide practical support and advocate for local and national policies that welcome and respect people in need of safety (James, 2021, p.2).</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Estimated these organisations contribute £33 million per year to combatting asylum seeker poverty (</a:t>
            </a:r>
            <a:r>
              <a:rPr lang="en-GB" dirty="0" err="1">
                <a:solidFill>
                  <a:srgbClr val="000000"/>
                </a:solidFill>
                <a:latin typeface="+mj-lt"/>
              </a:rPr>
              <a:t>Mayblin</a:t>
            </a:r>
            <a:r>
              <a:rPr lang="en-GB" dirty="0">
                <a:solidFill>
                  <a:srgbClr val="000000"/>
                </a:solidFill>
                <a:latin typeface="+mj-lt"/>
              </a:rPr>
              <a:t> &amp; James, 2019)</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Can support refused asylum seekers as well as those whose claims are being processed, and refugees (Cuthill, Abdalla, &amp; Murray, 2015)</a:t>
            </a:r>
            <a:endParaRPr lang="en-US"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24079986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57225" y="121604"/>
            <a:ext cx="7627793" cy="671514"/>
          </a:xfrm>
        </p:spPr>
        <p:txBody>
          <a:bodyPr vert="horz" lIns="91440" tIns="45720" rIns="91440" bIns="45720" rtlCol="0" anchor="t">
            <a:normAutofit fontScale="90000"/>
          </a:bodyPr>
          <a:lstStyle/>
          <a:p>
            <a:pPr>
              <a:lnSpc>
                <a:spcPct val="120000"/>
              </a:lnSpc>
            </a:pPr>
            <a:r>
              <a:rPr kumimoji="0" lang="en-US" sz="3200" b="1" i="0" u="none" strike="noStrike" spc="700" normalizeH="0" noProof="0" dirty="0">
                <a:ln>
                  <a:noFill/>
                </a:ln>
                <a:solidFill>
                  <a:srgbClr val="000000"/>
                </a:solidFill>
                <a:effectLst/>
                <a:uLnTx/>
                <a:uFillTx/>
              </a:rPr>
              <a:t>COMMUNITY SUPPORT INTERVENTIONS</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1403497"/>
            <a:ext cx="7925573" cy="5454503"/>
          </a:xfrm>
          <a:prstGeom prst="rect">
            <a:avLst/>
          </a:prstGeom>
        </p:spPr>
        <p:txBody>
          <a:bodyPr vert="horz" lIns="91440" tIns="45720" rIns="91440" bIns="45720" rtlCol="0">
            <a:normAutofit fontScale="85000" lnSpcReduction="10000"/>
          </a:bodyPr>
          <a:lstStyle/>
          <a:p>
            <a:pPr marL="285750" indent="-285750">
              <a:lnSpc>
                <a:spcPct val="120000"/>
              </a:lnSpc>
              <a:spcAft>
                <a:spcPts val="600"/>
              </a:spcAft>
              <a:buFont typeface="Arial" panose="020B0604020202020204" pitchFamily="34" charset="0"/>
              <a:buChar char="•"/>
            </a:pPr>
            <a:r>
              <a:rPr lang="en-GB" dirty="0">
                <a:solidFill>
                  <a:srgbClr val="000000"/>
                </a:solidFill>
                <a:latin typeface="+mj-lt"/>
              </a:rPr>
              <a:t>Mahoney &amp; </a:t>
            </a:r>
            <a:r>
              <a:rPr lang="en-GB" dirty="0" err="1">
                <a:solidFill>
                  <a:srgbClr val="000000"/>
                </a:solidFill>
                <a:latin typeface="+mj-lt"/>
              </a:rPr>
              <a:t>Siyambalapitiya’s</a:t>
            </a:r>
            <a:r>
              <a:rPr lang="en-GB" dirty="0">
                <a:solidFill>
                  <a:srgbClr val="000000"/>
                </a:solidFill>
                <a:latin typeface="+mj-lt"/>
              </a:rPr>
              <a:t> (2017) systematic review highlighted four key factors for community support programme effectiveness:  </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Consideration of English language and communications skill</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Programs built on asylum seeker and refugees’ own skills and experiences </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Involvement of volunteers and mentors, </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Diverse projects enabling new connections. </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Community support organisations can provide education, training, and skills development which may improve asylum seekers chances of finding paid employment once they become refugees and also contribute positively to mental health (</a:t>
            </a:r>
            <a:r>
              <a:rPr lang="en-GB" dirty="0" err="1">
                <a:solidFill>
                  <a:srgbClr val="000000"/>
                </a:solidFill>
                <a:latin typeface="+mj-lt"/>
              </a:rPr>
              <a:t>Clini</a:t>
            </a:r>
            <a:r>
              <a:rPr lang="en-GB" dirty="0">
                <a:solidFill>
                  <a:srgbClr val="000000"/>
                </a:solidFill>
                <a:latin typeface="+mj-lt"/>
              </a:rPr>
              <a:t>, Thomson, &amp; Chatterjee, 2019; </a:t>
            </a:r>
            <a:r>
              <a:rPr lang="en-GB" dirty="0" err="1">
                <a:solidFill>
                  <a:srgbClr val="000000"/>
                </a:solidFill>
                <a:latin typeface="+mj-lt"/>
              </a:rPr>
              <a:t>Kellow</a:t>
            </a:r>
            <a:r>
              <a:rPr lang="en-GB" dirty="0">
                <a:solidFill>
                  <a:srgbClr val="000000"/>
                </a:solidFill>
                <a:latin typeface="+mj-lt"/>
              </a:rPr>
              <a:t>, 2010; James, 2021). </a:t>
            </a:r>
          </a:p>
          <a:p>
            <a:pPr marL="285750" indent="-285750">
              <a:lnSpc>
                <a:spcPct val="120000"/>
              </a:lnSpc>
              <a:spcAft>
                <a:spcPts val="600"/>
              </a:spcAft>
              <a:buFont typeface="Arial" panose="020B0604020202020204" pitchFamily="34" charset="0"/>
              <a:buChar char="•"/>
            </a:pPr>
            <a:r>
              <a:rPr lang="en-GB" dirty="0" err="1">
                <a:solidFill>
                  <a:srgbClr val="000000"/>
                </a:solidFill>
                <a:latin typeface="+mj-lt"/>
              </a:rPr>
              <a:t>Sorgen</a:t>
            </a:r>
            <a:r>
              <a:rPr lang="en-GB" dirty="0">
                <a:solidFill>
                  <a:srgbClr val="000000"/>
                </a:solidFill>
                <a:latin typeface="+mj-lt"/>
              </a:rPr>
              <a:t> (2015) investigated the effectiveness of ‘English Conversation Clubs’ and found that they not only improved language skills but also improved feelings of inclusion through cultivating social relationships with other asylum seekers and also with the wider community.</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Interviews with asylum seekers have also found community support can introduce asylum seekers to a support network of people who share their experiences and show them compassion and understanding (Goodson &amp; Phillimore, 2006; Murray, 2015; </a:t>
            </a:r>
            <a:r>
              <a:rPr lang="en-GB" dirty="0" err="1">
                <a:solidFill>
                  <a:srgbClr val="000000"/>
                </a:solidFill>
                <a:latin typeface="+mj-lt"/>
              </a:rPr>
              <a:t>Wenning</a:t>
            </a:r>
            <a:r>
              <a:rPr lang="en-GB" dirty="0">
                <a:solidFill>
                  <a:srgbClr val="000000"/>
                </a:solidFill>
                <a:latin typeface="+mj-lt"/>
              </a:rPr>
              <a:t>, 2018).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2666827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73" name="Freeform: Shape 72">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Rectangle 73">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6" name="Rectangle 75">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lorful pattern with dots&#10;&#10;Description automatically generated with medium confidence">
            <a:extLst>
              <a:ext uri="{FF2B5EF4-FFF2-40B4-BE49-F238E27FC236}">
                <a16:creationId xmlns:a16="http://schemas.microsoft.com/office/drawing/2014/main" id="{4564FDD4-2436-7C61-6E92-29FC12E9CC44}"/>
              </a:ext>
            </a:extLst>
          </p:cNvPr>
          <p:cNvPicPr>
            <a:picLocks noChangeAspect="1"/>
          </p:cNvPicPr>
          <p:nvPr/>
        </p:nvPicPr>
        <p:blipFill rotWithShape="1">
          <a:blip r:embed="rId4">
            <a:alphaModFix amt="50000"/>
          </a:blip>
          <a:srcRect r="3112" b="1"/>
          <a:stretch/>
        </p:blipFill>
        <p:spPr>
          <a:xfrm>
            <a:off x="20" y="10"/>
            <a:ext cx="12191979" cy="6857989"/>
          </a:xfrm>
          <a:prstGeom prst="rect">
            <a:avLst/>
          </a:prstGeom>
        </p:spPr>
      </p:pic>
      <p:sp>
        <p:nvSpPr>
          <p:cNvPr id="78" name="Freeform: Shape 77">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001300" y="3248166"/>
            <a:ext cx="5190698" cy="3608015"/>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Rectangle 5">
            <a:extLst>
              <a:ext uri="{FF2B5EF4-FFF2-40B4-BE49-F238E27FC236}">
                <a16:creationId xmlns:a16="http://schemas.microsoft.com/office/drawing/2014/main" id="{13313424-B667-6058-8DB7-89213B526836}"/>
              </a:ext>
            </a:extLst>
          </p:cNvPr>
          <p:cNvSpPr/>
          <p:nvPr/>
        </p:nvSpPr>
        <p:spPr>
          <a:xfrm>
            <a:off x="-102781" y="-393485"/>
            <a:ext cx="12397561" cy="7283301"/>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5779" y="791772"/>
            <a:ext cx="6610507" cy="5228536"/>
          </a:xfrm>
          <a:prstGeom prst="rect">
            <a:avLst/>
          </a:prstGeom>
          <a:solidFill>
            <a:schemeClr val="accent1">
              <a:lumMod val="20000"/>
              <a:lumOff val="80000"/>
            </a:schemeClr>
          </a:solidFill>
          <a:ln w="38100">
            <a:noFill/>
          </a:ln>
          <a:effectLst>
            <a:outerShdw dist="190500" dir="270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5029199" y="895045"/>
            <a:ext cx="6461895" cy="839941"/>
          </a:xfrm>
        </p:spPr>
        <p:txBody>
          <a:bodyPr vert="horz" lIns="91440" tIns="45720" rIns="91440" bIns="45720" rtlCol="0" anchor="t">
            <a:normAutofit fontScale="90000"/>
          </a:bodyPr>
          <a:lstStyle/>
          <a:p>
            <a:pPr>
              <a:lnSpc>
                <a:spcPct val="120000"/>
              </a:lnSpc>
            </a:pPr>
            <a:r>
              <a:rPr lang="en-US" sz="3200" b="1" spc="700" dirty="0">
                <a:solidFill>
                  <a:srgbClr val="000000"/>
                </a:solidFill>
              </a:rPr>
              <a:t>Problems with community support interventions</a:t>
            </a:r>
          </a:p>
        </p:txBody>
      </p:sp>
      <p:sp>
        <p:nvSpPr>
          <p:cNvPr id="5" name="TextBox 4">
            <a:extLst>
              <a:ext uri="{FF2B5EF4-FFF2-40B4-BE49-F238E27FC236}">
                <a16:creationId xmlns:a16="http://schemas.microsoft.com/office/drawing/2014/main" id="{D79524DF-DD57-E3AB-8C00-FFAD3852F92E}"/>
              </a:ext>
            </a:extLst>
          </p:cNvPr>
          <p:cNvSpPr txBox="1"/>
          <p:nvPr/>
        </p:nvSpPr>
        <p:spPr>
          <a:xfrm>
            <a:off x="5029200" y="2572677"/>
            <a:ext cx="6162656" cy="3447631"/>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2000" dirty="0">
                <a:solidFill>
                  <a:srgbClr val="000000"/>
                </a:solidFill>
                <a:latin typeface="+mj-lt"/>
              </a:rPr>
              <a:t>Potential unequal social relationships developed in an informal setting can lead asylum seekers into dependent and exploitative relationships, especially women, and may also cultivate feelings of shame due to feeling dependent on others (Cuthill et al., 2013; Murray 2015), which can negatively impact mental health (Brown, Harris, Hepworth, 1995; Dickerson, Gruenewald, &amp; </a:t>
            </a:r>
            <a:r>
              <a:rPr lang="en-GB" sz="2000" dirty="0" err="1">
                <a:solidFill>
                  <a:srgbClr val="000000"/>
                </a:solidFill>
                <a:latin typeface="+mj-lt"/>
              </a:rPr>
              <a:t>Kemeny</a:t>
            </a:r>
            <a:r>
              <a:rPr lang="en-GB" sz="2000" dirty="0">
                <a:solidFill>
                  <a:srgbClr val="000000"/>
                </a:solidFill>
                <a:latin typeface="+mj-lt"/>
              </a:rPr>
              <a:t>, 2004; Eales, 1989). </a:t>
            </a:r>
          </a:p>
        </p:txBody>
      </p:sp>
    </p:spTree>
    <p:extLst>
      <p:ext uri="{BB962C8B-B14F-4D97-AF65-F5344CB8AC3E}">
        <p14:creationId xmlns:p14="http://schemas.microsoft.com/office/powerpoint/2010/main" val="955297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volunteering</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935664"/>
            <a:ext cx="7925573" cy="5922335"/>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600" dirty="0">
                <a:solidFill>
                  <a:srgbClr val="000000"/>
                </a:solidFill>
                <a:latin typeface="+mj-lt"/>
              </a:rPr>
              <a:t>Cannot address physical and economic barriers but can contribute towards combatting attitudinal, social, and health related barriers. </a:t>
            </a:r>
          </a:p>
          <a:p>
            <a:pPr marL="285750" indent="-285750">
              <a:lnSpc>
                <a:spcPct val="120000"/>
              </a:lnSpc>
              <a:spcAft>
                <a:spcPts val="600"/>
              </a:spcAft>
              <a:buFont typeface="Arial" panose="020B0604020202020204" pitchFamily="34" charset="0"/>
              <a:buChar char="•"/>
            </a:pPr>
            <a:r>
              <a:rPr lang="en-GB" sz="1600" dirty="0">
                <a:solidFill>
                  <a:srgbClr val="000000"/>
                </a:solidFill>
                <a:latin typeface="+mj-lt"/>
              </a:rPr>
              <a:t>Mixed methods study conducted with asylum seekers volunteering in Australia found asylum seekers attributed personal growth, skills development, health and wellbeing, a sense of inclusion, and social development to the volunteering programme (Russo, Koch, &amp; McBride, 2023).</a:t>
            </a:r>
          </a:p>
          <a:p>
            <a:pPr marL="285750" indent="-285750">
              <a:lnSpc>
                <a:spcPct val="120000"/>
              </a:lnSpc>
              <a:spcAft>
                <a:spcPts val="600"/>
              </a:spcAft>
              <a:buFont typeface="Arial" panose="020B0604020202020204" pitchFamily="34" charset="0"/>
              <a:buChar char="•"/>
            </a:pPr>
            <a:r>
              <a:rPr lang="en-GB" sz="1600" dirty="0">
                <a:solidFill>
                  <a:srgbClr val="000000"/>
                </a:solidFill>
                <a:latin typeface="+mj-lt"/>
              </a:rPr>
              <a:t>Discourse analysis of interviews with asylum seeker and refugee volunteers found themes relating to developing skills to be used in the labour market and themes relating to challenging negative perceptions such as the idea that asylum seekers are an economic burden (Yap, Byrne, &amp; Davidson, 2011). </a:t>
            </a:r>
          </a:p>
          <a:p>
            <a:pPr marL="285750" indent="-285750">
              <a:lnSpc>
                <a:spcPct val="120000"/>
              </a:lnSpc>
              <a:spcAft>
                <a:spcPts val="600"/>
              </a:spcAft>
              <a:buFont typeface="Arial" panose="020B0604020202020204" pitchFamily="34" charset="0"/>
              <a:buChar char="•"/>
            </a:pPr>
            <a:r>
              <a:rPr lang="en-GB" sz="1600" dirty="0">
                <a:solidFill>
                  <a:srgbClr val="000000"/>
                </a:solidFill>
                <a:latin typeface="+mj-lt"/>
              </a:rPr>
              <a:t>Can increase confidence and feelings of agency in asylum seekers, supporting their mental health (Hunt, 2008; Wood et al., 2019). </a:t>
            </a:r>
          </a:p>
          <a:p>
            <a:pPr marL="285750" indent="-285750">
              <a:lnSpc>
                <a:spcPct val="120000"/>
              </a:lnSpc>
              <a:spcAft>
                <a:spcPts val="600"/>
              </a:spcAft>
              <a:buFont typeface="Arial" panose="020B0604020202020204" pitchFamily="34" charset="0"/>
              <a:buChar char="•"/>
            </a:pPr>
            <a:r>
              <a:rPr lang="en-GB" sz="1600" dirty="0">
                <a:solidFill>
                  <a:srgbClr val="000000"/>
                </a:solidFill>
                <a:latin typeface="+mj-lt"/>
              </a:rPr>
              <a:t>Allows asylum seekers to build their social support network (Strang, </a:t>
            </a:r>
            <a:r>
              <a:rPr lang="en-GB" sz="1600" dirty="0" err="1">
                <a:solidFill>
                  <a:srgbClr val="000000"/>
                </a:solidFill>
                <a:latin typeface="+mj-lt"/>
              </a:rPr>
              <a:t>Baillot</a:t>
            </a:r>
            <a:r>
              <a:rPr lang="en-GB" sz="1600" dirty="0">
                <a:solidFill>
                  <a:srgbClr val="000000"/>
                </a:solidFill>
                <a:latin typeface="+mj-lt"/>
              </a:rPr>
              <a:t>, &amp; </a:t>
            </a:r>
            <a:r>
              <a:rPr lang="en-GB" sz="1600" dirty="0" err="1">
                <a:solidFill>
                  <a:srgbClr val="000000"/>
                </a:solidFill>
                <a:latin typeface="+mj-lt"/>
              </a:rPr>
              <a:t>Mignard</a:t>
            </a:r>
            <a:r>
              <a:rPr lang="en-GB" sz="1600" dirty="0">
                <a:solidFill>
                  <a:srgbClr val="000000"/>
                </a:solidFill>
                <a:latin typeface="+mj-lt"/>
              </a:rPr>
              <a:t>, 2016; Vickers, 2016), supporting inclusion. </a:t>
            </a:r>
          </a:p>
          <a:p>
            <a:pPr marL="285750" indent="-285750">
              <a:lnSpc>
                <a:spcPct val="120000"/>
              </a:lnSpc>
              <a:spcAft>
                <a:spcPts val="600"/>
              </a:spcAft>
              <a:buFont typeface="Arial" panose="020B0604020202020204" pitchFamily="34" charset="0"/>
              <a:buChar char="•"/>
            </a:pPr>
            <a:r>
              <a:rPr lang="en-GB" sz="1600" dirty="0">
                <a:solidFill>
                  <a:srgbClr val="000000"/>
                </a:solidFill>
                <a:latin typeface="+mj-lt"/>
              </a:rPr>
              <a:t>Many asylum seekers volunteer in community support facilities that supported them in the past, or continue to support them, and so volunteering not only benefits the volunteers, but also contributes to maintaining community support for new asylum seekers (Hunt, 2008).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2434027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29" name="Freeform: Shape 2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2" name="Rectangle 31">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l="4325" r="28624" b="1"/>
          <a:stretch/>
        </p:blipFill>
        <p:spPr>
          <a:xfrm>
            <a:off x="-1" y="1"/>
            <a:ext cx="7240773" cy="6857999"/>
          </a:xfrm>
          <a:prstGeom prst="rect">
            <a:avLst/>
          </a:prstGeom>
        </p:spPr>
      </p:pic>
      <p:sp>
        <p:nvSpPr>
          <p:cNvPr id="34" name="Freeform: Shape 33">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B53FD2E-EBDD-51F5-E949-D68AFF09BBED}"/>
              </a:ext>
            </a:extLst>
          </p:cNvPr>
          <p:cNvSpPr txBox="1"/>
          <p:nvPr/>
        </p:nvSpPr>
        <p:spPr>
          <a:xfrm>
            <a:off x="7692627" y="900292"/>
            <a:ext cx="3802951" cy="4141898"/>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700" dirty="0">
                <a:solidFill>
                  <a:srgbClr val="000000"/>
                </a:solidFill>
                <a:latin typeface="+mj-lt"/>
              </a:rPr>
              <a:t>Volunteering provides asylum seekers with many opportunities for social inclusion (Ramachandran &amp; </a:t>
            </a:r>
            <a:r>
              <a:rPr lang="en-GB" sz="1700" dirty="0" err="1">
                <a:solidFill>
                  <a:srgbClr val="000000"/>
                </a:solidFill>
                <a:latin typeface="+mj-lt"/>
              </a:rPr>
              <a:t>Vathi</a:t>
            </a:r>
            <a:r>
              <a:rPr lang="en-GB" sz="1700" dirty="0">
                <a:solidFill>
                  <a:srgbClr val="000000"/>
                </a:solidFill>
                <a:latin typeface="+mj-lt"/>
              </a:rPr>
              <a:t>, 2023). </a:t>
            </a:r>
          </a:p>
          <a:p>
            <a:pPr marL="285750" indent="-285750">
              <a:lnSpc>
                <a:spcPct val="120000"/>
              </a:lnSpc>
              <a:spcAft>
                <a:spcPts val="600"/>
              </a:spcAft>
              <a:buFont typeface="Arial" panose="020B0604020202020204" pitchFamily="34" charset="0"/>
              <a:buChar char="•"/>
            </a:pPr>
            <a:r>
              <a:rPr lang="en-GB" sz="1700" dirty="0">
                <a:solidFill>
                  <a:srgbClr val="000000"/>
                </a:solidFill>
                <a:latin typeface="+mj-lt"/>
              </a:rPr>
              <a:t>However, whilst volunteering demonstrates the resilience of asylum seekers, it places the burden of integration and inclusion upon asylum seekers themselves when, evidently, the barriers to participation they face are outside of their control. </a:t>
            </a:r>
          </a:p>
        </p:txBody>
      </p:sp>
      <p:sp>
        <p:nvSpPr>
          <p:cNvPr id="8" name="Rectangle 7">
            <a:extLst>
              <a:ext uri="{FF2B5EF4-FFF2-40B4-BE49-F238E27FC236}">
                <a16:creationId xmlns:a16="http://schemas.microsoft.com/office/drawing/2014/main" id="{91F6BCC3-7951-1D88-613B-4556C5E90383}"/>
              </a:ext>
            </a:extLst>
          </p:cNvPr>
          <p:cNvSpPr/>
          <p:nvPr/>
        </p:nvSpPr>
        <p:spPr>
          <a:xfrm>
            <a:off x="-85059" y="-187062"/>
            <a:ext cx="7325832" cy="7145078"/>
          </a:xfrm>
          <a:prstGeom prst="rect">
            <a:avLst/>
          </a:prstGeom>
          <a:solidFill>
            <a:schemeClr val="tx1">
              <a:alpha val="27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6">
            <a:extLst>
              <a:ext uri="{FF2B5EF4-FFF2-40B4-BE49-F238E27FC236}">
                <a16:creationId xmlns:a16="http://schemas.microsoft.com/office/drawing/2014/main" id="{516AEBD8-4236-854A-FD81-AA388FD208F3}"/>
              </a:ext>
            </a:extLst>
          </p:cNvPr>
          <p:cNvSpPr>
            <a:spLocks noGrp="1"/>
          </p:cNvSpPr>
          <p:nvPr>
            <p:ph type="ctrTitle"/>
          </p:nvPr>
        </p:nvSpPr>
        <p:spPr>
          <a:xfrm>
            <a:off x="214650" y="3134443"/>
            <a:ext cx="7222664" cy="834155"/>
          </a:xfrm>
        </p:spPr>
        <p:txBody>
          <a:bodyPr>
            <a:noAutofit/>
          </a:bodyPr>
          <a:lstStyle/>
          <a:p>
            <a:pPr algn="ctr"/>
            <a:r>
              <a:rPr lang="en-GB" sz="4400" b="1" spc="600" dirty="0">
                <a:solidFill>
                  <a:schemeClr val="bg1"/>
                </a:solidFill>
                <a:latin typeface="Avenir Next LT Pro"/>
                <a:ea typeface="+mn-ea"/>
                <a:cs typeface="+mn-cs"/>
              </a:rPr>
              <a:t>Issue with volunteering</a:t>
            </a:r>
            <a:endParaRPr lang="en-GB" sz="4400" dirty="0">
              <a:solidFill>
                <a:schemeClr val="bg1"/>
              </a:solidFill>
            </a:endParaRPr>
          </a:p>
        </p:txBody>
      </p:sp>
      <p:sp>
        <p:nvSpPr>
          <p:cNvPr id="9" name="Rectangle 8">
            <a:extLst>
              <a:ext uri="{FF2B5EF4-FFF2-40B4-BE49-F238E27FC236}">
                <a16:creationId xmlns:a16="http://schemas.microsoft.com/office/drawing/2014/main" id="{A40F0119-06FB-2BDE-DC27-25DC42212342}"/>
              </a:ext>
            </a:extLst>
          </p:cNvPr>
          <p:cNvSpPr/>
          <p:nvPr/>
        </p:nvSpPr>
        <p:spPr>
          <a:xfrm>
            <a:off x="7668199" y="6108119"/>
            <a:ext cx="4545067" cy="10369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EADC8E40-BD0F-BE88-D61C-207D915A57A8}"/>
              </a:ext>
            </a:extLst>
          </p:cNvPr>
          <p:cNvSpPr/>
          <p:nvPr/>
        </p:nvSpPr>
        <p:spPr>
          <a:xfrm>
            <a:off x="7240772" y="0"/>
            <a:ext cx="425569" cy="68579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2449062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13274" y="0"/>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0" y="2870784"/>
            <a:ext cx="12178726" cy="1116419"/>
          </a:xfrm>
        </p:spPr>
        <p:txBody>
          <a:bodyPr>
            <a:normAutofit fontScale="90000"/>
          </a:bodyPr>
          <a:lstStyle/>
          <a:p>
            <a:pPr algn="ctr"/>
            <a:r>
              <a:rPr kumimoji="0" lang="en-GB" sz="6000" b="1" i="0" u="none" strike="noStrike" kern="1200" cap="all" spc="600" normalizeH="0" baseline="0" noProof="0" dirty="0">
                <a:ln>
                  <a:noFill/>
                </a:ln>
                <a:solidFill>
                  <a:schemeClr val="bg1"/>
                </a:solidFill>
                <a:effectLst/>
                <a:uLnTx/>
                <a:uFillTx/>
                <a:latin typeface="Avenir Next LT Pro"/>
                <a:ea typeface="+mn-ea"/>
                <a:cs typeface="+mn-cs"/>
              </a:rPr>
              <a:t>conclusions</a:t>
            </a:r>
            <a:endParaRPr lang="en-GB" sz="6000" b="1" dirty="0">
              <a:solidFill>
                <a:srgbClr val="FFFFFF"/>
              </a:solidFill>
            </a:endParaRP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2932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39" name="Freeform: Shape 3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1" name="Rectangle 40">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C727D49-D2FD-46AD-8B1A-11C9E5D9A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3506250"/>
            <a:ext cx="6096000" cy="335174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685" y="791772"/>
            <a:ext cx="6610507" cy="5228536"/>
          </a:xfrm>
          <a:prstGeom prst="rect">
            <a:avLst/>
          </a:prstGeom>
          <a:solidFill>
            <a:schemeClr val="accent1">
              <a:lumMod val="20000"/>
              <a:lumOff val="80000"/>
            </a:schemeClr>
          </a:solidFill>
          <a:ln w="38100">
            <a:noFill/>
          </a:ln>
          <a:effectLst>
            <a:outerShdw dist="190500" dir="816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1022711" y="855124"/>
            <a:ext cx="6228321" cy="1362658"/>
          </a:xfrm>
        </p:spPr>
        <p:txBody>
          <a:bodyPr vert="horz" lIns="91440" tIns="45720" rIns="91440" bIns="45720" rtlCol="0" anchor="t">
            <a:normAutofit/>
          </a:bodyPr>
          <a:lstStyle/>
          <a:p>
            <a:pPr>
              <a:lnSpc>
                <a:spcPct val="120000"/>
              </a:lnSpc>
            </a:pPr>
            <a:r>
              <a:rPr kumimoji="0" lang="en-US" sz="3200" b="1" i="0" u="none" strike="noStrike" spc="700" normalizeH="0" noProof="0" dirty="0">
                <a:ln>
                  <a:noFill/>
                </a:ln>
                <a:solidFill>
                  <a:srgbClr val="000000"/>
                </a:solidFill>
                <a:effectLst/>
                <a:uLnTx/>
                <a:uFillTx/>
              </a:rPr>
              <a:t>conclusions</a:t>
            </a:r>
            <a:endParaRPr lang="en-US" sz="3200" b="1" spc="700" dirty="0">
              <a:solidFill>
                <a:srgbClr val="000000"/>
              </a:solidFill>
            </a:endParaRPr>
          </a:p>
        </p:txBody>
      </p:sp>
      <p:sp>
        <p:nvSpPr>
          <p:cNvPr id="4" name="TextBox 3">
            <a:extLst>
              <a:ext uri="{FF2B5EF4-FFF2-40B4-BE49-F238E27FC236}">
                <a16:creationId xmlns:a16="http://schemas.microsoft.com/office/drawing/2014/main" id="{D242EED2-AD77-7813-250E-D2C3E23A68A4}"/>
              </a:ext>
            </a:extLst>
          </p:cNvPr>
          <p:cNvSpPr txBox="1"/>
          <p:nvPr/>
        </p:nvSpPr>
        <p:spPr>
          <a:xfrm>
            <a:off x="870685" y="1626616"/>
            <a:ext cx="6610507" cy="4457044"/>
          </a:xfrm>
          <a:prstGeom prst="rect">
            <a:avLst/>
          </a:prstGeom>
        </p:spPr>
        <p:txBody>
          <a:bodyPr vert="horz" lIns="91440" tIns="45720" rIns="91440" bIns="45720" rtlCol="0">
            <a:normAutofit fontScale="85000" lnSpcReduction="10000"/>
          </a:bodyPr>
          <a:lstStyle/>
          <a:p>
            <a:pPr marL="285750" indent="-285750">
              <a:lnSpc>
                <a:spcPct val="120000"/>
              </a:lnSpc>
              <a:spcAft>
                <a:spcPts val="600"/>
              </a:spcAft>
              <a:buFont typeface="Arial" panose="020B0604020202020204" pitchFamily="34" charset="0"/>
              <a:buChar char="•"/>
            </a:pPr>
            <a:r>
              <a:rPr lang="en-GB" dirty="0">
                <a:solidFill>
                  <a:srgbClr val="000000"/>
                </a:solidFill>
                <a:latin typeface="+mj-lt"/>
              </a:rPr>
              <a:t>UK’s hostile environment policies are harmful to asylum seekers.</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Much of the literature is qualitative, and many of the cited studies are Masters and Doctoral thesis, and Non-Governmental Organisation reports. </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More rigorous, published, and peer reviewed investigations into barriers to participation for asylum seekers are required.</a:t>
            </a:r>
          </a:p>
          <a:p>
            <a:pPr marL="285750" indent="-285750">
              <a:lnSpc>
                <a:spcPct val="120000"/>
              </a:lnSpc>
              <a:spcAft>
                <a:spcPts val="600"/>
              </a:spcAft>
              <a:buFont typeface="Arial" panose="020B0604020202020204" pitchFamily="34" charset="0"/>
              <a:buChar char="•"/>
            </a:pPr>
            <a:r>
              <a:rPr lang="en-GB" dirty="0">
                <a:solidFill>
                  <a:srgbClr val="000000"/>
                </a:solidFill>
                <a:latin typeface="+mj-lt"/>
              </a:rPr>
              <a:t>The majority of literature regarding solutions focuses on the integration of refugees after the completion of the asylum process and considers ways asylum seekers can ‘better themselves’ to obtain future employment and integration. </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However, the literature overwhelming points to restrictive policy causing asylum seekers’ exclusion from society, rather than a dearth of skill or effort from asylum seekers themselves. </a:t>
            </a:r>
          </a:p>
          <a:p>
            <a:pPr marL="742950" lvl="1" indent="-285750">
              <a:lnSpc>
                <a:spcPct val="120000"/>
              </a:lnSpc>
              <a:spcAft>
                <a:spcPts val="600"/>
              </a:spcAft>
              <a:buFont typeface="Arial" panose="020B0604020202020204" pitchFamily="34" charset="0"/>
              <a:buChar char="•"/>
            </a:pPr>
            <a:r>
              <a:rPr lang="en-GB" dirty="0">
                <a:solidFill>
                  <a:srgbClr val="000000"/>
                </a:solidFill>
                <a:latin typeface="+mj-lt"/>
              </a:rPr>
              <a:t>Future literature should consider ways UK policy could be improved to support the inclusion of asylum seekers.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6586776" y="1852144"/>
            <a:ext cx="7732694" cy="4028406"/>
          </a:xfrm>
          <a:prstGeom prst="rect">
            <a:avLst/>
          </a:prstGeom>
        </p:spPr>
      </p:pic>
    </p:spTree>
    <p:extLst>
      <p:ext uri="{BB962C8B-B14F-4D97-AF65-F5344CB8AC3E}">
        <p14:creationId xmlns:p14="http://schemas.microsoft.com/office/powerpoint/2010/main" val="8883828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alphaModFix amt="50000"/>
          </a:blip>
          <a:srcRect r="3112" b="1"/>
          <a:stretch/>
        </p:blipFill>
        <p:spPr>
          <a:xfrm>
            <a:off x="13274" y="0"/>
            <a:ext cx="12191979" cy="6857989"/>
          </a:xfrm>
          <a:prstGeom prst="rect">
            <a:avLst/>
          </a:prstGeom>
        </p:spPr>
      </p:pic>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0" y="2870784"/>
            <a:ext cx="12178726" cy="1116419"/>
          </a:xfrm>
        </p:spPr>
        <p:txBody>
          <a:bodyPr>
            <a:normAutofit fontScale="90000"/>
          </a:bodyPr>
          <a:lstStyle/>
          <a:p>
            <a:pPr algn="ctr"/>
            <a:r>
              <a:rPr kumimoji="0" lang="en-GB" sz="6000" b="1" i="0" u="none" strike="noStrike" kern="1200" cap="all" spc="600" normalizeH="0" baseline="0" noProof="0" dirty="0">
                <a:ln>
                  <a:noFill/>
                </a:ln>
                <a:solidFill>
                  <a:schemeClr val="bg1"/>
                </a:solidFill>
                <a:effectLst/>
                <a:uLnTx/>
                <a:uFillTx/>
                <a:latin typeface="Avenir Next LT Pro"/>
                <a:ea typeface="+mn-ea"/>
                <a:cs typeface="+mn-cs"/>
              </a:rPr>
              <a:t>REFERENCES</a:t>
            </a:r>
            <a:endParaRPr lang="en-GB" sz="6000" b="1" dirty="0">
              <a:solidFill>
                <a:srgbClr val="FFFFFF"/>
              </a:solidFill>
            </a:endParaRPr>
          </a:p>
        </p:txBody>
      </p:sp>
      <p:sp>
        <p:nvSpPr>
          <p:cNvPr id="21" name="Rectangle 20">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24371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2485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Adams, S., 2016. </a:t>
            </a:r>
            <a:r>
              <a:rPr lang="en-GB" sz="1400" i="1" dirty="0">
                <a:solidFill>
                  <a:srgbClr val="000000"/>
                </a:solidFill>
                <a:latin typeface="+mj-lt"/>
              </a:rPr>
              <a:t>Feeling less than human: exploring the causes and consequences of  	dehumanisation from the target's perspective. </a:t>
            </a:r>
            <a:r>
              <a:rPr lang="en-GB" sz="1400" dirty="0">
                <a:solidFill>
                  <a:srgbClr val="000000"/>
                </a:solidFill>
                <a:latin typeface="+mj-lt"/>
              </a:rPr>
              <a:t>(Doctoral thesis, Macquarie University) 	https://doi.org/10.25949/19428137.v1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Aldridge, R., Story, A., Hwang, S., </a:t>
            </a:r>
            <a:r>
              <a:rPr lang="en-GB" sz="1400" dirty="0" err="1">
                <a:solidFill>
                  <a:srgbClr val="000000"/>
                </a:solidFill>
                <a:latin typeface="+mj-lt"/>
              </a:rPr>
              <a:t>Nordentoft</a:t>
            </a:r>
            <a:r>
              <a:rPr lang="en-GB" sz="1400" dirty="0">
                <a:solidFill>
                  <a:srgbClr val="000000"/>
                </a:solidFill>
                <a:latin typeface="+mj-lt"/>
              </a:rPr>
              <a:t>, M., </a:t>
            </a:r>
            <a:r>
              <a:rPr lang="en-GB" sz="1400" dirty="0" err="1">
                <a:solidFill>
                  <a:srgbClr val="000000"/>
                </a:solidFill>
                <a:latin typeface="+mj-lt"/>
              </a:rPr>
              <a:t>Luchenski</a:t>
            </a:r>
            <a:r>
              <a:rPr lang="en-GB" sz="1400" dirty="0">
                <a:solidFill>
                  <a:srgbClr val="000000"/>
                </a:solidFill>
                <a:latin typeface="+mj-lt"/>
              </a:rPr>
              <a:t>, S., Hartwell, G., …, and Hayward, 	A., 2018. Morbidity and mortality in homeless individuals, prisoners, sex workers, and 	individuals with substance use disorders in high-income countries: a systematic 	review and meta-analysis. </a:t>
            </a:r>
            <a:r>
              <a:rPr lang="en-GB" sz="1400" i="1" dirty="0">
                <a:solidFill>
                  <a:srgbClr val="000000"/>
                </a:solidFill>
                <a:latin typeface="+mj-lt"/>
              </a:rPr>
              <a:t>The Lancet, 391</a:t>
            </a:r>
            <a:r>
              <a:rPr lang="en-GB" sz="1400" dirty="0">
                <a:solidFill>
                  <a:srgbClr val="000000"/>
                </a:solidFill>
                <a:latin typeface="+mj-lt"/>
              </a:rPr>
              <a:t>(10117), pp.241-250.</a:t>
            </a:r>
          </a:p>
          <a:p>
            <a:pPr marL="285750" indent="-285750">
              <a:lnSpc>
                <a:spcPct val="120000"/>
              </a:lnSpc>
              <a:spcAft>
                <a:spcPts val="600"/>
              </a:spcAft>
              <a:buFont typeface="Arial" panose="020B0604020202020204" pitchFamily="34" charset="0"/>
              <a:buChar char="•"/>
            </a:pPr>
            <a:r>
              <a:rPr lang="en-GB" sz="1400" dirty="0" err="1">
                <a:solidFill>
                  <a:srgbClr val="000000"/>
                </a:solidFill>
                <a:latin typeface="+mj-lt"/>
              </a:rPr>
              <a:t>Aliverti</a:t>
            </a:r>
            <a:r>
              <a:rPr lang="en-GB" sz="1400" dirty="0">
                <a:solidFill>
                  <a:srgbClr val="000000"/>
                </a:solidFill>
                <a:latin typeface="+mj-lt"/>
              </a:rPr>
              <a:t>, A., 2020. Benevolent policing? Vulnerability and the moral pains of border controls. 	</a:t>
            </a:r>
            <a:r>
              <a:rPr lang="en-GB" sz="1400" i="1" dirty="0">
                <a:solidFill>
                  <a:srgbClr val="000000"/>
                </a:solidFill>
                <a:latin typeface="+mj-lt"/>
              </a:rPr>
              <a:t>The British Journal of Criminology, 60</a:t>
            </a:r>
            <a:r>
              <a:rPr lang="en-GB" sz="1400" dirty="0">
                <a:solidFill>
                  <a:srgbClr val="000000"/>
                </a:solidFill>
                <a:latin typeface="+mj-lt"/>
              </a:rPr>
              <a:t>(5), pp.1117-1135. 	https://doi.org/10.1093/bjc/azaa026</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Allan, K., 2012. </a:t>
            </a:r>
            <a:r>
              <a:rPr lang="en-GB" sz="1400" i="1" dirty="0">
                <a:solidFill>
                  <a:srgbClr val="000000"/>
                </a:solidFill>
                <a:latin typeface="+mj-lt"/>
              </a:rPr>
              <a:t>A grounded theory of the experience of destitution among people seeking 	asylum in the UK. </a:t>
            </a:r>
            <a:r>
              <a:rPr lang="en-GB" sz="1400" dirty="0">
                <a:solidFill>
                  <a:srgbClr val="000000"/>
                </a:solidFill>
                <a:latin typeface="+mj-lt"/>
              </a:rPr>
              <a:t>(Doctoral dissertation, University of East London). 	https://doi.org/10.15123/PUB.3028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Allsopp, J., </a:t>
            </a:r>
            <a:r>
              <a:rPr lang="en-GB" sz="1400" dirty="0" err="1">
                <a:solidFill>
                  <a:srgbClr val="000000"/>
                </a:solidFill>
                <a:latin typeface="+mj-lt"/>
              </a:rPr>
              <a:t>Sigona</a:t>
            </a:r>
            <a:r>
              <a:rPr lang="en-GB" sz="1400" dirty="0">
                <a:solidFill>
                  <a:srgbClr val="000000"/>
                </a:solidFill>
                <a:latin typeface="+mj-lt"/>
              </a:rPr>
              <a:t>, N. and Phillimore, J., 2014. </a:t>
            </a:r>
            <a:r>
              <a:rPr lang="en-GB" sz="1400" i="1" dirty="0">
                <a:solidFill>
                  <a:srgbClr val="000000"/>
                </a:solidFill>
                <a:latin typeface="+mj-lt"/>
              </a:rPr>
              <a:t>Poverty among refugees and asylum seekers in 	the UK: An evidence and policy review.</a:t>
            </a:r>
            <a:r>
              <a:rPr lang="en-GB" sz="1400" dirty="0">
                <a:solidFill>
                  <a:srgbClr val="000000"/>
                </a:solidFill>
                <a:latin typeface="+mj-lt"/>
              </a:rPr>
              <a:t> Birmingham: University of Birmingham, 	Institute for Research into Superdiversity.</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Arshad, F., Haith-Cooper, M. and </a:t>
            </a:r>
            <a:r>
              <a:rPr lang="en-GB" sz="1400" dirty="0" err="1">
                <a:solidFill>
                  <a:srgbClr val="000000"/>
                </a:solidFill>
                <a:latin typeface="+mj-lt"/>
              </a:rPr>
              <a:t>Palloti</a:t>
            </a:r>
            <a:r>
              <a:rPr lang="en-GB" sz="1400" dirty="0">
                <a:solidFill>
                  <a:srgbClr val="000000"/>
                </a:solidFill>
                <a:latin typeface="+mj-lt"/>
              </a:rPr>
              <a:t>, P., 2018. The experiences of pregnant migrant 	women in detention: A qualitative study. </a:t>
            </a:r>
            <a:r>
              <a:rPr lang="en-GB" sz="1400" i="1" dirty="0">
                <a:solidFill>
                  <a:srgbClr val="000000"/>
                </a:solidFill>
                <a:latin typeface="+mj-lt"/>
              </a:rPr>
              <a:t>British Journal of Midwifery,</a:t>
            </a:r>
            <a:r>
              <a:rPr lang="en-GB" sz="1400" dirty="0">
                <a:solidFill>
                  <a:srgbClr val="000000"/>
                </a:solidFill>
                <a:latin typeface="+mj-lt"/>
              </a:rPr>
              <a:t> </a:t>
            </a:r>
            <a:r>
              <a:rPr lang="en-GB" sz="1400" i="1" dirty="0">
                <a:solidFill>
                  <a:srgbClr val="000000"/>
                </a:solidFill>
                <a:latin typeface="+mj-lt"/>
              </a:rPr>
              <a:t>26</a:t>
            </a:r>
            <a:r>
              <a:rPr lang="en-GB" sz="1400" dirty="0">
                <a:solidFill>
                  <a:srgbClr val="000000"/>
                </a:solidFill>
                <a:latin typeface="+mj-lt"/>
              </a:rPr>
              <a:t>(9), pp.591-	596. https://doi.org/10.12968/bjom.2018.26.9.591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Asif, S., Baugh, A. and Jones, N.W., 2015. The obstetric care of asylum seekers and refugee 	women in the UK. </a:t>
            </a:r>
            <a:r>
              <a:rPr lang="en-GB" sz="1400" i="1" dirty="0">
                <a:solidFill>
                  <a:srgbClr val="000000"/>
                </a:solidFill>
                <a:latin typeface="+mj-lt"/>
              </a:rPr>
              <a:t>Obstetrician &amp; Gynaecologist, 17</a:t>
            </a:r>
            <a:r>
              <a:rPr lang="en-GB" sz="1400" dirty="0">
                <a:solidFill>
                  <a:srgbClr val="000000"/>
                </a:solidFill>
                <a:latin typeface="+mj-lt"/>
              </a:rPr>
              <a:t>(4), pp.223-231. </a:t>
            </a:r>
            <a:endParaRPr lang="en-GB" sz="1400" i="1" dirty="0">
              <a:solidFill>
                <a:srgbClr val="000000"/>
              </a:solidFill>
              <a:latin typeface="+mj-lt"/>
            </a:endParaRPr>
          </a:p>
          <a:p>
            <a:pPr marL="285750" indent="-285750">
              <a:lnSpc>
                <a:spcPct val="120000"/>
              </a:lnSpc>
              <a:spcAft>
                <a:spcPts val="600"/>
              </a:spcAft>
              <a:buFont typeface="Arial" panose="020B0604020202020204" pitchFamily="34" charset="0"/>
              <a:buChar char="•"/>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5470250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1020726"/>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Atkinson, A., 1998. ‘Social exclusion, poverty and unemployment’. In A.B. Atkinson &amp; J. Hills 	(eds), </a:t>
            </a:r>
            <a:r>
              <a:rPr lang="en-GB" sz="1400" i="1" dirty="0">
                <a:solidFill>
                  <a:srgbClr val="000000"/>
                </a:solidFill>
                <a:latin typeface="+mj-lt"/>
              </a:rPr>
              <a:t>Exclusion, Employment and Opportunity</a:t>
            </a:r>
            <a:r>
              <a:rPr lang="en-GB" sz="1400" dirty="0">
                <a:solidFill>
                  <a:srgbClr val="000000"/>
                </a:solidFill>
                <a:latin typeface="+mj-lt"/>
              </a:rPr>
              <a:t>. CASE Paper number 4, London: 	Centre for Analysis of Social Exclusion.</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Bates, D., 2017. The “red door” controversy—Middlesbrough's asylum seekers and the 	discursive politics of racism. </a:t>
            </a:r>
            <a:r>
              <a:rPr lang="en-GB" sz="1400" i="1" dirty="0">
                <a:solidFill>
                  <a:srgbClr val="000000"/>
                </a:solidFill>
                <a:latin typeface="+mj-lt"/>
              </a:rPr>
              <a:t>Journal of Community &amp; Applied Social Psychology, 	27</a:t>
            </a:r>
            <a:r>
              <a:rPr lang="en-GB" sz="1400" dirty="0">
                <a:solidFill>
                  <a:srgbClr val="000000"/>
                </a:solidFill>
                <a:latin typeface="+mj-lt"/>
              </a:rPr>
              <a:t>(2), pp.126-136. https://doi.org/10.1002/casp.2300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Bennett, S., 2018. </a:t>
            </a:r>
            <a:r>
              <a:rPr lang="en-GB" sz="1400" i="1" dirty="0">
                <a:solidFill>
                  <a:srgbClr val="000000"/>
                </a:solidFill>
                <a:latin typeface="+mj-lt"/>
              </a:rPr>
              <a:t>Constructions of migrant integration in British public discourse: Becoming 	British. </a:t>
            </a:r>
            <a:r>
              <a:rPr lang="en-GB" sz="1400" dirty="0">
                <a:solidFill>
                  <a:srgbClr val="000000"/>
                </a:solidFill>
                <a:latin typeface="+mj-lt"/>
              </a:rPr>
              <a:t>Bloomsbury Publishing.</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Bhatia, M., 2015. Turning asylum seekers into 'dangerous criminals': Experiences of the 	criminal justice system of those seeking sanctuary. </a:t>
            </a:r>
            <a:r>
              <a:rPr lang="en-GB" sz="1400" i="1" dirty="0">
                <a:solidFill>
                  <a:srgbClr val="000000"/>
                </a:solidFill>
                <a:latin typeface="+mj-lt"/>
              </a:rPr>
              <a:t>International Journal for Crime, 	Justice and Social Democracy, 4</a:t>
            </a:r>
            <a:r>
              <a:rPr lang="en-GB" sz="1400" dirty="0">
                <a:solidFill>
                  <a:srgbClr val="000000"/>
                </a:solidFill>
                <a:latin typeface="+mj-lt"/>
              </a:rPr>
              <a:t>(3), pp.97-111.</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Bina, S., 2023. </a:t>
            </a:r>
            <a:r>
              <a:rPr lang="en-GB" sz="1400" i="1" dirty="0">
                <a:solidFill>
                  <a:srgbClr val="000000"/>
                </a:solidFill>
                <a:latin typeface="+mj-lt"/>
              </a:rPr>
              <a:t>Refugees (not)welcome: Is UK’s being selective towards which refugees are 	allowed to enter its territory? </a:t>
            </a:r>
            <a:r>
              <a:rPr lang="en-GB" sz="1400" dirty="0">
                <a:solidFill>
                  <a:srgbClr val="000000"/>
                </a:solidFill>
                <a:latin typeface="+mj-lt"/>
              </a:rPr>
              <a:t>(Masters thesis, </a:t>
            </a:r>
            <a:r>
              <a:rPr lang="en-GB" sz="1400" dirty="0" err="1">
                <a:solidFill>
                  <a:srgbClr val="000000"/>
                </a:solidFill>
                <a:latin typeface="+mj-lt"/>
              </a:rPr>
              <a:t>UiT</a:t>
            </a:r>
            <a:r>
              <a:rPr lang="en-GB" sz="1400" dirty="0">
                <a:solidFill>
                  <a:srgbClr val="000000"/>
                </a:solidFill>
                <a:latin typeface="+mj-lt"/>
              </a:rPr>
              <a:t> The Arctic University of Norway). 	Available at: https://hdl.handle.net/10037/29556 (Accessed 22/05/2024)</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Blanchard, C. and Joy, S., 2017. </a:t>
            </a:r>
            <a:r>
              <a:rPr lang="en-GB" sz="1400" i="1" dirty="0">
                <a:solidFill>
                  <a:srgbClr val="000000"/>
                </a:solidFill>
                <a:latin typeface="+mj-lt"/>
              </a:rPr>
              <a:t>Can't Stay, Can't Go: Refused Asylum Seekers who Cannot be 	Returned.</a:t>
            </a:r>
            <a:r>
              <a:rPr lang="en-GB" sz="1400" dirty="0">
                <a:solidFill>
                  <a:srgbClr val="000000"/>
                </a:solidFill>
                <a:latin typeface="+mj-lt"/>
              </a:rPr>
              <a:t> British Red Cross. Available at: 	file:///C:/Users/phoeb/Downloads/Cant-Stay-Cant-Go-webready.pdf 	(Accessed 20/05/2024)</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Bloch, A. and Schuster, L., 2002. Asylum and welfare: contemporary debates. </a:t>
            </a:r>
            <a:r>
              <a:rPr lang="en-GB" sz="1400" i="1" dirty="0">
                <a:solidFill>
                  <a:srgbClr val="000000"/>
                </a:solidFill>
                <a:latin typeface="+mj-lt"/>
              </a:rPr>
              <a:t>Critical Social 	Policy, 22</a:t>
            </a:r>
            <a:r>
              <a:rPr lang="en-GB" sz="1400" dirty="0">
                <a:solidFill>
                  <a:srgbClr val="000000"/>
                </a:solidFill>
                <a:latin typeface="+mj-lt"/>
              </a:rPr>
              <a:t>(3), pp.393-414. https://doi.org/10.1177/026101830202200302</a:t>
            </a:r>
          </a:p>
          <a:p>
            <a:pPr marL="285750" indent="-285750">
              <a:lnSpc>
                <a:spcPct val="120000"/>
              </a:lnSpc>
              <a:spcAft>
                <a:spcPts val="600"/>
              </a:spcAft>
              <a:buFont typeface="Arial" panose="020B0604020202020204" pitchFamily="34" charset="0"/>
              <a:buChar char="•"/>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2387076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113"/>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686627"/>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Bloch, A. and Schuster, L., 2005. At the extremes of exclusion: Deportation, detention and 	dispersal. </a:t>
            </a:r>
            <a:r>
              <a:rPr lang="en-GB" sz="1300" i="1" dirty="0">
                <a:solidFill>
                  <a:srgbClr val="000000"/>
                </a:solidFill>
                <a:latin typeface="+mj-lt"/>
              </a:rPr>
              <a:t>Ethnic and Racial Studies, 28(</a:t>
            </a:r>
            <a:r>
              <a:rPr lang="en-GB" sz="1300" dirty="0">
                <a:solidFill>
                  <a:srgbClr val="000000"/>
                </a:solidFill>
                <a:latin typeface="+mj-lt"/>
              </a:rPr>
              <a:t>3), pp.491-512. 	http://dx.doi.org/10.1080/0141987042000337858</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Bohmer</a:t>
            </a:r>
            <a:r>
              <a:rPr lang="en-GB" sz="1300" dirty="0">
                <a:solidFill>
                  <a:srgbClr val="000000"/>
                </a:solidFill>
                <a:latin typeface="+mj-lt"/>
              </a:rPr>
              <a:t>, C. and Shuman, A., 2017. </a:t>
            </a:r>
            <a:r>
              <a:rPr lang="en-GB" sz="1300" i="1" dirty="0">
                <a:solidFill>
                  <a:srgbClr val="000000"/>
                </a:solidFill>
                <a:latin typeface="+mj-lt"/>
              </a:rPr>
              <a:t>Political asylum deceptions: The culture of suspicion.</a:t>
            </a:r>
            <a:r>
              <a:rPr lang="en-GB" sz="1300" dirty="0">
                <a:solidFill>
                  <a:srgbClr val="000000"/>
                </a:solidFill>
                <a:latin typeface="+mj-lt"/>
              </a:rPr>
              <a:t> 	Springer. </a:t>
            </a:r>
            <a:r>
              <a:rPr lang="en-GB" sz="1300" dirty="0">
                <a:solidFill>
                  <a:srgbClr val="000000"/>
                </a:solidFill>
                <a:latin typeface="+mj-lt"/>
                <a:hlinkClick r:id="rId2"/>
              </a:rPr>
              <a:t>https://doi.org/10.1007/978-3-319-67404-9</a:t>
            </a:r>
            <a:r>
              <a:rPr lang="en-GB" sz="1300" dirty="0">
                <a:solidFill>
                  <a:srgbClr val="000000"/>
                </a:solidFill>
                <a:latin typeface="+mj-lt"/>
              </a:rPr>
              <a:t>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Bosworth, M. 2018. ‘‘Working in this Place Turns You Racist’: Staff, Race, and Power in 	Detention’. Bosworth, M., Parmar, A. and Vázquez, Y. eds. </a:t>
            </a:r>
            <a:r>
              <a:rPr lang="en-GB" sz="1300" i="1" dirty="0">
                <a:solidFill>
                  <a:srgbClr val="000000"/>
                </a:solidFill>
                <a:latin typeface="+mj-lt"/>
              </a:rPr>
              <a:t>Race, criminal justice, and 	migration control: Enforcing the boundaries of belonging.</a:t>
            </a:r>
            <a:r>
              <a:rPr lang="en-GB" sz="1300" dirty="0">
                <a:solidFill>
                  <a:srgbClr val="000000"/>
                </a:solidFill>
                <a:latin typeface="+mj-lt"/>
              </a:rPr>
              <a:t> Oxford University Press, 	pp.214-228.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Bosworth, M., Parmar, A. and Vázquez, Y. eds., 2018. Race, criminal justice, and migration 	control: Enforcing the boundaries of belonging. Oxford University Press. 	</a:t>
            </a:r>
            <a:r>
              <a:rPr lang="en-GB" sz="1300" dirty="0">
                <a:solidFill>
                  <a:srgbClr val="000000"/>
                </a:solidFill>
                <a:latin typeface="+mj-lt"/>
                <a:hlinkClick r:id="rId3"/>
              </a:rPr>
              <a:t>https://doi.org/10.1093/oso/9780198814887.001.0001</a:t>
            </a:r>
            <a:r>
              <a:rPr lang="en-GB" sz="1300" dirty="0">
                <a:solidFill>
                  <a:srgbClr val="000000"/>
                </a:solidFill>
                <a:latin typeface="+mj-lt"/>
              </a:rPr>
              <a:t>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Bosworth, M. and </a:t>
            </a:r>
            <a:r>
              <a:rPr lang="en-GB" sz="1300" dirty="0" err="1">
                <a:solidFill>
                  <a:srgbClr val="000000"/>
                </a:solidFill>
                <a:latin typeface="+mj-lt"/>
              </a:rPr>
              <a:t>Vannier</a:t>
            </a:r>
            <a:r>
              <a:rPr lang="en-GB" sz="1300" dirty="0">
                <a:solidFill>
                  <a:srgbClr val="000000"/>
                </a:solidFill>
                <a:latin typeface="+mj-lt"/>
              </a:rPr>
              <a:t>, M., 2020. Blurred lines: Detaining asylum seekers in Britain and 	France. </a:t>
            </a:r>
            <a:r>
              <a:rPr lang="en-GB" sz="1300" i="1" dirty="0">
                <a:solidFill>
                  <a:srgbClr val="000000"/>
                </a:solidFill>
                <a:latin typeface="+mj-lt"/>
              </a:rPr>
              <a:t>Journal of Sociology, </a:t>
            </a:r>
            <a:r>
              <a:rPr lang="en-GB" sz="1300" dirty="0">
                <a:solidFill>
                  <a:srgbClr val="000000"/>
                </a:solidFill>
                <a:latin typeface="+mj-lt"/>
              </a:rPr>
              <a:t>56(1), pp.53-68. 	https://doi.org/10.1177/1440783319882534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Braverman, S., 2023. </a:t>
            </a:r>
            <a:r>
              <a:rPr lang="en-GB" sz="1300" i="1" dirty="0">
                <a:solidFill>
                  <a:srgbClr val="000000"/>
                </a:solidFill>
                <a:latin typeface="+mj-lt"/>
              </a:rPr>
              <a:t>Home Secretary Statement on the Illegal Immigration </a:t>
            </a:r>
            <a:r>
              <a:rPr lang="en-GB" sz="1300" dirty="0">
                <a:solidFill>
                  <a:srgbClr val="000000"/>
                </a:solidFill>
                <a:latin typeface="+mj-lt"/>
              </a:rPr>
              <a:t>Bill. 7 March 2023, 	Home Office, London. Available at: 	https://www.gov.uk/government/speeches/home-secretary-statement-on-the-illegal-immigration-bill (Accessed 22/05/2024).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Brown, G.W., Harris, T.O. and Hepworth, C., 1995. Loss, humiliation and entrapment among 	women developing depression: a patient and non-patient comparison. </a:t>
            </a:r>
            <a:r>
              <a:rPr lang="en-GB" sz="1300" i="1" dirty="0">
                <a:solidFill>
                  <a:srgbClr val="000000"/>
                </a:solidFill>
                <a:latin typeface="+mj-lt"/>
              </a:rPr>
              <a:t>Psychological 	medicine, 25</a:t>
            </a:r>
            <a:r>
              <a:rPr lang="en-GB" sz="1300" dirty="0">
                <a:solidFill>
                  <a:srgbClr val="000000"/>
                </a:solidFill>
                <a:latin typeface="+mj-lt"/>
              </a:rPr>
              <a:t>(1), pp.7-21. https://doi.org/10.1017/S003329170002804X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Burchardt</a:t>
            </a:r>
            <a:r>
              <a:rPr lang="en-GB" sz="1300" dirty="0">
                <a:solidFill>
                  <a:srgbClr val="000000"/>
                </a:solidFill>
                <a:latin typeface="+mj-lt"/>
              </a:rPr>
              <a:t>, T., Le Grand, J. &amp; </a:t>
            </a:r>
            <a:r>
              <a:rPr lang="en-GB" sz="1300" dirty="0" err="1">
                <a:solidFill>
                  <a:srgbClr val="000000"/>
                </a:solidFill>
                <a:latin typeface="+mj-lt"/>
              </a:rPr>
              <a:t>Piachaud</a:t>
            </a:r>
            <a:r>
              <a:rPr lang="en-GB" sz="1300" dirty="0">
                <a:solidFill>
                  <a:srgbClr val="000000"/>
                </a:solidFill>
                <a:latin typeface="+mj-lt"/>
              </a:rPr>
              <a:t>, D., 2002. </a:t>
            </a:r>
            <a:r>
              <a:rPr lang="en-GB" sz="1300" i="1" dirty="0">
                <a:solidFill>
                  <a:srgbClr val="000000"/>
                </a:solidFill>
                <a:latin typeface="+mj-lt"/>
              </a:rPr>
              <a:t>Understanding Social Exclusion</a:t>
            </a:r>
            <a:r>
              <a:rPr lang="en-GB" sz="1300" dirty="0">
                <a:solidFill>
                  <a:srgbClr val="000000"/>
                </a:solidFill>
                <a:latin typeface="+mj-lt"/>
              </a:rPr>
              <a:t>. Oxford: 	Oxford University Press.</a:t>
            </a:r>
          </a:p>
          <a:p>
            <a:pPr>
              <a:lnSpc>
                <a:spcPct val="120000"/>
              </a:lnSpc>
              <a:spcAft>
                <a:spcPts val="600"/>
              </a:spcAft>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8026539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Calo, F., Montgomery, T. and Baglioni, S., 2022. “You have to work… but you can’t!”: 	Contradictions of the active labour market policies for refugees and asylum seekers in the 	UK. </a:t>
            </a:r>
            <a:r>
              <a:rPr lang="en-GB" sz="1300" i="1" dirty="0">
                <a:solidFill>
                  <a:srgbClr val="000000"/>
                </a:solidFill>
                <a:latin typeface="+mj-lt"/>
              </a:rPr>
              <a:t>Journal of Social Policy</a:t>
            </a:r>
            <a:r>
              <a:rPr lang="en-GB" sz="1300" dirty="0">
                <a:solidFill>
                  <a:srgbClr val="000000"/>
                </a:solidFill>
                <a:latin typeface="+mj-lt"/>
              </a:rPr>
              <a:t>, pp.1-19. 	</a:t>
            </a:r>
            <a:r>
              <a:rPr lang="en-GB" sz="1300" dirty="0">
                <a:solidFill>
                  <a:srgbClr val="000000"/>
                </a:solidFill>
                <a:latin typeface="+mj-lt"/>
                <a:hlinkClick r:id="rId2"/>
              </a:rPr>
              <a:t>https://doi.org/10.1017/S0047279422000502</a:t>
            </a:r>
            <a:r>
              <a:rPr lang="en-GB" sz="1300" dirty="0">
                <a:solidFill>
                  <a:srgbClr val="000000"/>
                </a:solidFill>
                <a:latin typeface="+mj-lt"/>
              </a:rPr>
              <a:t>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Campbell, M.R., Mann, K.D., Moffatt, S., Dave, M. and Pearce, M.S., 2018. Social determinants of 	emotional well-being in new refugees in the UK. </a:t>
            </a:r>
            <a:r>
              <a:rPr lang="en-GB" sz="1300" i="1" dirty="0">
                <a:solidFill>
                  <a:srgbClr val="000000"/>
                </a:solidFill>
                <a:latin typeface="+mj-lt"/>
              </a:rPr>
              <a:t>Public Health, 164</a:t>
            </a:r>
            <a:r>
              <a:rPr lang="en-GB" sz="1300" dirty="0">
                <a:solidFill>
                  <a:srgbClr val="000000"/>
                </a:solidFill>
                <a:latin typeface="+mj-lt"/>
              </a:rPr>
              <a:t>, pp.72-81. 	https://doi.org/10.1016/j.puhe.2018.07.022</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Carpiniello</a:t>
            </a:r>
            <a:r>
              <a:rPr lang="en-GB" sz="1300" dirty="0">
                <a:solidFill>
                  <a:srgbClr val="000000"/>
                </a:solidFill>
                <a:latin typeface="+mj-lt"/>
              </a:rPr>
              <a:t>, B., 2023. The mental health costs of armed conflicts—a review of systematic 	reviews conducted on refugees, asylum-seekers and people living in war zones. </a:t>
            </a:r>
            <a:r>
              <a:rPr lang="en-GB" sz="1300" i="1" dirty="0">
                <a:solidFill>
                  <a:srgbClr val="000000"/>
                </a:solidFill>
                <a:latin typeface="+mj-lt"/>
              </a:rPr>
              <a:t>I	</a:t>
            </a:r>
            <a:r>
              <a:rPr lang="en-GB" sz="1300" i="1" dirty="0" err="1">
                <a:solidFill>
                  <a:srgbClr val="000000"/>
                </a:solidFill>
                <a:latin typeface="+mj-lt"/>
              </a:rPr>
              <a:t>nternational</a:t>
            </a:r>
            <a:r>
              <a:rPr lang="en-GB" sz="1300" i="1" dirty="0">
                <a:solidFill>
                  <a:srgbClr val="000000"/>
                </a:solidFill>
                <a:latin typeface="+mj-lt"/>
              </a:rPr>
              <a:t> journal of environmental research and public health, 20</a:t>
            </a:r>
            <a:r>
              <a:rPr lang="en-GB" sz="1300" dirty="0">
                <a:solidFill>
                  <a:srgbClr val="000000"/>
                </a:solidFill>
                <a:latin typeface="+mj-lt"/>
              </a:rPr>
              <a:t>(4), p.2840. 	https://doi.org/10.3390/ijerph20042840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Chin, A. , Cortes, K.E., Chiswick, B. R., and Miller, P. W., 2015. </a:t>
            </a:r>
            <a:r>
              <a:rPr lang="en-GB" sz="1300" i="1" dirty="0">
                <a:solidFill>
                  <a:srgbClr val="000000"/>
                </a:solidFill>
                <a:latin typeface="+mj-lt"/>
              </a:rPr>
              <a:t>Handbook of the economics of 	international migration</a:t>
            </a:r>
            <a:r>
              <a:rPr lang="en-GB" sz="1300" dirty="0">
                <a:solidFill>
                  <a:srgbClr val="000000"/>
                </a:solidFill>
                <a:latin typeface="+mj-lt"/>
              </a:rPr>
              <a:t>. North-Holland, pp.585-658..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City of Sanctuary, 2024. </a:t>
            </a:r>
            <a:r>
              <a:rPr lang="en-GB" sz="1300" i="1" dirty="0">
                <a:solidFill>
                  <a:srgbClr val="000000"/>
                </a:solidFill>
                <a:latin typeface="+mj-lt"/>
              </a:rPr>
              <a:t>Rwanda Act: how you can step in.</a:t>
            </a:r>
            <a:r>
              <a:rPr lang="en-GB" sz="1300" dirty="0">
                <a:solidFill>
                  <a:srgbClr val="000000"/>
                </a:solidFill>
                <a:latin typeface="+mj-lt"/>
              </a:rPr>
              <a:t> Available at: 	https://cityofsanctuary.org/2024/05/16/rwanda-act-support/ (Accessed 22/05/2024)</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Clini</a:t>
            </a:r>
            <a:r>
              <a:rPr lang="en-GB" sz="1300" dirty="0">
                <a:solidFill>
                  <a:srgbClr val="000000"/>
                </a:solidFill>
                <a:latin typeface="+mj-lt"/>
              </a:rPr>
              <a:t>, C., Thomson, L.J. and Chatterjee, H.J., 2019. Assessing the impact of artistic and cultural 	activities on the health and well-being of forcibly displaced people using 	participatory 	action research. </a:t>
            </a:r>
            <a:r>
              <a:rPr lang="en-GB" sz="1300" i="1" dirty="0">
                <a:solidFill>
                  <a:srgbClr val="000000"/>
                </a:solidFill>
                <a:latin typeface="+mj-lt"/>
              </a:rPr>
              <a:t>BMJ open, 9</a:t>
            </a:r>
            <a:r>
              <a:rPr lang="en-GB" sz="1300" dirty="0">
                <a:solidFill>
                  <a:srgbClr val="000000"/>
                </a:solidFill>
                <a:latin typeface="+mj-lt"/>
              </a:rPr>
              <a:t>(2), p.e025465. 		https://doi.org/10.1136/bmjopen-2018-025465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Cooper, G., </a:t>
            </a:r>
            <a:r>
              <a:rPr lang="en-GB" sz="1300" dirty="0" err="1">
                <a:solidFill>
                  <a:srgbClr val="000000"/>
                </a:solidFill>
                <a:latin typeface="+mj-lt"/>
              </a:rPr>
              <a:t>Blumell</a:t>
            </a:r>
            <a:r>
              <a:rPr lang="en-GB" sz="1300" dirty="0">
                <a:solidFill>
                  <a:srgbClr val="000000"/>
                </a:solidFill>
                <a:latin typeface="+mj-lt"/>
              </a:rPr>
              <a:t>, L. and Bunce, M., 2021. Beyond the ‘refugee crisis’: How the UK news 	media represent asylum seekers across national boundaries. </a:t>
            </a:r>
            <a:r>
              <a:rPr lang="en-GB" sz="1300" i="1" dirty="0">
                <a:solidFill>
                  <a:srgbClr val="000000"/>
                </a:solidFill>
                <a:latin typeface="+mj-lt"/>
              </a:rPr>
              <a:t>International 	Communication 	Gazette, 83</a:t>
            </a:r>
            <a:r>
              <a:rPr lang="en-GB" sz="1300" dirty="0">
                <a:solidFill>
                  <a:srgbClr val="000000"/>
                </a:solidFill>
                <a:latin typeface="+mj-lt"/>
              </a:rPr>
              <a:t>(3), pp.195-216. https://doi.org/10.1177/1748048520913230 </a:t>
            </a:r>
          </a:p>
          <a:p>
            <a:pPr>
              <a:lnSpc>
                <a:spcPct val="120000"/>
              </a:lnSpc>
              <a:spcAft>
                <a:spcPts val="600"/>
              </a:spcAft>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3"/>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0014463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400" dirty="0" err="1">
                <a:solidFill>
                  <a:srgbClr val="000000"/>
                </a:solidFill>
                <a:latin typeface="+mj-lt"/>
              </a:rPr>
              <a:t>Cortvriend</a:t>
            </a:r>
            <a:r>
              <a:rPr lang="en-GB" sz="1400" dirty="0">
                <a:solidFill>
                  <a:srgbClr val="000000"/>
                </a:solidFill>
                <a:latin typeface="+mj-lt"/>
              </a:rPr>
              <a:t>, A., 2020. Coping with vulnerability: The limbo created by the UK asylum system. 	</a:t>
            </a:r>
            <a:r>
              <a:rPr lang="en-GB" sz="1400" i="1" dirty="0">
                <a:solidFill>
                  <a:srgbClr val="000000"/>
                </a:solidFill>
                <a:latin typeface="+mj-lt"/>
              </a:rPr>
              <a:t>International Journal for Crime, Justice and Social Democracy, 9</a:t>
            </a:r>
            <a:r>
              <a:rPr lang="en-GB" sz="1400" dirty="0">
                <a:solidFill>
                  <a:srgbClr val="000000"/>
                </a:solidFill>
                <a:latin typeface="+mj-lt"/>
              </a:rPr>
              <a:t>(3), pp.61-74. 	</a:t>
            </a:r>
            <a:r>
              <a:rPr lang="en-GB" sz="1400" dirty="0">
                <a:solidFill>
                  <a:srgbClr val="000000"/>
                </a:solidFill>
                <a:latin typeface="+mj-lt"/>
                <a:hlinkClick r:id="rId2"/>
              </a:rPr>
              <a:t>https://doi.org/10.5204/ijcjsd.v9i3.1586</a:t>
            </a:r>
            <a:endParaRPr lang="en-GB" sz="1400" dirty="0">
              <a:solidFill>
                <a:srgbClr val="000000"/>
              </a:solidFill>
              <a:latin typeface="+mj-lt"/>
            </a:endParaRP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Cuthill, F., 2017. Repositioning of ‘self’: Social recognition as a path to resilience for destitute 	asylum seekers in the United Kingdom. </a:t>
            </a:r>
            <a:r>
              <a:rPr lang="en-GB" sz="1400" i="1" dirty="0">
                <a:solidFill>
                  <a:srgbClr val="000000"/>
                </a:solidFill>
                <a:latin typeface="+mj-lt"/>
              </a:rPr>
              <a:t>Social Theory &amp; Health, 15</a:t>
            </a:r>
            <a:r>
              <a:rPr lang="en-GB" sz="1400" dirty="0">
                <a:solidFill>
                  <a:srgbClr val="000000"/>
                </a:solidFill>
                <a:latin typeface="+mj-lt"/>
              </a:rPr>
              <a:t>, pp.117-137. 	https://doi.org/10.1057/s41285-016-0025-y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Cuthill, Fiona, Omer Siddiq Abdalla, and Khalid Bashir. 2013</a:t>
            </a:r>
            <a:r>
              <a:rPr lang="en-GB" sz="1400" i="1" dirty="0">
                <a:solidFill>
                  <a:srgbClr val="000000"/>
                </a:solidFill>
                <a:latin typeface="+mj-lt"/>
              </a:rPr>
              <a:t>. Between Destitution and a Hard 	Place: Finding Strength to Survive Refusal from the Asylum System: A Case Study from 	North-East England</a:t>
            </a:r>
            <a:r>
              <a:rPr lang="en-GB" sz="1400" dirty="0">
                <a:solidFill>
                  <a:srgbClr val="000000"/>
                </a:solidFill>
                <a:latin typeface="+mj-lt"/>
              </a:rPr>
              <a:t>. Sunderland: U.O. Sunderland</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Darling, J., 2010. A city of sanctuary: the relational re‐imagining of Sheffield’s asylum politics. 	</a:t>
            </a:r>
            <a:r>
              <a:rPr lang="en-GB" sz="1400" i="1" dirty="0">
                <a:solidFill>
                  <a:srgbClr val="000000"/>
                </a:solidFill>
                <a:latin typeface="+mj-lt"/>
              </a:rPr>
              <a:t>Transactions of the Institute of British Geographers, 35</a:t>
            </a:r>
            <a:r>
              <a:rPr lang="en-GB" sz="1400" dirty="0">
                <a:solidFill>
                  <a:srgbClr val="000000"/>
                </a:solidFill>
                <a:latin typeface="+mj-lt"/>
              </a:rPr>
              <a:t>(1), pp.125-140. 	https://doi.org/10.1111/j.1475-5661.2009.00371.x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Dickerson, S.S., Gruenewald, T.L. and </a:t>
            </a:r>
            <a:r>
              <a:rPr lang="en-GB" sz="1400" dirty="0" err="1">
                <a:solidFill>
                  <a:srgbClr val="000000"/>
                </a:solidFill>
                <a:latin typeface="+mj-lt"/>
              </a:rPr>
              <a:t>Kemeny</a:t>
            </a:r>
            <a:r>
              <a:rPr lang="en-GB" sz="1400" dirty="0">
                <a:solidFill>
                  <a:srgbClr val="000000"/>
                </a:solidFill>
                <a:latin typeface="+mj-lt"/>
              </a:rPr>
              <a:t>, M.E., 2004. When the social self is threatened: 	Shame, physiology, and health. </a:t>
            </a:r>
            <a:r>
              <a:rPr lang="en-GB" sz="1400" i="1" dirty="0">
                <a:solidFill>
                  <a:srgbClr val="000000"/>
                </a:solidFill>
                <a:latin typeface="+mj-lt"/>
              </a:rPr>
              <a:t>Journal of personality</a:t>
            </a:r>
            <a:r>
              <a:rPr lang="en-GB" sz="1400" dirty="0">
                <a:solidFill>
                  <a:srgbClr val="000000"/>
                </a:solidFill>
                <a:latin typeface="+mj-lt"/>
              </a:rPr>
              <a:t>, </a:t>
            </a:r>
            <a:r>
              <a:rPr lang="en-GB" sz="1400" i="1" dirty="0">
                <a:solidFill>
                  <a:srgbClr val="000000"/>
                </a:solidFill>
                <a:latin typeface="+mj-lt"/>
              </a:rPr>
              <a:t>72</a:t>
            </a:r>
            <a:r>
              <a:rPr lang="en-GB" sz="1400" dirty="0">
                <a:solidFill>
                  <a:srgbClr val="000000"/>
                </a:solidFill>
                <a:latin typeface="+mj-lt"/>
              </a:rPr>
              <a:t>(6), pp.1191-1216. 	https://doi.org/10.1111/j.1467-6494.2004.00295.x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Dillon, N., 2018. Migration Nation: Barriers to integration for asylum-seekers in Ireland. 	</a:t>
            </a:r>
            <a:r>
              <a:rPr lang="en-GB" sz="1400" i="1" dirty="0">
                <a:solidFill>
                  <a:srgbClr val="000000"/>
                </a:solidFill>
                <a:latin typeface="+mj-lt"/>
              </a:rPr>
              <a:t>Studies in Arts and Humanities</a:t>
            </a:r>
            <a:r>
              <a:rPr lang="en-GB" sz="1400" dirty="0">
                <a:solidFill>
                  <a:srgbClr val="000000"/>
                </a:solidFill>
                <a:latin typeface="+mj-lt"/>
              </a:rPr>
              <a:t>, </a:t>
            </a:r>
            <a:r>
              <a:rPr lang="en-GB" sz="1400" i="1" dirty="0">
                <a:solidFill>
                  <a:srgbClr val="000000"/>
                </a:solidFill>
                <a:latin typeface="+mj-lt"/>
              </a:rPr>
              <a:t>4</a:t>
            </a:r>
            <a:r>
              <a:rPr lang="en-GB" sz="1400" dirty="0">
                <a:solidFill>
                  <a:srgbClr val="000000"/>
                </a:solidFill>
                <a:latin typeface="+mj-lt"/>
              </a:rPr>
              <a:t>(2), pp.51-69. https://doi.org/10.18193/sah.v4i2.173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Dooley, D., &amp; </a:t>
            </a:r>
            <a:r>
              <a:rPr lang="en-GB" sz="1400" dirty="0" err="1">
                <a:solidFill>
                  <a:srgbClr val="000000"/>
                </a:solidFill>
                <a:latin typeface="+mj-lt"/>
              </a:rPr>
              <a:t>Prause</a:t>
            </a:r>
            <a:r>
              <a:rPr lang="en-GB" sz="1400" dirty="0">
                <a:solidFill>
                  <a:srgbClr val="000000"/>
                </a:solidFill>
                <a:latin typeface="+mj-lt"/>
              </a:rPr>
              <a:t>, J. (1997). Effect of students' self-esteem on later employment status: 	Interactions of self-esteem with gender and race. </a:t>
            </a:r>
            <a:r>
              <a:rPr lang="en-GB" sz="1400" i="1" dirty="0">
                <a:solidFill>
                  <a:srgbClr val="000000"/>
                </a:solidFill>
                <a:latin typeface="+mj-lt"/>
              </a:rPr>
              <a:t>Applied Psychology: An 	International Review, 46</a:t>
            </a:r>
            <a:r>
              <a:rPr lang="en-GB" sz="1400" dirty="0">
                <a:solidFill>
                  <a:srgbClr val="000000"/>
                </a:solidFill>
                <a:latin typeface="+mj-lt"/>
              </a:rPr>
              <a:t>(2), 175–198. 		https://doi.org/10.1111/j.1464-0597.1997.tb01223.x </a:t>
            </a:r>
          </a:p>
          <a:p>
            <a:pPr marL="285750" indent="-285750">
              <a:lnSpc>
                <a:spcPct val="120000"/>
              </a:lnSpc>
              <a:spcAft>
                <a:spcPts val="600"/>
              </a:spcAft>
              <a:buFont typeface="Arial" panose="020B0604020202020204" pitchFamily="34" charset="0"/>
              <a:buChar char="•"/>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3"/>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33742049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Dwyer, P., Hodkinson, S., Lewis, H. and Waite, L., 2016. Socio-legal status and experiences of 	forced labour among asylum seekers and refugees in the UK. </a:t>
            </a:r>
            <a:r>
              <a:rPr lang="en-GB" sz="1400" i="1" dirty="0">
                <a:solidFill>
                  <a:srgbClr val="000000"/>
                </a:solidFill>
                <a:latin typeface="+mj-lt"/>
              </a:rPr>
              <a:t>Journal of International 	and Comparative Social Policy, 32</a:t>
            </a:r>
            <a:r>
              <a:rPr lang="en-GB" sz="1400" dirty="0">
                <a:solidFill>
                  <a:srgbClr val="000000"/>
                </a:solidFill>
                <a:latin typeface="+mj-lt"/>
              </a:rPr>
              <a:t>(3), pp.182-198. 	https://doi.org/10.1080/21699763.2016.1175961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Eales, M.J., 1989. Shame among unemployed men. </a:t>
            </a:r>
            <a:r>
              <a:rPr lang="en-GB" sz="1400" i="1" dirty="0">
                <a:solidFill>
                  <a:srgbClr val="000000"/>
                </a:solidFill>
                <a:latin typeface="+mj-lt"/>
              </a:rPr>
              <a:t>Social Science &amp; Medicine, 28</a:t>
            </a:r>
            <a:r>
              <a:rPr lang="en-GB" sz="1400" dirty="0">
                <a:solidFill>
                  <a:srgbClr val="000000"/>
                </a:solidFill>
                <a:latin typeface="+mj-lt"/>
              </a:rPr>
              <a:t>(8), 	pp.783-789. https://doi.org/10.1016/0277-9536(89)90107-X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Eroglu, D. and </a:t>
            </a:r>
            <a:r>
              <a:rPr lang="en-GB" sz="1400" dirty="0" err="1">
                <a:solidFill>
                  <a:srgbClr val="000000"/>
                </a:solidFill>
                <a:latin typeface="+mj-lt"/>
              </a:rPr>
              <a:t>Köroğlu</a:t>
            </a:r>
            <a:r>
              <a:rPr lang="en-GB" sz="1400" dirty="0">
                <a:solidFill>
                  <a:srgbClr val="000000"/>
                </a:solidFill>
                <a:latin typeface="+mj-lt"/>
              </a:rPr>
              <a:t>, N., 2020. Anti-Immigration vs Anti-EU: Political Discourse Analysis of 	Brexit Decision of The UK. </a:t>
            </a:r>
            <a:r>
              <a:rPr lang="en-GB" sz="1400" i="1" dirty="0" err="1">
                <a:solidFill>
                  <a:srgbClr val="000000"/>
                </a:solidFill>
                <a:latin typeface="+mj-lt"/>
              </a:rPr>
              <a:t>Hitit</a:t>
            </a:r>
            <a:r>
              <a:rPr lang="en-GB" sz="1400" i="1" dirty="0">
                <a:solidFill>
                  <a:srgbClr val="000000"/>
                </a:solidFill>
                <a:latin typeface="+mj-lt"/>
              </a:rPr>
              <a:t> </a:t>
            </a:r>
            <a:r>
              <a:rPr lang="en-GB" sz="1400" i="1" dirty="0" err="1">
                <a:solidFill>
                  <a:srgbClr val="000000"/>
                </a:solidFill>
                <a:latin typeface="+mj-lt"/>
              </a:rPr>
              <a:t>Üniversitesi</a:t>
            </a:r>
            <a:r>
              <a:rPr lang="en-GB" sz="1400" i="1" dirty="0">
                <a:solidFill>
                  <a:srgbClr val="000000"/>
                </a:solidFill>
                <a:latin typeface="+mj-lt"/>
              </a:rPr>
              <a:t> </a:t>
            </a:r>
            <a:r>
              <a:rPr lang="en-GB" sz="1400" i="1" dirty="0" err="1">
                <a:solidFill>
                  <a:srgbClr val="000000"/>
                </a:solidFill>
                <a:latin typeface="+mj-lt"/>
              </a:rPr>
              <a:t>İlahiyat</a:t>
            </a:r>
            <a:r>
              <a:rPr lang="en-GB" sz="1400" i="1" dirty="0">
                <a:solidFill>
                  <a:srgbClr val="000000"/>
                </a:solidFill>
                <a:latin typeface="+mj-lt"/>
              </a:rPr>
              <a:t> </a:t>
            </a:r>
            <a:r>
              <a:rPr lang="en-GB" sz="1400" i="1" dirty="0" err="1">
                <a:solidFill>
                  <a:srgbClr val="000000"/>
                </a:solidFill>
                <a:latin typeface="+mj-lt"/>
              </a:rPr>
              <a:t>Fakültesi</a:t>
            </a:r>
            <a:r>
              <a:rPr lang="en-GB" sz="1400" i="1" dirty="0">
                <a:solidFill>
                  <a:srgbClr val="000000"/>
                </a:solidFill>
                <a:latin typeface="+mj-lt"/>
              </a:rPr>
              <a:t> </a:t>
            </a:r>
            <a:r>
              <a:rPr lang="en-GB" sz="1400" i="1" dirty="0" err="1">
                <a:solidFill>
                  <a:srgbClr val="000000"/>
                </a:solidFill>
                <a:latin typeface="+mj-lt"/>
              </a:rPr>
              <a:t>Dergisi</a:t>
            </a:r>
            <a:r>
              <a:rPr lang="en-GB" sz="1400" i="1" dirty="0">
                <a:solidFill>
                  <a:srgbClr val="000000"/>
                </a:solidFill>
                <a:latin typeface="+mj-lt"/>
              </a:rPr>
              <a:t>, 19</a:t>
            </a:r>
            <a:r>
              <a:rPr lang="en-GB" sz="1400" dirty="0">
                <a:solidFill>
                  <a:srgbClr val="000000"/>
                </a:solidFill>
                <a:latin typeface="+mj-lt"/>
              </a:rPr>
              <a:t>(1), pp.1-34.</a:t>
            </a:r>
          </a:p>
          <a:p>
            <a:pPr marL="285750" indent="-285750">
              <a:lnSpc>
                <a:spcPct val="120000"/>
              </a:lnSpc>
              <a:spcAft>
                <a:spcPts val="600"/>
              </a:spcAft>
              <a:buFont typeface="Arial" panose="020B0604020202020204" pitchFamily="34" charset="0"/>
              <a:buChar char="•"/>
            </a:pPr>
            <a:r>
              <a:rPr lang="en-GB" sz="1400" dirty="0" err="1">
                <a:solidFill>
                  <a:srgbClr val="000000"/>
                </a:solidFill>
                <a:latin typeface="+mj-lt"/>
              </a:rPr>
              <a:t>Fiddian-Qasmiyeh</a:t>
            </a:r>
            <a:r>
              <a:rPr lang="en-GB" sz="1400" dirty="0">
                <a:solidFill>
                  <a:srgbClr val="000000"/>
                </a:solidFill>
                <a:latin typeface="+mj-lt"/>
              </a:rPr>
              <a:t>, E., </a:t>
            </a:r>
            <a:r>
              <a:rPr lang="en-GB" sz="1400" dirty="0" err="1">
                <a:solidFill>
                  <a:srgbClr val="000000"/>
                </a:solidFill>
                <a:latin typeface="+mj-lt"/>
              </a:rPr>
              <a:t>Loescher</a:t>
            </a:r>
            <a:r>
              <a:rPr lang="en-GB" sz="1400" dirty="0">
                <a:solidFill>
                  <a:srgbClr val="000000"/>
                </a:solidFill>
                <a:latin typeface="+mj-lt"/>
              </a:rPr>
              <a:t>, G., Long, K. and </a:t>
            </a:r>
            <a:r>
              <a:rPr lang="en-GB" sz="1400" dirty="0" err="1">
                <a:solidFill>
                  <a:srgbClr val="000000"/>
                </a:solidFill>
                <a:latin typeface="+mj-lt"/>
              </a:rPr>
              <a:t>Sigona</a:t>
            </a:r>
            <a:r>
              <a:rPr lang="en-GB" sz="1400" dirty="0">
                <a:solidFill>
                  <a:srgbClr val="000000"/>
                </a:solidFill>
                <a:latin typeface="+mj-lt"/>
              </a:rPr>
              <a:t>, N. eds., 2014. </a:t>
            </a:r>
            <a:r>
              <a:rPr lang="en-GB" sz="1400" i="1" dirty="0">
                <a:solidFill>
                  <a:srgbClr val="000000"/>
                </a:solidFill>
                <a:latin typeface="+mj-lt"/>
              </a:rPr>
              <a:t>The Oxford handbook 	of refugee and forced migration studies. </a:t>
            </a:r>
            <a:r>
              <a:rPr lang="en-GB" sz="1400" dirty="0">
                <a:solidFill>
                  <a:srgbClr val="000000"/>
                </a:solidFill>
                <a:latin typeface="+mj-lt"/>
              </a:rPr>
              <a:t>OUP Oxford.</a:t>
            </a:r>
          </a:p>
          <a:p>
            <a:pPr marL="285750" indent="-285750">
              <a:lnSpc>
                <a:spcPct val="120000"/>
              </a:lnSpc>
              <a:spcAft>
                <a:spcPts val="600"/>
              </a:spcAft>
              <a:buFont typeface="Arial" panose="020B0604020202020204" pitchFamily="34" charset="0"/>
              <a:buChar char="•"/>
            </a:pPr>
            <a:r>
              <a:rPr lang="en-GB" sz="1400" dirty="0" err="1">
                <a:solidFill>
                  <a:srgbClr val="000000"/>
                </a:solidFill>
                <a:latin typeface="+mj-lt"/>
              </a:rPr>
              <a:t>Flug</a:t>
            </a:r>
            <a:r>
              <a:rPr lang="en-GB" sz="1400" dirty="0">
                <a:solidFill>
                  <a:srgbClr val="000000"/>
                </a:solidFill>
                <a:latin typeface="+mj-lt"/>
              </a:rPr>
              <a:t>, M. and Hussein, J., 2019. Integration in the shadow of austerity—refugees in Newcastle u	</a:t>
            </a:r>
            <a:r>
              <a:rPr lang="en-GB" sz="1400" dirty="0" err="1">
                <a:solidFill>
                  <a:srgbClr val="000000"/>
                </a:solidFill>
                <a:latin typeface="+mj-lt"/>
              </a:rPr>
              <a:t>pon</a:t>
            </a:r>
            <a:r>
              <a:rPr lang="en-GB" sz="1400" dirty="0">
                <a:solidFill>
                  <a:srgbClr val="000000"/>
                </a:solidFill>
                <a:latin typeface="+mj-lt"/>
              </a:rPr>
              <a:t> Tyne. </a:t>
            </a:r>
            <a:r>
              <a:rPr lang="en-GB" sz="1400" i="1" dirty="0">
                <a:solidFill>
                  <a:srgbClr val="000000"/>
                </a:solidFill>
                <a:latin typeface="+mj-lt"/>
              </a:rPr>
              <a:t>Social Sciences, 8</a:t>
            </a:r>
            <a:r>
              <a:rPr lang="en-GB" sz="1400" dirty="0">
                <a:solidFill>
                  <a:srgbClr val="000000"/>
                </a:solidFill>
                <a:latin typeface="+mj-lt"/>
              </a:rPr>
              <a:t>(7), pp.212. https://doi.org/10.3390/socsci8070212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Forster, K., 2016. ‘Hate crimes soared by 41% after Brexit vote, official figure reveal’. </a:t>
            </a:r>
            <a:r>
              <a:rPr lang="en-GB" sz="1400" i="1" dirty="0">
                <a:solidFill>
                  <a:srgbClr val="000000"/>
                </a:solidFill>
                <a:latin typeface="+mj-lt"/>
              </a:rPr>
              <a:t>The 	Independent</a:t>
            </a:r>
            <a:r>
              <a:rPr lang="en-GB" sz="1400" dirty="0">
                <a:solidFill>
                  <a:srgbClr val="000000"/>
                </a:solidFill>
                <a:latin typeface="+mj-lt"/>
              </a:rPr>
              <a:t>, 13 October 2016. Available at: 	https://www.independent.co.uk/news/uk/crime/brexit-hate-crimes-racism-eu-referendum-vote-attacks-increase-police-figures-official-a7358866.html 		(Accessed: 03/05/2024).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Gateley, D.E., 2015. A policy of vulnerability or agency? Refugee young people’s 	opportunities in accessing further and higher education in the UK. </a:t>
            </a:r>
            <a:r>
              <a:rPr lang="en-GB" sz="1400" i="1" dirty="0">
                <a:solidFill>
                  <a:srgbClr val="000000"/>
                </a:solidFill>
                <a:latin typeface="+mj-lt"/>
              </a:rPr>
              <a:t>Compare: A 	Journal of Comparative and International Education</a:t>
            </a:r>
            <a:r>
              <a:rPr lang="en-GB" sz="1400" dirty="0">
                <a:solidFill>
                  <a:srgbClr val="000000"/>
                </a:solidFill>
                <a:latin typeface="+mj-lt"/>
              </a:rPr>
              <a:t>, </a:t>
            </a:r>
            <a:r>
              <a:rPr lang="en-GB" sz="1400" i="1" dirty="0">
                <a:solidFill>
                  <a:srgbClr val="000000"/>
                </a:solidFill>
                <a:latin typeface="+mj-lt"/>
              </a:rPr>
              <a:t>45</a:t>
            </a:r>
            <a:r>
              <a:rPr lang="en-GB" sz="1400" dirty="0">
                <a:solidFill>
                  <a:srgbClr val="000000"/>
                </a:solidFill>
                <a:latin typeface="+mj-lt"/>
              </a:rPr>
              <a:t>(1), pp.26-46. 	https://doi.org/10.1080/03057925.2013.841030 </a:t>
            </a:r>
          </a:p>
          <a:p>
            <a:pPr marL="285750" indent="-285750">
              <a:lnSpc>
                <a:spcPct val="120000"/>
              </a:lnSpc>
              <a:spcAft>
                <a:spcPts val="600"/>
              </a:spcAft>
              <a:buFont typeface="Arial" panose="020B0604020202020204" pitchFamily="34" charset="0"/>
              <a:buChar char="•"/>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29484328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Gill, N., 2009. Governmental mobility: The power effects of the movement of detained 	asylum seekers around Britain's detention estate. </a:t>
            </a:r>
            <a:r>
              <a:rPr lang="en-GB" sz="1400" i="1" dirty="0">
                <a:solidFill>
                  <a:srgbClr val="000000"/>
                </a:solidFill>
                <a:latin typeface="+mj-lt"/>
              </a:rPr>
              <a:t>Political geography, 28</a:t>
            </a:r>
            <a:r>
              <a:rPr lang="en-GB" sz="1400" dirty="0">
                <a:solidFill>
                  <a:srgbClr val="000000"/>
                </a:solidFill>
                <a:latin typeface="+mj-lt"/>
              </a:rPr>
              <a:t>(3), 	pp.186-196.  https://doi.org/10.1016/j.polgeo.2009.05.003</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Good, A., 2015. Anthropological evidence and country of origin information in British asylum 	courts. </a:t>
            </a:r>
            <a:r>
              <a:rPr lang="en-GB" sz="1400" i="1" dirty="0">
                <a:solidFill>
                  <a:srgbClr val="000000"/>
                </a:solidFill>
                <a:latin typeface="+mj-lt"/>
              </a:rPr>
              <a:t>Adjudicating Refugee and Asylum Status</a:t>
            </a:r>
            <a:r>
              <a:rPr lang="en-GB" sz="1400" dirty="0">
                <a:solidFill>
                  <a:srgbClr val="000000"/>
                </a:solidFill>
                <a:latin typeface="+mj-lt"/>
              </a:rPr>
              <a:t>, pp.122-144.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Goodson, L.J. and Phillimore, J., 2008. Social capital and integration: the importance of social 	relationships and social space to refugee women. </a:t>
            </a:r>
            <a:r>
              <a:rPr lang="en-GB" sz="1400" i="1" dirty="0">
                <a:solidFill>
                  <a:srgbClr val="000000"/>
                </a:solidFill>
                <a:latin typeface="+mj-lt"/>
              </a:rPr>
              <a:t>International Journal of Diversity in 	Organizations, Communities, and Nations</a:t>
            </a:r>
            <a:r>
              <a:rPr lang="en-GB" sz="1400" dirty="0">
                <a:solidFill>
                  <a:srgbClr val="000000"/>
                </a:solidFill>
                <a:latin typeface="+mj-lt"/>
              </a:rPr>
              <a:t>, </a:t>
            </a:r>
            <a:r>
              <a:rPr lang="en-GB" sz="1400" i="1" dirty="0">
                <a:solidFill>
                  <a:srgbClr val="000000"/>
                </a:solidFill>
                <a:latin typeface="+mj-lt"/>
              </a:rPr>
              <a:t>7</a:t>
            </a:r>
            <a:r>
              <a:rPr lang="en-GB" sz="1400" dirty="0">
                <a:solidFill>
                  <a:srgbClr val="000000"/>
                </a:solidFill>
                <a:latin typeface="+mj-lt"/>
              </a:rPr>
              <a:t>(6), p.181. 	https://doi.org/10.18848/1447-9532/CGP/v07i06/39510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Gower, M., McKinney, C.J. and Meade, L., 2020. </a:t>
            </a:r>
            <a:r>
              <a:rPr lang="en-GB" sz="1400" i="1" dirty="0">
                <a:solidFill>
                  <a:srgbClr val="000000"/>
                </a:solidFill>
                <a:latin typeface="+mj-lt"/>
              </a:rPr>
              <a:t>Asylum seekers: the permission to work 	policy. House of Commons Library.</a:t>
            </a:r>
            <a:r>
              <a:rPr lang="en-GB" sz="1400" dirty="0">
                <a:solidFill>
                  <a:srgbClr val="000000"/>
                </a:solidFill>
                <a:latin typeface="+mj-lt"/>
              </a:rPr>
              <a:t> Available at: 	https://researchbriefings.files.parliament.uk/documents/SN01908/SN01908.pdf 	(Accessed 19/05/2024)</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Griffiths, M., 2012. ‘Vile liars and truth distorters’; Truth, trust and the asylum system (Respond 	to this article at http://www. </a:t>
            </a:r>
            <a:r>
              <a:rPr lang="en-GB" sz="1400" dirty="0" err="1">
                <a:solidFill>
                  <a:srgbClr val="000000"/>
                </a:solidFill>
                <a:latin typeface="+mj-lt"/>
              </a:rPr>
              <a:t>therai</a:t>
            </a:r>
            <a:r>
              <a:rPr lang="en-GB" sz="1400" dirty="0">
                <a:solidFill>
                  <a:srgbClr val="000000"/>
                </a:solidFill>
                <a:latin typeface="+mj-lt"/>
              </a:rPr>
              <a:t>. org. </a:t>
            </a:r>
            <a:r>
              <a:rPr lang="en-GB" sz="1400" dirty="0" err="1">
                <a:solidFill>
                  <a:srgbClr val="000000"/>
                </a:solidFill>
                <a:latin typeface="+mj-lt"/>
              </a:rPr>
              <a:t>uk</a:t>
            </a:r>
            <a:r>
              <a:rPr lang="en-GB" sz="1400" dirty="0">
                <a:solidFill>
                  <a:srgbClr val="000000"/>
                </a:solidFill>
                <a:latin typeface="+mj-lt"/>
              </a:rPr>
              <a:t>/at/debate). </a:t>
            </a:r>
            <a:r>
              <a:rPr lang="en-GB" sz="1400" i="1" dirty="0">
                <a:solidFill>
                  <a:srgbClr val="000000"/>
                </a:solidFill>
                <a:latin typeface="+mj-lt"/>
              </a:rPr>
              <a:t>Anthropology Today</a:t>
            </a:r>
            <a:r>
              <a:rPr lang="en-GB" sz="1400" dirty="0">
                <a:solidFill>
                  <a:srgbClr val="000000"/>
                </a:solidFill>
                <a:latin typeface="+mj-lt"/>
              </a:rPr>
              <a:t>, </a:t>
            </a:r>
            <a:r>
              <a:rPr lang="en-GB" sz="1400" i="1" dirty="0">
                <a:solidFill>
                  <a:srgbClr val="000000"/>
                </a:solidFill>
                <a:latin typeface="+mj-lt"/>
              </a:rPr>
              <a:t>28</a:t>
            </a:r>
            <a:r>
              <a:rPr lang="en-GB" sz="1400" dirty="0">
                <a:solidFill>
                  <a:srgbClr val="000000"/>
                </a:solidFill>
                <a:latin typeface="+mj-lt"/>
              </a:rPr>
              <a:t>(5), 	pp.8-12. </a:t>
            </a:r>
            <a:r>
              <a:rPr lang="en-GB" sz="1400" dirty="0">
                <a:solidFill>
                  <a:srgbClr val="000000"/>
                </a:solidFill>
                <a:latin typeface="+mj-lt"/>
                <a:hlinkClick r:id="rId2"/>
              </a:rPr>
              <a:t>https://doi.org/10.1111/j.1467-8322.2012.00896.x</a:t>
            </a:r>
            <a:endParaRPr lang="en-GB" sz="1400" dirty="0">
              <a:solidFill>
                <a:srgbClr val="000000"/>
              </a:solidFill>
              <a:latin typeface="+mj-lt"/>
            </a:endParaRPr>
          </a:p>
          <a:p>
            <a:pPr marL="285750" indent="-285750">
              <a:lnSpc>
                <a:spcPct val="120000"/>
              </a:lnSpc>
              <a:spcAft>
                <a:spcPts val="600"/>
              </a:spcAft>
              <a:buFont typeface="Arial" panose="020B0604020202020204" pitchFamily="34" charset="0"/>
              <a:buChar char="•"/>
            </a:pPr>
            <a:r>
              <a:rPr lang="en-GB" sz="1400" dirty="0" err="1">
                <a:solidFill>
                  <a:srgbClr val="000000"/>
                </a:solidFill>
                <a:latin typeface="+mj-lt"/>
              </a:rPr>
              <a:t>Hainmueller</a:t>
            </a:r>
            <a:r>
              <a:rPr lang="en-GB" sz="1400" dirty="0">
                <a:solidFill>
                  <a:srgbClr val="000000"/>
                </a:solidFill>
                <a:latin typeface="+mj-lt"/>
              </a:rPr>
              <a:t>, J., </a:t>
            </a:r>
            <a:r>
              <a:rPr lang="en-GB" sz="1400" dirty="0" err="1">
                <a:solidFill>
                  <a:srgbClr val="000000"/>
                </a:solidFill>
                <a:latin typeface="+mj-lt"/>
              </a:rPr>
              <a:t>Hangartner</a:t>
            </a:r>
            <a:r>
              <a:rPr lang="en-GB" sz="1400" dirty="0">
                <a:solidFill>
                  <a:srgbClr val="000000"/>
                </a:solidFill>
                <a:latin typeface="+mj-lt"/>
              </a:rPr>
              <a:t>, D. and Lawrence, D., 2016. When lives are put on hold: Lengthy 	asylum processes decrease employment among refugees. </a:t>
            </a:r>
            <a:r>
              <a:rPr lang="en-GB" sz="1400" i="1" dirty="0">
                <a:solidFill>
                  <a:srgbClr val="000000"/>
                </a:solidFill>
                <a:latin typeface="+mj-lt"/>
              </a:rPr>
              <a:t>Science advances</a:t>
            </a:r>
            <a:r>
              <a:rPr lang="en-GB" sz="1400" dirty="0">
                <a:solidFill>
                  <a:srgbClr val="000000"/>
                </a:solidFill>
                <a:latin typeface="+mj-lt"/>
              </a:rPr>
              <a:t>, </a:t>
            </a:r>
            <a:r>
              <a:rPr lang="en-GB" sz="1400" i="1" dirty="0">
                <a:solidFill>
                  <a:srgbClr val="000000"/>
                </a:solidFill>
                <a:latin typeface="+mj-lt"/>
              </a:rPr>
              <a:t>2</a:t>
            </a:r>
            <a:r>
              <a:rPr lang="en-GB" sz="1400" dirty="0">
                <a:solidFill>
                  <a:srgbClr val="000000"/>
                </a:solidFill>
                <a:latin typeface="+mj-lt"/>
              </a:rPr>
              <a:t>(8), 	pp.e1600432. https://doi.org/10.1126/sciadv.1600432 </a:t>
            </a:r>
          </a:p>
          <a:p>
            <a:pPr marL="285750" indent="-285750">
              <a:lnSpc>
                <a:spcPct val="120000"/>
              </a:lnSpc>
              <a:spcAft>
                <a:spcPts val="600"/>
              </a:spcAft>
              <a:buFont typeface="Arial" panose="020B0604020202020204" pitchFamily="34" charset="0"/>
              <a:buChar char="•"/>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3"/>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8264708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Harris, M.A. and Orth, U., 2020. The link between self-esteem and social relationships: A 	meta-analysis of longitudinal studies. </a:t>
            </a:r>
            <a:r>
              <a:rPr lang="en-GB" sz="1400" i="1" dirty="0">
                <a:solidFill>
                  <a:srgbClr val="000000"/>
                </a:solidFill>
                <a:latin typeface="+mj-lt"/>
              </a:rPr>
              <a:t>Journal of personality and social psychology</a:t>
            </a:r>
            <a:r>
              <a:rPr lang="en-GB" sz="1400" dirty="0">
                <a:solidFill>
                  <a:srgbClr val="000000"/>
                </a:solidFill>
                <a:latin typeface="+mj-lt"/>
              </a:rPr>
              <a:t>, 	</a:t>
            </a:r>
            <a:r>
              <a:rPr lang="en-GB" sz="1400" i="1" dirty="0">
                <a:solidFill>
                  <a:srgbClr val="000000"/>
                </a:solidFill>
                <a:latin typeface="+mj-lt"/>
              </a:rPr>
              <a:t>119</a:t>
            </a:r>
            <a:r>
              <a:rPr lang="en-GB" sz="1400" dirty="0">
                <a:solidFill>
                  <a:srgbClr val="000000"/>
                </a:solidFill>
                <a:latin typeface="+mj-lt"/>
              </a:rPr>
              <a:t>(6), p.1459. https://doi.org/10.1037/pspp0000265</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Haydock, J., 2023. </a:t>
            </a:r>
            <a:r>
              <a:rPr lang="en-GB" sz="1400" i="1" dirty="0">
                <a:solidFill>
                  <a:srgbClr val="000000"/>
                </a:solidFill>
                <a:latin typeface="+mj-lt"/>
              </a:rPr>
              <a:t>The Use of Political Narratives to Legitimise Domination and Exclusion: A 	Critical Analysis Relating to Asylum Seekers in post-Brexit United Kingdom </a:t>
            </a:r>
            <a:r>
              <a:rPr lang="en-GB" sz="1400" dirty="0">
                <a:solidFill>
                  <a:srgbClr val="000000"/>
                </a:solidFill>
                <a:latin typeface="+mj-lt"/>
              </a:rPr>
              <a:t>(Doctoral 	dissertation, Open Access </a:t>
            </a:r>
            <a:r>
              <a:rPr lang="en-GB" sz="1400" dirty="0" err="1">
                <a:solidFill>
                  <a:srgbClr val="000000"/>
                </a:solidFill>
                <a:latin typeface="+mj-lt"/>
              </a:rPr>
              <a:t>Te</a:t>
            </a:r>
            <a:r>
              <a:rPr lang="en-GB" sz="1400" dirty="0">
                <a:solidFill>
                  <a:srgbClr val="000000"/>
                </a:solidFill>
                <a:latin typeface="+mj-lt"/>
              </a:rPr>
              <a:t> Herenga Waka-Victoria University of Wellington).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Home Office, no date. </a:t>
            </a:r>
            <a:r>
              <a:rPr lang="en-GB" sz="1400" i="1" dirty="0">
                <a:solidFill>
                  <a:srgbClr val="000000"/>
                </a:solidFill>
                <a:latin typeface="+mj-lt"/>
              </a:rPr>
              <a:t>Asylum Support</a:t>
            </a:r>
            <a:r>
              <a:rPr lang="en-GB" sz="1400" dirty="0">
                <a:solidFill>
                  <a:srgbClr val="000000"/>
                </a:solidFill>
                <a:latin typeface="+mj-lt"/>
              </a:rPr>
              <a:t>. Available at: 				</a:t>
            </a:r>
            <a:r>
              <a:rPr lang="en-GB" sz="1400" dirty="0">
                <a:solidFill>
                  <a:srgbClr val="000000"/>
                </a:solidFill>
                <a:latin typeface="+mj-lt"/>
                <a:hlinkClick r:id="rId2"/>
              </a:rPr>
              <a:t>https://library-guides.ucl.ac.uk/harvard/missing-details#:~:text=If%20the%20source%20you%20are%20referencing%20is%20missing%20a%20year,of%20source%20you%20are%20citing</a:t>
            </a:r>
            <a:r>
              <a:rPr lang="en-GB" sz="1400" dirty="0">
                <a:solidFill>
                  <a:srgbClr val="000000"/>
                </a:solidFill>
                <a:latin typeface="+mj-lt"/>
              </a:rPr>
              <a:t>  (Accessed 18/05/2024)</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Home Office, 2023. </a:t>
            </a:r>
            <a:r>
              <a:rPr lang="en-GB" sz="1400" i="1" dirty="0">
                <a:solidFill>
                  <a:srgbClr val="000000"/>
                </a:solidFill>
                <a:latin typeface="+mj-lt"/>
              </a:rPr>
              <a:t>Immigration System Statistics, Year Ending June 2023. </a:t>
            </a:r>
            <a:r>
              <a:rPr lang="en-GB" sz="1400" dirty="0">
                <a:solidFill>
                  <a:srgbClr val="000000"/>
                </a:solidFill>
                <a:latin typeface="+mj-lt"/>
              </a:rPr>
              <a:t>Available at:</a:t>
            </a:r>
            <a:r>
              <a:rPr lang="en-GB" sz="1400" i="1" dirty="0">
                <a:solidFill>
                  <a:srgbClr val="000000"/>
                </a:solidFill>
                <a:latin typeface="+mj-lt"/>
              </a:rPr>
              <a:t> 	</a:t>
            </a:r>
            <a:r>
              <a:rPr lang="en-GB" sz="1400" dirty="0">
                <a:solidFill>
                  <a:srgbClr val="000000"/>
                </a:solidFill>
                <a:latin typeface="+mj-lt"/>
                <a:hlinkClick r:id="rId3"/>
              </a:rPr>
              <a:t>https://www.gov.uk/government/statistics/immigration-system-statistics-year-ending-june-2023/how-many-people-are-detained-or-returned</a:t>
            </a:r>
            <a:r>
              <a:rPr lang="en-GB" sz="1400" dirty="0">
                <a:solidFill>
                  <a:srgbClr val="000000"/>
                </a:solidFill>
                <a:latin typeface="+mj-lt"/>
              </a:rPr>
              <a:t> (Accessed 19/05/2024).</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Home Office, 2024. </a:t>
            </a:r>
            <a:r>
              <a:rPr lang="en-GB" sz="1400" i="1" dirty="0">
                <a:solidFill>
                  <a:srgbClr val="000000"/>
                </a:solidFill>
                <a:latin typeface="+mj-lt"/>
              </a:rPr>
              <a:t>Immigration System Statistics Year Ending December 2023</a:t>
            </a:r>
            <a:r>
              <a:rPr lang="en-GB" sz="1400" dirty="0">
                <a:solidFill>
                  <a:srgbClr val="000000"/>
                </a:solidFill>
                <a:latin typeface="+mj-lt"/>
              </a:rPr>
              <a:t>. Available at: 	https://www.gov.uk/government/statistics/immigration-system-statistics-year-ending-december-2023/summary-of-latest-statistics (Accessed 10/05/2024)</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House of Commons Home Affairs Committee, 2017. Asylum Accommodation. HC 2016-17 	12). London: House of Commons. Available at: 			</a:t>
            </a:r>
            <a:r>
              <a:rPr lang="en-GB" sz="1400" dirty="0">
                <a:solidFill>
                  <a:srgbClr val="000000"/>
                </a:solidFill>
                <a:latin typeface="+mj-lt"/>
                <a:hlinkClick r:id="rId4"/>
              </a:rPr>
              <a:t>https://library-guides.ucl.ac.uk/harvard/parliamentary-paper</a:t>
            </a:r>
            <a:r>
              <a:rPr lang="en-GB" sz="1400" dirty="0">
                <a:solidFill>
                  <a:srgbClr val="000000"/>
                </a:solidFill>
                <a:latin typeface="+mj-lt"/>
              </a:rPr>
              <a:t>  		(Accessed: 22/05/2024). </a:t>
            </a:r>
          </a:p>
          <a:p>
            <a:pPr marL="285750" indent="-285750">
              <a:lnSpc>
                <a:spcPct val="120000"/>
              </a:lnSpc>
              <a:spcAft>
                <a:spcPts val="600"/>
              </a:spcAft>
              <a:buFont typeface="Arial" panose="020B0604020202020204" pitchFamily="34" charset="0"/>
              <a:buChar char="•"/>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5"/>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38332542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400" i="1" dirty="0">
                <a:solidFill>
                  <a:srgbClr val="000000"/>
                </a:solidFill>
                <a:latin typeface="+mj-lt"/>
              </a:rPr>
              <a:t>Human Rights Act 1998, c.42</a:t>
            </a:r>
            <a:r>
              <a:rPr lang="en-GB" sz="1400" dirty="0">
                <a:solidFill>
                  <a:srgbClr val="000000"/>
                </a:solidFill>
                <a:latin typeface="+mj-lt"/>
              </a:rPr>
              <a:t>. 	https://www.legislation.gov.uk/ukpga/1998/42/pdfs/ukpga_19980042_en.pdf 	(Accessed 14/05/2024)</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Hunt, L., 2008. Women asylum seekers and refugees: Opportunities, constraints and the role 	of agency. </a:t>
            </a:r>
            <a:r>
              <a:rPr lang="en-GB" sz="1400" i="1" dirty="0">
                <a:solidFill>
                  <a:srgbClr val="000000"/>
                </a:solidFill>
                <a:latin typeface="+mj-lt"/>
              </a:rPr>
              <a:t>Social Policy and Society, 7</a:t>
            </a:r>
            <a:r>
              <a:rPr lang="en-GB" sz="1400" dirty="0">
                <a:solidFill>
                  <a:srgbClr val="000000"/>
                </a:solidFill>
                <a:latin typeface="+mj-lt"/>
              </a:rPr>
              <a:t>(3), pp.281-292. 	</a:t>
            </a:r>
            <a:r>
              <a:rPr lang="en-GB" sz="1400" dirty="0">
                <a:solidFill>
                  <a:srgbClr val="000000"/>
                </a:solidFill>
                <a:latin typeface="+mj-lt"/>
                <a:hlinkClick r:id="rId2"/>
              </a:rPr>
              <a:t>https://doi.org/10.1017/S1474746408004260</a:t>
            </a:r>
            <a:r>
              <a:rPr lang="en-GB" sz="1400" dirty="0">
                <a:solidFill>
                  <a:srgbClr val="000000"/>
                </a:solidFill>
                <a:latin typeface="+mj-lt"/>
              </a:rPr>
              <a:t> </a:t>
            </a:r>
          </a:p>
          <a:p>
            <a:pPr marL="285750" indent="-285750">
              <a:lnSpc>
                <a:spcPct val="120000"/>
              </a:lnSpc>
              <a:spcAft>
                <a:spcPts val="600"/>
              </a:spcAft>
              <a:buFont typeface="Arial" panose="020B0604020202020204" pitchFamily="34" charset="0"/>
              <a:buChar char="•"/>
            </a:pPr>
            <a:r>
              <a:rPr lang="en-GB" sz="1400" dirty="0" err="1">
                <a:solidFill>
                  <a:srgbClr val="000000"/>
                </a:solidFill>
                <a:latin typeface="+mj-lt"/>
              </a:rPr>
              <a:t>Hvidtfeldt</a:t>
            </a:r>
            <a:r>
              <a:rPr lang="en-GB" sz="1400" dirty="0">
                <a:solidFill>
                  <a:srgbClr val="000000"/>
                </a:solidFill>
                <a:latin typeface="+mj-lt"/>
              </a:rPr>
              <a:t>, C., Petersen, J.H. and </a:t>
            </a:r>
            <a:r>
              <a:rPr lang="en-GB" sz="1400" dirty="0" err="1">
                <a:solidFill>
                  <a:srgbClr val="000000"/>
                </a:solidFill>
                <a:latin typeface="+mj-lt"/>
              </a:rPr>
              <a:t>Norredam</a:t>
            </a:r>
            <a:r>
              <a:rPr lang="en-GB" sz="1400" dirty="0">
                <a:solidFill>
                  <a:srgbClr val="000000"/>
                </a:solidFill>
                <a:latin typeface="+mj-lt"/>
              </a:rPr>
              <a:t>, M., 2020. Prolonged periods of waiting for an 	asylum decision and the risk of psychiatric diagnoses: a 22-year longitudinal cohort 	study from Denmark. </a:t>
            </a:r>
            <a:r>
              <a:rPr lang="en-GB" sz="1400" i="1" dirty="0">
                <a:solidFill>
                  <a:srgbClr val="000000"/>
                </a:solidFill>
                <a:latin typeface="+mj-lt"/>
              </a:rPr>
              <a:t>International Journal of Epidemiology, 49</a:t>
            </a:r>
            <a:r>
              <a:rPr lang="en-GB" sz="1400" dirty="0">
                <a:solidFill>
                  <a:srgbClr val="000000"/>
                </a:solidFill>
                <a:latin typeface="+mj-lt"/>
              </a:rPr>
              <a:t>(2), pp.400-409. 	https://doi.org/10.1093/ije/dyz091 </a:t>
            </a:r>
          </a:p>
          <a:p>
            <a:pPr marL="285750" indent="-285750">
              <a:lnSpc>
                <a:spcPct val="120000"/>
              </a:lnSpc>
              <a:spcAft>
                <a:spcPts val="600"/>
              </a:spcAft>
              <a:buFont typeface="Arial" panose="020B0604020202020204" pitchFamily="34" charset="0"/>
              <a:buChar char="•"/>
            </a:pPr>
            <a:r>
              <a:rPr lang="en-GB" sz="1400" dirty="0" err="1">
                <a:solidFill>
                  <a:srgbClr val="000000"/>
                </a:solidFill>
                <a:latin typeface="+mj-lt"/>
              </a:rPr>
              <a:t>Hvidtfeldt</a:t>
            </a:r>
            <a:r>
              <a:rPr lang="en-GB" sz="1400" dirty="0">
                <a:solidFill>
                  <a:srgbClr val="000000"/>
                </a:solidFill>
                <a:latin typeface="+mj-lt"/>
              </a:rPr>
              <a:t>, C., Schultz-Nielsen, M.L., </a:t>
            </a:r>
            <a:r>
              <a:rPr lang="en-GB" sz="1400" dirty="0" err="1">
                <a:solidFill>
                  <a:srgbClr val="000000"/>
                </a:solidFill>
                <a:latin typeface="+mj-lt"/>
              </a:rPr>
              <a:t>Tekin</a:t>
            </a:r>
            <a:r>
              <a:rPr lang="en-GB" sz="1400" dirty="0">
                <a:solidFill>
                  <a:srgbClr val="000000"/>
                </a:solidFill>
                <a:latin typeface="+mj-lt"/>
              </a:rPr>
              <a:t>, E. and </a:t>
            </a:r>
            <a:r>
              <a:rPr lang="en-GB" sz="1400" dirty="0" err="1">
                <a:solidFill>
                  <a:srgbClr val="000000"/>
                </a:solidFill>
                <a:latin typeface="+mj-lt"/>
              </a:rPr>
              <a:t>Fosgerau</a:t>
            </a:r>
            <a:r>
              <a:rPr lang="en-GB" sz="1400" dirty="0">
                <a:solidFill>
                  <a:srgbClr val="000000"/>
                </a:solidFill>
                <a:latin typeface="+mj-lt"/>
              </a:rPr>
              <a:t>, M., 2018. An estimate of the effect 	of waiting time in the Danish asylum system on post-resettlement employment 	among refugees: Separating the pure delay effect from the effects of the conditions 	under which refugees are waiting. </a:t>
            </a:r>
            <a:r>
              <a:rPr lang="en-GB" sz="1400" i="1" dirty="0">
                <a:solidFill>
                  <a:srgbClr val="000000"/>
                </a:solidFill>
                <a:latin typeface="+mj-lt"/>
              </a:rPr>
              <a:t>PLOS one, 13</a:t>
            </a:r>
            <a:r>
              <a:rPr lang="en-GB" sz="1400" dirty="0">
                <a:solidFill>
                  <a:srgbClr val="000000"/>
                </a:solidFill>
                <a:latin typeface="+mj-lt"/>
              </a:rPr>
              <a:t>(11), p.e0206737. 	https://doi.org/10.1371/journal.pone.0206737 </a:t>
            </a:r>
          </a:p>
          <a:p>
            <a:pPr marL="285750" indent="-285750">
              <a:lnSpc>
                <a:spcPct val="120000"/>
              </a:lnSpc>
              <a:spcAft>
                <a:spcPts val="600"/>
              </a:spcAft>
              <a:buFont typeface="Arial" panose="020B0604020202020204" pitchFamily="34" charset="0"/>
              <a:buChar char="•"/>
            </a:pPr>
            <a:r>
              <a:rPr lang="en-GB" sz="1400" dirty="0">
                <a:solidFill>
                  <a:srgbClr val="000000"/>
                </a:solidFill>
                <a:latin typeface="+mj-lt"/>
              </a:rPr>
              <a:t>Ibrahim, Y. and Howarth, A., 2018. Review of humanitarian refuge in the United Kingdom: 	Sanctuary, asylum, and the refugee crisis. </a:t>
            </a:r>
            <a:r>
              <a:rPr lang="en-GB" sz="1400" i="1" dirty="0">
                <a:solidFill>
                  <a:srgbClr val="000000"/>
                </a:solidFill>
                <a:latin typeface="+mj-lt"/>
              </a:rPr>
              <a:t>Politics &amp; Policy, 46</a:t>
            </a:r>
            <a:r>
              <a:rPr lang="en-GB" sz="1400" dirty="0">
                <a:solidFill>
                  <a:srgbClr val="000000"/>
                </a:solidFill>
                <a:latin typeface="+mj-lt"/>
              </a:rPr>
              <a:t>(3), pp.348-391. 	https://doi.org/10.1111/polp.12254 </a:t>
            </a:r>
          </a:p>
          <a:p>
            <a:pPr marL="285750" indent="-285750">
              <a:lnSpc>
                <a:spcPct val="120000"/>
              </a:lnSpc>
              <a:spcAft>
                <a:spcPts val="600"/>
              </a:spcAft>
              <a:buFont typeface="Arial" panose="020B0604020202020204" pitchFamily="34" charset="0"/>
              <a:buChar char="•"/>
            </a:pPr>
            <a:r>
              <a:rPr lang="en-GB" sz="1400" i="1" dirty="0">
                <a:solidFill>
                  <a:srgbClr val="000000"/>
                </a:solidFill>
                <a:latin typeface="+mj-lt"/>
              </a:rPr>
              <a:t>Immigration and Asylum Act 1999</a:t>
            </a:r>
            <a:r>
              <a:rPr lang="en-GB" sz="1400" dirty="0">
                <a:solidFill>
                  <a:srgbClr val="000000"/>
                </a:solidFill>
                <a:latin typeface="+mj-lt"/>
              </a:rPr>
              <a:t>, c.33. https://www.legislation.gov.uk/ukpga/1999/33 	(Accessed 14/05/2024)</a:t>
            </a:r>
          </a:p>
          <a:p>
            <a:pPr marL="285750" indent="-285750">
              <a:lnSpc>
                <a:spcPct val="120000"/>
              </a:lnSpc>
              <a:spcAft>
                <a:spcPts val="600"/>
              </a:spcAft>
              <a:buFont typeface="Arial" panose="020B0604020202020204" pitchFamily="34" charset="0"/>
              <a:buChar char="•"/>
            </a:pPr>
            <a:endParaRPr lang="en-GB" sz="14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3"/>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40664358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James, M.L., 2021. Can community-based social protection interventions improve the wellbeing of 	asylum seekers and refugees in the United Kingdom? a systematic qualitative meta-	aggregation review. </a:t>
            </a:r>
            <a:r>
              <a:rPr lang="en-GB" sz="1300" i="1" dirty="0">
                <a:solidFill>
                  <a:srgbClr val="000000"/>
                </a:solidFill>
                <a:latin typeface="+mj-lt"/>
              </a:rPr>
              <a:t>Social Sciences</a:t>
            </a:r>
            <a:r>
              <a:rPr lang="en-GB" sz="1300" dirty="0">
                <a:solidFill>
                  <a:srgbClr val="000000"/>
                </a:solidFill>
                <a:latin typeface="+mj-lt"/>
              </a:rPr>
              <a:t>, </a:t>
            </a:r>
            <a:r>
              <a:rPr lang="en-GB" sz="1300" i="1" dirty="0">
                <a:solidFill>
                  <a:srgbClr val="000000"/>
                </a:solidFill>
                <a:latin typeface="+mj-lt"/>
              </a:rPr>
              <a:t>10</a:t>
            </a:r>
            <a:r>
              <a:rPr lang="en-GB" sz="1300" dirty="0">
                <a:solidFill>
                  <a:srgbClr val="000000"/>
                </a:solidFill>
                <a:latin typeface="+mj-lt"/>
              </a:rPr>
              <a:t>(6), p.194. https://doi.org/10.3390/socsci10060194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Joint Committee on Human Rights. (2007). </a:t>
            </a:r>
            <a:r>
              <a:rPr lang="en-GB" sz="1300" i="1" dirty="0">
                <a:solidFill>
                  <a:srgbClr val="000000"/>
                </a:solidFill>
                <a:latin typeface="+mj-lt"/>
              </a:rPr>
              <a:t>The treatment of asylum seekers. Tenth report of session 	2006–07</a:t>
            </a:r>
            <a:r>
              <a:rPr lang="en-GB" sz="1300" dirty="0">
                <a:solidFill>
                  <a:srgbClr val="000000"/>
                </a:solidFill>
                <a:latin typeface="+mj-lt"/>
              </a:rPr>
              <a:t>. Available at: 	https://www.publications.parliament.uk/pa/jt200607/jtselect/jtrights/81/81i.pdf 	(Accessed 20/05/2024)</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Jubany</a:t>
            </a:r>
            <a:r>
              <a:rPr lang="en-GB" sz="1300" dirty="0">
                <a:solidFill>
                  <a:srgbClr val="000000"/>
                </a:solidFill>
                <a:latin typeface="+mj-lt"/>
              </a:rPr>
              <a:t>, O., 2011. Constructing truths in a culture of disbelief: Understanding asylum screening from 	within. </a:t>
            </a:r>
            <a:r>
              <a:rPr lang="en-GB" sz="1300" i="1" dirty="0">
                <a:solidFill>
                  <a:srgbClr val="000000"/>
                </a:solidFill>
                <a:latin typeface="+mj-lt"/>
              </a:rPr>
              <a:t>International Sociology</a:t>
            </a:r>
            <a:r>
              <a:rPr lang="en-GB" sz="1300" dirty="0">
                <a:solidFill>
                  <a:srgbClr val="000000"/>
                </a:solidFill>
                <a:latin typeface="+mj-lt"/>
              </a:rPr>
              <a:t>, </a:t>
            </a:r>
            <a:r>
              <a:rPr lang="en-GB" sz="1300" i="1" dirty="0">
                <a:solidFill>
                  <a:srgbClr val="000000"/>
                </a:solidFill>
                <a:latin typeface="+mj-lt"/>
              </a:rPr>
              <a:t>26</a:t>
            </a:r>
            <a:r>
              <a:rPr lang="en-GB" sz="1300" dirty="0">
                <a:solidFill>
                  <a:srgbClr val="000000"/>
                </a:solidFill>
                <a:latin typeface="+mj-lt"/>
              </a:rPr>
              <a:t>(1), pp.74-94. 	https://doi.org/10.1177/0268580910380978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Kaufman, E. and Bosworth, M., 2013. The prison and national identity: Citizenship, punishment and 	the sovereign state. </a:t>
            </a:r>
            <a:r>
              <a:rPr lang="en-GB" sz="1300" i="1" dirty="0">
                <a:solidFill>
                  <a:srgbClr val="000000"/>
                </a:solidFill>
                <a:latin typeface="+mj-lt"/>
              </a:rPr>
              <a:t>Why prison</a:t>
            </a:r>
            <a:r>
              <a:rPr lang="en-GB" sz="1300" dirty="0">
                <a:solidFill>
                  <a:srgbClr val="000000"/>
                </a:solidFill>
                <a:latin typeface="+mj-lt"/>
              </a:rPr>
              <a:t>, pp.170-188.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Kellow</a:t>
            </a:r>
            <a:r>
              <a:rPr lang="en-GB" sz="1300" dirty="0">
                <a:solidFill>
                  <a:srgbClr val="000000"/>
                </a:solidFill>
                <a:latin typeface="+mj-lt"/>
              </a:rPr>
              <a:t>, A., 2011. </a:t>
            </a:r>
            <a:r>
              <a:rPr lang="en-GB" sz="1300" i="1" dirty="0">
                <a:solidFill>
                  <a:srgbClr val="000000"/>
                </a:solidFill>
                <a:latin typeface="+mj-lt"/>
              </a:rPr>
              <a:t>Refugee community organisations: a social capital analysis</a:t>
            </a:r>
            <a:r>
              <a:rPr lang="en-GB" sz="1300" dirty="0">
                <a:solidFill>
                  <a:srgbClr val="000000"/>
                </a:solidFill>
                <a:latin typeface="+mj-lt"/>
              </a:rPr>
              <a:t>. Doctoral dissertation, 	University of Southampton. Available at: https://eprints.soton.ac.uk/192895/. (Accessed 	25/05/2024)</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Kienzler</a:t>
            </a:r>
            <a:r>
              <a:rPr lang="en-GB" sz="1300" dirty="0">
                <a:solidFill>
                  <a:srgbClr val="000000"/>
                </a:solidFill>
                <a:latin typeface="+mj-lt"/>
              </a:rPr>
              <a:t>, H., 2024. Community integration, quality of life, thriving, and mental health among refugees 	and asylum seekers. A London service provider perspective. </a:t>
            </a:r>
            <a:r>
              <a:rPr lang="en-GB" sz="1300" i="1" dirty="0">
                <a:solidFill>
                  <a:srgbClr val="000000"/>
                </a:solidFill>
                <a:latin typeface="+mj-lt"/>
              </a:rPr>
              <a:t>Frontiers in Public Health, 12, </a:t>
            </a:r>
            <a:r>
              <a:rPr lang="en-GB" sz="1300" dirty="0">
                <a:solidFill>
                  <a:srgbClr val="000000"/>
                </a:solidFill>
                <a:latin typeface="+mj-lt"/>
              </a:rPr>
              <a:t>	p.1358250. https://doi.org/10.3389/fpubh.2024.1358250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Kirkup, J. and </a:t>
            </a:r>
            <a:r>
              <a:rPr lang="en-GB" sz="1300" dirty="0" err="1">
                <a:solidFill>
                  <a:srgbClr val="000000"/>
                </a:solidFill>
                <a:latin typeface="+mj-lt"/>
              </a:rPr>
              <a:t>Winnett</a:t>
            </a:r>
            <a:r>
              <a:rPr lang="en-GB" sz="1300" dirty="0">
                <a:solidFill>
                  <a:srgbClr val="000000"/>
                </a:solidFill>
                <a:latin typeface="+mj-lt"/>
              </a:rPr>
              <a:t>, R., 2012. Theresa May interview: ‘We’re going to give illegal migrants a really 	hostile reception’. </a:t>
            </a:r>
            <a:r>
              <a:rPr lang="en-GB" sz="1300" i="1" dirty="0">
                <a:solidFill>
                  <a:srgbClr val="000000"/>
                </a:solidFill>
                <a:latin typeface="+mj-lt"/>
              </a:rPr>
              <a:t>The Telegraph</a:t>
            </a:r>
            <a:r>
              <a:rPr lang="en-GB" sz="1300" dirty="0">
                <a:solidFill>
                  <a:srgbClr val="000000"/>
                </a:solidFill>
                <a:latin typeface="+mj-lt"/>
              </a:rPr>
              <a:t>, </a:t>
            </a:r>
            <a:r>
              <a:rPr lang="en-GB" sz="1300" i="1" dirty="0">
                <a:solidFill>
                  <a:srgbClr val="000000"/>
                </a:solidFill>
                <a:latin typeface="+mj-lt"/>
              </a:rPr>
              <a:t>25</a:t>
            </a:r>
            <a:r>
              <a:rPr lang="en-GB" sz="1300" dirty="0">
                <a:solidFill>
                  <a:srgbClr val="000000"/>
                </a:solidFill>
                <a:latin typeface="+mj-lt"/>
              </a:rPr>
              <a:t>(05). </a:t>
            </a:r>
          </a:p>
          <a:p>
            <a:pPr marL="285750" indent="-285750">
              <a:lnSpc>
                <a:spcPct val="120000"/>
              </a:lnSpc>
              <a:spcAft>
                <a:spcPts val="600"/>
              </a:spcAft>
              <a:buFont typeface="Arial" panose="020B0604020202020204" pitchFamily="34" charset="0"/>
              <a:buChar char="•"/>
            </a:pPr>
            <a:r>
              <a:rPr lang="en-GB" sz="1400" dirty="0" err="1">
                <a:solidFill>
                  <a:srgbClr val="000000"/>
                </a:solidFill>
                <a:latin typeface="+mj-lt"/>
              </a:rPr>
              <a:t>Koca</a:t>
            </a:r>
            <a:r>
              <a:rPr lang="en-GB" sz="1400" dirty="0">
                <a:solidFill>
                  <a:srgbClr val="000000"/>
                </a:solidFill>
                <a:latin typeface="+mj-lt"/>
              </a:rPr>
              <a:t>, B.T., 2016. New Social Movements:" Refugees Welcome UK". </a:t>
            </a:r>
            <a:r>
              <a:rPr lang="en-GB" sz="1400" i="1" dirty="0">
                <a:solidFill>
                  <a:srgbClr val="000000"/>
                </a:solidFill>
                <a:latin typeface="+mj-lt"/>
              </a:rPr>
              <a:t>European Scientific 	Journal, 12</a:t>
            </a:r>
            <a:r>
              <a:rPr lang="en-GB" sz="1400" dirty="0">
                <a:solidFill>
                  <a:srgbClr val="000000"/>
                </a:solidFill>
                <a:latin typeface="+mj-lt"/>
              </a:rPr>
              <a:t>(2). https://doi.org/10.19044/esj.2016.v12n2p96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25809261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Kuschminder</a:t>
            </a:r>
            <a:r>
              <a:rPr lang="en-GB" sz="1300" dirty="0">
                <a:solidFill>
                  <a:srgbClr val="000000"/>
                </a:solidFill>
                <a:latin typeface="+mj-lt"/>
              </a:rPr>
              <a:t>, K. and </a:t>
            </a:r>
            <a:r>
              <a:rPr lang="en-GB" sz="1300" dirty="0" err="1">
                <a:solidFill>
                  <a:srgbClr val="000000"/>
                </a:solidFill>
                <a:latin typeface="+mj-lt"/>
              </a:rPr>
              <a:t>Dubow</a:t>
            </a:r>
            <a:r>
              <a:rPr lang="en-GB" sz="1300" dirty="0">
                <a:solidFill>
                  <a:srgbClr val="000000"/>
                </a:solidFill>
                <a:latin typeface="+mj-lt"/>
              </a:rPr>
              <a:t>, T., 2023. Moral exclusion, dehumanisation, and continued resistance to 	return: Experiences of refused Afghan asylum seekers in the Netherlands. </a:t>
            </a:r>
            <a:r>
              <a:rPr lang="en-GB" sz="1300" i="1" dirty="0">
                <a:solidFill>
                  <a:srgbClr val="000000"/>
                </a:solidFill>
                <a:latin typeface="+mj-lt"/>
              </a:rPr>
              <a:t>Geopolitics, 28</a:t>
            </a:r>
            <a:r>
              <a:rPr lang="en-GB" sz="1300" dirty="0">
                <a:solidFill>
                  <a:srgbClr val="000000"/>
                </a:solidFill>
                <a:latin typeface="+mj-lt"/>
              </a:rPr>
              <a:t>(3), 	pp.1057-1078. https://doi.org/10.1080/14650045.2022.2055462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Lai, H., Due, C. and </a:t>
            </a:r>
            <a:r>
              <a:rPr lang="en-GB" sz="1300" dirty="0" err="1">
                <a:solidFill>
                  <a:srgbClr val="000000"/>
                </a:solidFill>
                <a:latin typeface="+mj-lt"/>
              </a:rPr>
              <a:t>Ziersch</a:t>
            </a:r>
            <a:r>
              <a:rPr lang="en-GB" sz="1300" dirty="0">
                <a:solidFill>
                  <a:srgbClr val="000000"/>
                </a:solidFill>
                <a:latin typeface="+mj-lt"/>
              </a:rPr>
              <a:t>, A., 2022. The relationship between employment and health for people 	from refugee and asylum-seeking backgrounds: A systematic review of quantitative studies. 	</a:t>
            </a:r>
            <a:r>
              <a:rPr lang="en-GB" sz="1300" i="1" dirty="0">
                <a:solidFill>
                  <a:srgbClr val="000000"/>
                </a:solidFill>
                <a:latin typeface="+mj-lt"/>
              </a:rPr>
              <a:t>SSM-Population Health, 18</a:t>
            </a:r>
            <a:r>
              <a:rPr lang="en-GB" sz="1300" dirty="0">
                <a:solidFill>
                  <a:srgbClr val="000000"/>
                </a:solidFill>
                <a:latin typeface="+mj-lt"/>
              </a:rPr>
              <a:t>, p.101075. https://doi.org/10.1016/j.ssmph.2022.101075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Leech, J., 2021. </a:t>
            </a:r>
            <a:r>
              <a:rPr lang="en-GB" sz="1300" i="1" dirty="0">
                <a:solidFill>
                  <a:srgbClr val="000000"/>
                </a:solidFill>
                <a:latin typeface="+mj-lt"/>
              </a:rPr>
              <a:t>Experiences of Being Detained within UK Immigration Removal Centres: A 	Phenomenological Inquiry </a:t>
            </a:r>
            <a:r>
              <a:rPr lang="en-GB" sz="1300" dirty="0">
                <a:solidFill>
                  <a:srgbClr val="000000"/>
                </a:solidFill>
                <a:latin typeface="+mj-lt"/>
              </a:rPr>
              <a:t>(Doctoral dissertation, University of East London). 	https://doi.org/10.15123/uel.89z9v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Limb, M., 2022. </a:t>
            </a:r>
            <a:r>
              <a:rPr lang="en-GB" sz="1300" i="1" dirty="0">
                <a:solidFill>
                  <a:srgbClr val="000000"/>
                </a:solidFill>
                <a:latin typeface="+mj-lt"/>
              </a:rPr>
              <a:t>UK-Rwanda migration plan fails to safeguard refugees’ medical care, say 	campaigners</a:t>
            </a:r>
            <a:r>
              <a:rPr lang="en-GB" sz="1300" dirty="0">
                <a:solidFill>
                  <a:srgbClr val="000000"/>
                </a:solidFill>
                <a:latin typeface="+mj-lt"/>
              </a:rPr>
              <a:t>. Available at:  </a:t>
            </a:r>
            <a:r>
              <a:rPr lang="en-GB" sz="1300" dirty="0">
                <a:solidFill>
                  <a:srgbClr val="000000"/>
                </a:solidFill>
                <a:latin typeface="+mj-lt"/>
                <a:hlinkClick r:id="rId2"/>
              </a:rPr>
              <a:t>https://doi.org/10.1136/bmj.o1087</a:t>
            </a:r>
            <a:r>
              <a:rPr lang="en-GB" sz="1300" dirty="0">
                <a:solidFill>
                  <a:srgbClr val="000000"/>
                </a:solidFill>
                <a:latin typeface="+mj-lt"/>
              </a:rPr>
              <a:t> (Accessed 27/05/2024)</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Lohne</a:t>
            </a:r>
            <a:r>
              <a:rPr lang="en-GB" sz="1300" dirty="0">
                <a:solidFill>
                  <a:srgbClr val="000000"/>
                </a:solidFill>
                <a:latin typeface="+mj-lt"/>
              </a:rPr>
              <a:t>, K., 2020. Penal humanitarianism beyond the nation state: An analysis of international criminal 	justice. </a:t>
            </a:r>
            <a:r>
              <a:rPr lang="en-GB" sz="1300" i="1" dirty="0">
                <a:solidFill>
                  <a:srgbClr val="000000"/>
                </a:solidFill>
                <a:latin typeface="+mj-lt"/>
              </a:rPr>
              <a:t>Theoretical Criminology</a:t>
            </a:r>
            <a:r>
              <a:rPr lang="en-GB" sz="1300" dirty="0">
                <a:solidFill>
                  <a:srgbClr val="000000"/>
                </a:solidFill>
                <a:latin typeface="+mj-lt"/>
              </a:rPr>
              <a:t>, </a:t>
            </a:r>
            <a:r>
              <a:rPr lang="en-GB" sz="1300" i="1" dirty="0">
                <a:solidFill>
                  <a:srgbClr val="000000"/>
                </a:solidFill>
                <a:latin typeface="+mj-lt"/>
              </a:rPr>
              <a:t>24</a:t>
            </a:r>
            <a:r>
              <a:rPr lang="en-GB" sz="1300" dirty="0">
                <a:solidFill>
                  <a:srgbClr val="000000"/>
                </a:solidFill>
                <a:latin typeface="+mj-lt"/>
              </a:rPr>
              <a:t>(2), pp.145-162. 	https://doi.org/10.1177/1362480618806917</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Lousley</a:t>
            </a:r>
            <a:r>
              <a:rPr lang="en-GB" sz="1300" dirty="0">
                <a:solidFill>
                  <a:srgbClr val="000000"/>
                </a:solidFill>
                <a:latin typeface="+mj-lt"/>
              </a:rPr>
              <a:t>, G. and Cope, S., 2017. </a:t>
            </a:r>
            <a:r>
              <a:rPr lang="en-GB" sz="1300" i="1" dirty="0">
                <a:solidFill>
                  <a:srgbClr val="000000"/>
                </a:solidFill>
                <a:latin typeface="+mj-lt"/>
              </a:rPr>
              <a:t>We are still here: The continued detention of women seeking asylum 	in </a:t>
            </a:r>
            <a:r>
              <a:rPr lang="en-GB" sz="1300" i="1" dirty="0" err="1">
                <a:solidFill>
                  <a:srgbClr val="000000"/>
                </a:solidFill>
                <a:latin typeface="+mj-lt"/>
              </a:rPr>
              <a:t>Yarl’s</a:t>
            </a:r>
            <a:r>
              <a:rPr lang="en-GB" sz="1300" i="1" dirty="0">
                <a:solidFill>
                  <a:srgbClr val="000000"/>
                </a:solidFill>
                <a:latin typeface="+mj-lt"/>
              </a:rPr>
              <a:t> wood</a:t>
            </a:r>
            <a:r>
              <a:rPr lang="en-GB" sz="1300" dirty="0">
                <a:solidFill>
                  <a:srgbClr val="000000"/>
                </a:solidFill>
                <a:latin typeface="+mj-lt"/>
              </a:rPr>
              <a:t>. Women for Refugee Women.</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Low Pay Commission, 2024. </a:t>
            </a:r>
            <a:r>
              <a:rPr lang="en-GB" sz="1300" i="1" dirty="0">
                <a:solidFill>
                  <a:srgbClr val="000000"/>
                </a:solidFill>
                <a:latin typeface="+mj-lt"/>
              </a:rPr>
              <a:t>The National Minimum Wage in 2024. </a:t>
            </a:r>
            <a:r>
              <a:rPr lang="en-GB" sz="1300" dirty="0">
                <a:solidFill>
                  <a:srgbClr val="000000"/>
                </a:solidFill>
                <a:latin typeface="+mj-lt"/>
              </a:rPr>
              <a:t>Available at:</a:t>
            </a:r>
            <a:r>
              <a:rPr lang="en-GB" sz="1300" i="1" dirty="0">
                <a:solidFill>
                  <a:srgbClr val="000000"/>
                </a:solidFill>
                <a:latin typeface="+mj-lt"/>
              </a:rPr>
              <a:t> </a:t>
            </a:r>
            <a:r>
              <a:rPr lang="en-GB" sz="1300" dirty="0">
                <a:solidFill>
                  <a:srgbClr val="000000"/>
                </a:solidFill>
                <a:latin typeface="+mj-lt"/>
              </a:rPr>
              <a:t>	https://www.gov.uk/government/publications/the-national-minimum-wage-in-2024 	(Accessed 18/05/2024)</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MacKenzie</a:t>
            </a:r>
            <a:r>
              <a:rPr lang="en-GB" sz="1300" dirty="0">
                <a:solidFill>
                  <a:srgbClr val="000000"/>
                </a:solidFill>
                <a:latin typeface="+mj-lt"/>
              </a:rPr>
              <a:t>, R. and Forde, C., 2009. The rhetoric of the good worker' versus the realities of 	employers' use and the experiences of migrant workers. </a:t>
            </a:r>
            <a:r>
              <a:rPr lang="en-GB" sz="1300" i="1" dirty="0">
                <a:solidFill>
                  <a:srgbClr val="000000"/>
                </a:solidFill>
                <a:latin typeface="+mj-lt"/>
              </a:rPr>
              <a:t>Work, employment and society,</a:t>
            </a:r>
            <a:r>
              <a:rPr lang="en-GB" sz="1300" dirty="0">
                <a:solidFill>
                  <a:srgbClr val="000000"/>
                </a:solidFill>
                <a:latin typeface="+mj-lt"/>
              </a:rPr>
              <a:t> 	</a:t>
            </a:r>
            <a:r>
              <a:rPr lang="en-GB" sz="1300" i="1" dirty="0">
                <a:solidFill>
                  <a:srgbClr val="000000"/>
                </a:solidFill>
                <a:latin typeface="+mj-lt"/>
              </a:rPr>
              <a:t>23</a:t>
            </a:r>
            <a:r>
              <a:rPr lang="en-GB" sz="1300" dirty="0">
                <a:solidFill>
                  <a:srgbClr val="000000"/>
                </a:solidFill>
                <a:latin typeface="+mj-lt"/>
              </a:rPr>
              <a:t>(1), pp.142-159. </a:t>
            </a:r>
            <a:r>
              <a:rPr lang="en-GB" sz="1300" dirty="0">
                <a:solidFill>
                  <a:srgbClr val="000000"/>
                </a:solidFill>
                <a:latin typeface="+mj-lt"/>
                <a:hlinkClick r:id="rId3"/>
              </a:rPr>
              <a:t>https://doi.org/10.1177/0950017008099783</a:t>
            </a:r>
            <a:r>
              <a:rPr lang="en-GB" sz="1300" dirty="0">
                <a:solidFill>
                  <a:srgbClr val="000000"/>
                </a:solidFill>
                <a:latin typeface="+mj-lt"/>
              </a:rPr>
              <a:t>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8643143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Mahoney, D. and </a:t>
            </a:r>
            <a:r>
              <a:rPr lang="en-GB" sz="1300" dirty="0" err="1">
                <a:solidFill>
                  <a:srgbClr val="000000"/>
                </a:solidFill>
                <a:latin typeface="+mj-lt"/>
              </a:rPr>
              <a:t>Siyambalapitiya</a:t>
            </a:r>
            <a:r>
              <a:rPr lang="en-GB" sz="1300" dirty="0">
                <a:solidFill>
                  <a:srgbClr val="000000"/>
                </a:solidFill>
                <a:latin typeface="+mj-lt"/>
              </a:rPr>
              <a:t>, S., 2017. Community-based interventions for building social 	inclusion of refugees and asylum seekers in Australia: A systematic review. </a:t>
            </a:r>
            <a:r>
              <a:rPr lang="en-GB" sz="1300" i="1" dirty="0">
                <a:solidFill>
                  <a:srgbClr val="000000"/>
                </a:solidFill>
                <a:latin typeface="+mj-lt"/>
              </a:rPr>
              <a:t>Journal of Social 	Inclusion, 8</a:t>
            </a:r>
            <a:r>
              <a:rPr lang="en-GB" sz="1300" dirty="0">
                <a:solidFill>
                  <a:srgbClr val="000000"/>
                </a:solidFill>
                <a:latin typeface="+mj-lt"/>
              </a:rPr>
              <a:t>(2), pp.66-80.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Mayblin</a:t>
            </a:r>
            <a:r>
              <a:rPr lang="en-GB" sz="1300" dirty="0">
                <a:solidFill>
                  <a:srgbClr val="000000"/>
                </a:solidFill>
                <a:latin typeface="+mj-lt"/>
              </a:rPr>
              <a:t>, L., 2019. Imagining asylum, governing asylum seekers: Complexity reduction and policy 	making in the UK Home Office. </a:t>
            </a:r>
            <a:r>
              <a:rPr lang="en-GB" sz="1300" i="1" dirty="0">
                <a:solidFill>
                  <a:srgbClr val="000000"/>
                </a:solidFill>
                <a:latin typeface="+mj-lt"/>
              </a:rPr>
              <a:t>Migration Studies, 7</a:t>
            </a:r>
            <a:r>
              <a:rPr lang="en-GB" sz="1300" dirty="0">
                <a:solidFill>
                  <a:srgbClr val="000000"/>
                </a:solidFill>
                <a:latin typeface="+mj-lt"/>
              </a:rPr>
              <a:t>(1), pp.1-20.</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Mayblin</a:t>
            </a:r>
            <a:r>
              <a:rPr lang="en-GB" sz="1300" dirty="0">
                <a:solidFill>
                  <a:srgbClr val="000000"/>
                </a:solidFill>
                <a:latin typeface="+mj-lt"/>
              </a:rPr>
              <a:t>, L., Turner, J., Davies, T., </a:t>
            </a:r>
            <a:r>
              <a:rPr lang="en-GB" sz="1300" dirty="0" err="1">
                <a:solidFill>
                  <a:srgbClr val="000000"/>
                </a:solidFill>
                <a:latin typeface="+mj-lt"/>
              </a:rPr>
              <a:t>Yemane</a:t>
            </a:r>
            <a:r>
              <a:rPr lang="en-GB" sz="1300" dirty="0">
                <a:solidFill>
                  <a:srgbClr val="000000"/>
                </a:solidFill>
                <a:latin typeface="+mj-lt"/>
              </a:rPr>
              <a:t>, T. and </a:t>
            </a:r>
            <a:r>
              <a:rPr lang="en-GB" sz="1300" dirty="0" err="1">
                <a:solidFill>
                  <a:srgbClr val="000000"/>
                </a:solidFill>
                <a:latin typeface="+mj-lt"/>
              </a:rPr>
              <a:t>Isakjee</a:t>
            </a:r>
            <a:r>
              <a:rPr lang="en-GB" sz="1300" dirty="0">
                <a:solidFill>
                  <a:srgbClr val="000000"/>
                </a:solidFill>
                <a:latin typeface="+mj-lt"/>
              </a:rPr>
              <a:t>, A., 2024. ‘Bringing order to the border’: 	liberal and illiberal fantasies of border control in the English channel. </a:t>
            </a:r>
            <a:r>
              <a:rPr lang="en-GB" sz="1300" i="1" dirty="0">
                <a:solidFill>
                  <a:srgbClr val="000000"/>
                </a:solidFill>
                <a:latin typeface="+mj-lt"/>
              </a:rPr>
              <a:t>Journal of Ethnic and 	Migration Studies,</a:t>
            </a:r>
            <a:r>
              <a:rPr lang="en-GB" sz="1300" dirty="0">
                <a:solidFill>
                  <a:srgbClr val="000000"/>
                </a:solidFill>
                <a:latin typeface="+mj-lt"/>
              </a:rPr>
              <a:t> pp.1-19. https://doi.org/10.1080/1369183X.2024.2349691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Mayblin</a:t>
            </a:r>
            <a:r>
              <a:rPr lang="en-GB" sz="1300" dirty="0">
                <a:solidFill>
                  <a:srgbClr val="000000"/>
                </a:solidFill>
                <a:latin typeface="+mj-lt"/>
              </a:rPr>
              <a:t>, L. and James, P., 2019. Asylum and refugee support in the UK: civil society filling the gaps?. 	</a:t>
            </a:r>
            <a:r>
              <a:rPr lang="en-GB" sz="1300" i="1" dirty="0">
                <a:solidFill>
                  <a:srgbClr val="000000"/>
                </a:solidFill>
                <a:latin typeface="+mj-lt"/>
              </a:rPr>
              <a:t>Journal of Ethnic and Migration Studies</a:t>
            </a:r>
            <a:r>
              <a:rPr lang="en-GB" sz="1300" dirty="0">
                <a:solidFill>
                  <a:srgbClr val="000000"/>
                </a:solidFill>
                <a:latin typeface="+mj-lt"/>
              </a:rPr>
              <a:t>, </a:t>
            </a:r>
            <a:r>
              <a:rPr lang="en-GB" sz="1300" i="1" dirty="0">
                <a:solidFill>
                  <a:srgbClr val="000000"/>
                </a:solidFill>
                <a:latin typeface="+mj-lt"/>
              </a:rPr>
              <a:t>45</a:t>
            </a:r>
            <a:r>
              <a:rPr lang="en-GB" sz="1300" dirty="0">
                <a:solidFill>
                  <a:srgbClr val="000000"/>
                </a:solidFill>
                <a:latin typeface="+mj-lt"/>
              </a:rPr>
              <a:t>(3), pp.375-394. 	https://doi.org/10.1080/1369183X.2018.1466695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McCorkle, W., 2023. “It’s Dehumanizing on Purpose”: Educators’ Experiences at an Immigration 	Detention </a:t>
            </a:r>
            <a:r>
              <a:rPr lang="en-GB" sz="1300" dirty="0" err="1">
                <a:solidFill>
                  <a:srgbClr val="000000"/>
                </a:solidFill>
                <a:latin typeface="+mj-lt"/>
              </a:rPr>
              <a:t>Center</a:t>
            </a:r>
            <a:r>
              <a:rPr lang="en-GB" sz="1300" dirty="0">
                <a:solidFill>
                  <a:srgbClr val="000000"/>
                </a:solidFill>
                <a:latin typeface="+mj-lt"/>
              </a:rPr>
              <a:t>. </a:t>
            </a:r>
            <a:r>
              <a:rPr lang="en-GB" sz="1300" i="1" dirty="0">
                <a:solidFill>
                  <a:srgbClr val="000000"/>
                </a:solidFill>
                <a:latin typeface="+mj-lt"/>
              </a:rPr>
              <a:t>Education and Urban Society</a:t>
            </a:r>
            <a:r>
              <a:rPr lang="en-GB" sz="1300" dirty="0">
                <a:solidFill>
                  <a:srgbClr val="000000"/>
                </a:solidFill>
                <a:latin typeface="+mj-lt"/>
              </a:rPr>
              <a:t>, </a:t>
            </a:r>
            <a:r>
              <a:rPr lang="en-GB" sz="1300" i="1" dirty="0">
                <a:solidFill>
                  <a:srgbClr val="000000"/>
                </a:solidFill>
                <a:latin typeface="+mj-lt"/>
              </a:rPr>
              <a:t>55</a:t>
            </a:r>
            <a:r>
              <a:rPr lang="en-GB" sz="1300" dirty="0">
                <a:solidFill>
                  <a:srgbClr val="000000"/>
                </a:solidFill>
                <a:latin typeface="+mj-lt"/>
              </a:rPr>
              <a:t>(4), pp.463-487. 	https://doi.org/10.1177/00131245211042392</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McIntyre, N., 2018. Private contractors paid millions to run UK detention centres. </a:t>
            </a:r>
            <a:r>
              <a:rPr lang="en-GB" sz="1300" i="1" dirty="0">
                <a:solidFill>
                  <a:srgbClr val="000000"/>
                </a:solidFill>
                <a:latin typeface="+mj-lt"/>
              </a:rPr>
              <a:t>The Guardian</a:t>
            </a:r>
            <a:r>
              <a:rPr lang="en-GB" sz="1300" dirty="0">
                <a:solidFill>
                  <a:srgbClr val="000000"/>
                </a:solidFill>
                <a:latin typeface="+mj-lt"/>
              </a:rPr>
              <a:t>, 10 	October 2018. Available at: 					https://www. </a:t>
            </a:r>
            <a:r>
              <a:rPr lang="en-GB" sz="1300" dirty="0" err="1">
                <a:solidFill>
                  <a:srgbClr val="000000"/>
                </a:solidFill>
                <a:latin typeface="+mj-lt"/>
              </a:rPr>
              <a:t>theguardian</a:t>
            </a:r>
            <a:r>
              <a:rPr lang="en-GB" sz="1300" dirty="0">
                <a:solidFill>
                  <a:srgbClr val="000000"/>
                </a:solidFill>
                <a:latin typeface="+mj-lt"/>
              </a:rPr>
              <a:t>. com/</a:t>
            </a:r>
            <a:r>
              <a:rPr lang="en-GB" sz="1300" dirty="0" err="1">
                <a:solidFill>
                  <a:srgbClr val="000000"/>
                </a:solidFill>
                <a:latin typeface="+mj-lt"/>
              </a:rPr>
              <a:t>uk</a:t>
            </a:r>
            <a:r>
              <a:rPr lang="en-GB" sz="1300" dirty="0">
                <a:solidFill>
                  <a:srgbClr val="000000"/>
                </a:solidFill>
                <a:latin typeface="+mj-lt"/>
              </a:rPr>
              <a:t>-news/2018/oct/10/privatecontractors-paid-millions-uk-detention-centres-some-firms-making-30-percent-profit  (Accessed 26/05/2024).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McIntyre, J. and Hall, C., 2020. Barriers to the inclusion of refugee and asylum-seeking children in 	schools in England. </a:t>
            </a:r>
            <a:r>
              <a:rPr lang="en-GB" sz="1300" i="1" dirty="0">
                <a:solidFill>
                  <a:srgbClr val="000000"/>
                </a:solidFill>
                <a:latin typeface="+mj-lt"/>
              </a:rPr>
              <a:t>Educational Review</a:t>
            </a:r>
            <a:r>
              <a:rPr lang="en-GB" sz="1300" dirty="0">
                <a:solidFill>
                  <a:srgbClr val="000000"/>
                </a:solidFill>
                <a:latin typeface="+mj-lt"/>
              </a:rPr>
              <a:t>, </a:t>
            </a:r>
            <a:r>
              <a:rPr lang="en-GB" sz="1300" i="1" dirty="0">
                <a:solidFill>
                  <a:srgbClr val="000000"/>
                </a:solidFill>
                <a:latin typeface="+mj-lt"/>
              </a:rPr>
              <a:t>72</a:t>
            </a:r>
            <a:r>
              <a:rPr lang="en-GB" sz="1300" dirty="0">
                <a:solidFill>
                  <a:srgbClr val="000000"/>
                </a:solidFill>
                <a:latin typeface="+mj-lt"/>
              </a:rPr>
              <a:t>(5), pp.583-600. 	https://doi.org/10.1080/00131911.2018.1544115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9244045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McKee, M., 2024. The Safety of Rwanda Act: a pointless exercise in performative cruelty. </a:t>
            </a:r>
            <a:r>
              <a:rPr lang="en-GB" sz="1300" i="1" dirty="0">
                <a:solidFill>
                  <a:srgbClr val="000000"/>
                </a:solidFill>
                <a:latin typeface="+mj-lt"/>
              </a:rPr>
              <a:t>BMJ</a:t>
            </a:r>
            <a:r>
              <a:rPr lang="en-GB" sz="1300" dirty="0">
                <a:solidFill>
                  <a:srgbClr val="000000"/>
                </a:solidFill>
                <a:latin typeface="+mj-lt"/>
              </a:rPr>
              <a:t>, 385. 	https://doi.org/10.1136/bmj.q947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Mendola</a:t>
            </a:r>
            <a:r>
              <a:rPr lang="en-GB" sz="1300" dirty="0">
                <a:solidFill>
                  <a:srgbClr val="000000"/>
                </a:solidFill>
                <a:latin typeface="+mj-lt"/>
              </a:rPr>
              <a:t>, D., </a:t>
            </a:r>
            <a:r>
              <a:rPr lang="en-GB" sz="1300" dirty="0" err="1">
                <a:solidFill>
                  <a:srgbClr val="000000"/>
                </a:solidFill>
                <a:latin typeface="+mj-lt"/>
              </a:rPr>
              <a:t>Parroco</a:t>
            </a:r>
            <a:r>
              <a:rPr lang="en-GB" sz="1300" dirty="0">
                <a:solidFill>
                  <a:srgbClr val="000000"/>
                </a:solidFill>
                <a:latin typeface="+mj-lt"/>
              </a:rPr>
              <a:t>, A., and Li Donni, P., 2024. We made it to Germany…and now? Interdependent 	risks of vulnerability for refugees in a high-income country. </a:t>
            </a:r>
            <a:r>
              <a:rPr lang="en-GB" sz="1300" i="1" dirty="0">
                <a:solidFill>
                  <a:srgbClr val="000000"/>
                </a:solidFill>
                <a:latin typeface="+mj-lt"/>
              </a:rPr>
              <a:t>Journal of Ethnic and Migration 	Studies, 50</a:t>
            </a:r>
            <a:r>
              <a:rPr lang="en-GB" sz="1300" dirty="0">
                <a:solidFill>
                  <a:srgbClr val="000000"/>
                </a:solidFill>
                <a:latin typeface="+mj-lt"/>
              </a:rPr>
              <a:t>(4), pp.1059-1079. https://doi.org/10.1080/1369183X.2023.2206009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Millar, A., 2007. ‘Social Exclusion and Social Policy Research: Defining Exclusion’, in Abrams, D., 	Christian, J., &amp; Gordon, D. (eds). </a:t>
            </a:r>
            <a:r>
              <a:rPr lang="en-GB" sz="1300" i="1" dirty="0">
                <a:solidFill>
                  <a:srgbClr val="000000"/>
                </a:solidFill>
                <a:latin typeface="+mj-lt"/>
              </a:rPr>
              <a:t>Multidisciplinary Handbook of Social Exclusion Research. </a:t>
            </a:r>
            <a:r>
              <a:rPr lang="en-GB" sz="1300" dirty="0">
                <a:solidFill>
                  <a:srgbClr val="000000"/>
                </a:solidFill>
                <a:latin typeface="+mj-lt"/>
              </a:rPr>
              <a:t>	John Wiley and Sons Ltd, pp.1-15. https://doi.org/10.1002/9780470773178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Mfoafo-M’Carthy</a:t>
            </a:r>
            <a:r>
              <a:rPr lang="en-GB" sz="1300" dirty="0">
                <a:solidFill>
                  <a:srgbClr val="000000"/>
                </a:solidFill>
                <a:latin typeface="+mj-lt"/>
              </a:rPr>
              <a:t>, M. and </a:t>
            </a:r>
            <a:r>
              <a:rPr lang="en-GB" sz="1300" dirty="0" err="1">
                <a:solidFill>
                  <a:srgbClr val="000000"/>
                </a:solidFill>
                <a:latin typeface="+mj-lt"/>
              </a:rPr>
              <a:t>Sossou</a:t>
            </a:r>
            <a:r>
              <a:rPr lang="en-GB" sz="1300" dirty="0">
                <a:solidFill>
                  <a:srgbClr val="000000"/>
                </a:solidFill>
                <a:latin typeface="+mj-lt"/>
              </a:rPr>
              <a:t>, M., 2017. Stigma, discrimination, and social exclusion of the 	mentally ill: The case of Ghana. </a:t>
            </a:r>
            <a:r>
              <a:rPr lang="en-GB" sz="1300" i="1" dirty="0">
                <a:solidFill>
                  <a:srgbClr val="000000"/>
                </a:solidFill>
                <a:latin typeface="+mj-lt"/>
              </a:rPr>
              <a:t>Journal of Human Rights and Social Work, 2</a:t>
            </a:r>
            <a:r>
              <a:rPr lang="en-GB" sz="1300" dirty="0">
                <a:solidFill>
                  <a:srgbClr val="000000"/>
                </a:solidFill>
                <a:latin typeface="+mj-lt"/>
              </a:rPr>
              <a:t>, pp.128-133. 	https://doi.org/10.1007/s41134-017-0043-2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Montgomery, T., Calo, F. and Baglioni, S., 2023. (Re) constructing a hostile environment: political 	claims making and the primary definers of a refugee “crisis”. </a:t>
            </a:r>
            <a:r>
              <a:rPr lang="en-GB" sz="1300" i="1" dirty="0">
                <a:solidFill>
                  <a:srgbClr val="000000"/>
                </a:solidFill>
                <a:latin typeface="+mj-lt"/>
              </a:rPr>
              <a:t>International Journal of 	Sociology and Social Policy, 43</a:t>
            </a:r>
            <a:r>
              <a:rPr lang="en-GB" sz="1300" dirty="0">
                <a:solidFill>
                  <a:srgbClr val="000000"/>
                </a:solidFill>
                <a:latin typeface="+mj-lt"/>
              </a:rPr>
              <a:t>(7/8), pp.661-676.  	https://doi.org/10.1108/IJSSP-05-2022-0130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Morano-Foadi</a:t>
            </a:r>
            <a:r>
              <a:rPr lang="en-GB" sz="1300" dirty="0">
                <a:solidFill>
                  <a:srgbClr val="000000"/>
                </a:solidFill>
                <a:latin typeface="+mj-lt"/>
              </a:rPr>
              <a:t>, S., Della-Croce, C. and Lugosi, P., 2021. ‘Refugees’ integration into the labour market: 	Discharging responsibility in the UK’. In Jesse, M. (ed.) </a:t>
            </a:r>
            <a:r>
              <a:rPr lang="en-GB" sz="1300" i="1" dirty="0">
                <a:solidFill>
                  <a:srgbClr val="000000"/>
                </a:solidFill>
                <a:latin typeface="+mj-lt"/>
              </a:rPr>
              <a:t>European societies, migration, and 	the law: The ‘others’ amongst ‘us’, </a:t>
            </a:r>
            <a:r>
              <a:rPr lang="en-GB" sz="1300" dirty="0">
                <a:solidFill>
                  <a:srgbClr val="000000"/>
                </a:solidFill>
                <a:latin typeface="+mj-lt"/>
              </a:rPr>
              <a:t>pp. 247-264. Cambridge: Cambridge University Press. 	</a:t>
            </a:r>
            <a:r>
              <a:rPr lang="en-GB" sz="1300" dirty="0">
                <a:solidFill>
                  <a:srgbClr val="000000"/>
                </a:solidFill>
                <a:latin typeface="+mj-lt"/>
                <a:hlinkClick r:id="rId2"/>
              </a:rPr>
              <a:t>https://doi.org/10.1017/9781108767637.014</a:t>
            </a:r>
            <a:endParaRPr lang="en-GB" sz="1300" dirty="0">
              <a:solidFill>
                <a:srgbClr val="000000"/>
              </a:solidFill>
              <a:latin typeface="+mj-lt"/>
            </a:endParaRP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Morgan, G., </a:t>
            </a:r>
            <a:r>
              <a:rPr lang="en-GB" sz="1300" dirty="0" err="1">
                <a:solidFill>
                  <a:srgbClr val="000000"/>
                </a:solidFill>
                <a:latin typeface="+mj-lt"/>
              </a:rPr>
              <a:t>Melluish</a:t>
            </a:r>
            <a:r>
              <a:rPr lang="en-GB" sz="1300" dirty="0">
                <a:solidFill>
                  <a:srgbClr val="000000"/>
                </a:solidFill>
                <a:latin typeface="+mj-lt"/>
              </a:rPr>
              <a:t>, S. and Welham, A., 2017. Exploring the relationship between </a:t>
            </a:r>
            <a:r>
              <a:rPr lang="en-GB" sz="1300" dirty="0" err="1">
                <a:solidFill>
                  <a:srgbClr val="000000"/>
                </a:solidFill>
                <a:latin typeface="+mj-lt"/>
              </a:rPr>
              <a:t>postmigratory</a:t>
            </a:r>
            <a:r>
              <a:rPr lang="en-GB" sz="1300" dirty="0">
                <a:solidFill>
                  <a:srgbClr val="000000"/>
                </a:solidFill>
                <a:latin typeface="+mj-lt"/>
              </a:rPr>
              <a:t> 	stressors and mental health for asylum seekers and refused asylum seekers in the UK. 	</a:t>
            </a:r>
            <a:r>
              <a:rPr lang="en-GB" sz="1300" i="1" dirty="0">
                <a:solidFill>
                  <a:srgbClr val="000000"/>
                </a:solidFill>
                <a:latin typeface="+mj-lt"/>
              </a:rPr>
              <a:t>Transcultural psychiatry, 54</a:t>
            </a:r>
            <a:r>
              <a:rPr lang="en-GB" sz="1300" dirty="0">
                <a:solidFill>
                  <a:srgbClr val="000000"/>
                </a:solidFill>
                <a:latin typeface="+mj-lt"/>
              </a:rPr>
              <a:t>(5-6), pp.653-674. https://doi.org/10.1177/1363461517737188 </a:t>
            </a:r>
          </a:p>
          <a:p>
            <a:pPr marL="285750" indent="-285750">
              <a:lnSpc>
                <a:spcPct val="120000"/>
              </a:lnSpc>
              <a:spcAft>
                <a:spcPts val="600"/>
              </a:spcAft>
              <a:buFont typeface="Arial" panose="020B0604020202020204" pitchFamily="34" charset="0"/>
              <a:buChar char="•"/>
            </a:pPr>
            <a:endParaRPr lang="en-GB" sz="13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3"/>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38341068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Nardini</a:t>
            </a:r>
            <a:r>
              <a:rPr lang="en-GB" sz="1300" dirty="0">
                <a:solidFill>
                  <a:srgbClr val="000000"/>
                </a:solidFill>
                <a:latin typeface="+mj-lt"/>
              </a:rPr>
              <a:t>, G., Rank‐</a:t>
            </a:r>
            <a:r>
              <a:rPr lang="en-GB" sz="1300" dirty="0" err="1">
                <a:solidFill>
                  <a:srgbClr val="000000"/>
                </a:solidFill>
                <a:latin typeface="+mj-lt"/>
              </a:rPr>
              <a:t>Christman</a:t>
            </a:r>
            <a:r>
              <a:rPr lang="en-GB" sz="1300" dirty="0">
                <a:solidFill>
                  <a:srgbClr val="000000"/>
                </a:solidFill>
                <a:latin typeface="+mj-lt"/>
              </a:rPr>
              <a:t>, T., </a:t>
            </a:r>
            <a:r>
              <a:rPr lang="en-GB" sz="1300" dirty="0" err="1">
                <a:solidFill>
                  <a:srgbClr val="000000"/>
                </a:solidFill>
                <a:latin typeface="+mj-lt"/>
              </a:rPr>
              <a:t>Bublitz</a:t>
            </a:r>
            <a:r>
              <a:rPr lang="en-GB" sz="1300" dirty="0">
                <a:solidFill>
                  <a:srgbClr val="000000"/>
                </a:solidFill>
                <a:latin typeface="+mj-lt"/>
              </a:rPr>
              <a:t>, M.G., Cross, S.N. and </a:t>
            </a:r>
            <a:r>
              <a:rPr lang="en-GB" sz="1300" dirty="0" err="1">
                <a:solidFill>
                  <a:srgbClr val="000000"/>
                </a:solidFill>
                <a:latin typeface="+mj-lt"/>
              </a:rPr>
              <a:t>Peracchio</a:t>
            </a:r>
            <a:r>
              <a:rPr lang="en-GB" sz="1300" dirty="0">
                <a:solidFill>
                  <a:srgbClr val="000000"/>
                </a:solidFill>
                <a:latin typeface="+mj-lt"/>
              </a:rPr>
              <a:t>, L.A., 2021. Together we rise: 	How social movements succeed. </a:t>
            </a:r>
            <a:r>
              <a:rPr lang="en-GB" sz="1300" i="1" dirty="0">
                <a:solidFill>
                  <a:srgbClr val="000000"/>
                </a:solidFill>
                <a:latin typeface="+mj-lt"/>
              </a:rPr>
              <a:t>Journal of Consumer Psychology</a:t>
            </a:r>
            <a:r>
              <a:rPr lang="en-GB" sz="1300" dirty="0">
                <a:solidFill>
                  <a:srgbClr val="000000"/>
                </a:solidFill>
                <a:latin typeface="+mj-lt"/>
              </a:rPr>
              <a:t>, </a:t>
            </a:r>
            <a:r>
              <a:rPr lang="en-GB" sz="1300" i="1" dirty="0">
                <a:solidFill>
                  <a:srgbClr val="000000"/>
                </a:solidFill>
                <a:latin typeface="+mj-lt"/>
              </a:rPr>
              <a:t>31</a:t>
            </a:r>
            <a:r>
              <a:rPr lang="en-GB" sz="1300" dirty="0">
                <a:solidFill>
                  <a:srgbClr val="000000"/>
                </a:solidFill>
                <a:latin typeface="+mj-lt"/>
              </a:rPr>
              <a:t>(1), pp.112-145.  	https://doi.org/10.1002/jcpy.1201</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Murray, F., 2015. </a:t>
            </a:r>
            <a:r>
              <a:rPr lang="en-GB" sz="1300" i="1" dirty="0">
                <a:solidFill>
                  <a:srgbClr val="000000"/>
                </a:solidFill>
                <a:latin typeface="+mj-lt"/>
              </a:rPr>
              <a:t>Sent to Coventry: The role played by social networks in the settlement of dispersed 	Congolese asylum seekers</a:t>
            </a:r>
            <a:r>
              <a:rPr lang="en-GB" sz="1300" dirty="0">
                <a:solidFill>
                  <a:srgbClr val="000000"/>
                </a:solidFill>
                <a:latin typeface="+mj-lt"/>
              </a:rPr>
              <a:t>. Doctoral dissertation, Oxford Brookes University</a:t>
            </a:r>
          </a:p>
          <a:p>
            <a:pPr marL="285750" indent="-285750">
              <a:lnSpc>
                <a:spcPct val="120000"/>
              </a:lnSpc>
              <a:spcAft>
                <a:spcPts val="600"/>
              </a:spcAft>
              <a:buFont typeface="Arial" panose="020B0604020202020204" pitchFamily="34" charset="0"/>
              <a:buChar char="•"/>
            </a:pPr>
            <a:r>
              <a:rPr lang="en-GB" sz="1300" i="1" dirty="0">
                <a:solidFill>
                  <a:srgbClr val="000000"/>
                </a:solidFill>
                <a:latin typeface="+mj-lt"/>
              </a:rPr>
              <a:t>Nationality and Borders Bill 2022</a:t>
            </a:r>
            <a:r>
              <a:rPr lang="en-GB" sz="1300" dirty="0">
                <a:solidFill>
                  <a:srgbClr val="000000"/>
                </a:solidFill>
                <a:latin typeface="+mj-lt"/>
              </a:rPr>
              <a:t>, c.36. Available at: 	https://www.legislation.gov.uk/ukpga/2022/36/enacted (Accessed 14/05/2024).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Newnham, E.A., Pearman, A., Olinga-Shannon, S. and Nickerson, A., 2019. The mental health effects 	of visa insecurity for refugees and people seeking asylum: A latent class analysis. 	</a:t>
            </a:r>
            <a:r>
              <a:rPr lang="en-GB" sz="1300" i="1" dirty="0">
                <a:solidFill>
                  <a:srgbClr val="000000"/>
                </a:solidFill>
                <a:latin typeface="+mj-lt"/>
              </a:rPr>
              <a:t>International Journal of Public Health, 64</a:t>
            </a:r>
            <a:r>
              <a:rPr lang="en-GB" sz="1300" dirty="0">
                <a:solidFill>
                  <a:srgbClr val="000000"/>
                </a:solidFill>
                <a:latin typeface="+mj-lt"/>
              </a:rPr>
              <a:t>, pp.763-772. 	https://doi.org/10.1007/s00038-019-01249-6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Nickerson, A., </a:t>
            </a:r>
            <a:r>
              <a:rPr lang="en-GB" sz="1300" dirty="0" err="1">
                <a:solidFill>
                  <a:srgbClr val="000000"/>
                </a:solidFill>
                <a:latin typeface="+mj-lt"/>
              </a:rPr>
              <a:t>Byrow</a:t>
            </a:r>
            <a:r>
              <a:rPr lang="en-GB" sz="1300" dirty="0">
                <a:solidFill>
                  <a:srgbClr val="000000"/>
                </a:solidFill>
                <a:latin typeface="+mj-lt"/>
              </a:rPr>
              <a:t>, Y., O’Donnell, M., Mau, V., McMahon, T., </a:t>
            </a:r>
            <a:r>
              <a:rPr lang="en-GB" sz="1300" dirty="0" err="1">
                <a:solidFill>
                  <a:srgbClr val="000000"/>
                </a:solidFill>
                <a:latin typeface="+mj-lt"/>
              </a:rPr>
              <a:t>Pajak</a:t>
            </a:r>
            <a:r>
              <a:rPr lang="en-GB" sz="1300" dirty="0">
                <a:solidFill>
                  <a:srgbClr val="000000"/>
                </a:solidFill>
                <a:latin typeface="+mj-lt"/>
              </a:rPr>
              <a:t>, R., Li, S., Hamilton, A., </a:t>
            </a:r>
            <a:r>
              <a:rPr lang="en-GB" sz="1300" dirty="0" err="1">
                <a:solidFill>
                  <a:srgbClr val="000000"/>
                </a:solidFill>
                <a:latin typeface="+mj-lt"/>
              </a:rPr>
              <a:t>Minihan</a:t>
            </a:r>
            <a:r>
              <a:rPr lang="en-GB" sz="1300" dirty="0">
                <a:solidFill>
                  <a:srgbClr val="000000"/>
                </a:solidFill>
                <a:latin typeface="+mj-lt"/>
              </a:rPr>
              <a:t>, S., 	Liu, C. and Bryant, R.A., 2019. The association between visa insecurity and mental health, 	disability and social engagement in refugees living in Australia. </a:t>
            </a:r>
            <a:r>
              <a:rPr lang="en-GB" sz="1300" i="1" dirty="0">
                <a:solidFill>
                  <a:srgbClr val="000000"/>
                </a:solidFill>
                <a:latin typeface="+mj-lt"/>
              </a:rPr>
              <a:t>European journal of 	</a:t>
            </a:r>
            <a:r>
              <a:rPr lang="en-GB" sz="1300" i="1" dirty="0" err="1">
                <a:solidFill>
                  <a:srgbClr val="000000"/>
                </a:solidFill>
                <a:latin typeface="+mj-lt"/>
              </a:rPr>
              <a:t>psychotraumatology</a:t>
            </a:r>
            <a:r>
              <a:rPr lang="en-GB" sz="1300" dirty="0">
                <a:solidFill>
                  <a:srgbClr val="000000"/>
                </a:solidFill>
                <a:latin typeface="+mj-lt"/>
              </a:rPr>
              <a:t>, </a:t>
            </a:r>
            <a:r>
              <a:rPr lang="en-GB" sz="1300" i="1" dirty="0">
                <a:solidFill>
                  <a:srgbClr val="000000"/>
                </a:solidFill>
                <a:latin typeface="+mj-lt"/>
              </a:rPr>
              <a:t>10</a:t>
            </a:r>
            <a:r>
              <a:rPr lang="en-GB" sz="1300" dirty="0">
                <a:solidFill>
                  <a:srgbClr val="000000"/>
                </a:solidFill>
                <a:latin typeface="+mj-lt"/>
              </a:rPr>
              <a:t>(1), p.1688129. https://doi.org/10.1080/20008198.2019.1688129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Nyers</a:t>
            </a:r>
            <a:r>
              <a:rPr lang="en-GB" sz="1300" dirty="0">
                <a:solidFill>
                  <a:srgbClr val="000000"/>
                </a:solidFill>
                <a:latin typeface="+mj-lt"/>
              </a:rPr>
              <a:t>, P., 2018. </a:t>
            </a:r>
            <a:r>
              <a:rPr lang="en-GB" sz="1300" i="1" dirty="0">
                <a:solidFill>
                  <a:srgbClr val="000000"/>
                </a:solidFill>
                <a:latin typeface="+mj-lt"/>
              </a:rPr>
              <a:t>Irregular citizenship, immigration, and deportation</a:t>
            </a:r>
            <a:r>
              <a:rPr lang="en-GB" sz="1300" dirty="0">
                <a:solidFill>
                  <a:srgbClr val="000000"/>
                </a:solidFill>
                <a:latin typeface="+mj-lt"/>
              </a:rPr>
              <a:t>. Routledge.</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O’Neill, G., 2017. ‘The government is trying to starve refugees out of the UK. It doesn’t work.’ </a:t>
            </a:r>
            <a:r>
              <a:rPr lang="en-GB" sz="1300" i="1" dirty="0">
                <a:solidFill>
                  <a:srgbClr val="000000"/>
                </a:solidFill>
                <a:latin typeface="+mj-lt"/>
              </a:rPr>
              <a:t>The 	Guardian</a:t>
            </a:r>
            <a:r>
              <a:rPr lang="en-GB" sz="1300" dirty="0">
                <a:solidFill>
                  <a:srgbClr val="000000"/>
                </a:solidFill>
                <a:latin typeface="+mj-lt"/>
              </a:rPr>
              <a:t>, 31 May. Available at: https://www.theguardian.com/voluntary-sector-network/2017/may/31/government-starve-refugees-out-of-uk-poverty (Accessed 20/05/2024).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O’Neill, M. and Hubbard, P., 2012. Asylum, exclusion, and the social role of arts and culture. </a:t>
            </a:r>
            <a:r>
              <a:rPr lang="en-GB" sz="1300" i="1" dirty="0">
                <a:solidFill>
                  <a:srgbClr val="000000"/>
                </a:solidFill>
                <a:latin typeface="+mj-lt"/>
              </a:rPr>
              <a:t>Moving 	Worlds: A Journal of Transcultural Writings</a:t>
            </a:r>
            <a:r>
              <a:rPr lang="en-GB" sz="1300" dirty="0">
                <a:solidFill>
                  <a:srgbClr val="000000"/>
                </a:solidFill>
                <a:latin typeface="+mj-lt"/>
              </a:rPr>
              <a:t>, </a:t>
            </a:r>
            <a:r>
              <a:rPr lang="en-GB" sz="1300" i="1" dirty="0">
                <a:solidFill>
                  <a:srgbClr val="000000"/>
                </a:solidFill>
                <a:latin typeface="+mj-lt"/>
              </a:rPr>
              <a:t>12</a:t>
            </a:r>
            <a:r>
              <a:rPr lang="en-GB" sz="1300" dirty="0">
                <a:solidFill>
                  <a:srgbClr val="000000"/>
                </a:solidFill>
                <a:latin typeface="+mj-lt"/>
              </a:rPr>
              <a:t>(2). </a:t>
            </a:r>
            <a:r>
              <a:rPr lang="en-GB" sz="1300" dirty="0">
                <a:solidFill>
                  <a:srgbClr val="000000"/>
                </a:solidFill>
                <a:latin typeface="+mj-lt"/>
                <a:hlinkClick r:id="rId2"/>
              </a:rPr>
              <a:t>https://kar.kent.ac.uk/id/eprint/36659</a:t>
            </a:r>
            <a:r>
              <a:rPr lang="en-GB" sz="1300" dirty="0">
                <a:solidFill>
                  <a:srgbClr val="000000"/>
                </a:solidFill>
                <a:latin typeface="+mj-lt"/>
              </a:rPr>
              <a:t>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3"/>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9231145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O’Reilly, Z., 2018. ‘Living Liminality’: everyday experiences of asylum seekers in the ‘Direct 	</a:t>
            </a:r>
            <a:r>
              <a:rPr lang="en-GB" sz="1300" dirty="0" err="1">
                <a:solidFill>
                  <a:srgbClr val="000000"/>
                </a:solidFill>
                <a:latin typeface="+mj-lt"/>
              </a:rPr>
              <a:t>Provision’system</a:t>
            </a:r>
            <a:r>
              <a:rPr lang="en-GB" sz="1300" dirty="0">
                <a:solidFill>
                  <a:srgbClr val="000000"/>
                </a:solidFill>
                <a:latin typeface="+mj-lt"/>
              </a:rPr>
              <a:t> in Ireland. </a:t>
            </a:r>
            <a:r>
              <a:rPr lang="en-GB" sz="1300" i="1" dirty="0">
                <a:solidFill>
                  <a:srgbClr val="000000"/>
                </a:solidFill>
                <a:latin typeface="+mj-lt"/>
              </a:rPr>
              <a:t>Gender, Place &amp; Culture</a:t>
            </a:r>
            <a:r>
              <a:rPr lang="en-GB" sz="1300" dirty="0">
                <a:solidFill>
                  <a:srgbClr val="000000"/>
                </a:solidFill>
                <a:latin typeface="+mj-lt"/>
              </a:rPr>
              <a:t>, </a:t>
            </a:r>
            <a:r>
              <a:rPr lang="en-GB" sz="1300" i="1" dirty="0">
                <a:solidFill>
                  <a:srgbClr val="000000"/>
                </a:solidFill>
                <a:latin typeface="+mj-lt"/>
              </a:rPr>
              <a:t>25</a:t>
            </a:r>
            <a:r>
              <a:rPr lang="en-GB" sz="1300" dirty="0">
                <a:solidFill>
                  <a:srgbClr val="000000"/>
                </a:solidFill>
                <a:latin typeface="+mj-lt"/>
              </a:rPr>
              <a:t>(6), pp.821-842. 	https://doi.org/10.1080/0966369X.2018.1473345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Parker, S., 2015. ‘Unwanted invaders’: The representation of refugees and asylum seekers in the UK 	and Australian print media. </a:t>
            </a:r>
            <a:r>
              <a:rPr lang="en-GB" sz="1300" i="1" dirty="0" err="1">
                <a:solidFill>
                  <a:srgbClr val="000000"/>
                </a:solidFill>
                <a:latin typeface="+mj-lt"/>
              </a:rPr>
              <a:t>ESharp</a:t>
            </a:r>
            <a:r>
              <a:rPr lang="en-GB" sz="1300" i="1" dirty="0">
                <a:solidFill>
                  <a:srgbClr val="000000"/>
                </a:solidFill>
                <a:latin typeface="+mj-lt"/>
              </a:rPr>
              <a:t>, 23</a:t>
            </a:r>
            <a:r>
              <a:rPr lang="en-GB" sz="1300" dirty="0">
                <a:solidFill>
                  <a:srgbClr val="000000"/>
                </a:solidFill>
                <a:latin typeface="+mj-lt"/>
              </a:rPr>
              <a:t>(1), pp.1-21. 		https://www.open-access.bcu.ac.uk/id/eprint/7961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Parker, S., 2020. ‘Just eating and sleeping’: asylum seekers’ constructions of belonging within a 	restrictive policy environment. </a:t>
            </a:r>
            <a:r>
              <a:rPr lang="en-GB" sz="1300" i="1" dirty="0">
                <a:solidFill>
                  <a:srgbClr val="000000"/>
                </a:solidFill>
                <a:latin typeface="+mj-lt"/>
              </a:rPr>
              <a:t>Critical Discourse Studies, 17</a:t>
            </a:r>
            <a:r>
              <a:rPr lang="en-GB" sz="1300" dirty="0">
                <a:solidFill>
                  <a:srgbClr val="000000"/>
                </a:solidFill>
                <a:latin typeface="+mj-lt"/>
              </a:rPr>
              <a:t>(3), pp.243-259. 	https://doi.org/10.1080/17405904.2018.1546198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Pemberton, S.A., 2016. </a:t>
            </a:r>
            <a:r>
              <a:rPr lang="en-GB" sz="1300" i="1" dirty="0">
                <a:solidFill>
                  <a:srgbClr val="000000"/>
                </a:solidFill>
                <a:latin typeface="+mj-lt"/>
              </a:rPr>
              <a:t>Harmful societies: Understanding social harm. </a:t>
            </a:r>
            <a:r>
              <a:rPr lang="en-GB" sz="1300" dirty="0">
                <a:solidFill>
                  <a:srgbClr val="000000"/>
                </a:solidFill>
                <a:latin typeface="+mj-lt"/>
              </a:rPr>
              <a:t>Bristol: Policy Press.</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Perchtold</a:t>
            </a:r>
            <a:r>
              <a:rPr lang="en-GB" sz="1300" dirty="0">
                <a:solidFill>
                  <a:srgbClr val="000000"/>
                </a:solidFill>
                <a:latin typeface="+mj-lt"/>
              </a:rPr>
              <a:t>-Stefan, C., Fink, A., Rominger, C. and </a:t>
            </a:r>
            <a:r>
              <a:rPr lang="en-GB" sz="1300" dirty="0" err="1">
                <a:solidFill>
                  <a:srgbClr val="000000"/>
                </a:solidFill>
                <a:latin typeface="+mj-lt"/>
              </a:rPr>
              <a:t>Papousek</a:t>
            </a:r>
            <a:r>
              <a:rPr lang="en-GB" sz="1300" dirty="0">
                <a:solidFill>
                  <a:srgbClr val="000000"/>
                </a:solidFill>
                <a:latin typeface="+mj-lt"/>
              </a:rPr>
              <a:t>, I., 2022. Social exclusion increases 	antisocial tendencies: Evidence from retaliatory ideation in a malevolent creativity task. 	</a:t>
            </a:r>
            <a:r>
              <a:rPr lang="en-GB" sz="1300" i="1" dirty="0">
                <a:solidFill>
                  <a:srgbClr val="000000"/>
                </a:solidFill>
                <a:latin typeface="+mj-lt"/>
              </a:rPr>
              <a:t>Psychology of aesthetics, creativity, and the arts</a:t>
            </a:r>
            <a:r>
              <a:rPr lang="en-GB" sz="1300" dirty="0">
                <a:solidFill>
                  <a:srgbClr val="000000"/>
                </a:solidFill>
                <a:latin typeface="+mj-lt"/>
              </a:rPr>
              <a:t>. https://doi.org/10.1037/aca0000500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Pettitt, J., 2013. </a:t>
            </a:r>
            <a:r>
              <a:rPr lang="en-GB" sz="1300" i="1" dirty="0">
                <a:solidFill>
                  <a:srgbClr val="000000"/>
                </a:solidFill>
                <a:latin typeface="+mj-lt"/>
              </a:rPr>
              <a:t>The Poverty Barrier: The right to rehabilitation for survivors of torture in the UK. </a:t>
            </a:r>
            <a:r>
              <a:rPr lang="en-GB" sz="1300" dirty="0">
                <a:solidFill>
                  <a:srgbClr val="000000"/>
                </a:solidFill>
                <a:latin typeface="+mj-lt"/>
              </a:rPr>
              <a:t>	Freedom From Torture.</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Phan, H.P. and Ngu, B.H., 2018. An examination of social and psychological influences on academic 	learning: A focus on self-esteem, social relationships, and personal interest. </a:t>
            </a:r>
            <a:r>
              <a:rPr lang="en-GB" sz="1300" i="1" dirty="0">
                <a:solidFill>
                  <a:srgbClr val="000000"/>
                </a:solidFill>
                <a:latin typeface="+mj-lt"/>
              </a:rPr>
              <a:t>Social 	Psychology of Education, 21</a:t>
            </a:r>
            <a:r>
              <a:rPr lang="en-GB" sz="1300" dirty="0">
                <a:solidFill>
                  <a:srgbClr val="000000"/>
                </a:solidFill>
                <a:latin typeface="+mj-lt"/>
              </a:rPr>
              <a:t>, pp.51-73. https://doi.org/10.1007/s11218-017-9407-9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Phillimore, J., 2016. Migrant maternity in an era of superdiversity: new migrants' access to, and 	experience of, antenatal care in the West Midlands, UK. </a:t>
            </a:r>
            <a:r>
              <a:rPr lang="en-GB" sz="1300" i="1" dirty="0">
                <a:solidFill>
                  <a:srgbClr val="000000"/>
                </a:solidFill>
                <a:latin typeface="+mj-lt"/>
              </a:rPr>
              <a:t>Social Science &amp; Medicine, 148, </a:t>
            </a:r>
            <a:r>
              <a:rPr lang="en-GB" sz="1300" dirty="0">
                <a:solidFill>
                  <a:srgbClr val="000000"/>
                </a:solidFill>
                <a:latin typeface="+mj-lt"/>
              </a:rPr>
              <a:t>	pp.152-159. https://doi.org/10.1016/j.socscimed.2015.11.030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5929339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153341"/>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867385"/>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Pirkkalainen</a:t>
            </a:r>
            <a:r>
              <a:rPr lang="en-GB" sz="1300" dirty="0">
                <a:solidFill>
                  <a:srgbClr val="000000"/>
                </a:solidFill>
                <a:latin typeface="+mj-lt"/>
              </a:rPr>
              <a:t>, P., 2023. ‘We hugged each other during the cold nights’: the role of affect in an anti-	deportation protest network in Finland</a:t>
            </a:r>
            <a:r>
              <a:rPr lang="en-GB" sz="1300" i="1" dirty="0">
                <a:solidFill>
                  <a:srgbClr val="000000"/>
                </a:solidFill>
                <a:latin typeface="+mj-lt"/>
              </a:rPr>
              <a:t>. Social Movement Studies, 22</a:t>
            </a:r>
            <a:r>
              <a:rPr lang="en-GB" sz="1300" dirty="0">
                <a:solidFill>
                  <a:srgbClr val="000000"/>
                </a:solidFill>
                <a:latin typeface="+mj-lt"/>
              </a:rPr>
              <a:t>(1), pp.46-61. 	https://doi.org/10.1080/14742837.2021.1989292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Posselt, M., Eaton, H., Ferguson, M., Keegan, D. and Procter, N., 2019. Enablers of psychological 	well‐being for refugees and asylum seekers living in transitional countries: A systematic 	review. Health &amp; social care in the community, 27(4), pp.808-823. 	https://doi.org/10.1111/hsc.12680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Qureshi, A., Morris, M. and Mort, L., 2020. Access denied: The human impact of the hostile 	environment. </a:t>
            </a:r>
            <a:r>
              <a:rPr lang="en-GB" sz="1300" i="1" dirty="0">
                <a:solidFill>
                  <a:srgbClr val="000000"/>
                </a:solidFill>
                <a:latin typeface="+mj-lt"/>
              </a:rPr>
              <a:t>Institute for Public Policy Research</a:t>
            </a:r>
            <a:r>
              <a:rPr lang="en-GB" sz="1300" dirty="0">
                <a:solidFill>
                  <a:srgbClr val="000000"/>
                </a:solidFill>
                <a:latin typeface="+mj-lt"/>
              </a:rPr>
              <a:t>. Available at: 			https://ippr-org.files.svdcdn.com/production/Downloads/access-denied-hostile-environment-sept20.pdf (Accessed 21/05/2024).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Qureshi, A., and Mort, L, 2021. Nationality and Borders Bill: the proposed reforms will further 	frustrate an already problematic asylum system. British Politics and Policy at LSE (21 Jul 	2021). [Blog]. 	https://eprints.lse.ac.uk/111741/1/politicsandpolicy_nationality_and_borders.pdf 	(Accessed 11/0/2024)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Ramachandran, N., 2024. The Enforced Destitution of Asylum Seekers in the UK. </a:t>
            </a:r>
            <a:r>
              <a:rPr lang="en-GB" sz="1300" i="1" dirty="0">
                <a:solidFill>
                  <a:srgbClr val="000000"/>
                </a:solidFill>
                <a:latin typeface="+mj-lt"/>
              </a:rPr>
              <a:t>Journal of Human 	Rights and Social Work, 9</a:t>
            </a:r>
            <a:r>
              <a:rPr lang="en-GB" sz="1300" dirty="0">
                <a:solidFill>
                  <a:srgbClr val="000000"/>
                </a:solidFill>
                <a:latin typeface="+mj-lt"/>
              </a:rPr>
              <a:t>(1), pp.139-153. https://doi.org/10.1007/s41134-024-00300-8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Ramachandran, N. and </a:t>
            </a:r>
            <a:r>
              <a:rPr lang="en-GB" sz="1300" dirty="0" err="1">
                <a:solidFill>
                  <a:srgbClr val="000000"/>
                </a:solidFill>
                <a:latin typeface="+mj-lt"/>
              </a:rPr>
              <a:t>Vathi</a:t>
            </a:r>
            <a:r>
              <a:rPr lang="en-GB" sz="1300" dirty="0">
                <a:solidFill>
                  <a:srgbClr val="000000"/>
                </a:solidFill>
                <a:latin typeface="+mj-lt"/>
              </a:rPr>
              <a:t>, Z., 2023. Social Connection, (</a:t>
            </a:r>
            <a:r>
              <a:rPr lang="en-GB" sz="1300" dirty="0" err="1">
                <a:solidFill>
                  <a:srgbClr val="000000"/>
                </a:solidFill>
                <a:latin typeface="+mj-lt"/>
              </a:rPr>
              <a:t>Im</a:t>
            </a:r>
            <a:r>
              <a:rPr lang="en-GB" sz="1300" dirty="0">
                <a:solidFill>
                  <a:srgbClr val="000000"/>
                </a:solidFill>
                <a:latin typeface="+mj-lt"/>
              </a:rPr>
              <a:t>)material Gains and Experiences of 	Inclusion of Asylum Seekers’ and Refugees’ Volunteering in Glasgow. </a:t>
            </a:r>
            <a:r>
              <a:rPr lang="en-GB" sz="1300" i="1" dirty="0">
                <a:solidFill>
                  <a:srgbClr val="000000"/>
                </a:solidFill>
                <a:latin typeface="+mj-lt"/>
              </a:rPr>
              <a:t>Journal of 	International Migration and Integration</a:t>
            </a:r>
            <a:r>
              <a:rPr lang="en-GB" sz="1300" dirty="0">
                <a:solidFill>
                  <a:srgbClr val="000000"/>
                </a:solidFill>
                <a:latin typeface="+mj-lt"/>
              </a:rPr>
              <a:t>, </a:t>
            </a:r>
            <a:r>
              <a:rPr lang="en-GB" sz="1300" i="1" dirty="0">
                <a:solidFill>
                  <a:srgbClr val="000000"/>
                </a:solidFill>
                <a:latin typeface="+mj-lt"/>
              </a:rPr>
              <a:t>24</a:t>
            </a:r>
            <a:r>
              <a:rPr lang="en-GB" sz="1300" dirty="0">
                <a:solidFill>
                  <a:srgbClr val="000000"/>
                </a:solidFill>
                <a:latin typeface="+mj-lt"/>
              </a:rPr>
              <a:t>(2), pp.843-863. 	https://doi.org/10.1007/s12134-022-00979-6 </a:t>
            </a: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2737712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53163"/>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777840"/>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Refugee Council, 2019. </a:t>
            </a:r>
            <a:r>
              <a:rPr lang="en-GB" sz="1300" i="1" dirty="0">
                <a:solidFill>
                  <a:srgbClr val="000000"/>
                </a:solidFill>
                <a:latin typeface="+mj-lt"/>
              </a:rPr>
              <a:t>Asylum Support</a:t>
            </a:r>
            <a:r>
              <a:rPr lang="en-GB" sz="1300" dirty="0">
                <a:solidFill>
                  <a:srgbClr val="000000"/>
                </a:solidFill>
                <a:latin typeface="+mj-lt"/>
              </a:rPr>
              <a:t>. Available at: </a:t>
            </a:r>
            <a:r>
              <a:rPr lang="en-GB" sz="1300" dirty="0">
                <a:solidFill>
                  <a:srgbClr val="000000"/>
                </a:solidFill>
                <a:latin typeface="+mj-lt"/>
                <a:hlinkClick r:id="rId2"/>
              </a:rPr>
              <a:t>https://www.refugeecouncil.org.uk/wp-</a:t>
            </a:r>
            <a:r>
              <a:rPr lang="en-GB" sz="1300" dirty="0">
                <a:solidFill>
                  <a:srgbClr val="000000"/>
                </a:solidFill>
                <a:latin typeface="+mj-lt"/>
              </a:rPr>
              <a:t>	content/uploads/2019/11/Asylum-Support-Aug-2019.pdf (Accessed 21/05/2024)</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Renström</a:t>
            </a:r>
            <a:r>
              <a:rPr lang="en-GB" sz="1300" dirty="0">
                <a:solidFill>
                  <a:srgbClr val="000000"/>
                </a:solidFill>
                <a:latin typeface="+mj-lt"/>
              </a:rPr>
              <a:t>, E., </a:t>
            </a:r>
            <a:r>
              <a:rPr lang="en-GB" sz="1300" dirty="0" err="1">
                <a:solidFill>
                  <a:srgbClr val="000000"/>
                </a:solidFill>
                <a:latin typeface="+mj-lt"/>
              </a:rPr>
              <a:t>Bäck</a:t>
            </a:r>
            <a:r>
              <a:rPr lang="en-GB" sz="1300" dirty="0">
                <a:solidFill>
                  <a:srgbClr val="000000"/>
                </a:solidFill>
                <a:latin typeface="+mj-lt"/>
              </a:rPr>
              <a:t>, H. and Knapton, H., 2020. Exploring a pathway to radicalization: The effects of 	social exclusion and rejection sensitivity. </a:t>
            </a:r>
            <a:r>
              <a:rPr lang="en-GB" sz="1300" i="1" dirty="0">
                <a:solidFill>
                  <a:srgbClr val="000000"/>
                </a:solidFill>
                <a:latin typeface="+mj-lt"/>
              </a:rPr>
              <a:t>Group Processes &amp; Intergroup Relations, 23</a:t>
            </a:r>
            <a:r>
              <a:rPr lang="en-GB" sz="1300" dirty="0">
                <a:solidFill>
                  <a:srgbClr val="000000"/>
                </a:solidFill>
                <a:latin typeface="+mj-lt"/>
              </a:rPr>
              <a:t>(8), 	pp.1204-1229. https://doi.org/10.1177/1368430220917215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Room, G. (ed.), 1995. </a:t>
            </a:r>
            <a:r>
              <a:rPr lang="en-GB" sz="1300" i="1" dirty="0">
                <a:solidFill>
                  <a:srgbClr val="000000"/>
                </a:solidFill>
                <a:latin typeface="+mj-lt"/>
              </a:rPr>
              <a:t>Beyond the Threshold: the Measurement and Analysis of Social Exclusion</a:t>
            </a:r>
            <a:r>
              <a:rPr lang="en-GB" sz="1300" dirty="0">
                <a:solidFill>
                  <a:srgbClr val="000000"/>
                </a:solidFill>
                <a:latin typeface="+mj-lt"/>
              </a:rPr>
              <a:t>. 	Bristol: The Policy Press.</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Ruiz, I. and Vargas-Silva, C., 2021</a:t>
            </a:r>
            <a:r>
              <a:rPr lang="en-GB" sz="1300" i="1" dirty="0">
                <a:solidFill>
                  <a:srgbClr val="000000"/>
                </a:solidFill>
                <a:latin typeface="+mj-lt"/>
              </a:rPr>
              <a:t>. What Works for Improving Refugee Outcomes in High-Income 	Countries? Policy Insights for the UK. </a:t>
            </a:r>
            <a:r>
              <a:rPr lang="en-GB" sz="1300" dirty="0">
                <a:solidFill>
                  <a:srgbClr val="000000"/>
                </a:solidFill>
                <a:latin typeface="+mj-lt"/>
              </a:rPr>
              <a:t>Oxford: The Centre on Migration, Policy, &amp; Society. 	Available at: https://www.compas.ox.ac.uk/wp-content/uploads/What-Works-for-Improving-Refugee-Outcomes-in-High-Income-Countries-Policy-Insights-for-the-UK.pdf 		(Accessed 22/05/2024).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Russo, A., Koch, R. and McBride, J., 2023. Promoting social inclusion among asylum seekers and 	refugees living in the south east region of Melbourne, Australia, through volunteering. 	</a:t>
            </a:r>
            <a:r>
              <a:rPr lang="en-GB" sz="1300" i="1" dirty="0">
                <a:solidFill>
                  <a:srgbClr val="000000"/>
                </a:solidFill>
                <a:latin typeface="+mj-lt"/>
              </a:rPr>
              <a:t>Health Promotion Journal of Australia</a:t>
            </a:r>
            <a:r>
              <a:rPr lang="en-GB" sz="1300" dirty="0">
                <a:solidFill>
                  <a:srgbClr val="000000"/>
                </a:solidFill>
                <a:latin typeface="+mj-lt"/>
              </a:rPr>
              <a:t>, </a:t>
            </a:r>
            <a:r>
              <a:rPr lang="en-GB" sz="1300" i="1" dirty="0">
                <a:solidFill>
                  <a:srgbClr val="000000"/>
                </a:solidFill>
                <a:latin typeface="+mj-lt"/>
              </a:rPr>
              <a:t>34</a:t>
            </a:r>
            <a:r>
              <a:rPr lang="en-GB" sz="1300" dirty="0">
                <a:solidFill>
                  <a:srgbClr val="000000"/>
                </a:solidFill>
                <a:latin typeface="+mj-lt"/>
              </a:rPr>
              <a:t>(4), pp.932-942. 	https://doi.org/10.1002/hpja.685932 </a:t>
            </a:r>
          </a:p>
          <a:p>
            <a:pPr marL="285750" indent="-285750">
              <a:lnSpc>
                <a:spcPct val="120000"/>
              </a:lnSpc>
              <a:spcAft>
                <a:spcPts val="600"/>
              </a:spcAft>
              <a:buFont typeface="Arial" panose="020B0604020202020204" pitchFamily="34" charset="0"/>
              <a:buChar char="•"/>
            </a:pPr>
            <a:r>
              <a:rPr lang="en-GB" sz="1300" i="1" dirty="0">
                <a:solidFill>
                  <a:srgbClr val="000000"/>
                </a:solidFill>
                <a:latin typeface="+mj-lt"/>
              </a:rPr>
              <a:t>Safety of Rwanda (Asylum and Immigration) Act 2024</a:t>
            </a:r>
            <a:r>
              <a:rPr lang="en-GB" sz="1300" dirty="0">
                <a:solidFill>
                  <a:srgbClr val="000000"/>
                </a:solidFill>
                <a:latin typeface="+mj-lt"/>
              </a:rPr>
              <a:t>, c.8. 	https://www.legislation.gov.uk/ukpga/2024/8/enacted (Accessed 14/05/2024).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Schuster, L., 2020. Fatal flaws in the UK asylum decision-making system: an analysis of Home Office 	refusal letters. </a:t>
            </a:r>
            <a:r>
              <a:rPr lang="en-GB" sz="1300" i="1" dirty="0">
                <a:solidFill>
                  <a:srgbClr val="000000"/>
                </a:solidFill>
                <a:latin typeface="+mj-lt"/>
              </a:rPr>
              <a:t>Journal of Ethnic and Migration Studies</a:t>
            </a:r>
            <a:r>
              <a:rPr lang="en-GB" sz="1300" dirty="0">
                <a:solidFill>
                  <a:srgbClr val="000000"/>
                </a:solidFill>
                <a:latin typeface="+mj-lt"/>
              </a:rPr>
              <a:t>, </a:t>
            </a:r>
            <a:r>
              <a:rPr lang="en-GB" sz="1300" i="1" dirty="0">
                <a:solidFill>
                  <a:srgbClr val="000000"/>
                </a:solidFill>
                <a:latin typeface="+mj-lt"/>
              </a:rPr>
              <a:t>46</a:t>
            </a:r>
            <a:r>
              <a:rPr lang="en-GB" sz="1300" dirty="0">
                <a:solidFill>
                  <a:srgbClr val="000000"/>
                </a:solidFill>
                <a:latin typeface="+mj-lt"/>
              </a:rPr>
              <a:t>(7), pp.1371-1387. 	https://doi.org/10.1080/1369183X.2018.1552827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Shaw, S., 2016. Review into the welfare in detention of vulnerable persons: A report to the Home 	Office. Stationery Office.</a:t>
            </a:r>
          </a:p>
          <a:p>
            <a:pPr marL="285750" indent="-285750">
              <a:lnSpc>
                <a:spcPct val="120000"/>
              </a:lnSpc>
              <a:spcAft>
                <a:spcPts val="600"/>
              </a:spcAft>
              <a:buFont typeface="Arial" panose="020B0604020202020204" pitchFamily="34" charset="0"/>
              <a:buChar char="•"/>
            </a:pPr>
            <a:endParaRPr lang="en-GB" sz="13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3"/>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36936115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53163"/>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777840"/>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Shaw, S., 2018. </a:t>
            </a:r>
            <a:r>
              <a:rPr lang="en-GB" sz="1300" i="1" dirty="0">
                <a:solidFill>
                  <a:srgbClr val="000000"/>
                </a:solidFill>
                <a:latin typeface="+mj-lt"/>
              </a:rPr>
              <a:t>Assessment of government progress in implementing the report on the welfare in 	detention of vulnerable persons: A follow-up report to the Home Office by Stephen Shaw. </a:t>
            </a:r>
            <a:r>
              <a:rPr lang="en-GB" sz="1300" dirty="0">
                <a:solidFill>
                  <a:srgbClr val="000000"/>
                </a:solidFill>
                <a:latin typeface="+mj-lt"/>
              </a:rPr>
              <a:t>	Dandy Booksellers Limited.</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Siersbaek</a:t>
            </a:r>
            <a:r>
              <a:rPr lang="en-GB" sz="1300" dirty="0">
                <a:solidFill>
                  <a:srgbClr val="000000"/>
                </a:solidFill>
                <a:latin typeface="+mj-lt"/>
              </a:rPr>
              <a:t>, R., O'Donnell, C., Parker, S., Ford, J., Burke, S. and </a:t>
            </a:r>
            <a:r>
              <a:rPr lang="en-GB" sz="1300" dirty="0" err="1">
                <a:solidFill>
                  <a:srgbClr val="000000"/>
                </a:solidFill>
                <a:latin typeface="+mj-lt"/>
              </a:rPr>
              <a:t>Cheallaigh</a:t>
            </a:r>
            <a:r>
              <a:rPr lang="en-GB" sz="1300" dirty="0">
                <a:solidFill>
                  <a:srgbClr val="000000"/>
                </a:solidFill>
                <a:latin typeface="+mj-lt"/>
              </a:rPr>
              <a:t>, C., 2023. Social exclusion 	and its impact on health over the life course: A realist review protocol. </a:t>
            </a:r>
            <a:r>
              <a:rPr lang="en-GB" sz="1300" i="1" dirty="0">
                <a:solidFill>
                  <a:srgbClr val="000000"/>
                </a:solidFill>
                <a:latin typeface="+mj-lt"/>
              </a:rPr>
              <a:t>HRB Open Research, 	6.</a:t>
            </a:r>
            <a:r>
              <a:rPr lang="en-GB" sz="1300" dirty="0">
                <a:solidFill>
                  <a:srgbClr val="000000"/>
                </a:solidFill>
                <a:latin typeface="+mj-lt"/>
              </a:rPr>
              <a:t> https://doi.org/10.12688%2Fhrbopenres.13746.2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Somerville, W., 2007. </a:t>
            </a:r>
            <a:r>
              <a:rPr lang="en-GB" sz="1300" i="1" dirty="0">
                <a:solidFill>
                  <a:srgbClr val="000000"/>
                </a:solidFill>
                <a:latin typeface="+mj-lt"/>
              </a:rPr>
              <a:t>Immigration under new labour</a:t>
            </a:r>
            <a:r>
              <a:rPr lang="en-GB" sz="1300" dirty="0">
                <a:solidFill>
                  <a:srgbClr val="000000"/>
                </a:solidFill>
                <a:latin typeface="+mj-lt"/>
              </a:rPr>
              <a:t>. Policy Press.</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Sorgen</a:t>
            </a:r>
            <a:r>
              <a:rPr lang="en-GB" sz="1300" dirty="0">
                <a:solidFill>
                  <a:srgbClr val="000000"/>
                </a:solidFill>
                <a:latin typeface="+mj-lt"/>
              </a:rPr>
              <a:t>, A., 2015. Integration through participation: The effects of participating in an English 	conversation club on refugee and asylum seeker integration. </a:t>
            </a:r>
            <a:r>
              <a:rPr lang="en-GB" sz="1300" i="1" dirty="0">
                <a:solidFill>
                  <a:srgbClr val="000000"/>
                </a:solidFill>
                <a:latin typeface="+mj-lt"/>
              </a:rPr>
              <a:t>Applied Linguistics Review</a:t>
            </a:r>
            <a:r>
              <a:rPr lang="en-GB" sz="1300" dirty="0">
                <a:solidFill>
                  <a:srgbClr val="000000"/>
                </a:solidFill>
                <a:latin typeface="+mj-lt"/>
              </a:rPr>
              <a:t>, 	</a:t>
            </a:r>
            <a:r>
              <a:rPr lang="en-GB" sz="1300" i="1" dirty="0">
                <a:solidFill>
                  <a:srgbClr val="000000"/>
                </a:solidFill>
                <a:latin typeface="+mj-lt"/>
              </a:rPr>
              <a:t>6</a:t>
            </a:r>
            <a:r>
              <a:rPr lang="en-GB" sz="1300" dirty="0">
                <a:solidFill>
                  <a:srgbClr val="000000"/>
                </a:solidFill>
                <a:latin typeface="+mj-lt"/>
              </a:rPr>
              <a:t>(2), pp.241-260. https://doi.org/10.1515/applirev-2015-0012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Souter, J., 2011. A culture of disbelief or denial? Critiquing refugee status determination in the 	United Kingdom. </a:t>
            </a:r>
            <a:r>
              <a:rPr lang="en-GB" sz="1300" i="1" dirty="0">
                <a:solidFill>
                  <a:srgbClr val="000000"/>
                </a:solidFill>
                <a:latin typeface="+mj-lt"/>
              </a:rPr>
              <a:t>Oxford Monitor of Forced Migration</a:t>
            </a:r>
            <a:r>
              <a:rPr lang="en-GB" sz="1300" dirty="0">
                <a:solidFill>
                  <a:srgbClr val="000000"/>
                </a:solidFill>
                <a:latin typeface="+mj-lt"/>
              </a:rPr>
              <a:t>, </a:t>
            </a:r>
            <a:r>
              <a:rPr lang="en-GB" sz="1300" i="1" dirty="0">
                <a:solidFill>
                  <a:srgbClr val="000000"/>
                </a:solidFill>
                <a:latin typeface="+mj-lt"/>
              </a:rPr>
              <a:t>1</a:t>
            </a:r>
            <a:r>
              <a:rPr lang="en-GB" sz="1300" dirty="0">
                <a:solidFill>
                  <a:srgbClr val="000000"/>
                </a:solidFill>
                <a:latin typeface="+mj-lt"/>
              </a:rPr>
              <a:t>(1), pp.48-59.</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Spicer, N., 2008. Places of exclusion and inclusion: Asylum-seeker and refugee experiences of 	neighbourhoods in the UK. </a:t>
            </a:r>
            <a:r>
              <a:rPr lang="en-GB" sz="1300" i="1" dirty="0">
                <a:solidFill>
                  <a:srgbClr val="000000"/>
                </a:solidFill>
                <a:latin typeface="+mj-lt"/>
              </a:rPr>
              <a:t>Journal of ethnic and migration studies</a:t>
            </a:r>
            <a:r>
              <a:rPr lang="en-GB" sz="1300" dirty="0">
                <a:solidFill>
                  <a:srgbClr val="000000"/>
                </a:solidFill>
                <a:latin typeface="+mj-lt"/>
              </a:rPr>
              <a:t>, </a:t>
            </a:r>
            <a:r>
              <a:rPr lang="en-GB" sz="1300" i="1" dirty="0">
                <a:solidFill>
                  <a:srgbClr val="000000"/>
                </a:solidFill>
                <a:latin typeface="+mj-lt"/>
              </a:rPr>
              <a:t>34</a:t>
            </a:r>
            <a:r>
              <a:rPr lang="en-GB" sz="1300" dirty="0">
                <a:solidFill>
                  <a:srgbClr val="000000"/>
                </a:solidFill>
                <a:latin typeface="+mj-lt"/>
              </a:rPr>
              <a:t>(3), pp.491-510. 	https://doi.org/10.1080/13691830701880350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Stewart, E., 2005. Exploring the vulnerability of asylum seekers in the UK. </a:t>
            </a:r>
            <a:r>
              <a:rPr lang="en-GB" sz="1300" i="1" dirty="0">
                <a:solidFill>
                  <a:srgbClr val="000000"/>
                </a:solidFill>
                <a:latin typeface="+mj-lt"/>
              </a:rPr>
              <a:t>Population, Space and 	Place, 11</a:t>
            </a:r>
            <a:r>
              <a:rPr lang="en-GB" sz="1300" dirty="0">
                <a:solidFill>
                  <a:srgbClr val="000000"/>
                </a:solidFill>
                <a:latin typeface="+mj-lt"/>
              </a:rPr>
              <a:t>(6), pp.499-512. https://doi.org/10.1002/psp.394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Strang, A., </a:t>
            </a:r>
            <a:r>
              <a:rPr lang="en-GB" sz="1300" dirty="0" err="1">
                <a:solidFill>
                  <a:srgbClr val="000000"/>
                </a:solidFill>
                <a:latin typeface="+mj-lt"/>
              </a:rPr>
              <a:t>Baillot</a:t>
            </a:r>
            <a:r>
              <a:rPr lang="en-GB" sz="1300" dirty="0">
                <a:solidFill>
                  <a:srgbClr val="000000"/>
                </a:solidFill>
                <a:latin typeface="+mj-lt"/>
              </a:rPr>
              <a:t>, H. and </a:t>
            </a:r>
            <a:r>
              <a:rPr lang="en-GB" sz="1300" dirty="0" err="1">
                <a:solidFill>
                  <a:srgbClr val="000000"/>
                </a:solidFill>
                <a:latin typeface="+mj-lt"/>
              </a:rPr>
              <a:t>Mignard</a:t>
            </a:r>
            <a:r>
              <a:rPr lang="en-GB" sz="1300" dirty="0">
                <a:solidFill>
                  <a:srgbClr val="000000"/>
                </a:solidFill>
                <a:latin typeface="+mj-lt"/>
              </a:rPr>
              <a:t>, E., 2016. Rights, Resilience and Refugee Integration in Scotland. 	</a:t>
            </a:r>
            <a:r>
              <a:rPr lang="en-GB" sz="1300" i="1" dirty="0">
                <a:solidFill>
                  <a:srgbClr val="000000"/>
                </a:solidFill>
                <a:latin typeface="+mj-lt"/>
              </a:rPr>
              <a:t>Scottish Refugee Council Publication</a:t>
            </a:r>
            <a:r>
              <a:rPr lang="en-GB" sz="1300" dirty="0">
                <a:solidFill>
                  <a:srgbClr val="000000"/>
                </a:solidFill>
                <a:latin typeface="+mj-lt"/>
              </a:rPr>
              <a:t>. Available at: 	https://scottishrefugeecouncil.org.uk/wp-content/uploads/2019/10/Full_Integration_Report_June_2016.pdf 			(Accessed 26/05/2024)</a:t>
            </a:r>
          </a:p>
          <a:p>
            <a:pPr marL="285750" indent="-285750">
              <a:lnSpc>
                <a:spcPct val="120000"/>
              </a:lnSpc>
              <a:spcAft>
                <a:spcPts val="600"/>
              </a:spcAft>
              <a:buFont typeface="Arial" panose="020B0604020202020204" pitchFamily="34" charset="0"/>
              <a:buChar char="•"/>
            </a:pPr>
            <a:endParaRPr lang="en-GB" sz="13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2"/>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13190133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53163"/>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777840"/>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Sturge, G., 2024. </a:t>
            </a:r>
            <a:r>
              <a:rPr lang="en-GB" sz="1300" i="1" dirty="0">
                <a:solidFill>
                  <a:srgbClr val="000000"/>
                </a:solidFill>
                <a:latin typeface="+mj-lt"/>
              </a:rPr>
              <a:t>Asylum Statistics</a:t>
            </a:r>
            <a:r>
              <a:rPr lang="en-GB" sz="1300" dirty="0">
                <a:solidFill>
                  <a:srgbClr val="000000"/>
                </a:solidFill>
                <a:latin typeface="+mj-lt"/>
              </a:rPr>
              <a:t>. London: House of Commons. Available at: 	https://researchbriefings.files.parliament.uk/documents/SN01403/SN01403.pdf  	(Accessed: 04/05/2024)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Sunak, R, 2023. </a:t>
            </a:r>
            <a:r>
              <a:rPr lang="en-GB" sz="1300" i="1" dirty="0">
                <a:solidFill>
                  <a:srgbClr val="000000"/>
                </a:solidFill>
                <a:latin typeface="+mj-lt"/>
              </a:rPr>
              <a:t>Prime Minister outlines his five key priorities for 2023.4 </a:t>
            </a:r>
            <a:r>
              <a:rPr lang="en-GB" sz="1300" dirty="0">
                <a:solidFill>
                  <a:srgbClr val="000000"/>
                </a:solidFill>
                <a:latin typeface="+mj-lt"/>
              </a:rPr>
              <a:t>January 2023, Prime 	Minister’s Office, 10 Downing Street, London. Available at: 	</a:t>
            </a:r>
            <a:r>
              <a:rPr lang="en-GB" sz="1300" dirty="0">
                <a:solidFill>
                  <a:srgbClr val="000000"/>
                </a:solidFill>
                <a:latin typeface="+mj-lt"/>
                <a:hlinkClick r:id="rId2"/>
              </a:rPr>
              <a:t>https://www.gov.uk/government/news/prime-minister-outlines-his-five-key-priorities-for-</a:t>
            </a:r>
            <a:r>
              <a:rPr lang="en-GB" sz="1300" dirty="0">
                <a:solidFill>
                  <a:srgbClr val="000000"/>
                </a:solidFill>
                <a:latin typeface="+mj-lt"/>
              </a:rPr>
              <a:t>	2023 (Accessed 10/05/2024)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Sunak, R., 2024. </a:t>
            </a:r>
            <a:r>
              <a:rPr lang="en-GB" sz="1300" i="1" dirty="0">
                <a:solidFill>
                  <a:srgbClr val="000000"/>
                </a:solidFill>
                <a:latin typeface="+mj-lt"/>
              </a:rPr>
              <a:t>Prime Minister Rishi Sunak's statement on the plan to stop the boats</a:t>
            </a:r>
            <a:r>
              <a:rPr lang="en-GB" sz="1300" dirty="0">
                <a:solidFill>
                  <a:srgbClr val="000000"/>
                </a:solidFill>
                <a:latin typeface="+mj-lt"/>
              </a:rPr>
              <a:t>. 22 April 2024, 	Prime Minister’s Office, 10 Downing Street, London. Available at: 	</a:t>
            </a:r>
            <a:r>
              <a:rPr lang="en-GB" sz="1300" dirty="0">
                <a:solidFill>
                  <a:srgbClr val="000000"/>
                </a:solidFill>
                <a:latin typeface="+mj-lt"/>
                <a:hlinkClick r:id="rId3"/>
              </a:rPr>
              <a:t>https://www.gov.uk/government/speeches/prime-minister-rishi-sunaks-statement-on-the-</a:t>
            </a:r>
            <a:r>
              <a:rPr lang="en-GB" sz="1300" dirty="0">
                <a:solidFill>
                  <a:srgbClr val="000000"/>
                </a:solidFill>
                <a:latin typeface="+mj-lt"/>
              </a:rPr>
              <a:t>	plan-to-stop-the-boats-22-april-2024 (Accessed 22/05/2024). </a:t>
            </a:r>
          </a:p>
          <a:p>
            <a:pPr marL="285750" indent="-285750">
              <a:lnSpc>
                <a:spcPct val="120000"/>
              </a:lnSpc>
              <a:spcAft>
                <a:spcPts val="600"/>
              </a:spcAft>
              <a:buFont typeface="Arial" panose="020B0604020202020204" pitchFamily="34" charset="0"/>
              <a:buChar char="•"/>
            </a:pPr>
            <a:r>
              <a:rPr lang="en-GB" sz="1300" i="1" dirty="0">
                <a:solidFill>
                  <a:srgbClr val="000000"/>
                </a:solidFill>
                <a:latin typeface="+mj-lt"/>
              </a:rPr>
              <a:t>The Detention Centre Rules 2001. </a:t>
            </a:r>
            <a:r>
              <a:rPr lang="en-GB" sz="1300" dirty="0">
                <a:solidFill>
                  <a:srgbClr val="000000"/>
                </a:solidFill>
                <a:latin typeface="+mj-lt"/>
              </a:rPr>
              <a:t>(SI 2001/238). Available at: 	https://www.legislation.gov.uk/uksi/2001/238/pdfs/uksi_20010238_en.pdf?view=extent 	(Accessed 19/05/2024)</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Tomkow</a:t>
            </a:r>
            <a:r>
              <a:rPr lang="en-GB" sz="1300" dirty="0">
                <a:solidFill>
                  <a:srgbClr val="000000"/>
                </a:solidFill>
                <a:latin typeface="+mj-lt"/>
              </a:rPr>
              <a:t>, L., 2020. Health and hostile hospitality: understanding asylum applicants’ narratives of life 	and health in the UK. </a:t>
            </a:r>
            <a:r>
              <a:rPr lang="en-GB" sz="1300" i="1" dirty="0">
                <a:solidFill>
                  <a:srgbClr val="000000"/>
                </a:solidFill>
                <a:latin typeface="+mj-lt"/>
              </a:rPr>
              <a:t>Social Science &amp; Medicine, 265</a:t>
            </a:r>
            <a:r>
              <a:rPr lang="en-GB" sz="1300" dirty="0">
                <a:solidFill>
                  <a:srgbClr val="000000"/>
                </a:solidFill>
                <a:latin typeface="+mj-lt"/>
              </a:rPr>
              <a:t>, pp.113509. 	https://doi.org/10.1016/j.socscimed.2020.113509</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Tsakloglou</a:t>
            </a:r>
            <a:r>
              <a:rPr lang="en-GB" sz="1300" dirty="0">
                <a:solidFill>
                  <a:srgbClr val="000000"/>
                </a:solidFill>
                <a:latin typeface="+mj-lt"/>
              </a:rPr>
              <a:t>, P. &amp; Papadopoulos, F., 2002. Aggregate level and determining factors of social exclusion 	in twelve European countries. </a:t>
            </a:r>
            <a:r>
              <a:rPr lang="en-GB" sz="1300" i="1" dirty="0">
                <a:solidFill>
                  <a:srgbClr val="000000"/>
                </a:solidFill>
                <a:latin typeface="+mj-lt"/>
              </a:rPr>
              <a:t>Journal of European Social Policy, 12</a:t>
            </a:r>
            <a:r>
              <a:rPr lang="en-GB" sz="1300" dirty="0">
                <a:solidFill>
                  <a:srgbClr val="000000"/>
                </a:solidFill>
                <a:latin typeface="+mj-lt"/>
              </a:rPr>
              <a:t>(3), pp.211–226.</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Turnbull, S. and Hasselberg, I., 2017. From prison to detention: The carceral trajectories of foreign-	national prisoners in the United Kingdom. </a:t>
            </a:r>
            <a:r>
              <a:rPr lang="en-GB" sz="1300" i="1" dirty="0">
                <a:solidFill>
                  <a:srgbClr val="000000"/>
                </a:solidFill>
                <a:latin typeface="+mj-lt"/>
              </a:rPr>
              <a:t>Punishment &amp; Society, 19</a:t>
            </a:r>
            <a:r>
              <a:rPr lang="en-GB" sz="1300" dirty="0">
                <a:solidFill>
                  <a:srgbClr val="000000"/>
                </a:solidFill>
                <a:latin typeface="+mj-lt"/>
              </a:rPr>
              <a:t>(2), pp.135-154. 	https://doi.org/10.1177/1462474516660695</a:t>
            </a:r>
          </a:p>
          <a:p>
            <a:pPr marL="285750" indent="-285750">
              <a:lnSpc>
                <a:spcPct val="120000"/>
              </a:lnSpc>
              <a:spcAft>
                <a:spcPts val="600"/>
              </a:spcAft>
              <a:buFont typeface="Arial" panose="020B0604020202020204" pitchFamily="34" charset="0"/>
              <a:buChar char="•"/>
            </a:pPr>
            <a:endParaRPr lang="en-GB" sz="13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39263819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53163"/>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777840"/>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United Kingdom Visas and Immigration, 2024. </a:t>
            </a:r>
            <a:r>
              <a:rPr lang="en-GB" sz="1300" i="1" dirty="0">
                <a:solidFill>
                  <a:srgbClr val="000000"/>
                </a:solidFill>
                <a:latin typeface="+mj-lt"/>
              </a:rPr>
              <a:t>Permission to Work and Volunteering for Asylum 	Seekers (Accessible)</a:t>
            </a:r>
            <a:r>
              <a:rPr lang="en-GB" sz="1300" dirty="0">
                <a:solidFill>
                  <a:srgbClr val="000000"/>
                </a:solidFill>
                <a:latin typeface="+mj-lt"/>
              </a:rPr>
              <a:t>. Available at: 	</a:t>
            </a:r>
            <a:r>
              <a:rPr lang="en-GB" sz="1300" dirty="0">
                <a:solidFill>
                  <a:srgbClr val="000000"/>
                </a:solidFill>
                <a:latin typeface="+mj-lt"/>
                <a:hlinkClick r:id="rId2"/>
              </a:rPr>
              <a:t>https://www.gov.uk/government/publications/handling-applications-for-permission-to-take-</a:t>
            </a:r>
            <a:r>
              <a:rPr lang="en-GB" sz="1300" dirty="0">
                <a:solidFill>
                  <a:srgbClr val="000000"/>
                </a:solidFill>
                <a:latin typeface="+mj-lt"/>
              </a:rPr>
              <a:t>	employment-instruction/permission-to-work-and-volunteering-for-asylum-seekers-	accessible (Accessed 19/05/2024).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United Nations High Commissioner for Refugees, 2023. Global Trends: Forced Displacement in 	2022. Available at: </a:t>
            </a:r>
            <a:r>
              <a:rPr lang="en-GB" sz="1300" dirty="0">
                <a:solidFill>
                  <a:srgbClr val="000000"/>
                </a:solidFill>
                <a:latin typeface="+mj-lt"/>
                <a:hlinkClick r:id="rId3"/>
              </a:rPr>
              <a:t>https://www.unhcr.org/global-trends-report-</a:t>
            </a:r>
            <a:r>
              <a:rPr lang="en-GB" sz="1300" dirty="0">
                <a:solidFill>
                  <a:srgbClr val="000000"/>
                </a:solidFill>
                <a:latin typeface="+mj-lt"/>
              </a:rPr>
              <a:t>	2022#:~:text=At%20the%20end%20of%202022,events%20seriously%20disturbing%20pub	lic%20order. (Accessed 09/05/2024)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United Nations General Assembly, Convention Relating to the Status of Refugees, United Nations, 	Treaty Series, vol. 189, p. 137, 28 July 1951, 	https://www.refworld.org/legal/agreements/unga/1951/en/39821 (Accessed 02 April 2024)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Van der Boor, C., Amos, R., Nevitt, S., </a:t>
            </a:r>
            <a:r>
              <a:rPr lang="en-GB" sz="1300" dirty="0" err="1">
                <a:solidFill>
                  <a:srgbClr val="000000"/>
                </a:solidFill>
                <a:latin typeface="+mj-lt"/>
              </a:rPr>
              <a:t>Dowrick</a:t>
            </a:r>
            <a:r>
              <a:rPr lang="en-GB" sz="1300" dirty="0">
                <a:solidFill>
                  <a:srgbClr val="000000"/>
                </a:solidFill>
                <a:latin typeface="+mj-lt"/>
              </a:rPr>
              <a:t>, C. and White, R., 2020. Systematic review of factors 	associated with quality of life of asylum seekers and refugees in high-income countries. 	</a:t>
            </a:r>
            <a:r>
              <a:rPr lang="en-GB" sz="1300" i="1" dirty="0">
                <a:solidFill>
                  <a:srgbClr val="000000"/>
                </a:solidFill>
                <a:latin typeface="+mj-lt"/>
              </a:rPr>
              <a:t>Conflict and health, 14</a:t>
            </a:r>
            <a:r>
              <a:rPr lang="en-GB" sz="1300" dirty="0">
                <a:solidFill>
                  <a:srgbClr val="000000"/>
                </a:solidFill>
                <a:latin typeface="+mj-lt"/>
              </a:rPr>
              <a:t>(1), p.48. https://doi.org/10.1186/s13031-020-00292-y</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Waite, L., 2017. Asylum seekers and the labour market: Spaces of discomfort and hostility. </a:t>
            </a:r>
            <a:r>
              <a:rPr lang="en-GB" sz="1300" i="1" dirty="0">
                <a:solidFill>
                  <a:srgbClr val="000000"/>
                </a:solidFill>
                <a:latin typeface="+mj-lt"/>
              </a:rPr>
              <a:t>Social 	Policy and Society,</a:t>
            </a:r>
            <a:r>
              <a:rPr lang="en-GB" sz="1300" dirty="0">
                <a:solidFill>
                  <a:srgbClr val="000000"/>
                </a:solidFill>
                <a:latin typeface="+mj-lt"/>
              </a:rPr>
              <a:t> </a:t>
            </a:r>
            <a:r>
              <a:rPr lang="en-GB" sz="1300" i="1" dirty="0">
                <a:solidFill>
                  <a:srgbClr val="000000"/>
                </a:solidFill>
                <a:latin typeface="+mj-lt"/>
              </a:rPr>
              <a:t>16</a:t>
            </a:r>
            <a:r>
              <a:rPr lang="en-GB" sz="1300" dirty="0">
                <a:solidFill>
                  <a:srgbClr val="000000"/>
                </a:solidFill>
                <a:latin typeface="+mj-lt"/>
              </a:rPr>
              <a:t>(4), pp.669-679. https://doi.org/10.1017/S1474746417000173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Walsh, P., and </a:t>
            </a:r>
            <a:r>
              <a:rPr lang="en-GB" sz="1300" dirty="0" err="1">
                <a:solidFill>
                  <a:srgbClr val="000000"/>
                </a:solidFill>
                <a:latin typeface="+mj-lt"/>
              </a:rPr>
              <a:t>Cuibus</a:t>
            </a:r>
            <a:r>
              <a:rPr lang="en-GB" sz="1300" dirty="0">
                <a:solidFill>
                  <a:srgbClr val="000000"/>
                </a:solidFill>
                <a:latin typeface="+mj-lt"/>
              </a:rPr>
              <a:t>, M., 2024. Deportation, removal, and voluntary departure from the UK.</a:t>
            </a:r>
            <a:r>
              <a:rPr lang="en-GB" sz="1300" i="1" dirty="0">
                <a:solidFill>
                  <a:srgbClr val="000000"/>
                </a:solidFill>
                <a:latin typeface="+mj-lt"/>
              </a:rPr>
              <a:t> The 	Migration Observatory</a:t>
            </a:r>
            <a:r>
              <a:rPr lang="en-GB" sz="1300" dirty="0">
                <a:solidFill>
                  <a:srgbClr val="000000"/>
                </a:solidFill>
                <a:latin typeface="+mj-lt"/>
              </a:rPr>
              <a:t>. Available at: 	https://migrationobservatory.ox.ac.uk/resources/briefings/deportation-and-voluntary-	departure-from-the-</a:t>
            </a:r>
            <a:r>
              <a:rPr lang="en-GB" sz="1300" dirty="0" err="1">
                <a:solidFill>
                  <a:srgbClr val="000000"/>
                </a:solidFill>
                <a:latin typeface="+mj-lt"/>
              </a:rPr>
              <a:t>uk</a:t>
            </a:r>
            <a:r>
              <a:rPr lang="en-GB" sz="1300" dirty="0">
                <a:solidFill>
                  <a:srgbClr val="000000"/>
                </a:solidFill>
                <a:latin typeface="+mj-lt"/>
              </a:rPr>
              <a:t>/ (Accessed 20/05/2024). </a:t>
            </a:r>
          </a:p>
          <a:p>
            <a:pPr marL="285750" indent="-285750">
              <a:lnSpc>
                <a:spcPct val="120000"/>
              </a:lnSpc>
              <a:spcAft>
                <a:spcPts val="600"/>
              </a:spcAft>
              <a:buFont typeface="Arial" panose="020B0604020202020204" pitchFamily="34" charset="0"/>
              <a:buChar char="•"/>
            </a:pPr>
            <a:endParaRPr lang="en-GB" sz="13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4"/>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41215041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EAA2-1ACF-3A7C-052F-005F60C7E7E6}"/>
              </a:ext>
            </a:extLst>
          </p:cNvPr>
          <p:cNvSpPr>
            <a:spLocks noGrp="1"/>
          </p:cNvSpPr>
          <p:nvPr>
            <p:ph type="ctrTitle"/>
          </p:nvPr>
        </p:nvSpPr>
        <p:spPr>
          <a:xfrm>
            <a:off x="662236" y="53163"/>
            <a:ext cx="7627793" cy="671514"/>
          </a:xfrm>
        </p:spPr>
        <p:txBody>
          <a:bodyPr vert="horz" lIns="91440" tIns="45720" rIns="91440" bIns="45720" rtlCol="0" anchor="t">
            <a:normAutofit/>
          </a:bodyPr>
          <a:lstStyle/>
          <a:p>
            <a:pPr>
              <a:lnSpc>
                <a:spcPct val="120000"/>
              </a:lnSpc>
            </a:pPr>
            <a:r>
              <a:rPr lang="en-US" sz="3200" b="1" spc="700" dirty="0">
                <a:solidFill>
                  <a:srgbClr val="000000"/>
                </a:solidFill>
              </a:rPr>
              <a:t>REFERENCES CONTINUED</a:t>
            </a:r>
          </a:p>
        </p:txBody>
      </p:sp>
      <p:sp>
        <p:nvSpPr>
          <p:cNvPr id="4" name="TextBox 3">
            <a:extLst>
              <a:ext uri="{FF2B5EF4-FFF2-40B4-BE49-F238E27FC236}">
                <a16:creationId xmlns:a16="http://schemas.microsoft.com/office/drawing/2014/main" id="{D242EED2-AD77-7813-250E-D2C3E23A68A4}"/>
              </a:ext>
            </a:extLst>
          </p:cNvPr>
          <p:cNvSpPr txBox="1"/>
          <p:nvPr/>
        </p:nvSpPr>
        <p:spPr>
          <a:xfrm>
            <a:off x="513347" y="777840"/>
            <a:ext cx="7925573" cy="5837274"/>
          </a:xfrm>
          <a:prstGeom prst="rect">
            <a:avLst/>
          </a:prstGeom>
        </p:spPr>
        <p:txBody>
          <a:bodyPr vert="horz" lIns="91440" tIns="45720" rIns="91440" bIns="45720" rtlCol="0">
            <a:noAutofit/>
          </a:bodyPr>
          <a:lstStyle/>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Watts, M. and Bohle, H., 1993. The space of vulnerability: the causal structure of hunger and famine. 	</a:t>
            </a:r>
            <a:r>
              <a:rPr lang="en-GB" sz="1300" i="1" dirty="0">
                <a:solidFill>
                  <a:srgbClr val="000000"/>
                </a:solidFill>
                <a:latin typeface="+mj-lt"/>
              </a:rPr>
              <a:t>Progress in human geography</a:t>
            </a:r>
            <a:r>
              <a:rPr lang="en-GB" sz="1300" dirty="0">
                <a:solidFill>
                  <a:srgbClr val="000000"/>
                </a:solidFill>
                <a:latin typeface="+mj-lt"/>
              </a:rPr>
              <a:t>, </a:t>
            </a:r>
            <a:r>
              <a:rPr lang="en-GB" sz="1300" i="1" dirty="0">
                <a:solidFill>
                  <a:srgbClr val="000000"/>
                </a:solidFill>
                <a:latin typeface="+mj-lt"/>
              </a:rPr>
              <a:t>17</a:t>
            </a:r>
            <a:r>
              <a:rPr lang="en-GB" sz="1300" dirty="0">
                <a:solidFill>
                  <a:srgbClr val="000000"/>
                </a:solidFill>
                <a:latin typeface="+mj-lt"/>
              </a:rPr>
              <a:t>(1), pp.43-67. 	https://doi.org/10.1177/030913259301700103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Webber, F., 2019. On the creation of the UK’s ‘hostile environment’. </a:t>
            </a:r>
            <a:r>
              <a:rPr lang="en-GB" sz="1300" i="1" dirty="0">
                <a:solidFill>
                  <a:srgbClr val="000000"/>
                </a:solidFill>
                <a:latin typeface="+mj-lt"/>
              </a:rPr>
              <a:t>Race &amp; Class</a:t>
            </a:r>
            <a:r>
              <a:rPr lang="en-GB" sz="1300" dirty="0">
                <a:solidFill>
                  <a:srgbClr val="000000"/>
                </a:solidFill>
                <a:latin typeface="+mj-lt"/>
              </a:rPr>
              <a:t>, </a:t>
            </a:r>
            <a:r>
              <a:rPr lang="en-GB" sz="1300" i="1" dirty="0">
                <a:solidFill>
                  <a:srgbClr val="000000"/>
                </a:solidFill>
                <a:latin typeface="+mj-lt"/>
              </a:rPr>
              <a:t>60</a:t>
            </a:r>
            <a:r>
              <a:rPr lang="en-GB" sz="1300" dirty="0">
                <a:solidFill>
                  <a:srgbClr val="000000"/>
                </a:solidFill>
                <a:latin typeface="+mj-lt"/>
              </a:rPr>
              <a:t>(4), pp.76-87. 	https://doi.org/10.1177/0306396819825788</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Wenning</a:t>
            </a:r>
            <a:r>
              <a:rPr lang="en-GB" sz="1300" dirty="0">
                <a:solidFill>
                  <a:srgbClr val="000000"/>
                </a:solidFill>
                <a:latin typeface="+mj-lt"/>
              </a:rPr>
              <a:t>, B.N., 2019. ‘Most of the days is really, really good’: narratives of well-being and happiness 	among asylum seekers and refugees in the UK and the Gambia. 	http://hdl.handle.net/1842/36044 </a:t>
            </a:r>
          </a:p>
          <a:p>
            <a:pPr marL="285750" indent="-285750">
              <a:lnSpc>
                <a:spcPct val="120000"/>
              </a:lnSpc>
              <a:spcAft>
                <a:spcPts val="600"/>
              </a:spcAft>
              <a:buFont typeface="Arial" panose="020B0604020202020204" pitchFamily="34" charset="0"/>
              <a:buChar char="•"/>
            </a:pPr>
            <a:r>
              <a:rPr lang="en-GB" sz="1300" dirty="0" err="1">
                <a:solidFill>
                  <a:srgbClr val="000000"/>
                </a:solidFill>
                <a:latin typeface="+mj-lt"/>
              </a:rPr>
              <a:t>Westoff</a:t>
            </a:r>
            <a:r>
              <a:rPr lang="en-GB" sz="1300" dirty="0">
                <a:solidFill>
                  <a:srgbClr val="000000"/>
                </a:solidFill>
                <a:latin typeface="+mj-lt"/>
              </a:rPr>
              <a:t>, C.F., Bressler, M. and </a:t>
            </a:r>
            <a:r>
              <a:rPr lang="en-GB" sz="1300" dirty="0" err="1">
                <a:solidFill>
                  <a:srgbClr val="000000"/>
                </a:solidFill>
                <a:latin typeface="+mj-lt"/>
              </a:rPr>
              <a:t>Sagi</a:t>
            </a:r>
            <a:r>
              <a:rPr lang="en-GB" sz="1300" dirty="0">
                <a:solidFill>
                  <a:srgbClr val="000000"/>
                </a:solidFill>
                <a:latin typeface="+mj-lt"/>
              </a:rPr>
              <a:t>, P.C., 1960. The concept of social mobility: an empirical inquiry. 	</a:t>
            </a:r>
            <a:r>
              <a:rPr lang="en-GB" sz="1300" i="1" dirty="0">
                <a:solidFill>
                  <a:srgbClr val="000000"/>
                </a:solidFill>
                <a:latin typeface="+mj-lt"/>
              </a:rPr>
              <a:t>American sociological review</a:t>
            </a:r>
            <a:r>
              <a:rPr lang="en-GB" sz="1300" dirty="0">
                <a:solidFill>
                  <a:srgbClr val="000000"/>
                </a:solidFill>
                <a:latin typeface="+mj-lt"/>
              </a:rPr>
              <a:t>, pp.375-385. 				https://doi-org.ezproxy.uwtsd.ac.uk/10.2307/2092084</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Wood, N., Charlwood, G., Zecchin, C., Hansen, V., Douglas, M. and Pit, S.W., 2019. Qualitative 	exploration of the impact of employment and volunteering upon the health and wellbeing 	of African refugees settled in regional Australia: a refugee perspective. </a:t>
            </a:r>
            <a:r>
              <a:rPr lang="en-GB" sz="1300" i="1" dirty="0">
                <a:solidFill>
                  <a:srgbClr val="000000"/>
                </a:solidFill>
                <a:latin typeface="+mj-lt"/>
              </a:rPr>
              <a:t>BMC Public Health, </a:t>
            </a:r>
            <a:r>
              <a:rPr lang="en-GB" sz="1300" dirty="0">
                <a:solidFill>
                  <a:srgbClr val="000000"/>
                </a:solidFill>
                <a:latin typeface="+mj-lt"/>
              </a:rPr>
              <a:t>	</a:t>
            </a:r>
            <a:r>
              <a:rPr lang="en-GB" sz="1300" i="1" dirty="0">
                <a:solidFill>
                  <a:srgbClr val="000000"/>
                </a:solidFill>
                <a:latin typeface="+mj-lt"/>
              </a:rPr>
              <a:t>19</a:t>
            </a:r>
            <a:r>
              <a:rPr lang="en-GB" sz="1300" dirty="0">
                <a:solidFill>
                  <a:srgbClr val="000000"/>
                </a:solidFill>
                <a:latin typeface="+mj-lt"/>
              </a:rPr>
              <a:t>, pp.1-15. https://doi.org/10.1186/s12889-018-6328-2 </a:t>
            </a:r>
          </a:p>
          <a:p>
            <a:pPr marL="285750" indent="-285750">
              <a:lnSpc>
                <a:spcPct val="120000"/>
              </a:lnSpc>
              <a:spcAft>
                <a:spcPts val="600"/>
              </a:spcAft>
              <a:buFont typeface="Arial" panose="020B0604020202020204" pitchFamily="34" charset="0"/>
              <a:buChar char="•"/>
            </a:pPr>
            <a:r>
              <a:rPr lang="en-GB" sz="1300" dirty="0">
                <a:solidFill>
                  <a:srgbClr val="000000"/>
                </a:solidFill>
                <a:latin typeface="+mj-lt"/>
              </a:rPr>
              <a:t>Yap, S.Y., Byrne, A. and Davidson, S., 2011. From refugee to good citizen: A discourse analysis of 	volunteering. </a:t>
            </a:r>
            <a:r>
              <a:rPr lang="en-GB" sz="1300" i="1" dirty="0">
                <a:solidFill>
                  <a:srgbClr val="000000"/>
                </a:solidFill>
                <a:latin typeface="+mj-lt"/>
              </a:rPr>
              <a:t>Journal of refugee studies</a:t>
            </a:r>
            <a:r>
              <a:rPr lang="en-GB" sz="1300" dirty="0">
                <a:solidFill>
                  <a:srgbClr val="000000"/>
                </a:solidFill>
                <a:latin typeface="+mj-lt"/>
              </a:rPr>
              <a:t>, </a:t>
            </a:r>
            <a:r>
              <a:rPr lang="en-GB" sz="1300" i="1" dirty="0">
                <a:solidFill>
                  <a:srgbClr val="000000"/>
                </a:solidFill>
                <a:latin typeface="+mj-lt"/>
              </a:rPr>
              <a:t>24</a:t>
            </a:r>
            <a:r>
              <a:rPr lang="en-GB" sz="1300" dirty="0">
                <a:solidFill>
                  <a:srgbClr val="000000"/>
                </a:solidFill>
                <a:latin typeface="+mj-lt"/>
              </a:rPr>
              <a:t>(1), pp.157-170. 	</a:t>
            </a:r>
            <a:r>
              <a:rPr lang="en-GB" sz="1300" dirty="0">
                <a:solidFill>
                  <a:srgbClr val="000000"/>
                </a:solidFill>
                <a:latin typeface="+mj-lt"/>
                <a:hlinkClick r:id="rId2"/>
              </a:rPr>
              <a:t>https://doi.org/10.1093/jrs/feq036</a:t>
            </a:r>
            <a:r>
              <a:rPr lang="en-GB" sz="1300" dirty="0">
                <a:solidFill>
                  <a:srgbClr val="000000"/>
                </a:solidFill>
                <a:latin typeface="+mj-lt"/>
              </a:rPr>
              <a:t> </a:t>
            </a:r>
          </a:p>
          <a:p>
            <a:pPr>
              <a:lnSpc>
                <a:spcPct val="120000"/>
              </a:lnSpc>
              <a:spcAft>
                <a:spcPts val="600"/>
              </a:spcAft>
            </a:pPr>
            <a:endParaRPr lang="en-GB" sz="1300" dirty="0">
              <a:solidFill>
                <a:srgbClr val="000000"/>
              </a:solidFill>
              <a:latin typeface="+mj-lt"/>
            </a:endParaRPr>
          </a:p>
        </p:txBody>
      </p:sp>
      <p:pic>
        <p:nvPicPr>
          <p:cNvPr id="13" name="Picture 12" descr="A colorful pattern with dots&#10;&#10;Description automatically generated with medium confidence">
            <a:extLst>
              <a:ext uri="{FF2B5EF4-FFF2-40B4-BE49-F238E27FC236}">
                <a16:creationId xmlns:a16="http://schemas.microsoft.com/office/drawing/2014/main" id="{7F12F460-786E-013C-58D1-3385C6248CE5}"/>
              </a:ext>
            </a:extLst>
          </p:cNvPr>
          <p:cNvPicPr>
            <a:picLocks noChangeAspect="1"/>
          </p:cNvPicPr>
          <p:nvPr/>
        </p:nvPicPr>
        <p:blipFill rotWithShape="1">
          <a:blip r:embed="rId3"/>
          <a:srcRect r="3112" b="1"/>
          <a:stretch/>
        </p:blipFill>
        <p:spPr>
          <a:xfrm rot="5400000">
            <a:off x="7024123" y="1414797"/>
            <a:ext cx="6858000" cy="4028406"/>
          </a:xfrm>
          <a:prstGeom prst="rect">
            <a:avLst/>
          </a:prstGeom>
        </p:spPr>
      </p:pic>
    </p:spTree>
    <p:extLst>
      <p:ext uri="{BB962C8B-B14F-4D97-AF65-F5344CB8AC3E}">
        <p14:creationId xmlns:p14="http://schemas.microsoft.com/office/powerpoint/2010/main" val="2629972573"/>
      </p:ext>
    </p:extLst>
  </p:cSld>
  <p:clrMapOvr>
    <a:masterClrMapping/>
  </p:clrMapOvr>
</p:sld>
</file>

<file path=ppt/theme/theme1.xml><?xml version="1.0" encoding="utf-8"?>
<a:theme xmlns:a="http://schemas.openxmlformats.org/drawingml/2006/main" name="VeniceBeachVTI">
  <a:themeElements>
    <a:clrScheme name="AnalogousFromLightSeedRightStep">
      <a:dk1>
        <a:srgbClr val="000000"/>
      </a:dk1>
      <a:lt1>
        <a:srgbClr val="FFFFFF"/>
      </a:lt1>
      <a:dk2>
        <a:srgbClr val="213B38"/>
      </a:dk2>
      <a:lt2>
        <a:srgbClr val="E2E6E8"/>
      </a:lt2>
      <a:accent1>
        <a:srgbClr val="C79784"/>
      </a:accent1>
      <a:accent2>
        <a:srgbClr val="B39F6F"/>
      </a:accent2>
      <a:accent3>
        <a:srgbClr val="A2A876"/>
      </a:accent3>
      <a:accent4>
        <a:srgbClr val="89AC6B"/>
      </a:accent4>
      <a:accent5>
        <a:srgbClr val="7BAF79"/>
      </a:accent5>
      <a:accent6>
        <a:srgbClr val="6EB287"/>
      </a:accent6>
      <a:hlink>
        <a:srgbClr val="5E8A9B"/>
      </a:hlink>
      <a:folHlink>
        <a:srgbClr val="7F7F7F"/>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docProps/app.xml><?xml version="1.0" encoding="utf-8"?>
<Properties xmlns="http://schemas.openxmlformats.org/officeDocument/2006/extended-properties" xmlns:vt="http://schemas.openxmlformats.org/officeDocument/2006/docPropsVTypes">
  <TotalTime>2485</TotalTime>
  <Words>10557</Words>
  <Application>Microsoft Office PowerPoint</Application>
  <PresentationFormat>Widescreen</PresentationFormat>
  <Paragraphs>335</Paragraphs>
  <Slides>56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Avenir Next LT Pro</vt:lpstr>
      <vt:lpstr>Avenir Next LT Pro Light</vt:lpstr>
      <vt:lpstr>VeniceBeachVTI</vt:lpstr>
      <vt:lpstr>Asylum Seekers: A Group at Risk of Exclusion</vt:lpstr>
      <vt:lpstr>RECORDING LINK https://uowtsd.sharepoint.com/:v:/r/teams/PhoebeRichards2306489DismantlingBarrierstoEqualityAssess_GRP/Shared%20Documents/General/Recordings/Phoebe%20Richards%20(2306489)%20Dismantling%20Barriers%20Assessment%202%20Submission-20240528_183601-Meeting%20Recording.mp4?csf=1&amp;web=1&amp;e=m8ge1z&amp;nav=eyJwbGF5YmFja09wdGlvbnMiOnt9LCJyZWZlcnJhbEluZm8iOnsicmVmZXJyYWxBcHAiOiJTdHJlYW1XZWJBcHAiLCJyZWZlcnJhbE1vZGUiOiJtaXMiLCJyZWZlcnJhbFZpZXciOiJwb3N0cm9sbC1jb3B5bGluayIsInJlZmVycmFsUGxheWJhY2tTZXNzaW9uSWQiOiI0YTE0MWNlMy1iNDk3LTRkYWYtODg3Yy1kNjJjMGQ3YmFmZWQifX0%3D </vt:lpstr>
      <vt:lpstr>OVERVIEW</vt:lpstr>
      <vt:lpstr>Definitions</vt:lpstr>
      <vt:lpstr>Social exclusion</vt:lpstr>
      <vt:lpstr>Asylum Seeker</vt:lpstr>
      <vt:lpstr>Asylum Seekers  and refugees - distinction</vt:lpstr>
      <vt:lpstr>risk of exclusion</vt:lpstr>
      <vt:lpstr>Background and perceptions</vt:lpstr>
      <vt:lpstr>‘Hostile environment’ policies</vt:lpstr>
      <vt:lpstr>INstability</vt:lpstr>
      <vt:lpstr>INtersectionality</vt:lpstr>
      <vt:lpstr>Physical Barriers</vt:lpstr>
      <vt:lpstr>REMOVAL</vt:lpstr>
      <vt:lpstr>Links to attitudinal barriers</vt:lpstr>
      <vt:lpstr>Detention</vt:lpstr>
      <vt:lpstr>Links to additional barriers  -  Attitudinal, economic, and social</vt:lpstr>
      <vt:lpstr>Economic Barriers</vt:lpstr>
      <vt:lpstr>aLLOWANCE</vt:lpstr>
      <vt:lpstr>REFUSED ASYLUM SEEKERS</vt:lpstr>
      <vt:lpstr>DETERRENCE</vt:lpstr>
      <vt:lpstr>INTERSECTIONALITY</vt:lpstr>
      <vt:lpstr>RIGHT TO WORK</vt:lpstr>
      <vt:lpstr>IMPACT OF RIGHT TO WORK</vt:lpstr>
      <vt:lpstr>Solutions</vt:lpstr>
      <vt:lpstr>POLICY REFORM</vt:lpstr>
      <vt:lpstr>Campaigns and social movements</vt:lpstr>
      <vt:lpstr>Community support</vt:lpstr>
      <vt:lpstr>COMMUNITY SUPPORT INTERVENTIONS</vt:lpstr>
      <vt:lpstr>Problems with community support interventions</vt:lpstr>
      <vt:lpstr>volunteering</vt:lpstr>
      <vt:lpstr>Issue with volunteering</vt:lpstr>
      <vt:lpstr>conclusions</vt:lpstr>
      <vt:lpstr>conclusions</vt:lpstr>
      <vt:lpstr>REFERENCES</vt:lpstr>
      <vt:lpstr>REFERENCES</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Asylum Seekers: A Group at Risk of Exclusion</dc:title>
  <dc:creator>Phoebe Richards</dc:creator>
  <cp:lastModifiedBy>Phoebe Richards</cp:lastModifiedBy>
  <cp:revision>6</cp:revision>
  <dcterms:created xsi:type="dcterms:W3CDTF">2024-05-17T21:37:36Z</dcterms:created>
  <dcterms:modified xsi:type="dcterms:W3CDTF">2024-05-28T18:32:22Z</dcterms:modified>
</cp:coreProperties>
</file>