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8"/>
  </p:notesMasterIdLst>
  <p:sldIdLst>
    <p:sldId id="719" r:id="rId24"/>
    <p:sldId id="301" r:id="rId25"/>
    <p:sldId id="302" r:id="rId26"/>
    <p:sldId id="783" r:id="rId27"/>
    <p:sldId id="784" r:id="rId28"/>
    <p:sldId id="753" r:id="rId29"/>
    <p:sldId id="805" r:id="rId30"/>
    <p:sldId id="799" r:id="rId31"/>
    <p:sldId id="806" r:id="rId32"/>
    <p:sldId id="807" r:id="rId33"/>
    <p:sldId id="808" r:id="rId34"/>
    <p:sldId id="809" r:id="rId35"/>
    <p:sldId id="810" r:id="rId36"/>
    <p:sldId id="801" r:id="rId37"/>
    <p:sldId id="800" r:id="rId38"/>
    <p:sldId id="802" r:id="rId39"/>
    <p:sldId id="804" r:id="rId40"/>
    <p:sldId id="758" r:id="rId41"/>
    <p:sldId id="812" r:id="rId42"/>
    <p:sldId id="811" r:id="rId43"/>
    <p:sldId id="770" r:id="rId44"/>
    <p:sldId id="813" r:id="rId45"/>
    <p:sldId id="769" r:id="rId46"/>
    <p:sldId id="773" r:id="rId47"/>
    <p:sldId id="771" r:id="rId48"/>
    <p:sldId id="776" r:id="rId49"/>
    <p:sldId id="774" r:id="rId50"/>
    <p:sldId id="779" r:id="rId51"/>
    <p:sldId id="817" r:id="rId52"/>
    <p:sldId id="815" r:id="rId53"/>
    <p:sldId id="777" r:id="rId54"/>
    <p:sldId id="781" r:id="rId55"/>
    <p:sldId id="782" r:id="rId56"/>
    <p:sldId id="721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ACDD55-369D-4A68-BFE6-B12EBF039E2E}" v="1" dt="2024-07-07T21:58:37.4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6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0ACDD55-369D-4A68-BFE6-B12EBF039E2E}"/>
    <pc:docChg chg="undo custSel delSld modSld sldOrd">
      <pc:chgData name="Stalin Jacob Wilson Packia Dhas" userId="050d7d71-3621-4503-95e8-1c9a9d962492" providerId="ADAL" clId="{D0ACDD55-369D-4A68-BFE6-B12EBF039E2E}" dt="2024-07-07T22:15:20.520" v="43"/>
      <pc:docMkLst>
        <pc:docMk/>
      </pc:docMkLst>
      <pc:sldChg chg="modSp mod">
        <pc:chgData name="Stalin Jacob Wilson Packia Dhas" userId="050d7d71-3621-4503-95e8-1c9a9d962492" providerId="ADAL" clId="{D0ACDD55-369D-4A68-BFE6-B12EBF039E2E}" dt="2024-07-07T21:58:02.129" v="4" actId="6549"/>
        <pc:sldMkLst>
          <pc:docMk/>
          <pc:sldMk cId="1416106824" sldId="771"/>
        </pc:sldMkLst>
        <pc:spChg chg="mod">
          <ac:chgData name="Stalin Jacob Wilson Packia Dhas" userId="050d7d71-3621-4503-95e8-1c9a9d962492" providerId="ADAL" clId="{D0ACDD55-369D-4A68-BFE6-B12EBF039E2E}" dt="2024-07-07T21:58:02.129" v="4" actId="6549"/>
          <ac:spMkLst>
            <pc:docMk/>
            <pc:sldMk cId="1416106824" sldId="77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ACDD55-369D-4A68-BFE6-B12EBF039E2E}" dt="2024-07-07T21:45:32.871" v="1" actId="21"/>
        <pc:sldMkLst>
          <pc:docMk/>
          <pc:sldMk cId="727590422" sldId="773"/>
        </pc:sldMkLst>
        <pc:spChg chg="mod">
          <ac:chgData name="Stalin Jacob Wilson Packia Dhas" userId="050d7d71-3621-4503-95e8-1c9a9d962492" providerId="ADAL" clId="{D0ACDD55-369D-4A68-BFE6-B12EBF039E2E}" dt="2024-07-07T21:45:32.871" v="1" actId="21"/>
          <ac:spMkLst>
            <pc:docMk/>
            <pc:sldMk cId="727590422" sldId="77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ACDD55-369D-4A68-BFE6-B12EBF039E2E}" dt="2024-07-07T22:04:22.685" v="11" actId="27636"/>
        <pc:sldMkLst>
          <pc:docMk/>
          <pc:sldMk cId="3053516335" sldId="774"/>
        </pc:sldMkLst>
        <pc:spChg chg="mod">
          <ac:chgData name="Stalin Jacob Wilson Packia Dhas" userId="050d7d71-3621-4503-95e8-1c9a9d962492" providerId="ADAL" clId="{D0ACDD55-369D-4A68-BFE6-B12EBF039E2E}" dt="2024-07-07T22:04:22.685" v="11" actId="27636"/>
          <ac:spMkLst>
            <pc:docMk/>
            <pc:sldMk cId="3053516335" sldId="77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ACDD55-369D-4A68-BFE6-B12EBF039E2E}" dt="2024-07-07T21:58:50.714" v="8" actId="21"/>
        <pc:sldMkLst>
          <pc:docMk/>
          <pc:sldMk cId="984388396" sldId="776"/>
        </pc:sldMkLst>
        <pc:spChg chg="mod">
          <ac:chgData name="Stalin Jacob Wilson Packia Dhas" userId="050d7d71-3621-4503-95e8-1c9a9d962492" providerId="ADAL" clId="{D0ACDD55-369D-4A68-BFE6-B12EBF039E2E}" dt="2024-07-07T21:58:50.714" v="8" actId="21"/>
          <ac:spMkLst>
            <pc:docMk/>
            <pc:sldMk cId="984388396" sldId="776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D0ACDD55-369D-4A68-BFE6-B12EBF039E2E}" dt="2024-07-07T21:58:37.458" v="6" actId="1076"/>
          <ac:picMkLst>
            <pc:docMk/>
            <pc:sldMk cId="984388396" sldId="776"/>
            <ac:picMk id="4" creationId="{67AA2E50-B2A7-90DE-AF33-C1B87EC41CE6}"/>
          </ac:picMkLst>
        </pc:picChg>
      </pc:sldChg>
      <pc:sldChg chg="modSp mod">
        <pc:chgData name="Stalin Jacob Wilson Packia Dhas" userId="050d7d71-3621-4503-95e8-1c9a9d962492" providerId="ADAL" clId="{D0ACDD55-369D-4A68-BFE6-B12EBF039E2E}" dt="2024-07-07T22:11:32.006" v="42" actId="20577"/>
        <pc:sldMkLst>
          <pc:docMk/>
          <pc:sldMk cId="526998160" sldId="777"/>
        </pc:sldMkLst>
        <pc:spChg chg="mod">
          <ac:chgData name="Stalin Jacob Wilson Packia Dhas" userId="050d7d71-3621-4503-95e8-1c9a9d962492" providerId="ADAL" clId="{D0ACDD55-369D-4A68-BFE6-B12EBF039E2E}" dt="2024-07-07T22:11:32.006" v="42" actId="20577"/>
          <ac:spMkLst>
            <pc:docMk/>
            <pc:sldMk cId="526998160" sldId="77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ACDD55-369D-4A68-BFE6-B12EBF039E2E}" dt="2024-07-07T22:11:14.839" v="27" actId="20577"/>
        <pc:sldMkLst>
          <pc:docMk/>
          <pc:sldMk cId="1451704617" sldId="781"/>
        </pc:sldMkLst>
        <pc:spChg chg="mod">
          <ac:chgData name="Stalin Jacob Wilson Packia Dhas" userId="050d7d71-3621-4503-95e8-1c9a9d962492" providerId="ADAL" clId="{D0ACDD55-369D-4A68-BFE6-B12EBF039E2E}" dt="2024-07-07T22:11:14.839" v="27" actId="20577"/>
          <ac:spMkLst>
            <pc:docMk/>
            <pc:sldMk cId="1451704617" sldId="78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ACDD55-369D-4A68-BFE6-B12EBF039E2E}" dt="2024-07-07T22:15:20.520" v="43"/>
        <pc:sldMkLst>
          <pc:docMk/>
          <pc:sldMk cId="1507059433" sldId="782"/>
        </pc:sldMkLst>
        <pc:spChg chg="mod">
          <ac:chgData name="Stalin Jacob Wilson Packia Dhas" userId="050d7d71-3621-4503-95e8-1c9a9d962492" providerId="ADAL" clId="{D0ACDD55-369D-4A68-BFE6-B12EBF039E2E}" dt="2024-07-07T22:15:20.520" v="43"/>
          <ac:spMkLst>
            <pc:docMk/>
            <pc:sldMk cId="1507059433" sldId="782"/>
            <ac:spMk id="3" creationId="{00000000-0000-0000-0000-000000000000}"/>
          </ac:spMkLst>
        </pc:spChg>
      </pc:sldChg>
      <pc:sldChg chg="ord">
        <pc:chgData name="Stalin Jacob Wilson Packia Dhas" userId="050d7d71-3621-4503-95e8-1c9a9d962492" providerId="ADAL" clId="{D0ACDD55-369D-4A68-BFE6-B12EBF039E2E}" dt="2024-07-07T21:49:18.984" v="3"/>
        <pc:sldMkLst>
          <pc:docMk/>
          <pc:sldMk cId="255482834" sldId="813"/>
        </pc:sldMkLst>
      </pc:sldChg>
      <pc:sldChg chg="del">
        <pc:chgData name="Stalin Jacob Wilson Packia Dhas" userId="050d7d71-3621-4503-95e8-1c9a9d962492" providerId="ADAL" clId="{D0ACDD55-369D-4A68-BFE6-B12EBF039E2E}" dt="2024-07-07T22:03:51.344" v="9" actId="47"/>
        <pc:sldMkLst>
          <pc:docMk/>
          <pc:sldMk cId="3292973410" sldId="81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7/7/2024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7/7/2024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450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18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851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986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73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208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855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2234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2582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2435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9600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0031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4641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4430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5883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0120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6741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3532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9168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7065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989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3823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73672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9245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0177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21617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1524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22935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90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E4047C6A-6ABD-5EA6-DB46-B8618A1C7B3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 altLang="ar-SA"/>
              <a:t>1.</a:t>
            </a:r>
            <a:fld id="{5E021057-941E-4D50-A8D0-EAEA01CF27E8}" type="slidenum">
              <a:rPr lang="en-US" altLang="ar-SA"/>
              <a:pPr/>
              <a:t>‹#›</a:t>
            </a:fld>
            <a:endParaRPr lang="en-US" altLang="ar-SA"/>
          </a:p>
        </p:txBody>
      </p:sp>
    </p:spTree>
    <p:extLst>
      <p:ext uri="{BB962C8B-B14F-4D97-AF65-F5344CB8AC3E}">
        <p14:creationId xmlns:p14="http://schemas.microsoft.com/office/powerpoint/2010/main" val="5469361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07/07/2024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07/07/2024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07/07/2024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- 8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00" dirty="0"/>
              <a:t>Types of connection</a:t>
            </a:r>
          </a:p>
          <a:p>
            <a:pPr marL="446088" indent="-357188"/>
            <a:r>
              <a:rPr lang="en-IN" sz="3600" dirty="0"/>
              <a:t>Computer Network Devices</a:t>
            </a:r>
          </a:p>
          <a:p>
            <a:pPr marL="446088" indent="-357188"/>
            <a:r>
              <a:rPr lang="en-IN" sz="3600" dirty="0"/>
              <a:t>Types of Network Topologies</a:t>
            </a: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types of Network devices.</a:t>
            </a:r>
          </a:p>
          <a:p>
            <a:r>
              <a:rPr lang="en-IN" sz="3200" dirty="0"/>
              <a:t>Describe the types of Network Topologies.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6196" y="213513"/>
            <a:ext cx="613063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sz="4000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3200" b="1" kern="0" dirty="0"/>
              <a:t>Point to 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A dedicated communication link is provided between two devices</a:t>
            </a: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b="1" kern="0" dirty="0">
              <a:solidFill>
                <a:srgbClr val="CC3300"/>
              </a:solidFill>
            </a:endParaRP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endParaRPr lang="en-US" kern="0" dirty="0"/>
          </a:p>
        </p:txBody>
      </p:sp>
      <p:pic>
        <p:nvPicPr>
          <p:cNvPr id="16390" name="Picture 6">
            <a:extLst>
              <a:ext uri="{FF2B5EF4-FFF2-40B4-BE49-F238E27FC236}">
                <a16:creationId xmlns:a16="http://schemas.microsoft.com/office/drawing/2014/main" id="{7553D0A8-B5D1-1862-6D8D-E042B5946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24" y="2941638"/>
            <a:ext cx="4054475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4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6881" y="66227"/>
            <a:ext cx="61306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Computer Networks – </a:t>
            </a:r>
          </a:p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b="1" kern="0" dirty="0"/>
              <a:t>Multipoint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More than two devices share a link.</a:t>
            </a:r>
            <a:endParaRPr lang="en-US" sz="2400" kern="0" dirty="0"/>
          </a:p>
        </p:txBody>
      </p:sp>
      <p:pic>
        <p:nvPicPr>
          <p:cNvPr id="16391" name="Picture 7">
            <a:extLst>
              <a:ext uri="{FF2B5EF4-FFF2-40B4-BE49-F238E27FC236}">
                <a16:creationId xmlns:a16="http://schemas.microsoft.com/office/drawing/2014/main" id="{9A95B2DD-4392-DFDF-BD0C-3E8B45F80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881" y="3025920"/>
            <a:ext cx="4054475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5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Network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116582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2800" dirty="0">
                <a:cs typeface="Arial" panose="020B0604020202020204" pitchFamily="34" charset="0"/>
              </a:rPr>
              <a:t>The network infrastructure contains three categories of hardware components, as shown in the figure: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End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Intermediate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Network media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F3174-8479-5A9C-6D79-48F7A0B9B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911" y="1656002"/>
            <a:ext cx="6877680" cy="480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02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3" y="1417611"/>
            <a:ext cx="11486941" cy="5044170"/>
          </a:xfrm>
        </p:spPr>
        <p:txBody>
          <a:bodyPr>
            <a:normAutofit fontScale="92500" lnSpcReduction="10000"/>
          </a:bodyPr>
          <a:lstStyle/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 network devices that people are most familiar with are called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end devices, or hosts. 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These devices form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interface between users and the underlying communication network.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Some examples of end devices are as follows: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Computers (workstations, laptops, file servers, web servers)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Network printers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Telephones and teleconferencing equipment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Security cameras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Mobile devices (such as smart phones, tablets, PDAs, and wireless debit/credit card readers and barcode scanners)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10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749489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Servers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dirty="0"/>
              <a:t>S</a:t>
            </a:r>
            <a:r>
              <a:rPr lang="en-GB" sz="3200" b="0" i="0" dirty="0">
                <a:effectLst/>
              </a:rPr>
              <a:t>erver is a </a:t>
            </a:r>
            <a:r>
              <a:rPr lang="en-GB" sz="3200" b="1" i="0" dirty="0">
                <a:effectLst/>
              </a:rPr>
              <a:t>computer or software system </a:t>
            </a:r>
            <a:r>
              <a:rPr lang="en-GB" sz="3200" b="0" i="0" dirty="0">
                <a:effectLst/>
              </a:rPr>
              <a:t>that 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is responsible for managing network resources and provide centralised services</a:t>
            </a:r>
            <a:r>
              <a:rPr lang="en-GB" sz="3200" b="0" i="0" dirty="0">
                <a:effectLst/>
              </a:rPr>
              <a:t> to other computers, known as </a:t>
            </a:r>
            <a:r>
              <a:rPr lang="en-GB" sz="3200" b="1" i="0" dirty="0">
                <a:effectLst/>
              </a:rPr>
              <a:t>clients</a:t>
            </a:r>
            <a:r>
              <a:rPr lang="en-GB" sz="3200" b="0" i="0" dirty="0">
                <a:effectLst/>
              </a:rPr>
              <a:t>, </a:t>
            </a:r>
            <a:r>
              <a:rPr lang="en-GB" sz="3200" b="1" i="0" dirty="0">
                <a:effectLst/>
              </a:rPr>
              <a:t>over a network</a:t>
            </a:r>
            <a:r>
              <a:rPr lang="en-GB" sz="3200" b="0" i="0" dirty="0"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highlight>
                  <a:srgbClr val="FFFFFF"/>
                </a:highlight>
              </a:rPr>
              <a:t>It operate within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client-server network architectures.</a:t>
            </a: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170" name="Picture 2" descr="What is a server? — Steemit">
            <a:extLst>
              <a:ext uri="{FF2B5EF4-FFF2-40B4-BE49-F238E27FC236}">
                <a16:creationId xmlns:a16="http://schemas.microsoft.com/office/drawing/2014/main" id="{C2F675D0-13D4-C04C-7D45-2CD6D8B9B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8530" y="1945837"/>
            <a:ext cx="3419968" cy="281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3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dirty="0"/>
              <a:t>A </a:t>
            </a:r>
            <a:r>
              <a:rPr lang="en-GB" sz="3200" b="1" dirty="0"/>
              <a:t>client</a:t>
            </a:r>
            <a:r>
              <a:rPr lang="en-GB" sz="3200" dirty="0"/>
              <a:t> is a computer or software program that </a:t>
            </a:r>
            <a:r>
              <a:rPr lang="en-GB" sz="3200" b="1" dirty="0"/>
              <a:t>requests services or resources</a:t>
            </a:r>
            <a:r>
              <a:rPr lang="en-GB" sz="3200" dirty="0"/>
              <a:t> from another computer or software program, which is referred to as the server. </a:t>
            </a: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433C5-883D-DA0D-F60E-F641367B0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232" y="3429000"/>
            <a:ext cx="6745740" cy="166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502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GB" sz="3200" b="1" dirty="0"/>
              <a:t>E- mail server:</a:t>
            </a:r>
          </a:p>
          <a:p>
            <a:pPr fontAlgn="base"/>
            <a:r>
              <a:rPr lang="en-US" sz="3200" dirty="0">
                <a:solidFill>
                  <a:schemeClr val="tx1"/>
                </a:solidFill>
              </a:rPr>
              <a:t>The email server runs email server software. Clients use mail client software, such as Microsoft Outlook, to access email on the server.</a:t>
            </a:r>
          </a:p>
          <a:p>
            <a:pPr marL="0" indent="0" fontAlgn="base">
              <a:buNone/>
            </a:pPr>
            <a:r>
              <a:rPr lang="en-GB" sz="3200" b="1" dirty="0"/>
              <a:t>Web Server:</a:t>
            </a:r>
          </a:p>
          <a:p>
            <a:pPr fontAlgn="base"/>
            <a:r>
              <a:rPr lang="en-US" sz="3200" dirty="0">
                <a:solidFill>
                  <a:schemeClr val="tx1"/>
                </a:solidFill>
              </a:rPr>
              <a:t>The web server runs web server software. Clients use browser software, such as Windows Internet Explorer, to access web pages on the server.</a:t>
            </a:r>
          </a:p>
          <a:p>
            <a:pPr marL="0" indent="0" fontAlgn="base">
              <a:buNone/>
            </a:pPr>
            <a:r>
              <a:rPr lang="en-GB" sz="3200" b="1" dirty="0"/>
              <a:t>File Server:</a:t>
            </a:r>
          </a:p>
          <a:p>
            <a:pPr fontAlgn="base"/>
            <a:r>
              <a:rPr lang="en-US" sz="3200" dirty="0">
                <a:solidFill>
                  <a:schemeClr val="tx1"/>
                </a:solidFill>
              </a:rPr>
              <a:t>The file server stores files in a central location. The client devices access these files with client software such as the Windows File Explorer. </a:t>
            </a:r>
            <a:r>
              <a:rPr lang="en-GB" sz="3200" dirty="0">
                <a:solidFill>
                  <a:schemeClr val="tx1"/>
                </a:solidFill>
              </a:rPr>
              <a:t>They manage data storage, access, and security</a:t>
            </a:r>
            <a:endParaRPr lang="en-US" sz="3200" dirty="0">
              <a:solidFill>
                <a:schemeClr val="tx1"/>
              </a:solidFill>
            </a:endParaRP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353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In small businesses and homes, many computers function as the servers and clients on the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This type of network is called a </a:t>
            </a:r>
            <a:r>
              <a:rPr lang="en-US" sz="2800" b="1" dirty="0">
                <a:cs typeface="Arial" panose="020B0604020202020204" pitchFamily="34" charset="0"/>
              </a:rPr>
              <a:t>peer-to-peer (P2P)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The </a:t>
            </a:r>
            <a:r>
              <a:rPr lang="en-US" sz="2800" b="1" dirty="0">
                <a:cs typeface="Arial" panose="020B0604020202020204" pitchFamily="34" charset="0"/>
              </a:rPr>
              <a:t>simplest P2P network </a:t>
            </a:r>
            <a:r>
              <a:rPr lang="en-US" sz="2800" dirty="0">
                <a:cs typeface="Arial" panose="020B0604020202020204" pitchFamily="34" charset="0"/>
              </a:rPr>
              <a:t>consists of two directly connected computers using either a </a:t>
            </a:r>
            <a:r>
              <a:rPr lang="en-US" sz="2800" b="1" dirty="0">
                <a:cs typeface="Arial" panose="020B0604020202020204" pitchFamily="34" charset="0"/>
              </a:rPr>
              <a:t>wired or wireless connection</a:t>
            </a:r>
            <a:r>
              <a:rPr lang="en-US" sz="2800" dirty="0">
                <a:cs typeface="Arial" panose="020B0604020202020204" pitchFamily="34" charset="0"/>
              </a:rPr>
              <a:t>. 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F10FA-9B85-9B87-2D14-079E073F0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562" y="4158280"/>
            <a:ext cx="6574972" cy="186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33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3" y="1356599"/>
            <a:ext cx="9737678" cy="1454464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P2P application allows a device to act as </a:t>
            </a:r>
            <a:r>
              <a:rPr lang="en-US" sz="3200" b="1" dirty="0">
                <a:cs typeface="Arial" panose="020B0604020202020204" pitchFamily="34" charset="0"/>
              </a:rPr>
              <a:t>both a client and a server </a:t>
            </a:r>
            <a:r>
              <a:rPr lang="en-US" sz="3200" dirty="0">
                <a:cs typeface="Arial" panose="020B0604020202020204" pitchFamily="34" charset="0"/>
              </a:rPr>
              <a:t>within the same communication.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AB3F1-F346-B736-4608-933F9C407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2800" y="2999064"/>
            <a:ext cx="6466399" cy="371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08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2" y="1356598"/>
            <a:ext cx="5889835" cy="5001243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Multiple Roles in the network: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computer with server software can </a:t>
            </a:r>
            <a:r>
              <a:rPr lang="en-US" sz="3200" b="1" dirty="0">
                <a:cs typeface="Arial" panose="020B0604020202020204" pitchFamily="34" charset="0"/>
              </a:rPr>
              <a:t>provide services simultaneously to one or many clients.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Additionally, a </a:t>
            </a:r>
            <a:r>
              <a:rPr lang="en-US" sz="3200" b="1" dirty="0">
                <a:cs typeface="Arial" panose="020B0604020202020204" pitchFamily="34" charset="0"/>
              </a:rPr>
              <a:t>single computer can run multiple types of server software.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In a home or small business, it may be necessary for one computer to act as a </a:t>
            </a:r>
            <a:r>
              <a:rPr lang="en-US" sz="3200" b="1" dirty="0">
                <a:cs typeface="Arial" panose="020B0604020202020204" pitchFamily="34" charset="0"/>
              </a:rPr>
              <a:t>file server, a web server, and an email server.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6A684-631B-EF20-6135-74FAFF0E3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7297"/>
            <a:ext cx="5779007" cy="501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076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dirty="0">
                <a:solidFill>
                  <a:srgbClr val="0D0D0D"/>
                </a:solidFill>
              </a:rPr>
              <a:t>S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witch: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They connect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Google Sans"/>
              </a:rPr>
              <a:t>multiple devices, such as computers, wireless access points, printers, and servers</a:t>
            </a: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 on the same network within a building or campus.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A switch enables connected devices to share information and talk to each other.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194" name="Picture 2" descr="What Is a Computer Switch?. The computer switch though has long… | by Laura  Yu | Medium">
            <a:extLst>
              <a:ext uri="{FF2B5EF4-FFF2-40B4-BE49-F238E27FC236}">
                <a16:creationId xmlns:a16="http://schemas.microsoft.com/office/drawing/2014/main" id="{632C725F-1363-38CD-5749-055A1B49B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865" y="4072594"/>
            <a:ext cx="52673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09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90210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Routers: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 router is a networking device that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forwards data packets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between computer networks. 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Acts as a dispatcher, choosing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best path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for information to travel across the network to reach its destination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efficiently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9218" name="Picture 2" descr="What is the difference between switch &amp; router? - Quora">
            <a:extLst>
              <a:ext uri="{FF2B5EF4-FFF2-40B4-BE49-F238E27FC236}">
                <a16:creationId xmlns:a16="http://schemas.microsoft.com/office/drawing/2014/main" id="{CD4DDB66-F1B1-C18A-09C6-8B41B1903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58" y="1316418"/>
            <a:ext cx="6128119" cy="532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562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</a:rPr>
              <a:t>Gateways</a:t>
            </a:r>
            <a:r>
              <a:rPr lang="en-GB" sz="36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i="0" dirty="0">
                <a:effectLst/>
              </a:rPr>
              <a:t>Gateways provide </a:t>
            </a:r>
            <a:r>
              <a:rPr lang="en-GB" sz="3200" b="1" i="0" dirty="0">
                <a:effectLst/>
              </a:rPr>
              <a:t>interconnectivity between different network environments and translates communication protocols.</a:t>
            </a:r>
          </a:p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Repeaters: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D0D0D"/>
                </a:solidFill>
              </a:rPr>
              <a:t>R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egenerate and amplify signals 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in transmission systems, particularly in networks where data is transmitted over long distances.</a:t>
            </a:r>
            <a:endParaRPr lang="en-GB" sz="3200" dirty="0">
              <a:solidFill>
                <a:srgbClr val="0D0D0D"/>
              </a:solidFill>
            </a:endParaRPr>
          </a:p>
          <a:p>
            <a:pPr marL="0" indent="0" algn="l" fontAlgn="base">
              <a:buNone/>
            </a:pP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511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0E0F48-76AC-96DC-79A9-8545279D6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FC6BA5-8B3B-D7FC-1640-CA3327206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2086" y="1112108"/>
            <a:ext cx="8327828" cy="574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082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b="1" i="0" dirty="0">
                <a:effectLst/>
              </a:rPr>
              <a:t>Network topology </a:t>
            </a:r>
            <a:r>
              <a:rPr lang="en-GB" sz="3200" b="0" i="0" dirty="0">
                <a:effectLst/>
              </a:rPr>
              <a:t>refers to the </a:t>
            </a:r>
            <a:r>
              <a:rPr lang="en-GB" sz="3200" b="1" i="0" dirty="0">
                <a:effectLst/>
              </a:rPr>
              <a:t>arrangement of the various elements </a:t>
            </a:r>
            <a:r>
              <a:rPr lang="en-GB" sz="3200" b="0" i="0" dirty="0">
                <a:effectLst/>
              </a:rPr>
              <a:t>(links, nodes, etc.) of a computer network. 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dirty="0"/>
              <a:t>I</a:t>
            </a:r>
            <a:r>
              <a:rPr lang="en-GB" sz="3200" b="0" i="0" dirty="0">
                <a:effectLst/>
              </a:rPr>
              <a:t>t is the topological structure of a network and may be depicted physically or logically. </a:t>
            </a:r>
          </a:p>
          <a:p>
            <a:pPr marL="1085850" lvl="1"/>
            <a:r>
              <a:rPr lang="en-GB" sz="2800" dirty="0"/>
              <a:t>Bus Topology</a:t>
            </a:r>
          </a:p>
          <a:p>
            <a:pPr marL="1085850" lvl="1"/>
            <a:r>
              <a:rPr lang="en-GB" sz="2800" b="0" i="0" dirty="0">
                <a:effectLst/>
              </a:rPr>
              <a:t>Star Topology</a:t>
            </a:r>
          </a:p>
          <a:p>
            <a:pPr marL="1085850" lvl="1"/>
            <a:r>
              <a:rPr lang="en-GB" sz="2800" dirty="0"/>
              <a:t>Ring Topology</a:t>
            </a:r>
          </a:p>
          <a:p>
            <a:pPr marL="1085850" lvl="1"/>
            <a:r>
              <a:rPr lang="en-GB" sz="2800" dirty="0"/>
              <a:t>Mesh Topology</a:t>
            </a:r>
          </a:p>
          <a:p>
            <a:pPr marL="1085850" lvl="1"/>
            <a:r>
              <a:rPr lang="en-GB" sz="2800" dirty="0"/>
              <a:t>Tree Topology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663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D7FA8-93CF-9B03-C124-343DFB4E4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460" y="1288089"/>
            <a:ext cx="8963079" cy="553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98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Bus </a:t>
            </a:r>
            <a:r>
              <a:rPr lang="en-GB" sz="3200" b="1" dirty="0">
                <a:solidFill>
                  <a:srgbClr val="0D0D0D"/>
                </a:solidFill>
              </a:rPr>
              <a:t>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dirty="0"/>
              <a:t>All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nodes</a:t>
            </a:r>
            <a:r>
              <a:rPr lang="en-GB" b="0" i="0" dirty="0">
                <a:effectLst/>
              </a:rPr>
              <a:t> are </a:t>
            </a:r>
            <a:r>
              <a:rPr lang="en-GB" b="1" i="0" dirty="0">
                <a:effectLst/>
              </a:rPr>
              <a:t>directly connected to a common </a:t>
            </a:r>
            <a:r>
              <a:rPr lang="en-GB" b="1" i="0" u="none" strike="noStrike" dirty="0">
                <a:effectLst/>
              </a:rPr>
              <a:t>half-duplex</a:t>
            </a:r>
            <a:r>
              <a:rPr lang="en-GB" b="1" i="0" dirty="0">
                <a:effectLst/>
              </a:rPr>
              <a:t> link (backbone) </a:t>
            </a:r>
            <a:r>
              <a:rPr lang="en-GB" b="0" i="0" dirty="0">
                <a:effectLst/>
              </a:rPr>
              <a:t>called a </a:t>
            </a:r>
            <a:r>
              <a:rPr lang="en-GB" b="0" i="0" u="none" strike="noStrike" dirty="0">
                <a:effectLst/>
              </a:rPr>
              <a:t>bus</a:t>
            </a:r>
            <a:r>
              <a:rPr lang="en-GB" b="0" i="0" dirty="0">
                <a:effectLst/>
              </a:rPr>
              <a:t>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Each node will receive all </a:t>
            </a:r>
            <a:r>
              <a:rPr lang="en-GB" b="1" i="0" dirty="0">
                <a:effectLst/>
              </a:rPr>
              <a:t>network traffic, and the traffic </a:t>
            </a:r>
            <a:r>
              <a:rPr lang="en-GB" b="0" i="0" dirty="0">
                <a:effectLst/>
              </a:rPr>
              <a:t>generated by each </a:t>
            </a:r>
            <a:r>
              <a:rPr lang="en-GB" dirty="0"/>
              <a:t>node</a:t>
            </a:r>
            <a:r>
              <a:rPr lang="en-GB" b="0" i="0" dirty="0">
                <a:effectLst/>
              </a:rPr>
              <a:t> has equal transmission priority.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31F20"/>
                </a:solidFill>
                <a:effectLst/>
              </a:rPr>
              <a:t>Data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is sent up and down the backbone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until it reaches the correct node.</a:t>
            </a: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works well when you have a </a:t>
            </a:r>
            <a:r>
              <a:rPr lang="en-GB" b="1" i="0" dirty="0">
                <a:effectLst/>
              </a:rPr>
              <a:t>small network</a:t>
            </a:r>
            <a:r>
              <a:rPr lang="en-GB" b="0" i="0" dirty="0">
                <a:effectLst/>
              </a:rPr>
              <a:t>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It's the </a:t>
            </a:r>
            <a:r>
              <a:rPr lang="en-GB" b="1" i="0" dirty="0">
                <a:effectLst/>
              </a:rPr>
              <a:t>easiest network topology </a:t>
            </a:r>
            <a:r>
              <a:rPr lang="en-GB" b="0" i="0" dirty="0">
                <a:effectLst/>
              </a:rPr>
              <a:t>for connecting computers or peripherals in a linear fashion.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requires </a:t>
            </a:r>
            <a:r>
              <a:rPr lang="en-GB" b="1" i="0" dirty="0">
                <a:effectLst/>
              </a:rPr>
              <a:t>less cable length </a:t>
            </a:r>
            <a:r>
              <a:rPr lang="en-GB" b="0" i="0" dirty="0">
                <a:effectLst/>
              </a:rPr>
              <a:t>than a star topology.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34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524028" cy="5044170"/>
          </a:xfrm>
        </p:spPr>
        <p:txBody>
          <a:bodyPr>
            <a:normAutofit lnSpcReduction="10000"/>
          </a:bodyPr>
          <a:lstStyle/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T</a:t>
            </a:r>
            <a:r>
              <a:rPr lang="en-GB" b="0" i="0" dirty="0">
                <a:effectLst/>
              </a:rPr>
              <a:t>he whole </a:t>
            </a:r>
            <a:r>
              <a:rPr lang="en-GB" b="1" i="0" dirty="0">
                <a:effectLst/>
              </a:rPr>
              <a:t>network fails </a:t>
            </a:r>
            <a:r>
              <a:rPr lang="en-GB" b="0" i="0" dirty="0">
                <a:effectLst/>
              </a:rPr>
              <a:t>if the </a:t>
            </a:r>
            <a:r>
              <a:rPr lang="en-GB" b="1" i="0" dirty="0">
                <a:effectLst/>
              </a:rPr>
              <a:t>backbone cable </a:t>
            </a:r>
            <a:r>
              <a:rPr lang="en-GB" b="0" i="0" dirty="0">
                <a:effectLst/>
              </a:rPr>
              <a:t>is broken</a:t>
            </a:r>
          </a:p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H</a:t>
            </a:r>
            <a:r>
              <a:rPr lang="en-GB" b="0" i="0" dirty="0">
                <a:effectLst/>
              </a:rPr>
              <a:t>aving one </a:t>
            </a:r>
            <a:r>
              <a:rPr lang="en-GB" b="1" i="0" dirty="0">
                <a:effectLst/>
              </a:rPr>
              <a:t>backbone</a:t>
            </a:r>
            <a:r>
              <a:rPr lang="en-GB" b="0" i="0" dirty="0">
                <a:effectLst/>
              </a:rPr>
              <a:t> increases the chances of </a:t>
            </a:r>
            <a:r>
              <a:rPr lang="en-GB" b="1" i="0" dirty="0">
                <a:effectLst/>
              </a:rPr>
              <a:t>data collision</a:t>
            </a:r>
            <a:endParaRPr lang="en-GB" b="0" i="0" dirty="0">
              <a:effectLst/>
            </a:endParaRPr>
          </a:p>
          <a:p>
            <a:pPr marL="269875" indent="-269875" fontAlgn="base"/>
            <a:r>
              <a:rPr lang="en-GB" b="0" i="0" dirty="0">
                <a:effectLst/>
              </a:rPr>
              <a:t>Bus topologies are </a:t>
            </a:r>
            <a:r>
              <a:rPr lang="en-GB" b="1" i="0" dirty="0">
                <a:effectLst/>
              </a:rPr>
              <a:t>not widely used in modern networking </a:t>
            </a:r>
            <a:r>
              <a:rPr lang="en-GB" b="0" i="0" dirty="0">
                <a:effectLst/>
              </a:rPr>
              <a:t>as they are </a:t>
            </a:r>
            <a:r>
              <a:rPr lang="en-GB" b="1" i="0" dirty="0">
                <a:effectLst/>
              </a:rPr>
              <a:t>not well suited</a:t>
            </a:r>
            <a:r>
              <a:rPr lang="en-GB" b="0" i="0" dirty="0">
                <a:effectLst/>
              </a:rPr>
              <a:t> to dealing with </a:t>
            </a:r>
            <a:r>
              <a:rPr lang="en-GB" b="1" i="0" dirty="0">
                <a:effectLst/>
              </a:rPr>
              <a:t>large amounts of data. </a:t>
            </a:r>
          </a:p>
          <a:p>
            <a:pPr marL="269875" indent="-269875" fontAlgn="base"/>
            <a:r>
              <a:rPr lang="en-GB" b="0" i="0" dirty="0">
                <a:effectLst/>
              </a:rPr>
              <a:t>They are used when a </a:t>
            </a:r>
            <a:r>
              <a:rPr lang="en-GB" b="1" i="0" dirty="0">
                <a:effectLst/>
              </a:rPr>
              <a:t>small, cheap and often temporary network </a:t>
            </a:r>
            <a:r>
              <a:rPr lang="en-GB" b="0" i="0" dirty="0">
                <a:effectLst/>
              </a:rPr>
              <a:t>is needed that </a:t>
            </a:r>
            <a:r>
              <a:rPr lang="en-GB" b="1" i="0" dirty="0">
                <a:effectLst/>
              </a:rPr>
              <a:t>does not rely </a:t>
            </a:r>
            <a:r>
              <a:rPr lang="en-GB" b="0" i="0" dirty="0">
                <a:effectLst/>
              </a:rPr>
              <a:t>on </a:t>
            </a:r>
            <a:r>
              <a:rPr lang="en-GB" b="1" i="0" dirty="0">
                <a:effectLst/>
              </a:rPr>
              <a:t>very high data transfer speeds.</a:t>
            </a:r>
          </a:p>
          <a:p>
            <a:pPr marL="269875" indent="-269875" fontAlgn="base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025591-D30D-9CFB-5A26-3BD1BFC24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1854" y="1243568"/>
            <a:ext cx="4953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564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6D9695-3639-4892-449B-B87EE31438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907" y="1273747"/>
            <a:ext cx="9488722" cy="534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28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 fontScale="92500" lnSpcReduction="20000"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Star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 fontAlgn="base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0D0D"/>
                </a:solidFill>
              </a:rPr>
              <a:t>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he central node role is to manage and route communications. </a:t>
            </a:r>
          </a:p>
          <a:p>
            <a:pPr algn="l">
              <a:lnSpc>
                <a:spcPct val="120000"/>
              </a:lnSpc>
            </a:pPr>
            <a:r>
              <a:rPr lang="en-GB" b="1" i="0" dirty="0">
                <a:solidFill>
                  <a:srgbClr val="231F20"/>
                </a:solidFill>
                <a:effectLst/>
              </a:rPr>
              <a:t>Star topologies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are used in large and small networks.</a:t>
            </a:r>
          </a:p>
          <a:p>
            <a:pPr algn="l">
              <a:lnSpc>
                <a:spcPct val="120000"/>
              </a:lnSpc>
            </a:pPr>
            <a:r>
              <a:rPr lang="en-GB" b="0" i="0" dirty="0">
                <a:solidFill>
                  <a:srgbClr val="231F20"/>
                </a:solidFill>
                <a:effectLst/>
              </a:rPr>
              <a:t>In a star topology, all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nodes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indirectly connect to each other through one or more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switches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 The switch acts as a central point through which all communications are passed.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D0D0D"/>
                </a:solidFill>
                <a:effectLst/>
              </a:rPr>
              <a:t>This is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faster since data doesn’t have to travel through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each node.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Each node is </a:t>
            </a:r>
            <a:r>
              <a:rPr lang="en-GB" dirty="0">
                <a:solidFill>
                  <a:srgbClr val="231F20"/>
                </a:solidFill>
              </a:rPr>
              <a:t>individually</a:t>
            </a:r>
            <a:r>
              <a:rPr lang="en-GB" b="0" i="0" dirty="0">
                <a:solidFill>
                  <a:srgbClr val="231F20"/>
                </a:solidFill>
                <a:effectLst/>
              </a:rPr>
              <a:t> connected, therefore a failure of one node or its link -</a:t>
            </a:r>
            <a:r>
              <a:rPr lang="en-GB" b="1" i="0" dirty="0">
                <a:solidFill>
                  <a:srgbClr val="231F20"/>
                </a:solidFill>
                <a:effectLst/>
              </a:rPr>
              <a:t>transmission media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- does not affect any other nodes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231F20"/>
                </a:solidFill>
              </a:rPr>
              <a:t>N</a:t>
            </a:r>
            <a:r>
              <a:rPr lang="en-GB" b="1" i="0" dirty="0">
                <a:solidFill>
                  <a:srgbClr val="231F20"/>
                </a:solidFill>
                <a:effectLst/>
              </a:rPr>
              <a:t>ew nodes can be added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to the network simply by </a:t>
            </a:r>
            <a:r>
              <a:rPr lang="en-GB" b="1" i="0" dirty="0">
                <a:solidFill>
                  <a:srgbClr val="231F20"/>
                </a:solidFill>
                <a:effectLst/>
              </a:rPr>
              <a:t>connecting them to the switch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31F20"/>
              </a:solidFill>
              <a:effectLst/>
              <a:latin typeface="ReithSans"/>
            </a:endParaRPr>
          </a:p>
          <a:p>
            <a:endParaRPr lang="en-GB" sz="20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189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24373" cy="5044170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1F20"/>
                </a:solidFill>
              </a:rPr>
              <a:t>T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he whole network fails if the 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switch fails 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as no node can communicate.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31F20"/>
                </a:solidFill>
                <a:effectLst/>
              </a:rPr>
              <a:t>Wired star topology requires plenty of cable - in a large network this can be expensive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F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ound in home networks, especially those that are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A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router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with a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 access point (WAP)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provides the central connection for all nodes.</a:t>
            </a:r>
            <a:endParaRPr lang="en-GB" sz="36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45E2BA-1BE2-F1D3-8BC6-723B8A79B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2847" y="1343147"/>
            <a:ext cx="5175874" cy="475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5904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Ring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fontAlgn="base"/>
            <a:r>
              <a:rPr lang="en-GB" b="0" i="0" dirty="0">
                <a:effectLst/>
              </a:rPr>
              <a:t>Device connections create a circular </a:t>
            </a:r>
            <a:r>
              <a:rPr lang="en-GB" b="0" i="0" u="none" strike="noStrike" dirty="0">
                <a:effectLst/>
              </a:rPr>
              <a:t>data</a:t>
            </a:r>
            <a:r>
              <a:rPr lang="en-GB" b="0" i="0" dirty="0">
                <a:effectLst/>
              </a:rPr>
              <a:t> path. </a:t>
            </a:r>
          </a:p>
          <a:p>
            <a:pPr fontAlgn="base"/>
            <a:r>
              <a:rPr lang="en-GB" b="0" i="0" dirty="0">
                <a:effectLst/>
              </a:rPr>
              <a:t>Each node is linked to </a:t>
            </a:r>
            <a:r>
              <a:rPr lang="en-GB" b="1" i="0" dirty="0">
                <a:effectLst/>
              </a:rPr>
              <a:t>two other nodes, thus forming a ring.</a:t>
            </a:r>
          </a:p>
          <a:p>
            <a:r>
              <a:rPr lang="en-GB" b="0" i="0" dirty="0">
                <a:effectLst/>
              </a:rPr>
              <a:t>In a ring network, </a:t>
            </a:r>
            <a:r>
              <a:rPr lang="en-GB" b="0" i="0" u="none" strike="noStrike" dirty="0">
                <a:effectLst/>
              </a:rPr>
              <a:t>packets</a:t>
            </a:r>
            <a:r>
              <a:rPr lang="en-GB" b="0" i="0" dirty="0">
                <a:effectLst/>
              </a:rPr>
              <a:t> of data travel from one device to the next until they reach their destination. </a:t>
            </a:r>
          </a:p>
          <a:p>
            <a:r>
              <a:rPr lang="en-GB" dirty="0"/>
              <a:t>R</a:t>
            </a:r>
            <a:r>
              <a:rPr lang="en-GB" b="0" i="0" dirty="0">
                <a:effectLst/>
              </a:rPr>
              <a:t>ing topologies which allow packets to travel only in one direction</a:t>
            </a:r>
            <a:r>
              <a:rPr lang="en-GB" dirty="0"/>
              <a:t> is</a:t>
            </a:r>
            <a:r>
              <a:rPr lang="en-GB" b="0" i="0" dirty="0">
                <a:effectLst/>
              </a:rPr>
              <a:t> called a </a:t>
            </a:r>
            <a:r>
              <a:rPr lang="en-GB" b="1" i="0" dirty="0">
                <a:effectLst/>
              </a:rPr>
              <a:t>unidirectional</a:t>
            </a:r>
            <a:r>
              <a:rPr lang="en-GB" b="0" i="0" dirty="0">
                <a:effectLst/>
              </a:rPr>
              <a:t> ring network. Others permit data to move in either direction, called </a:t>
            </a:r>
            <a:r>
              <a:rPr lang="en-GB" b="1" i="0" dirty="0">
                <a:effectLst/>
              </a:rPr>
              <a:t>bidirectional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1068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509345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All data being transferred over the network </a:t>
            </a:r>
            <a:r>
              <a:rPr lang="en-GB" b="1" i="0" dirty="0">
                <a:effectLst/>
              </a:rPr>
              <a:t>must pass through each workstation on the network</a:t>
            </a:r>
            <a:r>
              <a:rPr lang="en-GB" b="0" i="0" dirty="0">
                <a:effectLst/>
              </a:rPr>
              <a:t>, which can make it slower than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>
              <a:buNone/>
            </a:pPr>
            <a:endParaRPr lang="en-GB" b="1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4" name="Picture 2" descr="Dual Ring Topology And Star Topology | by Tanushi Bandara | Bug Zero">
            <a:extLst>
              <a:ext uri="{FF2B5EF4-FFF2-40B4-BE49-F238E27FC236}">
                <a16:creationId xmlns:a16="http://schemas.microsoft.com/office/drawing/2014/main" id="{67AA2E50-B2A7-90DE-AF33-C1B87EC41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58" y="1771696"/>
            <a:ext cx="5972942" cy="298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3883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effectLst/>
              </a:rPr>
              <a:t>Mesh Topology</a:t>
            </a:r>
            <a:r>
              <a:rPr lang="en-GB" sz="3200" b="0" i="0" dirty="0">
                <a:effectLst/>
              </a:rPr>
              <a:t>:</a:t>
            </a:r>
          </a:p>
          <a:p>
            <a:pPr fontAlgn="base"/>
            <a:r>
              <a:rPr lang="en-GB" dirty="0"/>
              <a:t>E</a:t>
            </a:r>
            <a:r>
              <a:rPr lang="en-GB" b="0" i="0" dirty="0">
                <a:effectLst/>
              </a:rPr>
              <a:t>ach </a:t>
            </a:r>
            <a:r>
              <a:rPr lang="en-GB" b="1" i="0" dirty="0">
                <a:effectLst/>
              </a:rPr>
              <a:t>computer and network device is interconnected with one another. </a:t>
            </a:r>
          </a:p>
          <a:p>
            <a:pPr fontAlgn="base"/>
            <a:r>
              <a:rPr lang="en-GB" b="0" i="0" dirty="0">
                <a:effectLst/>
              </a:rPr>
              <a:t>This topology setup allows for most </a:t>
            </a:r>
            <a:r>
              <a:rPr lang="en-GB" b="1" i="0" dirty="0">
                <a:effectLst/>
              </a:rPr>
              <a:t>transmissions to be distributed even if one of the connections goes down</a:t>
            </a:r>
            <a:r>
              <a:rPr lang="en-GB" b="0" i="0" dirty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Manages high amounts of traffic, because </a:t>
            </a:r>
            <a:r>
              <a:rPr lang="en-GB" b="1" i="0" dirty="0">
                <a:effectLst/>
              </a:rPr>
              <a:t>multiple devices can transmit data simultaneously.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 failure of one device does not cause a break </a:t>
            </a:r>
            <a:r>
              <a:rPr lang="en-GB" b="0" i="0" dirty="0">
                <a:effectLst/>
              </a:rPr>
              <a:t>in the network or transmission of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Adding additional devices does not disrupt </a:t>
            </a:r>
            <a:r>
              <a:rPr lang="en-GB" b="0" i="0" dirty="0">
                <a:effectLst/>
              </a:rPr>
              <a:t>data transmission between other devices.</a:t>
            </a:r>
          </a:p>
          <a:p>
            <a:pPr marL="0" indent="0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516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4098" name="Picture 2" descr="What is Mesh Topology | EdrawMax">
            <a:extLst>
              <a:ext uri="{FF2B5EF4-FFF2-40B4-BE49-F238E27FC236}">
                <a16:creationId xmlns:a16="http://schemas.microsoft.com/office/drawing/2014/main" id="{8565FEA6-63DF-7D26-F601-0D7D4042F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406" y="1596546"/>
            <a:ext cx="6791325" cy="468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9961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b="0" i="0" dirty="0">
                <a:effectLst/>
              </a:rPr>
              <a:t>There are two forms of this topology: </a:t>
            </a:r>
            <a:r>
              <a:rPr lang="en-GB" sz="3200" b="1" i="0" dirty="0">
                <a:effectLst/>
              </a:rPr>
              <a:t>full mesh and a partially-connected mesh.</a:t>
            </a:r>
          </a:p>
          <a:p>
            <a:pPr marL="0" indent="0" algn="l">
              <a:buNone/>
            </a:pPr>
            <a:r>
              <a:rPr lang="en-GB" sz="3200" b="1" i="1" dirty="0">
                <a:effectLst/>
              </a:rPr>
              <a:t>Full mesh topology</a:t>
            </a:r>
            <a:r>
              <a:rPr lang="en-GB" sz="3200" b="0" i="0" dirty="0">
                <a:effectLst/>
              </a:rPr>
              <a:t>, </a:t>
            </a:r>
          </a:p>
          <a:p>
            <a:pPr algn="l"/>
            <a:r>
              <a:rPr lang="en-GB" sz="3200" dirty="0"/>
              <a:t>E</a:t>
            </a:r>
            <a:r>
              <a:rPr lang="en-GB" sz="3200" b="0" i="0" dirty="0">
                <a:effectLst/>
              </a:rPr>
              <a:t>very computer in the network has a connection to each of the other computers in that network. </a:t>
            </a:r>
          </a:p>
          <a:p>
            <a:r>
              <a:rPr lang="en-GB" sz="3200" b="0" i="0" dirty="0">
                <a:effectLst/>
              </a:rPr>
              <a:t>If the connection is </a:t>
            </a:r>
            <a:r>
              <a:rPr lang="en-GB" sz="3200" b="1" i="0" dirty="0">
                <a:effectLst/>
              </a:rPr>
              <a:t>simplex</a:t>
            </a:r>
            <a:r>
              <a:rPr lang="en-GB" sz="3200" b="0" i="0" dirty="0">
                <a:effectLst/>
              </a:rPr>
              <a:t>, the number of </a:t>
            </a:r>
            <a:r>
              <a:rPr lang="en-GB" sz="3200" dirty="0"/>
              <a:t>connections is n(n-1); </a:t>
            </a:r>
            <a:r>
              <a:rPr lang="en-GB" sz="3200" b="0" i="0" dirty="0">
                <a:effectLst/>
              </a:rPr>
              <a:t>(</a:t>
            </a:r>
            <a:r>
              <a:rPr lang="en-GB" sz="3200" b="0" i="1" dirty="0">
                <a:effectLst/>
              </a:rPr>
              <a:t>n</a:t>
            </a:r>
            <a:r>
              <a:rPr lang="en-GB" sz="3200" b="0" i="0" dirty="0">
                <a:effectLst/>
              </a:rPr>
              <a:t> is the number of computers in the network): n(n-1)/2</a:t>
            </a:r>
          </a:p>
          <a:p>
            <a:r>
              <a:rPr lang="en-GB" sz="3200" dirty="0"/>
              <a:t>If the connection is </a:t>
            </a:r>
            <a:r>
              <a:rPr lang="en-GB" sz="3200" b="1" dirty="0"/>
              <a:t>duplex</a:t>
            </a:r>
            <a:r>
              <a:rPr lang="en-GB" sz="3200" dirty="0"/>
              <a:t>, the number of connections is n(n-1)/2</a:t>
            </a:r>
          </a:p>
          <a:p>
            <a:r>
              <a:rPr lang="en-GB" sz="3200" dirty="0"/>
              <a:t>Total I/O Ports required is (n-1)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841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1557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dirty="0">
                <a:effectLst/>
              </a:rPr>
              <a:t>Partially-connected mesh topology:</a:t>
            </a:r>
            <a:endParaRPr lang="en-GB" sz="3200" dirty="0"/>
          </a:p>
          <a:p>
            <a:pPr algn="l"/>
            <a:r>
              <a:rPr lang="en-GB" sz="3200" dirty="0"/>
              <a:t>A few devices have </a:t>
            </a:r>
            <a:r>
              <a:rPr lang="en-GB" sz="3200" b="0" i="0" dirty="0">
                <a:effectLst/>
              </a:rPr>
              <a:t>connections to multiple other computers in that network.</a:t>
            </a:r>
          </a:p>
          <a:p>
            <a:r>
              <a:rPr lang="en-GB" sz="3200" dirty="0"/>
              <a:t>In some cases, a node must go through another node to reach a third node.</a:t>
            </a:r>
            <a:endParaRPr lang="en-GB" sz="3200" b="0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0D4D06-DCAE-7C66-3D64-CE25A32C7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158" y="3754464"/>
            <a:ext cx="3804464" cy="256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8802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368164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Tree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/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tree topology</a:t>
            </a:r>
            <a:r>
              <a:rPr lang="en-GB" b="0" i="0" dirty="0">
                <a:effectLst/>
              </a:rPr>
              <a:t> is a special type of structure where many connected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are arranged like the branches of a tree. </a:t>
            </a:r>
          </a:p>
          <a:p>
            <a:pPr algn="l"/>
            <a:r>
              <a:rPr lang="en-GB" b="0" i="0" dirty="0">
                <a:effectLst/>
              </a:rPr>
              <a:t>In a tree topology, there can be only one connection between any two connected nodes. </a:t>
            </a:r>
          </a:p>
          <a:p>
            <a:pPr algn="l"/>
            <a:r>
              <a:rPr lang="en-GB" dirty="0"/>
              <a:t>T</a:t>
            </a:r>
            <a:r>
              <a:rPr lang="en-GB" b="0" i="0" dirty="0">
                <a:effectLst/>
              </a:rPr>
              <a:t>ree topologies create a natural </a:t>
            </a:r>
            <a:r>
              <a:rPr lang="en-GB" b="1" i="0" u="none" strike="noStrike" dirty="0">
                <a:effectLst/>
              </a:rPr>
              <a:t>parent and child</a:t>
            </a:r>
            <a:r>
              <a:rPr lang="en-GB" b="1" i="0" dirty="0">
                <a:effectLst/>
              </a:rPr>
              <a:t> hierarchy.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4" name="Picture 2" descr="Difference between Ring Topology and Tree Topology - GeeksforGeeks">
            <a:extLst>
              <a:ext uri="{FF2B5EF4-FFF2-40B4-BE49-F238E27FC236}">
                <a16:creationId xmlns:a16="http://schemas.microsoft.com/office/drawing/2014/main" id="{DC0CC663-7FF2-DDC7-14AF-9B4D1E6F8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627" y="2372361"/>
            <a:ext cx="5062373" cy="253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9981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84987" cy="5044170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A</a:t>
            </a:r>
            <a:r>
              <a:rPr lang="en-GB" b="0" i="0" dirty="0">
                <a:effectLst/>
              </a:rPr>
              <a:t> tree topology is also known as a </a:t>
            </a:r>
            <a:r>
              <a:rPr lang="en-GB" b="1" i="0" dirty="0">
                <a:effectLst/>
              </a:rPr>
              <a:t>star bus topology</a:t>
            </a:r>
            <a:r>
              <a:rPr lang="en-GB" b="0" i="0" dirty="0">
                <a:effectLst/>
              </a:rPr>
              <a:t>. It incorporates elements of both a </a:t>
            </a:r>
            <a:r>
              <a:rPr lang="en-GB" b="0" i="0" u="none" strike="noStrike" dirty="0">
                <a:effectLst/>
              </a:rPr>
              <a:t>bus topology</a:t>
            </a:r>
            <a:r>
              <a:rPr lang="en-GB" b="0" i="0" dirty="0">
                <a:effectLst/>
              </a:rPr>
              <a:t> and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 </a:t>
            </a:r>
          </a:p>
          <a:p>
            <a:pPr fontAlgn="base"/>
            <a:r>
              <a:rPr lang="en-GB" b="0" i="0" dirty="0">
                <a:effectLst/>
              </a:rPr>
              <a:t>if the main cable (</a:t>
            </a:r>
            <a:r>
              <a:rPr lang="en-GB" b="0" i="0" u="none" strike="noStrike" dirty="0">
                <a:effectLst/>
              </a:rPr>
              <a:t>trunk</a:t>
            </a:r>
            <a:r>
              <a:rPr lang="en-GB" b="0" i="0" dirty="0">
                <a:effectLst/>
              </a:rPr>
              <a:t>) between the two-star topology networks failed, those networks would be unable to communicate with each other. However,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on the same star topology would still be able to communicate.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146" name="Picture 2" descr="Tree Topology Advantages and Disadvantages - javatpoint">
            <a:extLst>
              <a:ext uri="{FF2B5EF4-FFF2-40B4-BE49-F238E27FC236}">
                <a16:creationId xmlns:a16="http://schemas.microsoft.com/office/drawing/2014/main" id="{6A1F97D6-8273-8171-291B-7C6121630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275" y="1942667"/>
            <a:ext cx="4200525" cy="364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7046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5964" cy="5044170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This topology provides a hierarchical as well as central data arrangement of the nodes.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>
                <a:effectLst/>
              </a:rPr>
              <a:t>The other nodes in a network are not affected if one of the nodes gets damaged or stops working.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0594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1739</Words>
  <Application>Microsoft Office PowerPoint</Application>
  <PresentationFormat>Widescreen</PresentationFormat>
  <Paragraphs>283</Paragraphs>
  <Slides>34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34</vt:i4>
      </vt:variant>
    </vt:vector>
  </HeadingPairs>
  <TitlesOfParts>
    <vt:vector size="61" baseType="lpstr">
      <vt:lpstr>Google Sans</vt:lpstr>
      <vt:lpstr>ReithSans</vt:lpstr>
      <vt:lpstr>Arial</vt:lpstr>
      <vt:lpstr>Calibri</vt:lpstr>
      <vt:lpstr>Calibri Light</vt:lpstr>
      <vt:lpstr>Times New Roman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PowerPoint Presentation</vt:lpstr>
      <vt:lpstr>PowerPoint Presentation</vt:lpstr>
      <vt:lpstr>Network Infrastructure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2024-07-07T22:15:29Z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