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263" r:id="rId6"/>
    <p:sldId id="323" r:id="rId7"/>
    <p:sldId id="315" r:id="rId8"/>
    <p:sldId id="329" r:id="rId9"/>
    <p:sldId id="330" r:id="rId10"/>
    <p:sldId id="331" r:id="rId11"/>
    <p:sldId id="332" r:id="rId12"/>
    <p:sldId id="316" r:id="rId13"/>
    <p:sldId id="334" r:id="rId14"/>
    <p:sldId id="257" r:id="rId15"/>
    <p:sldId id="266" r:id="rId16"/>
    <p:sldId id="30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336" r:id="rId39"/>
    <p:sldId id="312" r:id="rId40"/>
    <p:sldId id="293" r:id="rId41"/>
    <p:sldId id="320" r:id="rId42"/>
    <p:sldId id="294" r:id="rId43"/>
    <p:sldId id="296" r:id="rId44"/>
    <p:sldId id="297" r:id="rId45"/>
    <p:sldId id="299" r:id="rId46"/>
    <p:sldId id="300" r:id="rId47"/>
    <p:sldId id="311" r:id="rId48"/>
    <p:sldId id="314" r:id="rId49"/>
    <p:sldId id="317" r:id="rId50"/>
    <p:sldId id="318" r:id="rId51"/>
    <p:sldId id="321" r:id="rId52"/>
    <p:sldId id="319" r:id="rId53"/>
    <p:sldId id="325" r:id="rId54"/>
    <p:sldId id="333" r:id="rId55"/>
    <p:sldId id="324" r:id="rId56"/>
    <p:sldId id="307" r:id="rId57"/>
    <p:sldId id="326" r:id="rId58"/>
    <p:sldId id="327" r:id="rId59"/>
    <p:sldId id="328" r:id="rId60"/>
    <p:sldId id="322" r:id="rId6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7" autoAdjust="0"/>
    <p:restoredTop sz="94669" autoAdjust="0"/>
  </p:normalViewPr>
  <p:slideViewPr>
    <p:cSldViewPr>
      <p:cViewPr>
        <p:scale>
          <a:sx n="56" d="100"/>
          <a:sy n="56" d="100"/>
        </p:scale>
        <p:origin x="-2364" y="-762"/>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p:scale>
        <a:sx n="100" d="100"/>
        <a:sy n="100" d="100"/>
      </p:scale>
      <p:origin x="0" y="7176"/>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17/02/2016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9D44921-E21F-469C-B572-1972D12A186B}" type="datetimeFigureOut">
              <a:rPr lang="en-GB" smtClean="0"/>
              <a:t>17/02/2016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6BFFDE90-E16B-421C-95EE-AA49660A0DF0}" type="slidenum">
              <a:rPr lang="en-GB" altLang="en-US" smtClean="0">
                <a:latin typeface="Times New Roman" pitchFamily="18" charset="0"/>
              </a:rPr>
              <a:pPr eaLnBrk="1" hangingPunct="1">
                <a:spcBef>
                  <a:spcPct val="0"/>
                </a:spcBef>
              </a:pPr>
              <a:t>4</a:t>
            </a:fld>
            <a:endParaRPr lang="en-GB" altLang="en-US" smtClean="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defRPr>
            </a:lvl1pPr>
            <a:lvl2pPr marL="742950" indent="-285750">
              <a:defRPr sz="2400">
                <a:solidFill>
                  <a:schemeClr val="tx1"/>
                </a:solidFill>
                <a:latin typeface="Times" charset="0"/>
              </a:defRPr>
            </a:lvl2pPr>
            <a:lvl3pPr marL="1143000" indent="-228600">
              <a:defRPr sz="2400">
                <a:solidFill>
                  <a:schemeClr val="tx1"/>
                </a:solidFill>
                <a:latin typeface="Times" charset="0"/>
              </a:defRPr>
            </a:lvl3pPr>
            <a:lvl4pPr marL="1600200" indent="-228600">
              <a:defRPr sz="2400">
                <a:solidFill>
                  <a:schemeClr val="tx1"/>
                </a:solidFill>
                <a:latin typeface="Times" charset="0"/>
              </a:defRPr>
            </a:lvl4pPr>
            <a:lvl5pPr marL="2057400" indent="-228600">
              <a:defRPr sz="2400">
                <a:solidFill>
                  <a:schemeClr val="tx1"/>
                </a:solidFill>
                <a:latin typeface="Times" charset="0"/>
              </a:defRPr>
            </a:lvl5pPr>
            <a:lvl6pPr marL="2514600" indent="-228600" eaLnBrk="0" fontAlgn="base" hangingPunct="0">
              <a:spcBef>
                <a:spcPct val="0"/>
              </a:spcBef>
              <a:spcAft>
                <a:spcPct val="0"/>
              </a:spcAft>
              <a:defRPr sz="2400">
                <a:solidFill>
                  <a:schemeClr val="tx1"/>
                </a:solidFill>
                <a:latin typeface="Times" charset="0"/>
              </a:defRPr>
            </a:lvl6pPr>
            <a:lvl7pPr marL="2971800" indent="-228600" eaLnBrk="0" fontAlgn="base" hangingPunct="0">
              <a:spcBef>
                <a:spcPct val="0"/>
              </a:spcBef>
              <a:spcAft>
                <a:spcPct val="0"/>
              </a:spcAft>
              <a:defRPr sz="2400">
                <a:solidFill>
                  <a:schemeClr val="tx1"/>
                </a:solidFill>
                <a:latin typeface="Times" charset="0"/>
              </a:defRPr>
            </a:lvl7pPr>
            <a:lvl8pPr marL="3429000" indent="-228600" eaLnBrk="0" fontAlgn="base" hangingPunct="0">
              <a:spcBef>
                <a:spcPct val="0"/>
              </a:spcBef>
              <a:spcAft>
                <a:spcPct val="0"/>
              </a:spcAft>
              <a:defRPr sz="2400">
                <a:solidFill>
                  <a:schemeClr val="tx1"/>
                </a:solidFill>
                <a:latin typeface="Times" charset="0"/>
              </a:defRPr>
            </a:lvl8pPr>
            <a:lvl9pPr marL="3886200" indent="-228600" eaLnBrk="0" fontAlgn="base" hangingPunct="0">
              <a:spcBef>
                <a:spcPct val="0"/>
              </a:spcBef>
              <a:spcAft>
                <a:spcPct val="0"/>
              </a:spcAft>
              <a:defRPr sz="2400">
                <a:solidFill>
                  <a:schemeClr val="tx1"/>
                </a:solidFill>
                <a:latin typeface="Times" charset="0"/>
              </a:defRPr>
            </a:lvl9pPr>
          </a:lstStyle>
          <a:p>
            <a:fld id="{ECE3F055-6CA0-471E-BA3A-907D586F329C}" type="slidenum">
              <a:rPr lang="en-GB" altLang="en-US" sz="1200" smtClean="0"/>
              <a:pPr/>
              <a:t>5</a:t>
            </a:fld>
            <a:endParaRPr lang="en-GB" altLang="en-US" sz="1200"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defRPr>
            </a:lvl1pPr>
            <a:lvl2pPr marL="742950" indent="-285750">
              <a:defRPr sz="2400">
                <a:solidFill>
                  <a:schemeClr val="tx1"/>
                </a:solidFill>
                <a:latin typeface="Times" charset="0"/>
              </a:defRPr>
            </a:lvl2pPr>
            <a:lvl3pPr marL="1143000" indent="-228600">
              <a:defRPr sz="2400">
                <a:solidFill>
                  <a:schemeClr val="tx1"/>
                </a:solidFill>
                <a:latin typeface="Times" charset="0"/>
              </a:defRPr>
            </a:lvl3pPr>
            <a:lvl4pPr marL="1600200" indent="-228600">
              <a:defRPr sz="2400">
                <a:solidFill>
                  <a:schemeClr val="tx1"/>
                </a:solidFill>
                <a:latin typeface="Times" charset="0"/>
              </a:defRPr>
            </a:lvl4pPr>
            <a:lvl5pPr marL="2057400" indent="-228600">
              <a:defRPr sz="2400">
                <a:solidFill>
                  <a:schemeClr val="tx1"/>
                </a:solidFill>
                <a:latin typeface="Times" charset="0"/>
              </a:defRPr>
            </a:lvl5pPr>
            <a:lvl6pPr marL="2514600" indent="-228600" eaLnBrk="0" fontAlgn="base" hangingPunct="0">
              <a:spcBef>
                <a:spcPct val="0"/>
              </a:spcBef>
              <a:spcAft>
                <a:spcPct val="0"/>
              </a:spcAft>
              <a:defRPr sz="2400">
                <a:solidFill>
                  <a:schemeClr val="tx1"/>
                </a:solidFill>
                <a:latin typeface="Times" charset="0"/>
              </a:defRPr>
            </a:lvl6pPr>
            <a:lvl7pPr marL="2971800" indent="-228600" eaLnBrk="0" fontAlgn="base" hangingPunct="0">
              <a:spcBef>
                <a:spcPct val="0"/>
              </a:spcBef>
              <a:spcAft>
                <a:spcPct val="0"/>
              </a:spcAft>
              <a:defRPr sz="2400">
                <a:solidFill>
                  <a:schemeClr val="tx1"/>
                </a:solidFill>
                <a:latin typeface="Times" charset="0"/>
              </a:defRPr>
            </a:lvl7pPr>
            <a:lvl8pPr marL="3429000" indent="-228600" eaLnBrk="0" fontAlgn="base" hangingPunct="0">
              <a:spcBef>
                <a:spcPct val="0"/>
              </a:spcBef>
              <a:spcAft>
                <a:spcPct val="0"/>
              </a:spcAft>
              <a:defRPr sz="2400">
                <a:solidFill>
                  <a:schemeClr val="tx1"/>
                </a:solidFill>
                <a:latin typeface="Times" charset="0"/>
              </a:defRPr>
            </a:lvl8pPr>
            <a:lvl9pPr marL="3886200" indent="-228600" eaLnBrk="0" fontAlgn="base" hangingPunct="0">
              <a:spcBef>
                <a:spcPct val="0"/>
              </a:spcBef>
              <a:spcAft>
                <a:spcPct val="0"/>
              </a:spcAft>
              <a:defRPr sz="2400">
                <a:solidFill>
                  <a:schemeClr val="tx1"/>
                </a:solidFill>
                <a:latin typeface="Times" charset="0"/>
              </a:defRPr>
            </a:lvl9pPr>
          </a:lstStyle>
          <a:p>
            <a:fld id="{2535476E-2D9D-42A3-9E4F-97E784165296}" type="slidenum">
              <a:rPr lang="en-GB" altLang="en-US" sz="1200" smtClean="0"/>
              <a:pPr/>
              <a:t>6</a:t>
            </a:fld>
            <a:endParaRPr lang="en-GB" altLang="en-US" sz="1200"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defRPr>
            </a:lvl1pPr>
            <a:lvl2pPr marL="742950" indent="-285750">
              <a:defRPr sz="2400">
                <a:solidFill>
                  <a:schemeClr val="tx1"/>
                </a:solidFill>
                <a:latin typeface="Times" charset="0"/>
              </a:defRPr>
            </a:lvl2pPr>
            <a:lvl3pPr marL="1143000" indent="-228600">
              <a:defRPr sz="2400">
                <a:solidFill>
                  <a:schemeClr val="tx1"/>
                </a:solidFill>
                <a:latin typeface="Times" charset="0"/>
              </a:defRPr>
            </a:lvl3pPr>
            <a:lvl4pPr marL="1600200" indent="-228600">
              <a:defRPr sz="2400">
                <a:solidFill>
                  <a:schemeClr val="tx1"/>
                </a:solidFill>
                <a:latin typeface="Times" charset="0"/>
              </a:defRPr>
            </a:lvl4pPr>
            <a:lvl5pPr marL="2057400" indent="-228600">
              <a:defRPr sz="2400">
                <a:solidFill>
                  <a:schemeClr val="tx1"/>
                </a:solidFill>
                <a:latin typeface="Times" charset="0"/>
              </a:defRPr>
            </a:lvl5pPr>
            <a:lvl6pPr marL="2514600" indent="-228600" eaLnBrk="0" fontAlgn="base" hangingPunct="0">
              <a:spcBef>
                <a:spcPct val="0"/>
              </a:spcBef>
              <a:spcAft>
                <a:spcPct val="0"/>
              </a:spcAft>
              <a:defRPr sz="2400">
                <a:solidFill>
                  <a:schemeClr val="tx1"/>
                </a:solidFill>
                <a:latin typeface="Times" charset="0"/>
              </a:defRPr>
            </a:lvl6pPr>
            <a:lvl7pPr marL="2971800" indent="-228600" eaLnBrk="0" fontAlgn="base" hangingPunct="0">
              <a:spcBef>
                <a:spcPct val="0"/>
              </a:spcBef>
              <a:spcAft>
                <a:spcPct val="0"/>
              </a:spcAft>
              <a:defRPr sz="2400">
                <a:solidFill>
                  <a:schemeClr val="tx1"/>
                </a:solidFill>
                <a:latin typeface="Times" charset="0"/>
              </a:defRPr>
            </a:lvl7pPr>
            <a:lvl8pPr marL="3429000" indent="-228600" eaLnBrk="0" fontAlgn="base" hangingPunct="0">
              <a:spcBef>
                <a:spcPct val="0"/>
              </a:spcBef>
              <a:spcAft>
                <a:spcPct val="0"/>
              </a:spcAft>
              <a:defRPr sz="2400">
                <a:solidFill>
                  <a:schemeClr val="tx1"/>
                </a:solidFill>
                <a:latin typeface="Times" charset="0"/>
              </a:defRPr>
            </a:lvl8pPr>
            <a:lvl9pPr marL="3886200" indent="-228600" eaLnBrk="0" fontAlgn="base" hangingPunct="0">
              <a:spcBef>
                <a:spcPct val="0"/>
              </a:spcBef>
              <a:spcAft>
                <a:spcPct val="0"/>
              </a:spcAft>
              <a:defRPr sz="2400">
                <a:solidFill>
                  <a:schemeClr val="tx1"/>
                </a:solidFill>
                <a:latin typeface="Times" charset="0"/>
              </a:defRPr>
            </a:lvl9pPr>
          </a:lstStyle>
          <a:p>
            <a:fld id="{8C830C21-439C-4CA4-B108-30DC44738CD2}" type="slidenum">
              <a:rPr lang="en-GB" altLang="en-US" sz="1200" smtClean="0"/>
              <a:pPr/>
              <a:t>7</a:t>
            </a:fld>
            <a:endParaRPr lang="en-GB" altLang="en-US" sz="120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defRPr>
            </a:lvl1pPr>
            <a:lvl2pPr marL="742950" indent="-285750">
              <a:defRPr sz="2400">
                <a:solidFill>
                  <a:schemeClr val="tx1"/>
                </a:solidFill>
                <a:latin typeface="Times" charset="0"/>
              </a:defRPr>
            </a:lvl2pPr>
            <a:lvl3pPr marL="1143000" indent="-228600">
              <a:defRPr sz="2400">
                <a:solidFill>
                  <a:schemeClr val="tx1"/>
                </a:solidFill>
                <a:latin typeface="Times" charset="0"/>
              </a:defRPr>
            </a:lvl3pPr>
            <a:lvl4pPr marL="1600200" indent="-228600">
              <a:defRPr sz="2400">
                <a:solidFill>
                  <a:schemeClr val="tx1"/>
                </a:solidFill>
                <a:latin typeface="Times" charset="0"/>
              </a:defRPr>
            </a:lvl4pPr>
            <a:lvl5pPr marL="2057400" indent="-228600">
              <a:defRPr sz="2400">
                <a:solidFill>
                  <a:schemeClr val="tx1"/>
                </a:solidFill>
                <a:latin typeface="Times" charset="0"/>
              </a:defRPr>
            </a:lvl5pPr>
            <a:lvl6pPr marL="2514600" indent="-228600" eaLnBrk="0" fontAlgn="base" hangingPunct="0">
              <a:spcBef>
                <a:spcPct val="0"/>
              </a:spcBef>
              <a:spcAft>
                <a:spcPct val="0"/>
              </a:spcAft>
              <a:defRPr sz="2400">
                <a:solidFill>
                  <a:schemeClr val="tx1"/>
                </a:solidFill>
                <a:latin typeface="Times" charset="0"/>
              </a:defRPr>
            </a:lvl6pPr>
            <a:lvl7pPr marL="2971800" indent="-228600" eaLnBrk="0" fontAlgn="base" hangingPunct="0">
              <a:spcBef>
                <a:spcPct val="0"/>
              </a:spcBef>
              <a:spcAft>
                <a:spcPct val="0"/>
              </a:spcAft>
              <a:defRPr sz="2400">
                <a:solidFill>
                  <a:schemeClr val="tx1"/>
                </a:solidFill>
                <a:latin typeface="Times" charset="0"/>
              </a:defRPr>
            </a:lvl7pPr>
            <a:lvl8pPr marL="3429000" indent="-228600" eaLnBrk="0" fontAlgn="base" hangingPunct="0">
              <a:spcBef>
                <a:spcPct val="0"/>
              </a:spcBef>
              <a:spcAft>
                <a:spcPct val="0"/>
              </a:spcAft>
              <a:defRPr sz="2400">
                <a:solidFill>
                  <a:schemeClr val="tx1"/>
                </a:solidFill>
                <a:latin typeface="Times" charset="0"/>
              </a:defRPr>
            </a:lvl8pPr>
            <a:lvl9pPr marL="3886200" indent="-228600" eaLnBrk="0" fontAlgn="base" hangingPunct="0">
              <a:spcBef>
                <a:spcPct val="0"/>
              </a:spcBef>
              <a:spcAft>
                <a:spcPct val="0"/>
              </a:spcAft>
              <a:defRPr sz="2400">
                <a:solidFill>
                  <a:schemeClr val="tx1"/>
                </a:solidFill>
                <a:latin typeface="Times" charset="0"/>
              </a:defRPr>
            </a:lvl9pPr>
          </a:lstStyle>
          <a:p>
            <a:fld id="{337E6D16-0F11-4D6E-B81F-E1186DEE5CFA}" type="slidenum">
              <a:rPr lang="en-GB" altLang="en-US" sz="1200" smtClean="0"/>
              <a:pPr/>
              <a:t>8</a:t>
            </a:fld>
            <a:endParaRPr lang="en-GB" altLang="en-US" sz="1200"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9CD6898-07E4-467B-AE55-14D44F7F8A8F}" type="slidenum">
              <a:rPr lang="en-GB" altLang="en-US" smtClean="0">
                <a:latin typeface="Times New Roman" pitchFamily="18" charset="0"/>
              </a:rPr>
              <a:pPr eaLnBrk="1" hangingPunct="1">
                <a:spcBef>
                  <a:spcPct val="0"/>
                </a:spcBef>
              </a:pPr>
              <a:t>9</a:t>
            </a:fld>
            <a:endParaRPr lang="en-GB" altLang="en-US" smtClean="0">
              <a:latin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15F4F34-121A-4071-BBC4-45F5C13A2557}" type="slidenum">
              <a:rPr lang="en-GB" smtClean="0"/>
              <a:pPr fontAlgn="base">
                <a:spcBef>
                  <a:spcPct val="0"/>
                </a:spcBef>
                <a:spcAft>
                  <a:spcPct val="0"/>
                </a:spcAft>
                <a:defRPr/>
              </a:pPr>
              <a:t>38</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460349F9-8903-40D5-BD8B-E1441BBCB9DD}" type="slidenum">
              <a:rPr lang="en-GB" altLang="en-US" smtClean="0">
                <a:latin typeface="Times New Roman" pitchFamily="18" charset="0"/>
              </a:rPr>
              <a:pPr eaLnBrk="1" hangingPunct="1">
                <a:spcBef>
                  <a:spcPct val="0"/>
                </a:spcBef>
              </a:pPr>
              <a:t>46</a:t>
            </a:fld>
            <a:endParaRPr lang="en-GB" altLang="en-US" smtClean="0">
              <a:latin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3A4897AA-E8AF-4BD0-BCD3-2D386BEC622B}" type="slidenum">
              <a:rPr lang="en-GB" altLang="en-US" smtClean="0">
                <a:latin typeface="Times New Roman" pitchFamily="18" charset="0"/>
              </a:rPr>
              <a:pPr eaLnBrk="1" hangingPunct="1">
                <a:spcBef>
                  <a:spcPct val="0"/>
                </a:spcBef>
              </a:pPr>
              <a:t>47</a:t>
            </a:fld>
            <a:endParaRPr lang="en-GB" altLang="en-US" smtClean="0">
              <a:latin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102F98F-5630-484D-8A9E-E963FB52E233}" type="slidenum">
              <a:rPr lang="en-GB" smtClean="0"/>
              <a:pPr fontAlgn="base">
                <a:spcBef>
                  <a:spcPct val="0"/>
                </a:spcBef>
                <a:spcAft>
                  <a:spcPct val="0"/>
                </a:spcAft>
                <a:defRPr/>
              </a:pPr>
              <a:t>48</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4A3DB379-2616-4871-979A-A844130D6A3A}" type="slidenum">
              <a:rPr lang="en-GB" altLang="en-US" smtClean="0">
                <a:latin typeface="Times New Roman" pitchFamily="18" charset="0"/>
              </a:rPr>
              <a:pPr eaLnBrk="1" hangingPunct="1">
                <a:spcBef>
                  <a:spcPct val="0"/>
                </a:spcBef>
              </a:pPr>
              <a:t>49</a:t>
            </a:fld>
            <a:endParaRPr lang="en-GB" altLang="en-US" smtClean="0">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F78EE88-0490-446E-A654-FADD474AB0FF}" type="slidenum">
              <a:rPr lang="en-US" altLang="en-US"/>
              <a:pPr/>
              <a:t>55</a:t>
            </a:fld>
            <a:endParaRPr lang="en-US"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dirty="0" smtClean="0"/>
          </a:p>
          <a:p>
            <a:endParaRPr lang="en-US" altLang="en-US" dirty="0" smtClean="0"/>
          </a:p>
          <a:p>
            <a:endParaRPr lang="en-US" altLang="en-US" dirty="0" smtClean="0"/>
          </a:p>
          <a:p>
            <a:endParaRPr lang="en-US" altLang="en-US" dirty="0" smtClean="0"/>
          </a:p>
          <a:p>
            <a:endParaRPr lang="en-US" altLang="en-US" dirty="0" smtClean="0"/>
          </a:p>
          <a:p>
            <a:endParaRPr lang="en-US" altLang="en-US" dirty="0" smtClean="0"/>
          </a:p>
          <a:p>
            <a:endParaRPr lang="en-US" altLang="en-US" dirty="0" smtClean="0"/>
          </a:p>
          <a:p>
            <a:endParaRPr lang="en-US" altLang="en-US" dirty="0" smtClean="0"/>
          </a:p>
          <a:p>
            <a:r>
              <a:rPr lang="en-US" altLang="en-US" dirty="0" smtClean="0"/>
              <a:t>virtual </a:t>
            </a:r>
            <a:r>
              <a:rPr lang="en-US" altLang="en-US" dirty="0"/>
              <a:t>teams can have a positive affect at the organizational level, but there can be challenges at the team level. Based on your required reading of </a:t>
            </a:r>
            <a:r>
              <a:rPr lang="en-US" altLang="en-US" u="sng" dirty="0"/>
              <a:t>Mastering Virtual Teams</a:t>
            </a:r>
            <a:r>
              <a:rPr lang="en-US" altLang="en-US" dirty="0"/>
              <a:t> by Duarte and Snyder</a:t>
            </a:r>
            <a:r>
              <a:rPr lang="en-US" altLang="en-US" b="1" dirty="0"/>
              <a:t> </a:t>
            </a:r>
            <a:r>
              <a:rPr lang="en-US" altLang="en-US" dirty="0"/>
              <a:t>(2006), can you think of any? </a:t>
            </a:r>
          </a:p>
          <a:p>
            <a:endParaRPr lang="en-US" altLang="en-US" dirty="0"/>
          </a:p>
          <a:p>
            <a:r>
              <a:rPr lang="en-US" altLang="en-US" dirty="0"/>
              <a:t>Very good!</a:t>
            </a:r>
          </a:p>
          <a:p>
            <a:endParaRPr lang="en-US" altLang="en-US" dirty="0"/>
          </a:p>
          <a:p>
            <a:r>
              <a:rPr lang="en-US" altLang="en-US" dirty="0"/>
              <a:t>The virtual team manager may encounter these challenges. [Click on mouse to make bullets appear. Read from the slide.]</a:t>
            </a:r>
          </a:p>
          <a:p>
            <a:endParaRPr lang="en-US" altLang="en-US" dirty="0"/>
          </a:p>
          <a:p>
            <a:r>
              <a:rPr lang="en-US" altLang="en-US" dirty="0"/>
              <a:t>Virtual team members may encounter these challenges. [Click on mouse to make bullets appear. Read from the slide.] </a:t>
            </a:r>
          </a:p>
          <a:p>
            <a:endParaRPr lang="en-US" altLang="en-US" dirty="0"/>
          </a:p>
          <a:p>
            <a:r>
              <a:rPr lang="en-US" altLang="en-US" dirty="0"/>
              <a:t>Can you think of any others? </a:t>
            </a:r>
          </a:p>
          <a:p>
            <a:endParaRPr lang="en-US" altLang="en-US" dirty="0"/>
          </a:p>
          <a:p>
            <a:r>
              <a:rPr lang="en-US" altLang="en-US" dirty="0"/>
              <a:t>The good news is that with the right competencies and skills, virtual teams can overcome their challenges. [Advance to next slide.]</a:t>
            </a:r>
          </a:p>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2EF468-8BC8-43B8-BB78-D659AFCB8EDF}" type="slidenum">
              <a:rPr lang="en-US" altLang="en-US"/>
              <a:pPr/>
              <a:t>56</a:t>
            </a:fld>
            <a:endParaRPr lang="en-US" alt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pPr>
              <a:lnSpc>
                <a:spcPct val="80000"/>
              </a:lnSpc>
            </a:pPr>
            <a:r>
              <a:rPr lang="en-US" altLang="en-US" sz="1000"/>
              <a:t>You may be familiar with Bruce Tuckman’s model for the life cycle of a team. Virtual teams differ from traditional collocated teams because technology mediates the stages; the types of conflicts and activities experienced in each stage may differ from traditional teams. What virtual managers should do at each stage and what technology they should use is very important. </a:t>
            </a:r>
          </a:p>
          <a:p>
            <a:pPr>
              <a:lnSpc>
                <a:spcPct val="80000"/>
              </a:lnSpc>
            </a:pPr>
            <a:endParaRPr lang="en-US" altLang="en-US" sz="1000"/>
          </a:p>
          <a:p>
            <a:pPr>
              <a:lnSpc>
                <a:spcPct val="80000"/>
              </a:lnSpc>
            </a:pPr>
            <a:r>
              <a:rPr lang="en-US" altLang="en-US" sz="1000"/>
              <a:t>Let’s discuss each stage and what virtual managers should do to support their team: </a:t>
            </a:r>
          </a:p>
          <a:p>
            <a:pPr>
              <a:lnSpc>
                <a:spcPct val="80000"/>
              </a:lnSpc>
              <a:buFontTx/>
              <a:buChar char="•"/>
            </a:pPr>
            <a:r>
              <a:rPr lang="en-US" altLang="en-US" sz="1000"/>
              <a:t>Forming—During the forming stage, everyone is excited about the new project. Now is the time for the virtual manager to define expectations and ground rules for who does what, when and with what technology. Virtual managers should model from the start which technologies are appropriate for which tasks. </a:t>
            </a:r>
          </a:p>
          <a:p>
            <a:pPr>
              <a:lnSpc>
                <a:spcPct val="80000"/>
              </a:lnSpc>
              <a:buFontTx/>
              <a:buChar char="•"/>
            </a:pPr>
            <a:r>
              <a:rPr lang="en-US" altLang="en-US" sz="1000"/>
              <a:t>Storming—During the storming stage, team members are usually in conflict about expectations, work style and especially communication when the team is virtual. To make this stage as brief as possible, virtual managers must establish guidelines and model appropriate behavior about how to resolve interpersonal conflicts. Managers should constantly refocus the team on its goals and objectives.</a:t>
            </a:r>
          </a:p>
          <a:p>
            <a:pPr>
              <a:lnSpc>
                <a:spcPct val="80000"/>
              </a:lnSpc>
              <a:buFontTx/>
              <a:buChar char="•"/>
            </a:pPr>
            <a:r>
              <a:rPr lang="en-US" altLang="en-US" sz="1000"/>
              <a:t>Norming—During the norming stage, people become comfortable with each other and their roles. Virtual managers must monitor virtual team processes and standards and adapt them as needed. </a:t>
            </a:r>
          </a:p>
          <a:p>
            <a:pPr>
              <a:lnSpc>
                <a:spcPct val="80000"/>
              </a:lnSpc>
              <a:buFontTx/>
              <a:buChar char="•"/>
            </a:pPr>
            <a:r>
              <a:rPr lang="en-US" altLang="en-US" sz="1000"/>
              <a:t>Performing—During the performing stage, the team is working at its best, meeting their individual and team goals. Virtual mangers should remove any roadblocks and give team members the tools they need to keep working. </a:t>
            </a:r>
          </a:p>
          <a:p>
            <a:pPr>
              <a:lnSpc>
                <a:spcPct val="80000"/>
              </a:lnSpc>
              <a:buFontTx/>
              <a:buChar char="•"/>
            </a:pPr>
            <a:r>
              <a:rPr lang="en-US" altLang="en-US" sz="1000"/>
              <a:t>Adjourning—During the adjourning stage, the team concludes the project. Team members may experience stress about making final deadlines and the breaking up of the team. Virtual managers should recognize accomplishments, evaluate lessons learned and provide clear direction for what’s next. </a:t>
            </a:r>
          </a:p>
          <a:p>
            <a:pPr>
              <a:lnSpc>
                <a:spcPct val="80000"/>
              </a:lnSpc>
            </a:pPr>
            <a:endParaRPr lang="en-US" altLang="en-US" sz="1000"/>
          </a:p>
          <a:p>
            <a:pPr>
              <a:lnSpc>
                <a:spcPct val="80000"/>
              </a:lnSpc>
            </a:pPr>
            <a:r>
              <a:rPr lang="en-US" altLang="en-US" sz="1000"/>
              <a:t>[Advance to next slide.]</a:t>
            </a:r>
          </a:p>
          <a:p>
            <a:pPr>
              <a:lnSpc>
                <a:spcPct val="80000"/>
              </a:lnSpc>
            </a:pPr>
            <a:endParaRPr lang="en-US" altLang="en-US" sz="10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482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AF49A03-F15A-4529-8B3D-6EF0C6340116}" type="slidenum">
              <a:rPr lang="en-GB" smtClean="0"/>
              <a:pPr fontAlgn="base">
                <a:spcBef>
                  <a:spcPct val="0"/>
                </a:spcBef>
                <a:spcAft>
                  <a:spcPct val="0"/>
                </a:spcAft>
                <a:defRPr/>
              </a:pPr>
              <a:t>57</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mindtools.com/pages/article/newLDR_83.htm"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slide" Target="slide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belbin.com/rte.asp"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 Target="slide11.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 Target="slide1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Skills for Managing</a:t>
            </a:r>
            <a:br>
              <a:rPr lang="en-GB" b="1" dirty="0" smtClean="0"/>
            </a:br>
            <a:r>
              <a:rPr lang="en-GB" b="1" smtClean="0"/>
              <a:t>Lecture 4</a:t>
            </a:r>
            <a:endParaRPr lang="en-GB" b="1" dirty="0"/>
          </a:p>
        </p:txBody>
      </p:sp>
      <p:sp>
        <p:nvSpPr>
          <p:cNvPr id="3" name="Subtitle 2"/>
          <p:cNvSpPr>
            <a:spLocks noGrp="1"/>
          </p:cNvSpPr>
          <p:nvPr>
            <p:ph type="subTitle" idx="1"/>
          </p:nvPr>
        </p:nvSpPr>
        <p:spPr/>
        <p:txBody>
          <a:bodyPr/>
          <a:lstStyle/>
          <a:p>
            <a:r>
              <a:rPr lang="en-GB" b="1" dirty="0" smtClean="0">
                <a:solidFill>
                  <a:schemeClr val="bg1"/>
                </a:solidFill>
              </a:rPr>
              <a:t>Groups/Teams</a:t>
            </a:r>
            <a:endParaRPr lang="en-GB" b="1" dirty="0">
              <a:solidFill>
                <a:schemeClr val="bg1"/>
              </a:solidFill>
            </a:endParaRPr>
          </a:p>
        </p:txBody>
      </p:sp>
      <p:sp>
        <p:nvSpPr>
          <p:cNvPr id="4" name="TextBox 3"/>
          <p:cNvSpPr txBox="1"/>
          <p:nvPr/>
        </p:nvSpPr>
        <p:spPr>
          <a:xfrm>
            <a:off x="611560" y="5661248"/>
            <a:ext cx="2236510" cy="369332"/>
          </a:xfrm>
          <a:prstGeom prst="rect">
            <a:avLst/>
          </a:prstGeom>
          <a:noFill/>
        </p:spPr>
        <p:txBody>
          <a:bodyPr wrap="none" rtlCol="0">
            <a:spAutoFit/>
          </a:bodyPr>
          <a:lstStyle/>
          <a:p>
            <a:r>
              <a:rPr lang="en-GB" dirty="0" smtClean="0"/>
              <a:t>Slides  (Horn, 2009)</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Rectangle 1026"/>
          <p:cNvSpPr>
            <a:spLocks noGrp="1" noChangeArrowheads="1"/>
          </p:cNvSpPr>
          <p:nvPr>
            <p:ph type="title"/>
          </p:nvPr>
        </p:nvSpPr>
        <p:spPr/>
        <p:txBody>
          <a:bodyPr/>
          <a:lstStyle/>
          <a:p>
            <a:pPr>
              <a:defRPr/>
            </a:pPr>
            <a:r>
              <a:rPr lang="en-GB" smtClean="0">
                <a:cs typeface="Arial" pitchFamily="34" charset="0"/>
              </a:rPr>
              <a:t>Learning Objectives</a:t>
            </a:r>
          </a:p>
        </p:txBody>
      </p:sp>
      <p:sp>
        <p:nvSpPr>
          <p:cNvPr id="6147" name="Rectangle 1027"/>
          <p:cNvSpPr>
            <a:spLocks noGrp="1" noChangeArrowheads="1"/>
          </p:cNvSpPr>
          <p:nvPr>
            <p:ph type="body" idx="1"/>
          </p:nvPr>
        </p:nvSpPr>
        <p:spPr>
          <a:xfrm>
            <a:off x="467544" y="1412776"/>
            <a:ext cx="8229600" cy="3917032"/>
          </a:xfrm>
        </p:spPr>
        <p:txBody>
          <a:bodyPr/>
          <a:lstStyle/>
          <a:p>
            <a:endParaRPr lang="en-GB" altLang="en-US" sz="2400" dirty="0" smtClean="0">
              <a:latin typeface="Arial" pitchFamily="34" charset="0"/>
              <a:cs typeface="Arial" pitchFamily="34" charset="0"/>
            </a:endParaRPr>
          </a:p>
          <a:p>
            <a:r>
              <a:rPr lang="en-GB" altLang="en-US" sz="2800" dirty="0" smtClean="0">
                <a:ea typeface="Batang" panose="02030600000101010101" pitchFamily="18" charset="-127"/>
                <a:cs typeface="Arial" pitchFamily="34" charset="0"/>
              </a:rPr>
              <a:t>To understand how team theory can assist with understanding team behaviour</a:t>
            </a:r>
          </a:p>
          <a:p>
            <a:endParaRPr lang="en-GB" altLang="en-US" sz="2800" dirty="0">
              <a:ea typeface="Batang" panose="02030600000101010101" pitchFamily="18" charset="-127"/>
              <a:cs typeface="Arial" pitchFamily="34" charset="0"/>
            </a:endParaRPr>
          </a:p>
          <a:p>
            <a:r>
              <a:rPr lang="en-US" sz="2800" dirty="0" smtClean="0">
                <a:ea typeface="Batang" panose="02030600000101010101" pitchFamily="18" charset="-127"/>
              </a:rPr>
              <a:t>To evaluate </a:t>
            </a:r>
            <a:r>
              <a:rPr lang="en-US" sz="2800" dirty="0">
                <a:ea typeface="Batang" panose="02030600000101010101" pitchFamily="18" charset="-127"/>
              </a:rPr>
              <a:t>and apply theories and models of team building, team maintenance and high performing teams including remote and virtual.</a:t>
            </a:r>
            <a:endParaRPr lang="en-GB" altLang="en-US" sz="2800" dirty="0" smtClean="0">
              <a:ea typeface="Batang" panose="02030600000101010101" pitchFamily="18" charset="-127"/>
              <a:cs typeface="Arial" pitchFamily="34" charset="0"/>
            </a:endParaRPr>
          </a:p>
          <a:p>
            <a:endParaRPr lang="en-GB" altLang="en-US" sz="2800" dirty="0" smtClean="0">
              <a:solidFill>
                <a:schemeClr val="hlink"/>
              </a:solidFill>
              <a:latin typeface="Arial" pitchFamily="34" charset="0"/>
              <a:cs typeface="Arial" pitchFamily="34" charset="0"/>
            </a:endParaRPr>
          </a:p>
          <a:p>
            <a:endParaRPr lang="en-GB" altLang="en-US" sz="2800" dirty="0" smtClean="0">
              <a:solidFill>
                <a:schemeClr val="hlink"/>
              </a:solidFill>
              <a:latin typeface="Arial" pitchFamily="34" charset="0"/>
              <a:cs typeface="Arial" pitchFamily="34" charset="0"/>
            </a:endParaRPr>
          </a:p>
          <a:p>
            <a:endParaRPr lang="en-GB" altLang="en-US" sz="2800" dirty="0" smtClean="0">
              <a:solidFill>
                <a:schemeClr val="hlink"/>
              </a:solidFill>
              <a:latin typeface="Arial" pitchFamily="34" charset="0"/>
              <a:cs typeface="Arial" pitchFamily="34" charset="0"/>
            </a:endParaRPr>
          </a:p>
          <a:p>
            <a:endParaRPr lang="en-GB" altLang="en-US" sz="2800" dirty="0" smtClean="0">
              <a:solidFill>
                <a:schemeClr val="hlink"/>
              </a:solidFill>
              <a:latin typeface="Arial" pitchFamily="34" charset="0"/>
              <a:cs typeface="Arial" pitchFamily="34" charset="0"/>
            </a:endParaRPr>
          </a:p>
          <a:p>
            <a:endParaRPr lang="en-GB" altLang="en-US" sz="2800" dirty="0" smtClean="0">
              <a:solidFill>
                <a:schemeClr val="hlink"/>
              </a:solidFill>
              <a:latin typeface="Arial" pitchFamily="34" charset="0"/>
              <a:cs typeface="Arial" pitchFamily="34" charset="0"/>
            </a:endParaRPr>
          </a:p>
        </p:txBody>
      </p:sp>
    </p:spTree>
    <p:extLst>
      <p:ext uri="{BB962C8B-B14F-4D97-AF65-F5344CB8AC3E}">
        <p14:creationId xmlns:p14="http://schemas.microsoft.com/office/powerpoint/2010/main" val="14005674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13792"/>
            <a:ext cx="8229600" cy="1143000"/>
          </a:xfrm>
        </p:spPr>
        <p:txBody>
          <a:bodyPr/>
          <a:lstStyle/>
          <a:p>
            <a:r>
              <a:rPr lang="en-GB" dirty="0" smtClean="0"/>
              <a:t>Definition of a team</a:t>
            </a:r>
            <a:endParaRPr lang="en-GB" dirty="0"/>
          </a:p>
        </p:txBody>
      </p:sp>
      <p:sp>
        <p:nvSpPr>
          <p:cNvPr id="3" name="Content Placeholder 2"/>
          <p:cNvSpPr>
            <a:spLocks noGrp="1"/>
          </p:cNvSpPr>
          <p:nvPr>
            <p:ph idx="1"/>
          </p:nvPr>
        </p:nvSpPr>
        <p:spPr>
          <a:xfrm>
            <a:off x="914400" y="1572651"/>
            <a:ext cx="8229600" cy="3917032"/>
          </a:xfrm>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556" y="1412776"/>
            <a:ext cx="7055395"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24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p:txBody>
          <a:bodyPr/>
          <a:lstStyle/>
          <a:p>
            <a:pPr eaLnBrk="1" hangingPunct="1"/>
            <a:r>
              <a:rPr lang="en-GB" altLang="en-US" smtClean="0"/>
              <a:t>Working with people because you have to, not because you choose to</a:t>
            </a:r>
          </a:p>
          <a:p>
            <a:pPr eaLnBrk="1" hangingPunct="1"/>
            <a:r>
              <a:rPr lang="en-GB" altLang="en-US" smtClean="0"/>
              <a:t>Tasks are frequently not set by the team</a:t>
            </a:r>
          </a:p>
          <a:p>
            <a:pPr eaLnBrk="1" hangingPunct="1"/>
            <a:r>
              <a:rPr lang="en-GB" altLang="en-US" smtClean="0"/>
              <a:t>Performance is changed to meet the changing needs of the business, organisation and other teams</a:t>
            </a:r>
          </a:p>
        </p:txBody>
      </p:sp>
      <p:sp>
        <p:nvSpPr>
          <p:cNvPr id="3074" name="Rectangle 2"/>
          <p:cNvSpPr>
            <a:spLocks noGrp="1" noChangeArrowheads="1"/>
          </p:cNvSpPr>
          <p:nvPr>
            <p:ph type="title"/>
          </p:nvPr>
        </p:nvSpPr>
        <p:spPr/>
        <p:txBody>
          <a:bodyPr/>
          <a:lstStyle/>
          <a:p>
            <a:pPr eaLnBrk="1" fontAlgn="auto" hangingPunct="1">
              <a:spcAft>
                <a:spcPts val="0"/>
              </a:spcAft>
              <a:defRPr/>
            </a:pPr>
            <a:r>
              <a:rPr lang="en-GB" smtClean="0"/>
              <a:t>Work Teams</a:t>
            </a:r>
          </a:p>
        </p:txBody>
      </p:sp>
    </p:spTree>
    <p:extLst>
      <p:ext uri="{BB962C8B-B14F-4D97-AF65-F5344CB8AC3E}">
        <p14:creationId xmlns:p14="http://schemas.microsoft.com/office/powerpoint/2010/main" val="383122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z="4000" smtClean="0"/>
              <a:t>Why groups and teams are important</a:t>
            </a:r>
          </a:p>
        </p:txBody>
      </p:sp>
      <p:sp>
        <p:nvSpPr>
          <p:cNvPr id="3075" name="Rectangle 3"/>
          <p:cNvSpPr>
            <a:spLocks noGrp="1" noChangeArrowheads="1"/>
          </p:cNvSpPr>
          <p:nvPr>
            <p:ph idx="1"/>
          </p:nvPr>
        </p:nvSpPr>
        <p:spPr/>
        <p:txBody>
          <a:bodyPr/>
          <a:lstStyle/>
          <a:p>
            <a:pPr eaLnBrk="1" hangingPunct="1"/>
            <a:r>
              <a:rPr lang="en-GB" altLang="en-US" sz="2800" smtClean="0"/>
              <a:t>If an organisation is to function effectively it is essential that employees collaborate and co-operate</a:t>
            </a:r>
          </a:p>
          <a:p>
            <a:pPr eaLnBrk="1" hangingPunct="1"/>
            <a:r>
              <a:rPr lang="en-GB" altLang="en-US" sz="2800" smtClean="0"/>
              <a:t>Therefore groups are an essential feature of organisations</a:t>
            </a:r>
          </a:p>
          <a:p>
            <a:pPr eaLnBrk="1" hangingPunct="1"/>
            <a:r>
              <a:rPr lang="en-GB" altLang="en-US" sz="2800" smtClean="0"/>
              <a:t>Mullins (2007) defines a group as:</a:t>
            </a:r>
          </a:p>
          <a:p>
            <a:pPr lvl="1" eaLnBrk="1" hangingPunct="1"/>
            <a:r>
              <a:rPr lang="en-GB" altLang="en-US" sz="2400" smtClean="0"/>
              <a:t>Any number of people who interact with one another and are psychologically aware of one another: and perceive themselves to be a group</a:t>
            </a:r>
          </a:p>
        </p:txBody>
      </p:sp>
      <p:pic>
        <p:nvPicPr>
          <p:cNvPr id="3076" name="Picture 5" descr="MCj0149396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125" y="5376863"/>
            <a:ext cx="2143125" cy="130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5345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4000" smtClean="0"/>
              <a:t>Characteristics of a work group…</a:t>
            </a:r>
          </a:p>
        </p:txBody>
      </p:sp>
      <p:sp>
        <p:nvSpPr>
          <p:cNvPr id="4099" name="Rectangle 3"/>
          <p:cNvSpPr>
            <a:spLocks noGrp="1" noChangeArrowheads="1"/>
          </p:cNvSpPr>
          <p:nvPr>
            <p:ph idx="1"/>
          </p:nvPr>
        </p:nvSpPr>
        <p:spPr/>
        <p:txBody>
          <a:bodyPr>
            <a:normAutofit lnSpcReduction="10000"/>
          </a:bodyPr>
          <a:lstStyle/>
          <a:p>
            <a:pPr eaLnBrk="1" hangingPunct="1"/>
            <a:r>
              <a:rPr lang="en-GB" altLang="en-US" smtClean="0"/>
              <a:t>Adair (1986) suggests that a work group is a collection of people who share a number of characteristics:</a:t>
            </a:r>
          </a:p>
          <a:p>
            <a:pPr lvl="1" eaLnBrk="1" hangingPunct="1"/>
            <a:r>
              <a:rPr lang="en-GB" altLang="en-US" smtClean="0"/>
              <a:t>A sense of shared purpose</a:t>
            </a:r>
          </a:p>
          <a:p>
            <a:pPr lvl="1" eaLnBrk="1" hangingPunct="1"/>
            <a:r>
              <a:rPr lang="en-GB" altLang="en-US" smtClean="0"/>
              <a:t>Group consciousness</a:t>
            </a:r>
          </a:p>
          <a:p>
            <a:pPr lvl="1" eaLnBrk="1" hangingPunct="1"/>
            <a:r>
              <a:rPr lang="en-GB" altLang="en-US" smtClean="0"/>
              <a:t>Interdependence</a:t>
            </a:r>
          </a:p>
          <a:p>
            <a:pPr lvl="1" eaLnBrk="1" hangingPunct="1"/>
            <a:r>
              <a:rPr lang="en-GB" altLang="en-US" smtClean="0"/>
              <a:t>Interaction</a:t>
            </a:r>
          </a:p>
          <a:p>
            <a:pPr lvl="1" eaLnBrk="1" hangingPunct="1"/>
            <a:r>
              <a:rPr lang="en-GB" altLang="en-US" smtClean="0"/>
              <a:t>A definable membership</a:t>
            </a:r>
          </a:p>
        </p:txBody>
      </p:sp>
      <p:pic>
        <p:nvPicPr>
          <p:cNvPr id="4100" name="Picture 5" descr="MCj0197662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7463" y="3860800"/>
            <a:ext cx="2319337" cy="233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7782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4000" smtClean="0"/>
              <a:t>The difference between a group and a team?</a:t>
            </a:r>
          </a:p>
        </p:txBody>
      </p:sp>
      <p:sp>
        <p:nvSpPr>
          <p:cNvPr id="5123" name="Rectangle 3"/>
          <p:cNvSpPr>
            <a:spLocks noGrp="1" noChangeArrowheads="1"/>
          </p:cNvSpPr>
          <p:nvPr>
            <p:ph idx="1"/>
          </p:nvPr>
        </p:nvSpPr>
        <p:spPr/>
        <p:txBody>
          <a:bodyPr/>
          <a:lstStyle/>
          <a:p>
            <a:pPr eaLnBrk="1" hangingPunct="1">
              <a:lnSpc>
                <a:spcPct val="90000"/>
              </a:lnSpc>
            </a:pPr>
            <a:r>
              <a:rPr lang="en-GB" altLang="en-US" sz="2800" smtClean="0"/>
              <a:t>The terms are often used interchangeably</a:t>
            </a:r>
          </a:p>
          <a:p>
            <a:pPr eaLnBrk="1" hangingPunct="1">
              <a:lnSpc>
                <a:spcPct val="90000"/>
              </a:lnSpc>
            </a:pPr>
            <a:r>
              <a:rPr lang="en-GB" altLang="en-US" sz="2800" smtClean="0"/>
              <a:t>Crainer (1998) and Cane (1996) distinguish between the two</a:t>
            </a:r>
          </a:p>
          <a:p>
            <a:pPr eaLnBrk="1" hangingPunct="1">
              <a:lnSpc>
                <a:spcPct val="90000"/>
              </a:lnSpc>
            </a:pPr>
            <a:r>
              <a:rPr lang="en-GB" altLang="en-US" sz="2800" smtClean="0"/>
              <a:t>They suggest that teams are when a number of people have a common goal and recognise that their personal success depends on the success of others</a:t>
            </a:r>
          </a:p>
          <a:p>
            <a:pPr eaLnBrk="1" hangingPunct="1">
              <a:lnSpc>
                <a:spcPct val="90000"/>
              </a:lnSpc>
            </a:pPr>
            <a:r>
              <a:rPr lang="en-GB" altLang="en-US" sz="2800" smtClean="0"/>
              <a:t>They also need to recognise that they will achieve more by working together than as individuals</a:t>
            </a:r>
          </a:p>
        </p:txBody>
      </p:sp>
      <p:pic>
        <p:nvPicPr>
          <p:cNvPr id="5124" name="Picture 7" descr="MCPE01561_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125" y="5300663"/>
            <a:ext cx="2063750"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861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67544" y="188640"/>
            <a:ext cx="8229600" cy="1143000"/>
          </a:xfrm>
        </p:spPr>
        <p:txBody>
          <a:bodyPr/>
          <a:lstStyle/>
          <a:p>
            <a:pPr eaLnBrk="1" hangingPunct="1"/>
            <a:r>
              <a:rPr lang="en-GB" altLang="en-US" smtClean="0"/>
              <a:t>Teamwork</a:t>
            </a:r>
          </a:p>
        </p:txBody>
      </p:sp>
      <p:sp>
        <p:nvSpPr>
          <p:cNvPr id="6147" name="Rectangle 3"/>
          <p:cNvSpPr>
            <a:spLocks noGrp="1" noChangeArrowheads="1"/>
          </p:cNvSpPr>
          <p:nvPr>
            <p:ph idx="1"/>
          </p:nvPr>
        </p:nvSpPr>
        <p:spPr/>
        <p:txBody>
          <a:bodyPr>
            <a:normAutofit lnSpcReduction="10000"/>
          </a:bodyPr>
          <a:lstStyle/>
          <a:p>
            <a:pPr eaLnBrk="1" hangingPunct="1"/>
            <a:r>
              <a:rPr lang="en-GB" altLang="en-US" sz="2800" dirty="0" smtClean="0"/>
              <a:t>By definition all teams are groups but groups are not necessarily teams</a:t>
            </a:r>
          </a:p>
          <a:p>
            <a:pPr marL="0" indent="0" eaLnBrk="1" hangingPunct="1">
              <a:buNone/>
            </a:pPr>
            <a:r>
              <a:rPr lang="en-GB" altLang="en-US" sz="2800" dirty="0" smtClean="0"/>
              <a:t>Why?</a:t>
            </a:r>
          </a:p>
          <a:p>
            <a:pPr eaLnBrk="1" hangingPunct="1"/>
            <a:r>
              <a:rPr lang="en-GB" altLang="en-US" sz="2800" dirty="0" smtClean="0"/>
              <a:t>Belbin (2000) describes a number of differences:</a:t>
            </a:r>
          </a:p>
          <a:p>
            <a:pPr lvl="1" eaLnBrk="1" hangingPunct="1"/>
            <a:r>
              <a:rPr lang="en-GB" altLang="en-US" sz="2400" dirty="0" smtClean="0"/>
              <a:t>Size	</a:t>
            </a:r>
          </a:p>
          <a:p>
            <a:pPr lvl="1" eaLnBrk="1" hangingPunct="1"/>
            <a:r>
              <a:rPr lang="en-GB" altLang="en-US" sz="2400" dirty="0" smtClean="0"/>
              <a:t>Leadership</a:t>
            </a:r>
          </a:p>
          <a:p>
            <a:pPr lvl="1" eaLnBrk="1" hangingPunct="1"/>
            <a:r>
              <a:rPr lang="en-GB" altLang="en-US" sz="2400" dirty="0" smtClean="0"/>
              <a:t>Perception</a:t>
            </a:r>
          </a:p>
          <a:p>
            <a:pPr lvl="1" eaLnBrk="1" hangingPunct="1"/>
            <a:r>
              <a:rPr lang="en-GB" altLang="en-US" sz="2400" dirty="0" smtClean="0"/>
              <a:t>Style</a:t>
            </a:r>
          </a:p>
          <a:p>
            <a:pPr lvl="1" eaLnBrk="1" hangingPunct="1"/>
            <a:r>
              <a:rPr lang="en-GB" altLang="en-US" sz="2400" dirty="0" smtClean="0"/>
              <a:t>Spirit</a:t>
            </a:r>
          </a:p>
        </p:txBody>
      </p:sp>
      <p:pic>
        <p:nvPicPr>
          <p:cNvPr id="6148" name="Picture 4" descr="MCj0285464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888" y="3645024"/>
            <a:ext cx="1812925"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41696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eaLnBrk="1" hangingPunct="1">
              <a:buFontTx/>
              <a:buNone/>
            </a:pPr>
            <a:r>
              <a:rPr lang="en-GB" altLang="en-US" smtClean="0"/>
              <a:t>1. Membership</a:t>
            </a:r>
          </a:p>
          <a:p>
            <a:pPr eaLnBrk="1" hangingPunct="1"/>
            <a:r>
              <a:rPr lang="en-GB" altLang="en-US" smtClean="0"/>
              <a:t>Size of the group</a:t>
            </a:r>
          </a:p>
          <a:p>
            <a:pPr eaLnBrk="1" hangingPunct="1"/>
            <a:r>
              <a:rPr lang="en-GB" altLang="en-US" smtClean="0"/>
              <a:t>Permanence of the group members</a:t>
            </a:r>
          </a:p>
          <a:p>
            <a:pPr eaLnBrk="1" hangingPunct="1"/>
            <a:r>
              <a:rPr lang="en-GB" altLang="en-US" smtClean="0"/>
              <a:t>Compatibility of the group members</a:t>
            </a:r>
          </a:p>
          <a:p>
            <a:pPr eaLnBrk="1" hangingPunct="1"/>
            <a:r>
              <a:rPr lang="en-GB" altLang="en-US" smtClean="0"/>
              <a:t>Team roles</a:t>
            </a:r>
          </a:p>
        </p:txBody>
      </p:sp>
      <p:sp>
        <p:nvSpPr>
          <p:cNvPr id="4098" name="Rectangle 2"/>
          <p:cNvSpPr>
            <a:spLocks noGrp="1" noChangeArrowheads="1"/>
          </p:cNvSpPr>
          <p:nvPr>
            <p:ph type="title"/>
          </p:nvPr>
        </p:nvSpPr>
        <p:spPr/>
        <p:txBody>
          <a:bodyPr/>
          <a:lstStyle/>
          <a:p>
            <a:pPr eaLnBrk="1" fontAlgn="auto" hangingPunct="1">
              <a:spcAft>
                <a:spcPts val="0"/>
              </a:spcAft>
              <a:defRPr/>
            </a:pPr>
            <a:r>
              <a:rPr lang="en-GB" smtClean="0"/>
              <a:t>Factors affecting cohesiveness</a:t>
            </a:r>
          </a:p>
        </p:txBody>
      </p:sp>
    </p:spTree>
    <p:extLst>
      <p:ext uri="{BB962C8B-B14F-4D97-AF65-F5344CB8AC3E}">
        <p14:creationId xmlns:p14="http://schemas.microsoft.com/office/powerpoint/2010/main" val="28725450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106" name="Rectangle 2"/>
          <p:cNvSpPr>
            <a:spLocks noGrp="1" noChangeArrowheads="1"/>
          </p:cNvSpPr>
          <p:nvPr>
            <p:ph type="title"/>
          </p:nvPr>
        </p:nvSpPr>
        <p:spPr>
          <a:xfrm>
            <a:off x="152400" y="0"/>
            <a:ext cx="7772400" cy="1143000"/>
          </a:xfrm>
        </p:spPr>
        <p:txBody>
          <a:bodyPr/>
          <a:lstStyle/>
          <a:p>
            <a:pPr>
              <a:defRPr/>
            </a:pPr>
            <a:r>
              <a:rPr lang="en-GB" sz="3600" dirty="0" smtClean="0">
                <a:cs typeface="Arial" pitchFamily="34" charset="0"/>
              </a:rPr>
              <a:t>Tutorial Activity </a:t>
            </a:r>
          </a:p>
        </p:txBody>
      </p:sp>
      <p:sp>
        <p:nvSpPr>
          <p:cNvPr id="7171" name="Text Box 3"/>
          <p:cNvSpPr txBox="1">
            <a:spLocks noChangeArrowheads="1"/>
          </p:cNvSpPr>
          <p:nvPr/>
        </p:nvSpPr>
        <p:spPr bwMode="auto">
          <a:xfrm>
            <a:off x="2971800" y="2819400"/>
            <a:ext cx="3581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endParaRPr lang="en-US" altLang="en-US" sz="2400"/>
          </a:p>
        </p:txBody>
      </p:sp>
      <p:grpSp>
        <p:nvGrpSpPr>
          <p:cNvPr id="7172" name="Group 4"/>
          <p:cNvGrpSpPr>
            <a:grpSpLocks/>
          </p:cNvGrpSpPr>
          <p:nvPr/>
        </p:nvGrpSpPr>
        <p:grpSpPr bwMode="auto">
          <a:xfrm>
            <a:off x="381000" y="1143000"/>
            <a:ext cx="8458200" cy="4127500"/>
            <a:chOff x="576" y="1248"/>
            <a:chExt cx="4320" cy="2448"/>
          </a:xfrm>
        </p:grpSpPr>
        <p:sp>
          <p:nvSpPr>
            <p:cNvPr id="7182" name="AutoShape 5"/>
            <p:cNvSpPr>
              <a:spLocks noChangeArrowheads="1"/>
            </p:cNvSpPr>
            <p:nvPr/>
          </p:nvSpPr>
          <p:spPr bwMode="auto">
            <a:xfrm>
              <a:off x="576" y="1248"/>
              <a:ext cx="4320" cy="2448"/>
            </a:xfrm>
            <a:prstGeom prst="wedgeEllipseCallout">
              <a:avLst>
                <a:gd name="adj1" fmla="val -27361"/>
                <a:gd name="adj2" fmla="val 63315"/>
              </a:avLst>
            </a:prstGeom>
            <a:solidFill>
              <a:schemeClr val="accent1"/>
            </a:solidFill>
            <a:ln w="12700">
              <a:solidFill>
                <a:schemeClr val="tx2"/>
              </a:solidFill>
              <a:miter lim="800000"/>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lgn="ctr"/>
              <a:endParaRPr lang="en-US" altLang="en-US" sz="1400">
                <a:solidFill>
                  <a:schemeClr val="hlink"/>
                </a:solidFill>
              </a:endParaRPr>
            </a:p>
          </p:txBody>
        </p:sp>
        <p:sp>
          <p:nvSpPr>
            <p:cNvPr id="7183" name="Text Box 6"/>
            <p:cNvSpPr txBox="1">
              <a:spLocks noChangeArrowheads="1"/>
            </p:cNvSpPr>
            <p:nvPr/>
          </p:nvSpPr>
          <p:spPr bwMode="auto">
            <a:xfrm>
              <a:off x="1296" y="1632"/>
              <a:ext cx="2880" cy="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lgn="ctr"/>
              <a:r>
                <a:rPr lang="en-GB" altLang="en-US" sz="2800">
                  <a:solidFill>
                    <a:schemeClr val="hlink"/>
                  </a:solidFill>
                  <a:latin typeface="MetaPlusNormal-Roman"/>
                </a:rPr>
                <a:t>My Best and Worst </a:t>
              </a:r>
              <a:br>
                <a:rPr lang="en-GB" altLang="en-US" sz="2800">
                  <a:solidFill>
                    <a:schemeClr val="hlink"/>
                  </a:solidFill>
                  <a:latin typeface="MetaPlusNormal-Roman"/>
                </a:rPr>
              </a:br>
              <a:r>
                <a:rPr lang="en-GB" altLang="en-US" sz="2800">
                  <a:solidFill>
                    <a:schemeClr val="hlink"/>
                  </a:solidFill>
                  <a:latin typeface="MetaPlusNormal-Roman"/>
                </a:rPr>
                <a:t>Moments in a Team</a:t>
              </a:r>
            </a:p>
            <a:p>
              <a:pPr algn="ctr"/>
              <a:endParaRPr lang="en-GB" altLang="en-US" sz="3200">
                <a:solidFill>
                  <a:schemeClr val="hlink"/>
                </a:solidFill>
                <a:latin typeface="MetaPlusNormal-Roman"/>
              </a:endParaRPr>
            </a:p>
            <a:p>
              <a:r>
                <a:rPr lang="en-GB" altLang="en-US">
                  <a:solidFill>
                    <a:schemeClr val="hlink"/>
                  </a:solidFill>
                  <a:latin typeface="MetaPlusNormal-Roman"/>
                </a:rPr>
                <a:t>Spend 10 minutes reflecting on your best and worst moments in a team. Prepare a short two-minute statement about these two events.</a:t>
              </a:r>
            </a:p>
          </p:txBody>
        </p:sp>
      </p:grpSp>
      <p:grpSp>
        <p:nvGrpSpPr>
          <p:cNvPr id="7173" name="Group 7"/>
          <p:cNvGrpSpPr>
            <a:grpSpLocks/>
          </p:cNvGrpSpPr>
          <p:nvPr/>
        </p:nvGrpSpPr>
        <p:grpSpPr bwMode="auto">
          <a:xfrm>
            <a:off x="152400" y="1524000"/>
            <a:ext cx="1371600" cy="3657600"/>
            <a:chOff x="192" y="1296"/>
            <a:chExt cx="864" cy="2304"/>
          </a:xfrm>
        </p:grpSpPr>
        <p:sp>
          <p:nvSpPr>
            <p:cNvPr id="7180" name="AutoShape 8"/>
            <p:cNvSpPr>
              <a:spLocks noChangeArrowheads="1"/>
            </p:cNvSpPr>
            <p:nvPr/>
          </p:nvSpPr>
          <p:spPr bwMode="auto">
            <a:xfrm>
              <a:off x="192" y="1296"/>
              <a:ext cx="864" cy="2304"/>
            </a:xfrm>
            <a:prstGeom prst="verticalScroll">
              <a:avLst>
                <a:gd name="adj" fmla="val 12500"/>
              </a:avLst>
            </a:prstGeom>
            <a:solidFill>
              <a:schemeClr val="accent1"/>
            </a:solidFill>
            <a:ln w="12700">
              <a:solidFill>
                <a:schemeClr val="tx1"/>
              </a:solidFill>
              <a:round/>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endParaRPr lang="en-US" altLang="en-US"/>
            </a:p>
          </p:txBody>
        </p:sp>
        <p:sp>
          <p:nvSpPr>
            <p:cNvPr id="431113" name="Text Box 9"/>
            <p:cNvSpPr txBox="1">
              <a:spLocks noChangeArrowheads="1"/>
            </p:cNvSpPr>
            <p:nvPr/>
          </p:nvSpPr>
          <p:spPr bwMode="auto">
            <a:xfrm rot="10807888">
              <a:off x="428" y="1391"/>
              <a:ext cx="427" cy="1967"/>
            </a:xfrm>
            <a:prstGeom prst="rect">
              <a:avLst/>
            </a:prstGeom>
            <a:noFill/>
            <a:ln w="12700">
              <a:noFill/>
              <a:miter lim="800000"/>
              <a:headEnd/>
              <a:tailEnd/>
            </a:ln>
            <a:effectLst/>
          </p:spPr>
          <p:txBody>
            <a:bodyPr vert="eaVert">
              <a:spAutoFit/>
            </a:bodyPr>
            <a:lstStyle/>
            <a:p>
              <a:pPr>
                <a:spcBef>
                  <a:spcPct val="50000"/>
                </a:spcBef>
                <a:defRPr/>
              </a:pPr>
              <a:r>
                <a:rPr lang="en-GB" sz="3200" b="1" dirty="0">
                  <a:solidFill>
                    <a:schemeClr val="hlink"/>
                  </a:solidFill>
                  <a:latin typeface="+mj-lt"/>
                </a:rPr>
                <a:t>Work alone</a:t>
              </a:r>
              <a:endParaRPr lang="en-GB" sz="2400" dirty="0">
                <a:latin typeface="+mj-lt"/>
              </a:endParaRPr>
            </a:p>
          </p:txBody>
        </p:sp>
      </p:grpSp>
      <p:grpSp>
        <p:nvGrpSpPr>
          <p:cNvPr id="7174" name="Group 10"/>
          <p:cNvGrpSpPr>
            <a:grpSpLocks/>
          </p:cNvGrpSpPr>
          <p:nvPr/>
        </p:nvGrpSpPr>
        <p:grpSpPr bwMode="auto">
          <a:xfrm>
            <a:off x="6938963" y="181725"/>
            <a:ext cx="2057400" cy="2389188"/>
            <a:chOff x="4224" y="1200"/>
            <a:chExt cx="1296" cy="768"/>
          </a:xfrm>
        </p:grpSpPr>
        <p:sp>
          <p:nvSpPr>
            <p:cNvPr id="7178" name="AutoShape 11"/>
            <p:cNvSpPr>
              <a:spLocks noChangeArrowheads="1"/>
            </p:cNvSpPr>
            <p:nvPr/>
          </p:nvSpPr>
          <p:spPr bwMode="auto">
            <a:xfrm>
              <a:off x="4224" y="1200"/>
              <a:ext cx="1296" cy="768"/>
            </a:xfrm>
            <a:prstGeom prst="horizontalScroll">
              <a:avLst>
                <a:gd name="adj" fmla="val 12500"/>
              </a:avLst>
            </a:prstGeom>
            <a:solidFill>
              <a:schemeClr val="accent1"/>
            </a:solidFill>
            <a:ln w="12700">
              <a:solidFill>
                <a:schemeClr val="tx1"/>
              </a:solidFill>
              <a:round/>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endParaRPr lang="en-US" altLang="en-US"/>
            </a:p>
          </p:txBody>
        </p:sp>
        <p:sp>
          <p:nvSpPr>
            <p:cNvPr id="7179" name="Text Box 12"/>
            <p:cNvSpPr txBox="1">
              <a:spLocks noChangeArrowheads="1"/>
            </p:cNvSpPr>
            <p:nvPr/>
          </p:nvSpPr>
          <p:spPr bwMode="auto">
            <a:xfrm>
              <a:off x="4368" y="1392"/>
              <a:ext cx="1104"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ltLang="en-US" sz="1600">
                  <a:solidFill>
                    <a:schemeClr val="hlink"/>
                  </a:solidFill>
                  <a:latin typeface="Arial" pitchFamily="34" charset="0"/>
                  <a:cs typeface="Arial" pitchFamily="34" charset="0"/>
                </a:rPr>
                <a:t>10 minutes’ prep 2 minutes’ feedback</a:t>
              </a:r>
              <a:endParaRPr lang="en-GB" altLang="en-US" sz="1600">
                <a:latin typeface="Arial" pitchFamily="34" charset="0"/>
                <a:cs typeface="Arial" pitchFamily="34" charset="0"/>
              </a:endParaRPr>
            </a:p>
          </p:txBody>
        </p:sp>
      </p:grpSp>
      <p:grpSp>
        <p:nvGrpSpPr>
          <p:cNvPr id="7175" name="Group 13"/>
          <p:cNvGrpSpPr>
            <a:grpSpLocks/>
          </p:cNvGrpSpPr>
          <p:nvPr/>
        </p:nvGrpSpPr>
        <p:grpSpPr bwMode="auto">
          <a:xfrm>
            <a:off x="4572000" y="4648200"/>
            <a:ext cx="4419600" cy="1905000"/>
            <a:chOff x="4272" y="2928"/>
            <a:chExt cx="1248" cy="1056"/>
          </a:xfrm>
        </p:grpSpPr>
        <p:sp>
          <p:nvSpPr>
            <p:cNvPr id="7176" name="AutoShape 14"/>
            <p:cNvSpPr>
              <a:spLocks noChangeArrowheads="1"/>
            </p:cNvSpPr>
            <p:nvPr/>
          </p:nvSpPr>
          <p:spPr bwMode="auto">
            <a:xfrm>
              <a:off x="4272" y="2928"/>
              <a:ext cx="1248" cy="1056"/>
            </a:xfrm>
            <a:prstGeom prst="flowChartDocument">
              <a:avLst/>
            </a:prstGeom>
            <a:solidFill>
              <a:schemeClr val="accent1"/>
            </a:solidFill>
            <a:ln w="12700">
              <a:solidFill>
                <a:schemeClr val="tx1"/>
              </a:solidFill>
              <a:miter lim="800000"/>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lgn="ctr"/>
              <a:endParaRPr lang="en-US" altLang="en-US" sz="2400"/>
            </a:p>
          </p:txBody>
        </p:sp>
        <p:sp>
          <p:nvSpPr>
            <p:cNvPr id="7177" name="Text Box 15"/>
            <p:cNvSpPr txBox="1">
              <a:spLocks noChangeArrowheads="1"/>
            </p:cNvSpPr>
            <p:nvPr/>
          </p:nvSpPr>
          <p:spPr bwMode="auto">
            <a:xfrm>
              <a:off x="4368" y="2976"/>
              <a:ext cx="1056" cy="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ltLang="en-US">
                  <a:solidFill>
                    <a:schemeClr val="hlink"/>
                  </a:solidFill>
                  <a:latin typeface="Arial" pitchFamily="34" charset="0"/>
                  <a:cs typeface="Arial" pitchFamily="34" charset="0"/>
                </a:rPr>
                <a:t>Feedback to the group – ‘my best and worst moments in a team’</a:t>
              </a:r>
              <a:endParaRPr lang="en-GB" altLang="en-US">
                <a:latin typeface="Arial" pitchFamily="34" charset="0"/>
                <a:cs typeface="Arial" pitchFamily="34" charset="0"/>
              </a:endParaRPr>
            </a:p>
          </p:txBody>
        </p:sp>
      </p:grpSp>
    </p:spTree>
    <p:extLst>
      <p:ext uri="{BB962C8B-B14F-4D97-AF65-F5344CB8AC3E}">
        <p14:creationId xmlns:p14="http://schemas.microsoft.com/office/powerpoint/2010/main" val="40476087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fontScale="90000"/>
          </a:bodyPr>
          <a:lstStyle/>
          <a:p>
            <a:r>
              <a:rPr lang="en-GB" dirty="0"/>
              <a:t>Group </a:t>
            </a:r>
            <a:r>
              <a:rPr lang="en-GB" dirty="0" smtClean="0"/>
              <a:t>&amp; </a:t>
            </a:r>
            <a:r>
              <a:rPr lang="en-GB" dirty="0"/>
              <a:t>team theory – </a:t>
            </a:r>
            <a:r>
              <a:rPr lang="en-GB" dirty="0" smtClean="0"/>
              <a:t>Bruce Tuckman</a:t>
            </a:r>
            <a:br>
              <a:rPr lang="en-GB" dirty="0" smtClean="0"/>
            </a:br>
            <a:r>
              <a:rPr lang="en-GB" dirty="0" smtClean="0"/>
              <a:t>(1965)</a:t>
            </a:r>
            <a:endParaRPr lang="en-GB" dirty="0"/>
          </a:p>
        </p:txBody>
      </p:sp>
      <p:sp>
        <p:nvSpPr>
          <p:cNvPr id="3" name="Content Placeholder 2"/>
          <p:cNvSpPr>
            <a:spLocks noGrp="1"/>
          </p:cNvSpPr>
          <p:nvPr>
            <p:ph idx="1"/>
          </p:nvPr>
        </p:nvSpPr>
        <p:spPr/>
        <p:txBody>
          <a:bodyPr/>
          <a:lstStyle/>
          <a:p>
            <a:pPr marL="0" lvl="0" indent="0" fontAlgn="base">
              <a:buNone/>
            </a:pPr>
            <a:r>
              <a:rPr lang="en-GB" dirty="0" smtClean="0"/>
              <a:t> </a:t>
            </a:r>
            <a:endParaRPr lang="en-GB" b="1" dirty="0"/>
          </a:p>
          <a:p>
            <a:pPr lvl="0" fontAlgn="base">
              <a:buFont typeface="Wingdings" panose="05000000000000000000" pitchFamily="2" charset="2"/>
              <a:buChar char="§"/>
            </a:pPr>
            <a:r>
              <a:rPr lang="en-GB" dirty="0"/>
              <a:t>Stage 1 </a:t>
            </a:r>
            <a:r>
              <a:rPr lang="en-GB" b="1" dirty="0"/>
              <a:t>–</a:t>
            </a:r>
            <a:r>
              <a:rPr lang="en-GB" dirty="0"/>
              <a:t> Forming</a:t>
            </a:r>
          </a:p>
          <a:p>
            <a:pPr lvl="0" fontAlgn="base">
              <a:buFont typeface="Wingdings" panose="05000000000000000000" pitchFamily="2" charset="2"/>
              <a:buChar char="§"/>
            </a:pPr>
            <a:r>
              <a:rPr lang="en-GB" dirty="0"/>
              <a:t>Stage 2 </a:t>
            </a:r>
            <a:r>
              <a:rPr lang="en-GB" b="1" dirty="0"/>
              <a:t>–</a:t>
            </a:r>
            <a:r>
              <a:rPr lang="en-GB" dirty="0"/>
              <a:t> Storming</a:t>
            </a:r>
          </a:p>
          <a:p>
            <a:pPr lvl="0" fontAlgn="base">
              <a:buFont typeface="Wingdings" panose="05000000000000000000" pitchFamily="2" charset="2"/>
              <a:buChar char="§"/>
            </a:pPr>
            <a:r>
              <a:rPr lang="en-GB" dirty="0"/>
              <a:t>Stage 3 </a:t>
            </a:r>
            <a:r>
              <a:rPr lang="en-GB" b="1" dirty="0"/>
              <a:t>–</a:t>
            </a:r>
            <a:r>
              <a:rPr lang="en-GB" dirty="0"/>
              <a:t> Norming</a:t>
            </a:r>
          </a:p>
          <a:p>
            <a:pPr lvl="0" fontAlgn="base">
              <a:buFont typeface="Wingdings" panose="05000000000000000000" pitchFamily="2" charset="2"/>
              <a:buChar char="§"/>
            </a:pPr>
            <a:r>
              <a:rPr lang="en-GB" dirty="0"/>
              <a:t>Stage 4 </a:t>
            </a:r>
            <a:r>
              <a:rPr lang="en-GB" b="1" dirty="0"/>
              <a:t>–</a:t>
            </a:r>
            <a:r>
              <a:rPr lang="en-GB" dirty="0"/>
              <a:t> Performing</a:t>
            </a:r>
          </a:p>
          <a:p>
            <a:pPr lvl="0" fontAlgn="base">
              <a:buFont typeface="Wingdings" panose="05000000000000000000" pitchFamily="2" charset="2"/>
              <a:buChar char="§"/>
            </a:pPr>
            <a:r>
              <a:rPr lang="en-GB" dirty="0"/>
              <a:t>Stage 5 – Mourning</a:t>
            </a:r>
          </a:p>
          <a:p>
            <a:endParaRPr lang="en-GB" dirty="0"/>
          </a:p>
        </p:txBody>
      </p:sp>
      <p:sp>
        <p:nvSpPr>
          <p:cNvPr id="4" name="Rectangle 3"/>
          <p:cNvSpPr/>
          <p:nvPr/>
        </p:nvSpPr>
        <p:spPr>
          <a:xfrm>
            <a:off x="5436096" y="2852936"/>
            <a:ext cx="3150096" cy="2585323"/>
          </a:xfrm>
          <a:prstGeom prst="rect">
            <a:avLst/>
          </a:prstGeom>
          <a:solidFill>
            <a:schemeClr val="tx2">
              <a:lumMod val="20000"/>
              <a:lumOff val="80000"/>
            </a:schemeClr>
          </a:solidFill>
        </p:spPr>
        <p:txBody>
          <a:bodyPr wrap="square">
            <a:spAutoFit/>
          </a:bodyPr>
          <a:lstStyle/>
          <a:p>
            <a:r>
              <a:rPr lang="en-GB" altLang="en-US" dirty="0" smtClean="0">
                <a:latin typeface="Arial" pitchFamily="34" charset="0"/>
                <a:cs typeface="Arial" pitchFamily="34" charset="0"/>
              </a:rPr>
              <a:t>Team </a:t>
            </a:r>
            <a:r>
              <a:rPr lang="en-GB" altLang="en-US" dirty="0">
                <a:latin typeface="Arial" pitchFamily="34" charset="0"/>
                <a:cs typeface="Arial" pitchFamily="34" charset="0"/>
              </a:rPr>
              <a:t>development </a:t>
            </a:r>
            <a:r>
              <a:rPr lang="en-GB" altLang="en-US" dirty="0" smtClean="0">
                <a:latin typeface="Arial" pitchFamily="34" charset="0"/>
                <a:cs typeface="Arial" pitchFamily="34" charset="0"/>
              </a:rPr>
              <a:t>model</a:t>
            </a:r>
          </a:p>
          <a:p>
            <a:endParaRPr lang="en-GB" altLang="en-US" dirty="0">
              <a:latin typeface="Arial" pitchFamily="34" charset="0"/>
              <a:cs typeface="Arial" pitchFamily="34" charset="0"/>
            </a:endParaRPr>
          </a:p>
          <a:p>
            <a:r>
              <a:rPr lang="en-GB" altLang="en-US" dirty="0" smtClean="0">
                <a:latin typeface="Arial" pitchFamily="34" charset="0"/>
                <a:cs typeface="Arial" pitchFamily="34" charset="0"/>
              </a:rPr>
              <a:t>Can apply to </a:t>
            </a:r>
            <a:r>
              <a:rPr lang="en-GB" altLang="en-US" dirty="0">
                <a:latin typeface="Arial" pitchFamily="34" charset="0"/>
                <a:cs typeface="Arial" pitchFamily="34" charset="0"/>
              </a:rPr>
              <a:t>both academic groups and the workplace. </a:t>
            </a:r>
            <a:endParaRPr lang="en-GB" altLang="en-US" dirty="0" smtClean="0">
              <a:latin typeface="Arial" pitchFamily="34" charset="0"/>
              <a:cs typeface="Arial" pitchFamily="34" charset="0"/>
            </a:endParaRPr>
          </a:p>
          <a:p>
            <a:endParaRPr lang="en-GB" altLang="en-US" dirty="0">
              <a:latin typeface="Arial" pitchFamily="34" charset="0"/>
              <a:cs typeface="Arial" pitchFamily="34" charset="0"/>
            </a:endParaRPr>
          </a:p>
          <a:p>
            <a:r>
              <a:rPr lang="en-GB" altLang="en-US" dirty="0" smtClean="0">
                <a:latin typeface="Arial" pitchFamily="34" charset="0"/>
                <a:cs typeface="Arial" pitchFamily="34" charset="0"/>
              </a:rPr>
              <a:t>In </a:t>
            </a:r>
            <a:r>
              <a:rPr lang="en-GB" altLang="en-US" dirty="0">
                <a:latin typeface="Arial" pitchFamily="34" charset="0"/>
                <a:cs typeface="Arial" pitchFamily="34" charset="0"/>
              </a:rPr>
              <a:t>its original form it had four stages (1–4) and was later adapted in several ways to add more stages</a:t>
            </a:r>
            <a:endParaRPr lang="en-GB" dirty="0"/>
          </a:p>
        </p:txBody>
      </p:sp>
      <p:sp>
        <p:nvSpPr>
          <p:cNvPr id="5" name="Rectangle 4"/>
          <p:cNvSpPr/>
          <p:nvPr/>
        </p:nvSpPr>
        <p:spPr>
          <a:xfrm>
            <a:off x="251520" y="5253593"/>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2"/>
          <p:cNvSpPr>
            <a:spLocks noGrp="1" noChangeArrowheads="1"/>
          </p:cNvSpPr>
          <p:nvPr>
            <p:ph type="title"/>
          </p:nvPr>
        </p:nvSpPr>
        <p:spPr>
          <a:xfrm>
            <a:off x="6084168" y="332656"/>
            <a:ext cx="8229600" cy="1143000"/>
          </a:xfrm>
        </p:spPr>
        <p:txBody>
          <a:bodyPr/>
          <a:lstStyle/>
          <a:p>
            <a:pPr>
              <a:defRPr/>
            </a:pPr>
            <a:r>
              <a:rPr lang="en-GB" sz="4800" dirty="0" smtClean="0">
                <a:cs typeface="Arial" pitchFamily="34" charset="0"/>
              </a:rPr>
              <a:t>Tuckman</a:t>
            </a:r>
          </a:p>
        </p:txBody>
      </p:sp>
      <p:sp>
        <p:nvSpPr>
          <p:cNvPr id="9219" name="Rectangle 3"/>
          <p:cNvSpPr>
            <a:spLocks noGrp="1" noChangeArrowheads="1"/>
          </p:cNvSpPr>
          <p:nvPr>
            <p:ph type="body" idx="1"/>
          </p:nvPr>
        </p:nvSpPr>
        <p:spPr>
          <a:xfrm>
            <a:off x="323528" y="548680"/>
            <a:ext cx="8229600" cy="3917032"/>
          </a:xfrm>
        </p:spPr>
        <p:txBody>
          <a:bodyPr/>
          <a:lstStyle/>
          <a:p>
            <a:pPr>
              <a:buFont typeface="Monotype Sorts" pitchFamily="2" charset="2"/>
              <a:buNone/>
            </a:pPr>
            <a:r>
              <a:rPr lang="en-GB" altLang="en-US" b="1" dirty="0" smtClean="0">
                <a:latin typeface="Arial" pitchFamily="34" charset="0"/>
                <a:cs typeface="Arial" pitchFamily="34" charset="0"/>
              </a:rPr>
              <a:t>Stage 1 – Forming</a:t>
            </a:r>
          </a:p>
          <a:p>
            <a:pPr>
              <a:buFont typeface="Monotype Sorts" pitchFamily="2" charset="2"/>
              <a:buNone/>
            </a:pPr>
            <a:endParaRPr lang="en-GB" altLang="en-US" b="1" dirty="0" smtClean="0">
              <a:latin typeface="Arial" pitchFamily="34" charset="0"/>
              <a:cs typeface="Arial" pitchFamily="34" charset="0"/>
            </a:endParaRPr>
          </a:p>
          <a:p>
            <a:r>
              <a:rPr lang="en-GB" altLang="en-US" sz="2400" dirty="0" smtClean="0">
                <a:latin typeface="Arial" pitchFamily="34" charset="0"/>
                <a:cs typeface="Arial" pitchFamily="34" charset="0"/>
              </a:rPr>
              <a:t>Team members are introduced and get to know each other and begin to understand the reason for the team’s existence.</a:t>
            </a:r>
            <a:endParaRPr lang="en-GB" altLang="en-US" sz="2400" b="1" dirty="0" smtClean="0">
              <a:latin typeface="Arial" pitchFamily="34" charset="0"/>
              <a:cs typeface="Arial" pitchFamily="34" charset="0"/>
            </a:endParaRPr>
          </a:p>
        </p:txBody>
      </p:sp>
      <p:sp>
        <p:nvSpPr>
          <p:cNvPr id="4" name="Rectangle 3"/>
          <p:cNvSpPr txBox="1">
            <a:spLocks noChangeArrowheads="1"/>
          </p:cNvSpPr>
          <p:nvPr/>
        </p:nvSpPr>
        <p:spPr>
          <a:xfrm>
            <a:off x="446856" y="3256384"/>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Monotype Sorts" pitchFamily="2" charset="2"/>
              <a:buNone/>
            </a:pPr>
            <a:r>
              <a:rPr lang="en-GB" altLang="en-US" b="1" smtClean="0">
                <a:latin typeface="Arial" pitchFamily="34" charset="0"/>
                <a:cs typeface="Arial" pitchFamily="34" charset="0"/>
              </a:rPr>
              <a:t>Stage 2 – Storming</a:t>
            </a:r>
          </a:p>
          <a:p>
            <a:pPr>
              <a:buFont typeface="Monotype Sorts" pitchFamily="2" charset="2"/>
              <a:buNone/>
            </a:pPr>
            <a:endParaRPr lang="en-GB" altLang="en-US" smtClean="0">
              <a:latin typeface="Arial" pitchFamily="34" charset="0"/>
              <a:cs typeface="Arial" pitchFamily="34" charset="0"/>
            </a:endParaRPr>
          </a:p>
          <a:p>
            <a:r>
              <a:rPr lang="en-GB" altLang="en-US" sz="2400" smtClean="0">
                <a:latin typeface="Arial" pitchFamily="34" charset="0"/>
                <a:cs typeface="Arial" pitchFamily="34" charset="0"/>
              </a:rPr>
              <a:t>Storming, meaning stormy relationships where differences in views and opinions have occurred and conflicts and arguments emerge.</a:t>
            </a:r>
            <a:endParaRPr lang="en-GB" altLang="en-US" sz="2400" dirty="0" smtClean="0">
              <a:latin typeface="Arial" pitchFamily="34" charset="0"/>
              <a:cs typeface="Arial" pitchFamily="34" charset="0"/>
            </a:endParaRPr>
          </a:p>
        </p:txBody>
      </p:sp>
    </p:spTree>
    <p:extLst>
      <p:ext uri="{BB962C8B-B14F-4D97-AF65-F5344CB8AC3E}">
        <p14:creationId xmlns:p14="http://schemas.microsoft.com/office/powerpoint/2010/main" val="28828467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2"/>
          <p:cNvSpPr>
            <a:spLocks noGrp="1" noChangeArrowheads="1"/>
          </p:cNvSpPr>
          <p:nvPr>
            <p:ph type="title"/>
          </p:nvPr>
        </p:nvSpPr>
        <p:spPr>
          <a:xfrm>
            <a:off x="6084168" y="332656"/>
            <a:ext cx="8229600" cy="1143000"/>
          </a:xfrm>
        </p:spPr>
        <p:txBody>
          <a:bodyPr/>
          <a:lstStyle/>
          <a:p>
            <a:pPr>
              <a:defRPr/>
            </a:pPr>
            <a:r>
              <a:rPr lang="en-GB" sz="4800" dirty="0" smtClean="0">
                <a:cs typeface="Arial" pitchFamily="34" charset="0"/>
              </a:rPr>
              <a:t>Tuckman</a:t>
            </a:r>
          </a:p>
        </p:txBody>
      </p:sp>
      <p:sp>
        <p:nvSpPr>
          <p:cNvPr id="9219" name="Rectangle 3"/>
          <p:cNvSpPr>
            <a:spLocks noGrp="1" noChangeArrowheads="1"/>
          </p:cNvSpPr>
          <p:nvPr>
            <p:ph type="body" idx="1"/>
          </p:nvPr>
        </p:nvSpPr>
        <p:spPr>
          <a:xfrm>
            <a:off x="312995" y="764704"/>
            <a:ext cx="8229600" cy="3917032"/>
          </a:xfrm>
        </p:spPr>
        <p:txBody>
          <a:bodyPr>
            <a:normAutofit/>
          </a:bodyPr>
          <a:lstStyle/>
          <a:p>
            <a:pPr>
              <a:buFont typeface="Monotype Sorts" pitchFamily="2" charset="2"/>
              <a:buNone/>
            </a:pPr>
            <a:r>
              <a:rPr lang="en-GB" altLang="en-US" sz="2400" b="1" dirty="0">
                <a:latin typeface="Arial" pitchFamily="34" charset="0"/>
                <a:cs typeface="Arial" pitchFamily="34" charset="0"/>
              </a:rPr>
              <a:t>Stage 3 – Norming</a:t>
            </a:r>
          </a:p>
          <a:p>
            <a:pPr>
              <a:buFont typeface="Monotype Sorts" pitchFamily="2" charset="2"/>
              <a:buNone/>
            </a:pPr>
            <a:endParaRPr lang="en-GB" altLang="en-US" sz="2400" dirty="0">
              <a:latin typeface="Arial" pitchFamily="34" charset="0"/>
              <a:cs typeface="Arial" pitchFamily="34" charset="0"/>
            </a:endParaRPr>
          </a:p>
          <a:p>
            <a:r>
              <a:rPr lang="en-GB" altLang="en-US" sz="2400" dirty="0">
                <a:latin typeface="Arial" pitchFamily="34" charset="0"/>
                <a:cs typeface="Arial" pitchFamily="34" charset="0"/>
              </a:rPr>
              <a:t>The group sets out the normal expectations and standards, agrees goals and how to achieve </a:t>
            </a:r>
            <a:r>
              <a:rPr lang="en-GB" altLang="en-US" sz="2400" dirty="0" smtClean="0">
                <a:latin typeface="Arial" pitchFamily="34" charset="0"/>
                <a:cs typeface="Arial" pitchFamily="34" charset="0"/>
              </a:rPr>
              <a:t>them</a:t>
            </a:r>
          </a:p>
          <a:p>
            <a:endParaRPr lang="en-GB" altLang="en-US" sz="2400" b="1" dirty="0" smtClean="0">
              <a:latin typeface="Arial" pitchFamily="34" charset="0"/>
              <a:cs typeface="Arial" pitchFamily="34" charset="0"/>
            </a:endParaRPr>
          </a:p>
        </p:txBody>
      </p:sp>
      <p:sp>
        <p:nvSpPr>
          <p:cNvPr id="4" name="Rectangle 3"/>
          <p:cNvSpPr txBox="1">
            <a:spLocks noChangeArrowheads="1"/>
          </p:cNvSpPr>
          <p:nvPr/>
        </p:nvSpPr>
        <p:spPr>
          <a:xfrm>
            <a:off x="374848" y="3184376"/>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Monotype Sorts" pitchFamily="2" charset="2"/>
              <a:buNone/>
            </a:pPr>
            <a:r>
              <a:rPr lang="en-GB" altLang="en-US" sz="2400" b="1" dirty="0">
                <a:latin typeface="Arial" pitchFamily="34" charset="0"/>
                <a:cs typeface="Arial" pitchFamily="34" charset="0"/>
              </a:rPr>
              <a:t>Stage 4 – Performing</a:t>
            </a:r>
          </a:p>
          <a:p>
            <a:pPr>
              <a:buFont typeface="Monotype Sorts" pitchFamily="2" charset="2"/>
              <a:buNone/>
            </a:pPr>
            <a:endParaRPr lang="en-GB" altLang="en-US" sz="2400" dirty="0">
              <a:latin typeface="Arial" pitchFamily="34" charset="0"/>
              <a:cs typeface="Arial" pitchFamily="34" charset="0"/>
            </a:endParaRPr>
          </a:p>
          <a:p>
            <a:r>
              <a:rPr lang="en-GB" altLang="en-US" sz="2400" dirty="0">
                <a:latin typeface="Arial" pitchFamily="34" charset="0"/>
                <a:cs typeface="Arial" pitchFamily="34" charset="0"/>
              </a:rPr>
              <a:t>The team starts to achieve the outcomes needed to successfully complete the team’s agreed goals.</a:t>
            </a:r>
          </a:p>
        </p:txBody>
      </p:sp>
    </p:spTree>
    <p:extLst>
      <p:ext uri="{BB962C8B-B14F-4D97-AF65-F5344CB8AC3E}">
        <p14:creationId xmlns:p14="http://schemas.microsoft.com/office/powerpoint/2010/main" val="12772797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2"/>
          <p:cNvSpPr>
            <a:spLocks noGrp="1" noChangeArrowheads="1"/>
          </p:cNvSpPr>
          <p:nvPr>
            <p:ph type="title"/>
          </p:nvPr>
        </p:nvSpPr>
        <p:spPr/>
        <p:txBody>
          <a:bodyPr/>
          <a:lstStyle/>
          <a:p>
            <a:pPr>
              <a:defRPr/>
            </a:pPr>
            <a:endParaRPr lang="en-GB" sz="4800" dirty="0" smtClean="0">
              <a:cs typeface="Arial" pitchFamily="34" charset="0"/>
            </a:endParaRPr>
          </a:p>
        </p:txBody>
      </p:sp>
      <p:sp>
        <p:nvSpPr>
          <p:cNvPr id="13315" name="Rectangle 3"/>
          <p:cNvSpPr>
            <a:spLocks noGrp="1" noChangeArrowheads="1"/>
          </p:cNvSpPr>
          <p:nvPr>
            <p:ph type="body" idx="1"/>
          </p:nvPr>
        </p:nvSpPr>
        <p:spPr/>
        <p:txBody>
          <a:bodyPr/>
          <a:lstStyle/>
          <a:p>
            <a:pPr>
              <a:lnSpc>
                <a:spcPct val="90000"/>
              </a:lnSpc>
              <a:buFont typeface="Monotype Sorts" pitchFamily="2" charset="2"/>
              <a:buNone/>
            </a:pPr>
            <a:r>
              <a:rPr lang="en-GB" altLang="en-US" smtClean="0">
                <a:latin typeface="Arial" pitchFamily="34" charset="0"/>
                <a:cs typeface="Arial" pitchFamily="34" charset="0"/>
              </a:rPr>
              <a:t>A final phase (not in Tuckman’s original theory): </a:t>
            </a:r>
            <a:r>
              <a:rPr lang="en-GB" altLang="en-US" b="1" smtClean="0">
                <a:latin typeface="Arial" pitchFamily="34" charset="0"/>
                <a:cs typeface="Arial" pitchFamily="34" charset="0"/>
              </a:rPr>
              <a:t>Stage 5 – Mourning</a:t>
            </a:r>
          </a:p>
          <a:p>
            <a:pPr>
              <a:lnSpc>
                <a:spcPct val="90000"/>
              </a:lnSpc>
              <a:buFont typeface="Monotype Sorts" pitchFamily="2" charset="2"/>
              <a:buNone/>
            </a:pPr>
            <a:endParaRPr lang="en-GB" altLang="en-US" smtClean="0">
              <a:latin typeface="Arial" pitchFamily="34" charset="0"/>
              <a:cs typeface="Arial" pitchFamily="34" charset="0"/>
            </a:endParaRPr>
          </a:p>
          <a:p>
            <a:pPr>
              <a:lnSpc>
                <a:spcPct val="90000"/>
              </a:lnSpc>
            </a:pPr>
            <a:r>
              <a:rPr lang="en-GB" altLang="en-US" sz="2400" smtClean="0">
                <a:latin typeface="Arial" pitchFamily="34" charset="0"/>
                <a:cs typeface="Arial" pitchFamily="34" charset="0"/>
              </a:rPr>
              <a:t>The completing of the project and dealing with the issues learned and the loss, sadness or relief of leaving the team.</a:t>
            </a:r>
          </a:p>
        </p:txBody>
      </p:sp>
    </p:spTree>
    <p:extLst>
      <p:ext uri="{BB962C8B-B14F-4D97-AF65-F5344CB8AC3E}">
        <p14:creationId xmlns:p14="http://schemas.microsoft.com/office/powerpoint/2010/main" val="40198914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6946" name="Rectangle 2"/>
          <p:cNvSpPr>
            <a:spLocks noGrp="1" noChangeArrowheads="1"/>
          </p:cNvSpPr>
          <p:nvPr>
            <p:ph type="title"/>
          </p:nvPr>
        </p:nvSpPr>
        <p:spPr>
          <a:xfrm>
            <a:off x="6300192" y="188640"/>
            <a:ext cx="8229600" cy="1143000"/>
          </a:xfrm>
        </p:spPr>
        <p:txBody>
          <a:bodyPr/>
          <a:lstStyle/>
          <a:p>
            <a:pPr>
              <a:defRPr/>
            </a:pPr>
            <a:r>
              <a:rPr lang="en-GB" sz="4800" dirty="0" smtClean="0">
                <a:cs typeface="Arial" pitchFamily="34" charset="0"/>
              </a:rPr>
              <a:t>Tuckman</a:t>
            </a:r>
          </a:p>
        </p:txBody>
      </p:sp>
      <p:sp>
        <p:nvSpPr>
          <p:cNvPr id="14339" name="Rectangle 3"/>
          <p:cNvSpPr>
            <a:spLocks noGrp="1" noChangeArrowheads="1"/>
          </p:cNvSpPr>
          <p:nvPr>
            <p:ph type="body" idx="1"/>
          </p:nvPr>
        </p:nvSpPr>
        <p:spPr/>
        <p:txBody>
          <a:bodyPr/>
          <a:lstStyle/>
          <a:p>
            <a:pPr marL="0" indent="0">
              <a:lnSpc>
                <a:spcPct val="90000"/>
              </a:lnSpc>
              <a:buNone/>
            </a:pPr>
            <a:r>
              <a:rPr lang="en-GB" altLang="en-US" sz="2400" dirty="0" smtClean="0">
                <a:latin typeface="Arial" pitchFamily="34" charset="0"/>
                <a:cs typeface="Arial" pitchFamily="34" charset="0"/>
              </a:rPr>
              <a:t>If you adopt this theory as a guide to action in teams it would suggest certain behaviours for team members and facilitating actions for team leaders. </a:t>
            </a:r>
          </a:p>
          <a:p>
            <a:pPr marL="0" indent="0">
              <a:lnSpc>
                <a:spcPct val="90000"/>
              </a:lnSpc>
              <a:buNone/>
            </a:pPr>
            <a:endParaRPr lang="en-GB" altLang="en-US" sz="2400" dirty="0">
              <a:latin typeface="Arial" pitchFamily="34" charset="0"/>
              <a:cs typeface="Arial" pitchFamily="34" charset="0"/>
            </a:endParaRPr>
          </a:p>
          <a:p>
            <a:pPr marL="0" indent="0">
              <a:lnSpc>
                <a:spcPct val="90000"/>
              </a:lnSpc>
              <a:buNone/>
            </a:pPr>
            <a:r>
              <a:rPr lang="en-GB" altLang="en-US" sz="2400" dirty="0" smtClean="0">
                <a:latin typeface="Arial" pitchFamily="34" charset="0"/>
                <a:cs typeface="Arial" pitchFamily="34" charset="0"/>
              </a:rPr>
              <a:t>Each stage is revisited in three sections: </a:t>
            </a:r>
          </a:p>
          <a:p>
            <a:pPr lvl="1">
              <a:lnSpc>
                <a:spcPct val="90000"/>
              </a:lnSpc>
            </a:pPr>
            <a:r>
              <a:rPr lang="en-GB" altLang="en-US" sz="2000" dirty="0" smtClean="0">
                <a:latin typeface="Arial" pitchFamily="34" charset="0"/>
                <a:cs typeface="Arial" pitchFamily="34" charset="0"/>
              </a:rPr>
              <a:t>characteristics of the stage</a:t>
            </a:r>
          </a:p>
          <a:p>
            <a:pPr lvl="1">
              <a:lnSpc>
                <a:spcPct val="90000"/>
              </a:lnSpc>
            </a:pPr>
            <a:r>
              <a:rPr lang="en-GB" altLang="en-US" sz="2000" dirty="0" smtClean="0">
                <a:latin typeface="Arial" pitchFamily="34" charset="0"/>
                <a:cs typeface="Arial" pitchFamily="34" charset="0"/>
              </a:rPr>
              <a:t>team behaviours likely to occur </a:t>
            </a:r>
          </a:p>
          <a:p>
            <a:pPr lvl="1">
              <a:lnSpc>
                <a:spcPct val="90000"/>
              </a:lnSpc>
            </a:pPr>
            <a:r>
              <a:rPr lang="en-GB" altLang="en-US" sz="2000" dirty="0" smtClean="0">
                <a:latin typeface="Arial" pitchFamily="34" charset="0"/>
                <a:cs typeface="Arial" pitchFamily="34" charset="0"/>
              </a:rPr>
              <a:t>actions for leaders.</a:t>
            </a:r>
            <a:endParaRPr lang="en-GB" altLang="en-US" sz="2000" b="1" dirty="0" smtClean="0">
              <a:latin typeface="Arial" pitchFamily="34" charset="0"/>
              <a:cs typeface="Arial" pitchFamily="34" charset="0"/>
            </a:endParaRPr>
          </a:p>
        </p:txBody>
      </p:sp>
      <p:sp>
        <p:nvSpPr>
          <p:cNvPr id="2" name="Rectangle 1"/>
          <p:cNvSpPr/>
          <p:nvPr/>
        </p:nvSpPr>
        <p:spPr>
          <a:xfrm>
            <a:off x="323528" y="5085184"/>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12996162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2"/>
          <p:cNvSpPr>
            <a:spLocks noGrp="1" noChangeArrowheads="1"/>
          </p:cNvSpPr>
          <p:nvPr>
            <p:ph type="title"/>
          </p:nvPr>
        </p:nvSpPr>
        <p:spPr/>
        <p:txBody>
          <a:bodyPr/>
          <a:lstStyle/>
          <a:p>
            <a:pPr>
              <a:defRPr/>
            </a:pPr>
            <a:r>
              <a:rPr lang="en-GB" sz="5400" dirty="0" smtClean="0">
                <a:cs typeface="Arial" pitchFamily="34" charset="0"/>
              </a:rPr>
              <a:t>Stage 1 – Forming </a:t>
            </a:r>
          </a:p>
        </p:txBody>
      </p:sp>
      <p:sp>
        <p:nvSpPr>
          <p:cNvPr id="15363" name="Rectangle 3"/>
          <p:cNvSpPr>
            <a:spLocks noGrp="1" noChangeArrowheads="1"/>
          </p:cNvSpPr>
          <p:nvPr>
            <p:ph type="body" idx="1"/>
          </p:nvPr>
        </p:nvSpPr>
        <p:spPr/>
        <p:txBody>
          <a:bodyPr/>
          <a:lstStyle/>
          <a:p>
            <a:pPr>
              <a:lnSpc>
                <a:spcPct val="90000"/>
              </a:lnSpc>
              <a:buFont typeface="Monotype Sorts" pitchFamily="2" charset="2"/>
              <a:buNone/>
            </a:pPr>
            <a:r>
              <a:rPr lang="en-GB" altLang="en-US" b="1" smtClean="0">
                <a:latin typeface="Arial" pitchFamily="34" charset="0"/>
                <a:cs typeface="Arial" pitchFamily="34" charset="0"/>
              </a:rPr>
              <a:t>Characteristics</a:t>
            </a:r>
          </a:p>
          <a:p>
            <a:pPr>
              <a:lnSpc>
                <a:spcPct val="90000"/>
              </a:lnSpc>
            </a:pPr>
            <a:r>
              <a:rPr lang="en-GB" altLang="en-US" sz="2400" smtClean="0">
                <a:latin typeface="Arial" pitchFamily="34" charset="0"/>
                <a:cs typeface="Arial"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p:txBody>
      </p:sp>
    </p:spTree>
    <p:extLst>
      <p:ext uri="{BB962C8B-B14F-4D97-AF65-F5344CB8AC3E}">
        <p14:creationId xmlns:p14="http://schemas.microsoft.com/office/powerpoint/2010/main" val="9754250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994" name="Rectangle 2"/>
          <p:cNvSpPr>
            <a:spLocks noGrp="1" noChangeArrowheads="1"/>
          </p:cNvSpPr>
          <p:nvPr>
            <p:ph type="title"/>
          </p:nvPr>
        </p:nvSpPr>
        <p:spPr/>
        <p:txBody>
          <a:bodyPr/>
          <a:lstStyle/>
          <a:p>
            <a:pPr>
              <a:defRPr/>
            </a:pPr>
            <a:r>
              <a:rPr lang="en-GB" sz="5400" dirty="0" smtClean="0">
                <a:cs typeface="Arial" pitchFamily="34" charset="0"/>
              </a:rPr>
              <a:t>Stage 1 – Forming</a:t>
            </a:r>
          </a:p>
        </p:txBody>
      </p:sp>
      <p:sp>
        <p:nvSpPr>
          <p:cNvPr id="16387" name="Rectangle 3"/>
          <p:cNvSpPr>
            <a:spLocks noGrp="1" noChangeArrowheads="1"/>
          </p:cNvSpPr>
          <p:nvPr>
            <p:ph type="body" idx="1"/>
          </p:nvPr>
        </p:nvSpPr>
        <p:spPr/>
        <p:txBody>
          <a:bodyPr/>
          <a:lstStyle/>
          <a:p>
            <a:pPr>
              <a:lnSpc>
                <a:spcPct val="90000"/>
              </a:lnSpc>
              <a:buFont typeface="Monotype Sorts" pitchFamily="2" charset="2"/>
              <a:buNone/>
            </a:pPr>
            <a:r>
              <a:rPr lang="en-GB" altLang="en-US" b="1" smtClean="0">
                <a:latin typeface="Arial" pitchFamily="34" charset="0"/>
                <a:cs typeface="Arial" pitchFamily="34" charset="0"/>
              </a:rPr>
              <a:t>Behaviours</a:t>
            </a:r>
          </a:p>
          <a:p>
            <a:pPr>
              <a:lnSpc>
                <a:spcPct val="90000"/>
              </a:lnSpc>
            </a:pPr>
            <a:r>
              <a:rPr lang="en-GB" altLang="en-US" sz="2400" smtClean="0">
                <a:latin typeface="Arial" pitchFamily="34" charset="0"/>
                <a:cs typeface="Arial" pitchFamily="34" charset="0"/>
              </a:rPr>
              <a:t>Members will present themselves.</a:t>
            </a:r>
          </a:p>
          <a:p>
            <a:pPr>
              <a:lnSpc>
                <a:spcPct val="90000"/>
              </a:lnSpc>
            </a:pPr>
            <a:r>
              <a:rPr lang="en-GB" altLang="en-US" sz="2400" smtClean="0">
                <a:latin typeface="Arial" pitchFamily="34" charset="0"/>
                <a:cs typeface="Arial" pitchFamily="34" charset="0"/>
              </a:rPr>
              <a:t>Try to understand and relate to the team goal.</a:t>
            </a:r>
          </a:p>
          <a:p>
            <a:pPr>
              <a:lnSpc>
                <a:spcPct val="90000"/>
              </a:lnSpc>
            </a:pPr>
            <a:r>
              <a:rPr lang="en-GB" altLang="en-US" sz="2400" smtClean="0">
                <a:latin typeface="Arial" pitchFamily="34" charset="0"/>
                <a:cs typeface="Arial" pitchFamily="34" charset="0"/>
              </a:rPr>
              <a:t>The team will try to define and explore the team goal.</a:t>
            </a:r>
          </a:p>
          <a:p>
            <a:pPr>
              <a:lnSpc>
                <a:spcPct val="90000"/>
              </a:lnSpc>
            </a:pPr>
            <a:r>
              <a:rPr lang="en-GB" altLang="en-US" sz="2400" smtClean="0">
                <a:latin typeface="Arial" pitchFamily="34" charset="0"/>
                <a:cs typeface="Arial" pitchFamily="34" charset="0"/>
              </a:rPr>
              <a:t>Try to set out steps to achieve the goal.</a:t>
            </a:r>
          </a:p>
          <a:p>
            <a:pPr>
              <a:lnSpc>
                <a:spcPct val="90000"/>
              </a:lnSpc>
            </a:pPr>
            <a:r>
              <a:rPr lang="en-GB" altLang="en-US" sz="2400" smtClean="0">
                <a:latin typeface="Arial" pitchFamily="34" charset="0"/>
                <a:cs typeface="Arial" pitchFamily="34" charset="0"/>
              </a:rPr>
              <a:t>Try to fit themselves into a role in the team.</a:t>
            </a:r>
          </a:p>
        </p:txBody>
      </p:sp>
    </p:spTree>
    <p:extLst>
      <p:ext uri="{BB962C8B-B14F-4D97-AF65-F5344CB8AC3E}">
        <p14:creationId xmlns:p14="http://schemas.microsoft.com/office/powerpoint/2010/main" val="30809116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2"/>
          <p:cNvSpPr>
            <a:spLocks noGrp="1" noChangeArrowheads="1"/>
          </p:cNvSpPr>
          <p:nvPr>
            <p:ph type="title"/>
          </p:nvPr>
        </p:nvSpPr>
        <p:spPr/>
        <p:txBody>
          <a:bodyPr/>
          <a:lstStyle/>
          <a:p>
            <a:pPr>
              <a:defRPr/>
            </a:pPr>
            <a:r>
              <a:rPr lang="en-GB" sz="5400" dirty="0" smtClean="0">
                <a:cs typeface="Arial" pitchFamily="34" charset="0"/>
              </a:rPr>
              <a:t>Stage 1 – Forming</a:t>
            </a:r>
          </a:p>
        </p:txBody>
      </p:sp>
      <p:sp>
        <p:nvSpPr>
          <p:cNvPr id="17411"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Leader’s actions</a:t>
            </a:r>
          </a:p>
          <a:p>
            <a:pPr>
              <a:lnSpc>
                <a:spcPct val="80000"/>
              </a:lnSpc>
            </a:pPr>
            <a:r>
              <a:rPr lang="en-GB" altLang="en-US" sz="2400" smtClean="0">
                <a:latin typeface="Arial" pitchFamily="34" charset="0"/>
                <a:cs typeface="Arial" pitchFamily="34" charset="0"/>
              </a:rPr>
              <a:t>Use ‘ice breakers’ to help the team to get to know each other.</a:t>
            </a:r>
          </a:p>
          <a:p>
            <a:pPr>
              <a:lnSpc>
                <a:spcPct val="80000"/>
              </a:lnSpc>
            </a:pPr>
            <a:r>
              <a:rPr lang="en-GB" altLang="en-US" sz="2400" smtClean="0">
                <a:latin typeface="Arial" pitchFamily="34" charset="0"/>
                <a:cs typeface="Arial" pitchFamily="34" charset="0"/>
              </a:rPr>
              <a:t>Set out a management vision for the team.</a:t>
            </a:r>
          </a:p>
          <a:p>
            <a:pPr>
              <a:lnSpc>
                <a:spcPct val="80000"/>
              </a:lnSpc>
            </a:pPr>
            <a:r>
              <a:rPr lang="en-GB" altLang="en-US" sz="2400" smtClean="0">
                <a:latin typeface="Arial" pitchFamily="34" charset="0"/>
                <a:cs typeface="Arial" pitchFamily="34" charset="0"/>
              </a:rPr>
              <a:t>Explain and make clear the dimensions and limitations within which the team must work: time, budget, and so on.</a:t>
            </a:r>
          </a:p>
          <a:p>
            <a:pPr>
              <a:lnSpc>
                <a:spcPct val="80000"/>
              </a:lnSpc>
            </a:pPr>
            <a:r>
              <a:rPr lang="en-GB" altLang="en-US" sz="2400" smtClean="0">
                <a:latin typeface="Arial" pitchFamily="34" charset="0"/>
                <a:cs typeface="Arial" pitchFamily="34" charset="0"/>
              </a:rPr>
              <a:t>Move the team onto the storming stage at the correct time.</a:t>
            </a:r>
            <a:endParaRPr lang="en-GB" altLang="en-US" sz="2400" b="1" smtClean="0">
              <a:latin typeface="Arial" pitchFamily="34" charset="0"/>
              <a:cs typeface="Arial" pitchFamily="34" charset="0"/>
            </a:endParaRPr>
          </a:p>
        </p:txBody>
      </p:sp>
    </p:spTree>
    <p:extLst>
      <p:ext uri="{BB962C8B-B14F-4D97-AF65-F5344CB8AC3E}">
        <p14:creationId xmlns:p14="http://schemas.microsoft.com/office/powerpoint/2010/main" val="22054821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42" name="Rectangle 2"/>
          <p:cNvSpPr>
            <a:spLocks noGrp="1" noChangeArrowheads="1"/>
          </p:cNvSpPr>
          <p:nvPr>
            <p:ph type="title"/>
          </p:nvPr>
        </p:nvSpPr>
        <p:spPr/>
        <p:txBody>
          <a:bodyPr/>
          <a:lstStyle/>
          <a:p>
            <a:pPr>
              <a:defRPr/>
            </a:pPr>
            <a:r>
              <a:rPr lang="en-GB" sz="5400" dirty="0" smtClean="0">
                <a:cs typeface="Arial" pitchFamily="34" charset="0"/>
              </a:rPr>
              <a:t>Stage 2 – Storming </a:t>
            </a:r>
          </a:p>
        </p:txBody>
      </p:sp>
      <p:sp>
        <p:nvSpPr>
          <p:cNvPr id="18435"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Characteristics</a:t>
            </a:r>
          </a:p>
          <a:p>
            <a:pPr>
              <a:lnSpc>
                <a:spcPct val="80000"/>
              </a:lnSpc>
            </a:pPr>
            <a:r>
              <a:rPr lang="en-GB" altLang="en-US" sz="2400" smtClean="0">
                <a:latin typeface="Arial" pitchFamily="34" charset="0"/>
                <a:cs typeface="Arial"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p:txBody>
      </p:sp>
    </p:spTree>
    <p:extLst>
      <p:ext uri="{BB962C8B-B14F-4D97-AF65-F5344CB8AC3E}">
        <p14:creationId xmlns:p14="http://schemas.microsoft.com/office/powerpoint/2010/main" val="11660283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2"/>
          <p:cNvSpPr>
            <a:spLocks noGrp="1" noChangeArrowheads="1"/>
          </p:cNvSpPr>
          <p:nvPr>
            <p:ph type="title"/>
          </p:nvPr>
        </p:nvSpPr>
        <p:spPr/>
        <p:txBody>
          <a:bodyPr/>
          <a:lstStyle/>
          <a:p>
            <a:pPr>
              <a:defRPr/>
            </a:pPr>
            <a:r>
              <a:rPr lang="en-GB" sz="5400" dirty="0" smtClean="0">
                <a:cs typeface="Arial" pitchFamily="34" charset="0"/>
              </a:rPr>
              <a:t>Stage 2 – Storming</a:t>
            </a:r>
          </a:p>
        </p:txBody>
      </p:sp>
      <p:sp>
        <p:nvSpPr>
          <p:cNvPr id="19459"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Behaviours</a:t>
            </a:r>
          </a:p>
          <a:p>
            <a:pPr>
              <a:lnSpc>
                <a:spcPct val="80000"/>
              </a:lnSpc>
            </a:pPr>
            <a:r>
              <a:rPr lang="en-GB" altLang="en-US" sz="2400" smtClean="0">
                <a:latin typeface="Arial" pitchFamily="34" charset="0"/>
                <a:cs typeface="Arial" pitchFamily="34" charset="0"/>
              </a:rPr>
              <a:t>Team members start to reveal their true selves, for better or worse.</a:t>
            </a:r>
          </a:p>
          <a:p>
            <a:pPr>
              <a:lnSpc>
                <a:spcPct val="80000"/>
              </a:lnSpc>
            </a:pPr>
            <a:r>
              <a:rPr lang="en-GB" altLang="en-US" sz="2400" smtClean="0">
                <a:latin typeface="Arial" pitchFamily="34" charset="0"/>
                <a:cs typeface="Arial" pitchFamily="34" charset="0"/>
              </a:rPr>
              <a:t>Team members start to be impatient and frustrated with the progress the team is making.</a:t>
            </a:r>
          </a:p>
          <a:p>
            <a:pPr>
              <a:lnSpc>
                <a:spcPct val="80000"/>
              </a:lnSpc>
            </a:pPr>
            <a:r>
              <a:rPr lang="en-GB" altLang="en-US" sz="2400" smtClean="0">
                <a:latin typeface="Arial" pitchFamily="34" charset="0"/>
                <a:cs typeface="Arial" pitchFamily="34" charset="0"/>
              </a:rPr>
              <a:t>Team members ‘tread on each other’s toes’ and they defend their positions or leave.</a:t>
            </a:r>
          </a:p>
          <a:p>
            <a:pPr>
              <a:lnSpc>
                <a:spcPct val="80000"/>
              </a:lnSpc>
            </a:pPr>
            <a:r>
              <a:rPr lang="en-GB" altLang="en-US" sz="2400" smtClean="0">
                <a:latin typeface="Arial" pitchFamily="34" charset="0"/>
                <a:cs typeface="Arial" pitchFamily="34" charset="0"/>
              </a:rPr>
              <a:t>There will be general feelings of instability and mutiny.</a:t>
            </a:r>
          </a:p>
        </p:txBody>
      </p:sp>
    </p:spTree>
    <p:extLst>
      <p:ext uri="{BB962C8B-B14F-4D97-AF65-F5344CB8AC3E}">
        <p14:creationId xmlns:p14="http://schemas.microsoft.com/office/powerpoint/2010/main" val="1304111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2"/>
          <p:cNvSpPr>
            <a:spLocks noGrp="1" noChangeArrowheads="1"/>
          </p:cNvSpPr>
          <p:nvPr>
            <p:ph type="title"/>
          </p:nvPr>
        </p:nvSpPr>
        <p:spPr/>
        <p:txBody>
          <a:bodyPr/>
          <a:lstStyle/>
          <a:p>
            <a:pPr>
              <a:defRPr/>
            </a:pPr>
            <a:r>
              <a:rPr lang="en-GB" sz="5400" dirty="0" smtClean="0">
                <a:cs typeface="Arial" pitchFamily="34" charset="0"/>
              </a:rPr>
              <a:t>Stage 2 – Storming</a:t>
            </a:r>
            <a:endParaRPr lang="en-GB" sz="3200" b="1" dirty="0" smtClean="0">
              <a:cs typeface="Arial" pitchFamily="34" charset="0"/>
            </a:endParaRPr>
          </a:p>
        </p:txBody>
      </p:sp>
      <p:sp>
        <p:nvSpPr>
          <p:cNvPr id="20483" name="Rectangle 3"/>
          <p:cNvSpPr>
            <a:spLocks noGrp="1" noChangeArrowheads="1"/>
          </p:cNvSpPr>
          <p:nvPr>
            <p:ph type="body" idx="1"/>
          </p:nvPr>
        </p:nvSpPr>
        <p:spPr/>
        <p:txBody>
          <a:bodyPr>
            <a:normAutofit fontScale="92500"/>
          </a:bodyPr>
          <a:lstStyle/>
          <a:p>
            <a:pPr>
              <a:lnSpc>
                <a:spcPct val="80000"/>
              </a:lnSpc>
              <a:buFont typeface="Monotype Sorts" pitchFamily="2" charset="2"/>
              <a:buNone/>
            </a:pPr>
            <a:r>
              <a:rPr lang="en-GB" altLang="en-US" b="1" smtClean="0">
                <a:latin typeface="Arial" pitchFamily="34" charset="0"/>
                <a:cs typeface="Arial" pitchFamily="34" charset="0"/>
              </a:rPr>
              <a:t>Leader’s actions</a:t>
            </a:r>
          </a:p>
          <a:p>
            <a:pPr>
              <a:lnSpc>
                <a:spcPct val="80000"/>
              </a:lnSpc>
            </a:pPr>
            <a:r>
              <a:rPr lang="en-GB" altLang="en-US" sz="2400" smtClean="0">
                <a:latin typeface="Arial" pitchFamily="34" charset="0"/>
                <a:cs typeface="Arial" pitchFamily="34" charset="0"/>
              </a:rPr>
              <a:t>Accept that the storming stage is vital to the team’s success.</a:t>
            </a:r>
          </a:p>
          <a:p>
            <a:pPr>
              <a:lnSpc>
                <a:spcPct val="80000"/>
              </a:lnSpc>
            </a:pPr>
            <a:r>
              <a:rPr lang="en-GB" altLang="en-US" sz="2400" smtClean="0">
                <a:latin typeface="Arial" pitchFamily="34" charset="0"/>
                <a:cs typeface="Arial" pitchFamily="34" charset="0"/>
              </a:rPr>
              <a:t>Do not be put off or intimidated by the instability and aggression of this phase.</a:t>
            </a:r>
          </a:p>
          <a:p>
            <a:pPr>
              <a:lnSpc>
                <a:spcPct val="80000"/>
              </a:lnSpc>
            </a:pPr>
            <a:r>
              <a:rPr lang="en-GB" altLang="en-US" sz="2400" smtClean="0">
                <a:latin typeface="Arial" pitchFamily="34" charset="0"/>
                <a:cs typeface="Arial" pitchFamily="34" charset="0"/>
              </a:rPr>
              <a:t>Remind the group that this stage is a natural point in the development of the group.</a:t>
            </a:r>
          </a:p>
          <a:p>
            <a:pPr>
              <a:lnSpc>
                <a:spcPct val="80000"/>
              </a:lnSpc>
            </a:pPr>
            <a:r>
              <a:rPr lang="en-GB" altLang="en-US" sz="2400" smtClean="0">
                <a:latin typeface="Arial" pitchFamily="34" charset="0"/>
                <a:cs typeface="Arial" pitchFamily="34" charset="0"/>
              </a:rPr>
              <a:t>Manage the tensions and aggressions and turn them into positive actions.</a:t>
            </a:r>
          </a:p>
          <a:p>
            <a:pPr>
              <a:lnSpc>
                <a:spcPct val="80000"/>
              </a:lnSpc>
            </a:pPr>
            <a:r>
              <a:rPr lang="en-GB" altLang="en-US" sz="2400" smtClean="0">
                <a:latin typeface="Arial" pitchFamily="34" charset="0"/>
                <a:cs typeface="Arial" pitchFamily="34" charset="0"/>
              </a:rPr>
              <a:t>Surface and address the conflicts – the team cannot move on until this is done.</a:t>
            </a:r>
          </a:p>
          <a:p>
            <a:pPr>
              <a:lnSpc>
                <a:spcPct val="80000"/>
              </a:lnSpc>
            </a:pPr>
            <a:r>
              <a:rPr lang="en-GB" altLang="en-US" sz="2400" smtClean="0">
                <a:latin typeface="Arial" pitchFamily="34" charset="0"/>
                <a:cs typeface="Arial" pitchFamily="34" charset="0"/>
              </a:rPr>
              <a:t>Know the point to move the team on to the norming stage.</a:t>
            </a:r>
            <a:endParaRPr lang="en-GB" altLang="en-US" sz="2400" b="1" smtClean="0">
              <a:latin typeface="Arial" pitchFamily="34" charset="0"/>
              <a:cs typeface="Arial" pitchFamily="34" charset="0"/>
            </a:endParaRPr>
          </a:p>
        </p:txBody>
      </p:sp>
    </p:spTree>
    <p:extLst>
      <p:ext uri="{BB962C8B-B14F-4D97-AF65-F5344CB8AC3E}">
        <p14:creationId xmlns:p14="http://schemas.microsoft.com/office/powerpoint/2010/main" val="12858963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2"/>
          <p:cNvSpPr>
            <a:spLocks noGrp="1" noChangeArrowheads="1"/>
          </p:cNvSpPr>
          <p:nvPr>
            <p:ph type="title"/>
          </p:nvPr>
        </p:nvSpPr>
        <p:spPr/>
        <p:txBody>
          <a:bodyPr/>
          <a:lstStyle/>
          <a:p>
            <a:pPr>
              <a:defRPr/>
            </a:pPr>
            <a:r>
              <a:rPr lang="en-GB" sz="5400" dirty="0" smtClean="0">
                <a:cs typeface="Arial" pitchFamily="34" charset="0"/>
              </a:rPr>
              <a:t>Stage 3 – </a:t>
            </a:r>
            <a:r>
              <a:rPr lang="en-GB" sz="5400" dirty="0" err="1" smtClean="0">
                <a:cs typeface="Arial" pitchFamily="34" charset="0"/>
              </a:rPr>
              <a:t>Norming</a:t>
            </a:r>
            <a:endParaRPr lang="en-GB" sz="5400" dirty="0" smtClean="0">
              <a:cs typeface="Arial" pitchFamily="34" charset="0"/>
            </a:endParaRPr>
          </a:p>
        </p:txBody>
      </p:sp>
      <p:sp>
        <p:nvSpPr>
          <p:cNvPr id="21507"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Characteristics</a:t>
            </a:r>
          </a:p>
          <a:p>
            <a:pPr>
              <a:lnSpc>
                <a:spcPct val="80000"/>
              </a:lnSpc>
            </a:pPr>
            <a:r>
              <a:rPr lang="en-GB" altLang="en-US" sz="2400" smtClean="0">
                <a:latin typeface="Arial" pitchFamily="34" charset="0"/>
                <a:cs typeface="Arial"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p:txBody>
      </p:sp>
    </p:spTree>
    <p:extLst>
      <p:ext uri="{BB962C8B-B14F-4D97-AF65-F5344CB8AC3E}">
        <p14:creationId xmlns:p14="http://schemas.microsoft.com/office/powerpoint/2010/main" val="40524012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8" name="Rectangle 2"/>
          <p:cNvSpPr>
            <a:spLocks noGrp="1" noChangeArrowheads="1"/>
          </p:cNvSpPr>
          <p:nvPr>
            <p:ph type="title"/>
          </p:nvPr>
        </p:nvSpPr>
        <p:spPr/>
        <p:txBody>
          <a:bodyPr/>
          <a:lstStyle/>
          <a:p>
            <a:pPr>
              <a:defRPr/>
            </a:pPr>
            <a:r>
              <a:rPr lang="en-GB" sz="5400" dirty="0" smtClean="0">
                <a:cs typeface="Arial" pitchFamily="34" charset="0"/>
              </a:rPr>
              <a:t>Stage 3 – </a:t>
            </a:r>
            <a:r>
              <a:rPr lang="en-GB" sz="5400" dirty="0" err="1" smtClean="0">
                <a:cs typeface="Arial" pitchFamily="34" charset="0"/>
              </a:rPr>
              <a:t>Norming</a:t>
            </a:r>
            <a:endParaRPr lang="en-GB" sz="5400" dirty="0" smtClean="0">
              <a:cs typeface="Arial" pitchFamily="34" charset="0"/>
            </a:endParaRPr>
          </a:p>
        </p:txBody>
      </p:sp>
      <p:sp>
        <p:nvSpPr>
          <p:cNvPr id="22531"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Behaviours</a:t>
            </a:r>
          </a:p>
          <a:p>
            <a:pPr>
              <a:lnSpc>
                <a:spcPct val="80000"/>
              </a:lnSpc>
            </a:pPr>
            <a:r>
              <a:rPr lang="en-GB" altLang="en-US" sz="2400" smtClean="0">
                <a:latin typeface="Arial" pitchFamily="34" charset="0"/>
                <a:cs typeface="Arial" pitchFamily="34" charset="0"/>
              </a:rPr>
              <a:t>The rules of membership and performance that may have been overlooked in the conflict of the previous stage are now taken very seriously. </a:t>
            </a:r>
          </a:p>
          <a:p>
            <a:pPr>
              <a:lnSpc>
                <a:spcPct val="80000"/>
              </a:lnSpc>
            </a:pPr>
            <a:r>
              <a:rPr lang="en-GB" altLang="en-US" sz="2400" smtClean="0">
                <a:latin typeface="Arial" pitchFamily="34" charset="0"/>
                <a:cs typeface="Arial" pitchFamily="34" charset="0"/>
              </a:rPr>
              <a:t>There will be a move from ideas generation to planning and decision-making. </a:t>
            </a:r>
          </a:p>
          <a:p>
            <a:pPr>
              <a:lnSpc>
                <a:spcPct val="80000"/>
              </a:lnSpc>
            </a:pPr>
            <a:r>
              <a:rPr lang="en-GB" altLang="en-US" sz="2400" smtClean="0">
                <a:latin typeface="Arial" pitchFamily="34" charset="0"/>
                <a:cs typeface="Arial" pitchFamily="34" charset="0"/>
              </a:rPr>
              <a:t>There will be limited discussion and much more action. </a:t>
            </a:r>
          </a:p>
          <a:p>
            <a:pPr>
              <a:lnSpc>
                <a:spcPct val="80000"/>
              </a:lnSpc>
            </a:pPr>
            <a:r>
              <a:rPr lang="en-GB" altLang="en-US" sz="2400" smtClean="0">
                <a:latin typeface="Arial" pitchFamily="34" charset="0"/>
                <a:cs typeface="Arial" pitchFamily="34" charset="0"/>
              </a:rPr>
              <a:t>Subgroups, both formal and informal, may be formed to progress towards the final goal more quickly. </a:t>
            </a:r>
          </a:p>
          <a:p>
            <a:pPr>
              <a:lnSpc>
                <a:spcPct val="80000"/>
              </a:lnSpc>
            </a:pPr>
            <a:r>
              <a:rPr lang="en-GB" altLang="en-US" sz="2400" smtClean="0">
                <a:latin typeface="Arial" pitchFamily="34" charset="0"/>
                <a:cs typeface="Arial" pitchFamily="34" charset="0"/>
              </a:rPr>
              <a:t>There will be very little explicit conflict; there may however be some tacit (behind-the-scenes) conflict.</a:t>
            </a:r>
          </a:p>
        </p:txBody>
      </p:sp>
    </p:spTree>
    <p:extLst>
      <p:ext uri="{BB962C8B-B14F-4D97-AF65-F5344CB8AC3E}">
        <p14:creationId xmlns:p14="http://schemas.microsoft.com/office/powerpoint/2010/main" val="22504325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2"/>
          <p:cNvSpPr>
            <a:spLocks noGrp="1" noChangeArrowheads="1"/>
          </p:cNvSpPr>
          <p:nvPr>
            <p:ph type="title"/>
          </p:nvPr>
        </p:nvSpPr>
        <p:spPr/>
        <p:txBody>
          <a:bodyPr/>
          <a:lstStyle/>
          <a:p>
            <a:pPr>
              <a:defRPr/>
            </a:pPr>
            <a:r>
              <a:rPr lang="en-GB" sz="5400" dirty="0" smtClean="0">
                <a:cs typeface="Arial" pitchFamily="34" charset="0"/>
              </a:rPr>
              <a:t>Stage 3 – </a:t>
            </a:r>
            <a:r>
              <a:rPr lang="en-GB" sz="5400" dirty="0" err="1" smtClean="0">
                <a:cs typeface="Arial" pitchFamily="34" charset="0"/>
              </a:rPr>
              <a:t>Norming</a:t>
            </a:r>
            <a:endParaRPr lang="en-GB" sz="5400" dirty="0" smtClean="0">
              <a:cs typeface="Arial" pitchFamily="34" charset="0"/>
            </a:endParaRPr>
          </a:p>
        </p:txBody>
      </p:sp>
      <p:sp>
        <p:nvSpPr>
          <p:cNvPr id="23555" name="Rectangle 3"/>
          <p:cNvSpPr>
            <a:spLocks noGrp="1" noChangeArrowheads="1"/>
          </p:cNvSpPr>
          <p:nvPr>
            <p:ph type="body" idx="1"/>
          </p:nvPr>
        </p:nvSpPr>
        <p:spPr/>
        <p:txBody>
          <a:bodyPr>
            <a:normAutofit lnSpcReduction="10000"/>
          </a:bodyPr>
          <a:lstStyle/>
          <a:p>
            <a:pPr>
              <a:lnSpc>
                <a:spcPct val="80000"/>
              </a:lnSpc>
              <a:buFont typeface="Monotype Sorts" pitchFamily="2" charset="2"/>
              <a:buNone/>
            </a:pPr>
            <a:r>
              <a:rPr lang="en-GB" altLang="en-US" b="1" smtClean="0">
                <a:latin typeface="Arial" pitchFamily="34" charset="0"/>
                <a:cs typeface="Arial" pitchFamily="34" charset="0"/>
              </a:rPr>
              <a:t>Leader’s actions</a:t>
            </a:r>
          </a:p>
          <a:p>
            <a:pPr>
              <a:lnSpc>
                <a:spcPct val="80000"/>
              </a:lnSpc>
            </a:pPr>
            <a:r>
              <a:rPr lang="en-GB" altLang="en-US" sz="2400" smtClean="0">
                <a:latin typeface="Arial" pitchFamily="34" charset="0"/>
                <a:cs typeface="Arial" pitchFamily="34" charset="0"/>
              </a:rPr>
              <a:t>As leader you must keep the team focused on the task and its timely completion.</a:t>
            </a:r>
          </a:p>
          <a:p>
            <a:pPr>
              <a:lnSpc>
                <a:spcPct val="80000"/>
              </a:lnSpc>
            </a:pPr>
            <a:r>
              <a:rPr lang="en-GB" altLang="en-US" sz="2400" smtClean="0">
                <a:latin typeface="Arial" pitchFamily="34" charset="0"/>
                <a:cs typeface="Arial" pitchFamily="34" charset="0"/>
              </a:rPr>
              <a:t>Control the team and ensure they are following the agreed plans to completion.</a:t>
            </a:r>
          </a:p>
          <a:p>
            <a:pPr>
              <a:lnSpc>
                <a:spcPct val="80000"/>
              </a:lnSpc>
            </a:pPr>
            <a:r>
              <a:rPr lang="en-GB" altLang="en-US" sz="2400" smtClean="0">
                <a:latin typeface="Arial" pitchFamily="34" charset="0"/>
                <a:cs typeface="Arial" pitchFamily="34" charset="0"/>
              </a:rPr>
              <a:t>Control the amount of informal subgrouping that may occur.</a:t>
            </a:r>
          </a:p>
          <a:p>
            <a:pPr>
              <a:lnSpc>
                <a:spcPct val="80000"/>
              </a:lnSpc>
            </a:pPr>
            <a:r>
              <a:rPr lang="en-GB" altLang="en-US" sz="2400" smtClean="0">
                <a:latin typeface="Arial" pitchFamily="34" charset="0"/>
                <a:cs typeface="Arial" pitchFamily="34" charset="0"/>
              </a:rPr>
              <a:t>Watch out for and control tacit conflict (a spillover from the storming stage).</a:t>
            </a:r>
          </a:p>
          <a:p>
            <a:pPr>
              <a:lnSpc>
                <a:spcPct val="80000"/>
              </a:lnSpc>
            </a:pPr>
            <a:r>
              <a:rPr lang="en-GB" altLang="en-US" sz="2400" smtClean="0">
                <a:latin typeface="Arial" pitchFamily="34" charset="0"/>
                <a:cs typeface="Arial" pitchFamily="34" charset="0"/>
              </a:rPr>
              <a:t>Control and relieve stress and pressure; act as the team ‘lubricant’.</a:t>
            </a:r>
          </a:p>
          <a:p>
            <a:pPr>
              <a:lnSpc>
                <a:spcPct val="80000"/>
              </a:lnSpc>
            </a:pPr>
            <a:r>
              <a:rPr lang="en-GB" altLang="en-US" sz="2400" smtClean="0">
                <a:latin typeface="Arial" pitchFamily="34" charset="0"/>
                <a:cs typeface="Arial" pitchFamily="34" charset="0"/>
              </a:rPr>
              <a:t>Inject some humour and fun.</a:t>
            </a:r>
            <a:endParaRPr lang="en-GB" altLang="en-US" sz="2400" b="1" smtClean="0">
              <a:latin typeface="Arial" pitchFamily="34" charset="0"/>
              <a:cs typeface="Arial" pitchFamily="34" charset="0"/>
            </a:endParaRPr>
          </a:p>
        </p:txBody>
      </p:sp>
    </p:spTree>
    <p:extLst>
      <p:ext uri="{BB962C8B-B14F-4D97-AF65-F5344CB8AC3E}">
        <p14:creationId xmlns:p14="http://schemas.microsoft.com/office/powerpoint/2010/main" val="29474539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2"/>
          <p:cNvSpPr>
            <a:spLocks noGrp="1" noChangeArrowheads="1"/>
          </p:cNvSpPr>
          <p:nvPr>
            <p:ph type="title"/>
          </p:nvPr>
        </p:nvSpPr>
        <p:spPr/>
        <p:txBody>
          <a:bodyPr/>
          <a:lstStyle/>
          <a:p>
            <a:pPr>
              <a:defRPr/>
            </a:pPr>
            <a:r>
              <a:rPr lang="en-GB" sz="5400" dirty="0" smtClean="0">
                <a:cs typeface="Arial" pitchFamily="34" charset="0"/>
              </a:rPr>
              <a:t>Stage 4 – Performing</a:t>
            </a:r>
          </a:p>
        </p:txBody>
      </p:sp>
      <p:sp>
        <p:nvSpPr>
          <p:cNvPr id="24579"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Characteristics</a:t>
            </a:r>
          </a:p>
          <a:p>
            <a:pPr>
              <a:lnSpc>
                <a:spcPct val="80000"/>
              </a:lnSpc>
            </a:pPr>
            <a:r>
              <a:rPr lang="en-GB" altLang="en-US" sz="2400" smtClean="0">
                <a:latin typeface="Arial" pitchFamily="34" charset="0"/>
                <a:cs typeface="Arial"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p:txBody>
      </p:sp>
    </p:spTree>
    <p:extLst>
      <p:ext uri="{BB962C8B-B14F-4D97-AF65-F5344CB8AC3E}">
        <p14:creationId xmlns:p14="http://schemas.microsoft.com/office/powerpoint/2010/main" val="27044715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Rectangle 2"/>
          <p:cNvSpPr>
            <a:spLocks noGrp="1" noChangeArrowheads="1"/>
          </p:cNvSpPr>
          <p:nvPr>
            <p:ph type="title"/>
          </p:nvPr>
        </p:nvSpPr>
        <p:spPr/>
        <p:txBody>
          <a:bodyPr/>
          <a:lstStyle/>
          <a:p>
            <a:pPr>
              <a:defRPr/>
            </a:pPr>
            <a:r>
              <a:rPr lang="en-GB" sz="5400" dirty="0" smtClean="0">
                <a:cs typeface="Arial" pitchFamily="34" charset="0"/>
              </a:rPr>
              <a:t>Stage 4 – Performing</a:t>
            </a:r>
          </a:p>
        </p:txBody>
      </p:sp>
      <p:sp>
        <p:nvSpPr>
          <p:cNvPr id="25603"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Behaviours</a:t>
            </a:r>
          </a:p>
          <a:p>
            <a:pPr>
              <a:lnSpc>
                <a:spcPct val="80000"/>
              </a:lnSpc>
            </a:pPr>
            <a:r>
              <a:rPr lang="en-GB" altLang="en-US" sz="2400" smtClean="0">
                <a:latin typeface="Arial" pitchFamily="34" charset="0"/>
                <a:cs typeface="Arial" pitchFamily="34" charset="0"/>
              </a:rPr>
              <a:t>Productive and output-driven, there will be very little unnecessary communication.</a:t>
            </a:r>
          </a:p>
          <a:p>
            <a:pPr>
              <a:lnSpc>
                <a:spcPct val="80000"/>
              </a:lnSpc>
            </a:pPr>
            <a:r>
              <a:rPr lang="en-GB" altLang="en-US" sz="2400" smtClean="0">
                <a:latin typeface="Arial" pitchFamily="34" charset="0"/>
                <a:cs typeface="Arial" pitchFamily="34" charset="0"/>
              </a:rPr>
              <a:t>The team will be cohesive and stick together.</a:t>
            </a:r>
          </a:p>
          <a:p>
            <a:pPr>
              <a:lnSpc>
                <a:spcPct val="80000"/>
              </a:lnSpc>
            </a:pPr>
            <a:r>
              <a:rPr lang="en-GB" altLang="en-US" sz="2400" smtClean="0">
                <a:latin typeface="Arial" pitchFamily="34" charset="0"/>
                <a:cs typeface="Arial" pitchFamily="34" charset="0"/>
              </a:rPr>
              <a:t>The team will be proactive and fast to respond to problems.</a:t>
            </a:r>
          </a:p>
          <a:p>
            <a:pPr>
              <a:lnSpc>
                <a:spcPct val="80000"/>
              </a:lnSpc>
            </a:pPr>
            <a:r>
              <a:rPr lang="en-GB" altLang="en-US" sz="2400" smtClean="0">
                <a:latin typeface="Arial" pitchFamily="34" charset="0"/>
                <a:cs typeface="Arial" pitchFamily="34" charset="0"/>
              </a:rPr>
              <a:t>The team will respond to criticism from within the team but be intolerant of criticism from outside of the team.</a:t>
            </a:r>
          </a:p>
        </p:txBody>
      </p:sp>
    </p:spTree>
    <p:extLst>
      <p:ext uri="{BB962C8B-B14F-4D97-AF65-F5344CB8AC3E}">
        <p14:creationId xmlns:p14="http://schemas.microsoft.com/office/powerpoint/2010/main" val="27447147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234" name="Rectangle 2"/>
          <p:cNvSpPr>
            <a:spLocks noGrp="1" noChangeArrowheads="1"/>
          </p:cNvSpPr>
          <p:nvPr>
            <p:ph type="title"/>
          </p:nvPr>
        </p:nvSpPr>
        <p:spPr/>
        <p:txBody>
          <a:bodyPr/>
          <a:lstStyle/>
          <a:p>
            <a:pPr>
              <a:defRPr/>
            </a:pPr>
            <a:r>
              <a:rPr lang="en-GB" sz="5400" dirty="0" smtClean="0">
                <a:cs typeface="Arial" pitchFamily="34" charset="0"/>
              </a:rPr>
              <a:t>Stage 4 – Performing</a:t>
            </a:r>
          </a:p>
        </p:txBody>
      </p:sp>
      <p:sp>
        <p:nvSpPr>
          <p:cNvPr id="26627"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Leader’s actions</a:t>
            </a:r>
          </a:p>
          <a:p>
            <a:pPr>
              <a:lnSpc>
                <a:spcPct val="80000"/>
              </a:lnSpc>
            </a:pPr>
            <a:r>
              <a:rPr lang="en-GB" altLang="en-US" sz="2400" smtClean="0">
                <a:latin typeface="Arial" pitchFamily="34" charset="0"/>
                <a:cs typeface="Arial" pitchFamily="34" charset="0"/>
              </a:rPr>
              <a:t>Watch out for teams running out of control and in the wrong or inappropriate directions.</a:t>
            </a:r>
          </a:p>
          <a:p>
            <a:pPr>
              <a:lnSpc>
                <a:spcPct val="80000"/>
              </a:lnSpc>
            </a:pPr>
            <a:r>
              <a:rPr lang="en-GB" altLang="en-US" sz="2400" smtClean="0">
                <a:latin typeface="Arial" pitchFamily="34" charset="0"/>
                <a:cs typeface="Arial" pitchFamily="34" charset="0"/>
              </a:rPr>
              <a:t>Reassert the output standards required and monitor team performance against the required standards.</a:t>
            </a:r>
          </a:p>
          <a:p>
            <a:pPr>
              <a:lnSpc>
                <a:spcPct val="80000"/>
              </a:lnSpc>
            </a:pPr>
            <a:r>
              <a:rPr lang="en-GB" altLang="en-US" sz="2400" smtClean="0">
                <a:latin typeface="Arial" pitchFamily="34" charset="0"/>
                <a:cs typeface="Arial" pitchFamily="34" charset="0"/>
              </a:rPr>
              <a:t>Devise praise methods and rewards as milestones are met.</a:t>
            </a:r>
          </a:p>
          <a:p>
            <a:pPr>
              <a:lnSpc>
                <a:spcPct val="80000"/>
              </a:lnSpc>
            </a:pPr>
            <a:r>
              <a:rPr lang="en-GB" altLang="en-US" sz="2400" smtClean="0">
                <a:latin typeface="Arial" pitchFamily="34" charset="0"/>
                <a:cs typeface="Arial" pitchFamily="34" charset="0"/>
              </a:rPr>
              <a:t>Relax and let the team perform without intervention from leadership; monitor and do not interfere – you will be treated as an outsider if you criticise.</a:t>
            </a:r>
            <a:endParaRPr lang="en-GB" altLang="en-US" sz="2400" b="1" smtClean="0">
              <a:latin typeface="Arial" pitchFamily="34" charset="0"/>
              <a:cs typeface="Arial" pitchFamily="34" charset="0"/>
            </a:endParaRPr>
          </a:p>
        </p:txBody>
      </p:sp>
    </p:spTree>
    <p:extLst>
      <p:ext uri="{BB962C8B-B14F-4D97-AF65-F5344CB8AC3E}">
        <p14:creationId xmlns:p14="http://schemas.microsoft.com/office/powerpoint/2010/main" val="42894571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2"/>
          <p:cNvSpPr>
            <a:spLocks noGrp="1" noChangeArrowheads="1"/>
          </p:cNvSpPr>
          <p:nvPr>
            <p:ph type="title"/>
          </p:nvPr>
        </p:nvSpPr>
        <p:spPr/>
        <p:txBody>
          <a:bodyPr/>
          <a:lstStyle/>
          <a:p>
            <a:pPr>
              <a:defRPr/>
            </a:pPr>
            <a:r>
              <a:rPr lang="en-GB" sz="5400" dirty="0" smtClean="0">
                <a:cs typeface="Arial" pitchFamily="34" charset="0"/>
              </a:rPr>
              <a:t>Stage 5 – Mourning</a:t>
            </a:r>
          </a:p>
        </p:txBody>
      </p:sp>
      <p:sp>
        <p:nvSpPr>
          <p:cNvPr id="27651"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Characteristics</a:t>
            </a:r>
          </a:p>
          <a:p>
            <a:pPr>
              <a:lnSpc>
                <a:spcPct val="80000"/>
              </a:lnSpc>
            </a:pPr>
            <a:r>
              <a:rPr lang="en-GB" altLang="en-US" sz="2400" smtClean="0">
                <a:latin typeface="Arial" pitchFamily="34" charset="0"/>
                <a:cs typeface="Arial"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p:txBody>
      </p:sp>
    </p:spTree>
    <p:extLst>
      <p:ext uri="{BB962C8B-B14F-4D97-AF65-F5344CB8AC3E}">
        <p14:creationId xmlns:p14="http://schemas.microsoft.com/office/powerpoint/2010/main" val="18886190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82" name="Rectangle 2"/>
          <p:cNvSpPr>
            <a:spLocks noGrp="1" noChangeArrowheads="1"/>
          </p:cNvSpPr>
          <p:nvPr>
            <p:ph type="title"/>
          </p:nvPr>
        </p:nvSpPr>
        <p:spPr/>
        <p:txBody>
          <a:bodyPr/>
          <a:lstStyle/>
          <a:p>
            <a:pPr>
              <a:defRPr/>
            </a:pPr>
            <a:r>
              <a:rPr lang="en-GB" sz="5400" dirty="0" smtClean="0">
                <a:cs typeface="Arial" pitchFamily="34" charset="0"/>
              </a:rPr>
              <a:t>Stage 5 – Mourning</a:t>
            </a:r>
          </a:p>
        </p:txBody>
      </p:sp>
      <p:sp>
        <p:nvSpPr>
          <p:cNvPr id="28675"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Behaviours</a:t>
            </a:r>
          </a:p>
          <a:p>
            <a:pPr>
              <a:lnSpc>
                <a:spcPct val="80000"/>
              </a:lnSpc>
            </a:pPr>
            <a:r>
              <a:rPr lang="en-GB" altLang="en-US" sz="2400" smtClean="0">
                <a:latin typeface="Arial" pitchFamily="34" charset="0"/>
                <a:cs typeface="Arial" pitchFamily="34" charset="0"/>
              </a:rPr>
              <a:t>elation at the success of achievement and then a sense of deflation as the challenge has disappeared</a:t>
            </a:r>
          </a:p>
          <a:p>
            <a:pPr>
              <a:lnSpc>
                <a:spcPct val="80000"/>
              </a:lnSpc>
            </a:pPr>
            <a:r>
              <a:rPr lang="en-GB" altLang="en-US" sz="2400" smtClean="0">
                <a:latin typeface="Arial" pitchFamily="34" charset="0"/>
                <a:cs typeface="Arial" pitchFamily="34" charset="0"/>
              </a:rPr>
              <a:t>a sense of loss as the tight cohesive social group is gradually disbanded</a:t>
            </a:r>
          </a:p>
          <a:p>
            <a:pPr>
              <a:lnSpc>
                <a:spcPct val="80000"/>
              </a:lnSpc>
            </a:pPr>
            <a:r>
              <a:rPr lang="en-GB" altLang="en-US" sz="2400" smtClean="0">
                <a:latin typeface="Arial" pitchFamily="34" charset="0"/>
                <a:cs typeface="Arial" pitchFamily="34" charset="0"/>
              </a:rPr>
              <a:t>divided loyalties as team members move on to other teams</a:t>
            </a:r>
          </a:p>
          <a:p>
            <a:pPr>
              <a:lnSpc>
                <a:spcPct val="80000"/>
              </a:lnSpc>
            </a:pPr>
            <a:r>
              <a:rPr lang="en-GB" altLang="en-US" sz="2400" smtClean="0">
                <a:latin typeface="Arial" pitchFamily="34" charset="0"/>
                <a:cs typeface="Arial" pitchFamily="34" charset="0"/>
              </a:rPr>
              <a:t>relief at being free of a dysfunctional team</a:t>
            </a:r>
          </a:p>
        </p:txBody>
      </p:sp>
    </p:spTree>
    <p:extLst>
      <p:ext uri="{BB962C8B-B14F-4D97-AF65-F5344CB8AC3E}">
        <p14:creationId xmlns:p14="http://schemas.microsoft.com/office/powerpoint/2010/main" val="5456178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2"/>
          <p:cNvSpPr>
            <a:spLocks noGrp="1" noChangeArrowheads="1"/>
          </p:cNvSpPr>
          <p:nvPr>
            <p:ph type="title"/>
          </p:nvPr>
        </p:nvSpPr>
        <p:spPr/>
        <p:txBody>
          <a:bodyPr/>
          <a:lstStyle/>
          <a:p>
            <a:pPr>
              <a:defRPr/>
            </a:pPr>
            <a:r>
              <a:rPr lang="en-GB" sz="5400" dirty="0" smtClean="0">
                <a:cs typeface="Arial" pitchFamily="34" charset="0"/>
              </a:rPr>
              <a:t>Stage 5 – Mourning</a:t>
            </a:r>
          </a:p>
        </p:txBody>
      </p:sp>
      <p:sp>
        <p:nvSpPr>
          <p:cNvPr id="29699"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Leader’s actions</a:t>
            </a:r>
          </a:p>
          <a:p>
            <a:pPr>
              <a:lnSpc>
                <a:spcPct val="80000"/>
              </a:lnSpc>
            </a:pPr>
            <a:r>
              <a:rPr lang="en-GB" altLang="en-US" sz="2400" smtClean="0">
                <a:latin typeface="Arial" pitchFamily="34" charset="0"/>
                <a:cs typeface="Arial" pitchFamily="34" charset="0"/>
              </a:rPr>
              <a:t>Manage the finishing post so that the team finishes with a ‘big bang’.</a:t>
            </a:r>
          </a:p>
          <a:p>
            <a:pPr>
              <a:lnSpc>
                <a:spcPct val="80000"/>
              </a:lnSpc>
            </a:pPr>
            <a:r>
              <a:rPr lang="en-GB" altLang="en-US" sz="2400" smtClean="0">
                <a:latin typeface="Arial" pitchFamily="34" charset="0"/>
                <a:cs typeface="Arial" pitchFamily="34" charset="0"/>
              </a:rPr>
              <a:t>Maintain the cohesive nature of the team until the end.</a:t>
            </a:r>
          </a:p>
          <a:p>
            <a:pPr>
              <a:lnSpc>
                <a:spcPct val="80000"/>
              </a:lnSpc>
            </a:pPr>
            <a:r>
              <a:rPr lang="en-GB" altLang="en-US" sz="2400" smtClean="0">
                <a:latin typeface="Arial" pitchFamily="34" charset="0"/>
                <a:cs typeface="Arial" pitchFamily="34" charset="0"/>
              </a:rPr>
              <a:t>Arrange reward, praise systems and a final ‘wake’ – actively mourn the end of the team.</a:t>
            </a:r>
          </a:p>
          <a:p>
            <a:pPr>
              <a:lnSpc>
                <a:spcPct val="80000"/>
              </a:lnSpc>
            </a:pPr>
            <a:r>
              <a:rPr lang="en-GB" altLang="en-US" sz="2400" smtClean="0">
                <a:latin typeface="Arial" pitchFamily="34" charset="0"/>
                <a:cs typeface="Arial" pitchFamily="34" charset="0"/>
              </a:rPr>
              <a:t>Manage and trap the organisational learning that the team has created.</a:t>
            </a:r>
          </a:p>
          <a:p>
            <a:pPr>
              <a:lnSpc>
                <a:spcPct val="80000"/>
              </a:lnSpc>
            </a:pPr>
            <a:r>
              <a:rPr lang="en-GB" altLang="en-US" sz="2400" smtClean="0">
                <a:latin typeface="Arial" pitchFamily="34" charset="0"/>
                <a:cs typeface="Arial" pitchFamily="34" charset="0"/>
              </a:rPr>
              <a:t>Arrange network structures after the death of the team.</a:t>
            </a:r>
          </a:p>
        </p:txBody>
      </p:sp>
    </p:spTree>
    <p:extLst>
      <p:ext uri="{BB962C8B-B14F-4D97-AF65-F5344CB8AC3E}">
        <p14:creationId xmlns:p14="http://schemas.microsoft.com/office/powerpoint/2010/main" val="91840229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2"/>
          <p:cNvSpPr>
            <a:spLocks noGrp="1" noChangeArrowheads="1"/>
          </p:cNvSpPr>
          <p:nvPr>
            <p:ph type="title"/>
          </p:nvPr>
        </p:nvSpPr>
        <p:spPr/>
        <p:txBody>
          <a:bodyPr/>
          <a:lstStyle/>
          <a:p>
            <a:pPr>
              <a:defRPr/>
            </a:pPr>
            <a:r>
              <a:rPr lang="en-GB" sz="5400" dirty="0" err="1" smtClean="0">
                <a:cs typeface="Arial" pitchFamily="34" charset="0"/>
              </a:rPr>
              <a:t>Tuckman</a:t>
            </a:r>
            <a:endParaRPr lang="en-GB" sz="5400" dirty="0" smtClean="0">
              <a:cs typeface="Arial" pitchFamily="34" charset="0"/>
            </a:endParaRPr>
          </a:p>
        </p:txBody>
      </p:sp>
      <p:sp>
        <p:nvSpPr>
          <p:cNvPr id="30723" name="Rectangle 3"/>
          <p:cNvSpPr>
            <a:spLocks noGrp="1" noChangeArrowheads="1"/>
          </p:cNvSpPr>
          <p:nvPr>
            <p:ph type="body" idx="1"/>
          </p:nvPr>
        </p:nvSpPr>
        <p:spPr/>
        <p:txBody>
          <a:bodyPr/>
          <a:lstStyle/>
          <a:p>
            <a:pPr>
              <a:lnSpc>
                <a:spcPct val="80000"/>
              </a:lnSpc>
            </a:pPr>
            <a:r>
              <a:rPr lang="en-GB" altLang="en-US" sz="2400" smtClean="0">
                <a:latin typeface="Arial" pitchFamily="34" charset="0"/>
                <a:cs typeface="Arial" pitchFamily="34" charset="0"/>
              </a:rPr>
              <a:t>In summary, there is an argument for recognising that teams work through progressive stages towards a conclusion. If this were accepted then as a member and/or leader of a team, it would seem effective to adjust behaviours towards the expectations of those progressive stages. Remember that most managers will have been taught this basic theory at some point, so your performance as a team member will be assessed against these expected behaviours.</a:t>
            </a:r>
          </a:p>
        </p:txBody>
      </p:sp>
      <p:sp>
        <p:nvSpPr>
          <p:cNvPr id="2" name="Rectangle 1"/>
          <p:cNvSpPr/>
          <p:nvPr/>
        </p:nvSpPr>
        <p:spPr>
          <a:xfrm>
            <a:off x="179512" y="5157192"/>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29657061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354" name="Rectangle 2"/>
          <p:cNvSpPr>
            <a:spLocks noGrp="1" noChangeArrowheads="1"/>
          </p:cNvSpPr>
          <p:nvPr>
            <p:ph type="title"/>
          </p:nvPr>
        </p:nvSpPr>
        <p:spPr/>
        <p:txBody>
          <a:bodyPr/>
          <a:lstStyle/>
          <a:p>
            <a:pPr>
              <a:defRPr/>
            </a:pPr>
            <a:r>
              <a:rPr lang="en-GB" sz="5400" dirty="0" err="1" smtClean="0">
                <a:cs typeface="Arial" pitchFamily="34" charset="0"/>
              </a:rPr>
              <a:t>Tuckman</a:t>
            </a:r>
            <a:endParaRPr lang="en-GB" sz="5400" dirty="0" smtClean="0">
              <a:cs typeface="Arial" pitchFamily="34" charset="0"/>
            </a:endParaRPr>
          </a:p>
        </p:txBody>
      </p:sp>
      <p:sp>
        <p:nvSpPr>
          <p:cNvPr id="31747" name="Rectangle 3"/>
          <p:cNvSpPr>
            <a:spLocks noGrp="1" noChangeArrowheads="1"/>
          </p:cNvSpPr>
          <p:nvPr>
            <p:ph type="body" idx="1"/>
          </p:nvPr>
        </p:nvSpPr>
        <p:spPr/>
        <p:txBody>
          <a:bodyPr/>
          <a:lstStyle/>
          <a:p>
            <a:pPr>
              <a:lnSpc>
                <a:spcPct val="90000"/>
              </a:lnSpc>
            </a:pPr>
            <a:r>
              <a:rPr lang="en-GB" altLang="en-US" sz="2400" smtClean="0">
                <a:latin typeface="Arial" pitchFamily="34" charset="0"/>
                <a:cs typeface="Arial" pitchFamily="34" charset="0"/>
              </a:rPr>
              <a:t>For example, if you start introducing conflict in the performing stage your behaviour will be viewed as dysfunctional. Or, if you insist on thinking about performance issues at the forming stage, other team members will exclude or reject you. Remember that early in the team’s life the participants can be changed; you have to be accepted to stay in the team.</a:t>
            </a:r>
          </a:p>
        </p:txBody>
      </p:sp>
      <p:sp>
        <p:nvSpPr>
          <p:cNvPr id="4" name="Rectangle 3"/>
          <p:cNvSpPr/>
          <p:nvPr/>
        </p:nvSpPr>
        <p:spPr>
          <a:xfrm>
            <a:off x="179512" y="5157192"/>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15756372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5378" name="Rectangle 2"/>
          <p:cNvSpPr>
            <a:spLocks noGrp="1" noChangeArrowheads="1"/>
          </p:cNvSpPr>
          <p:nvPr>
            <p:ph type="title"/>
          </p:nvPr>
        </p:nvSpPr>
        <p:spPr/>
        <p:txBody>
          <a:bodyPr/>
          <a:lstStyle/>
          <a:p>
            <a:pPr>
              <a:defRPr/>
            </a:pPr>
            <a:r>
              <a:rPr lang="en-GB" sz="5400" dirty="0" err="1" smtClean="0">
                <a:cs typeface="Arial" pitchFamily="34" charset="0"/>
              </a:rPr>
              <a:t>Tuckman</a:t>
            </a:r>
            <a:endParaRPr lang="en-GB" sz="5400" dirty="0" smtClean="0">
              <a:cs typeface="Arial" pitchFamily="34" charset="0"/>
            </a:endParaRPr>
          </a:p>
        </p:txBody>
      </p:sp>
      <p:sp>
        <p:nvSpPr>
          <p:cNvPr id="32771" name="Rectangle 3"/>
          <p:cNvSpPr>
            <a:spLocks noGrp="1" noChangeArrowheads="1"/>
          </p:cNvSpPr>
          <p:nvPr>
            <p:ph type="body" idx="1"/>
          </p:nvPr>
        </p:nvSpPr>
        <p:spPr/>
        <p:txBody>
          <a:bodyPr/>
          <a:lstStyle/>
          <a:p>
            <a:pPr>
              <a:lnSpc>
                <a:spcPct val="90000"/>
              </a:lnSpc>
            </a:pPr>
            <a:r>
              <a:rPr lang="en-GB" altLang="en-US" sz="2400" smtClean="0">
                <a:latin typeface="Arial" pitchFamily="34" charset="0"/>
                <a:cs typeface="Arial" pitchFamily="34" charset="0"/>
              </a:rPr>
              <a:t>This argument would lead us to the question of whether all teams must follow Tuckman’s progressive stages. Clearly this would be too deterministic, but as you contribute to successful teams you will realise that teams do work through stages but they do not always follow the theory. Remember, some teams fail and do not achieve their goals. </a:t>
            </a:r>
            <a:endParaRPr lang="en-GB" altLang="en-US" sz="2400" b="1" smtClean="0">
              <a:latin typeface="Arial" pitchFamily="34" charset="0"/>
              <a:cs typeface="Arial" pitchFamily="34" charset="0"/>
            </a:endParaRPr>
          </a:p>
        </p:txBody>
      </p:sp>
      <p:sp>
        <p:nvSpPr>
          <p:cNvPr id="4" name="Rectangle 3"/>
          <p:cNvSpPr/>
          <p:nvPr/>
        </p:nvSpPr>
        <p:spPr>
          <a:xfrm>
            <a:off x="179512" y="5157192"/>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118787835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714" name="Rectangle 2"/>
          <p:cNvSpPr>
            <a:spLocks noGrp="1" noChangeArrowheads="1"/>
          </p:cNvSpPr>
          <p:nvPr>
            <p:ph type="title"/>
          </p:nvPr>
        </p:nvSpPr>
        <p:spPr/>
        <p:txBody>
          <a:bodyPr/>
          <a:lstStyle/>
          <a:p>
            <a:pPr>
              <a:defRPr/>
            </a:pPr>
            <a:r>
              <a:rPr lang="en-GB" sz="5400" dirty="0" err="1" smtClean="0">
                <a:cs typeface="Arial" pitchFamily="34" charset="0"/>
              </a:rPr>
              <a:t>Tuckman</a:t>
            </a:r>
            <a:endParaRPr lang="en-GB" sz="5400" dirty="0" smtClean="0">
              <a:cs typeface="Arial" pitchFamily="34" charset="0"/>
            </a:endParaRPr>
          </a:p>
        </p:txBody>
      </p:sp>
      <p:sp>
        <p:nvSpPr>
          <p:cNvPr id="33795" name="Rectangle 3"/>
          <p:cNvSpPr>
            <a:spLocks noGrp="1" noChangeArrowheads="1"/>
          </p:cNvSpPr>
          <p:nvPr>
            <p:ph type="body" idx="1"/>
          </p:nvPr>
        </p:nvSpPr>
        <p:spPr/>
        <p:txBody>
          <a:bodyPr/>
          <a:lstStyle/>
          <a:p>
            <a:pPr>
              <a:lnSpc>
                <a:spcPct val="80000"/>
              </a:lnSpc>
            </a:pPr>
            <a:r>
              <a:rPr lang="en-GB" altLang="en-US" sz="2400" dirty="0" smtClean="0">
                <a:latin typeface="Arial" pitchFamily="34" charset="0"/>
                <a:cs typeface="Arial" pitchFamily="34" charset="0"/>
              </a:rPr>
              <a:t>Teams are dynamic entities; they are driven by the people and personalities within them. You will experience wide variations of </a:t>
            </a:r>
            <a:r>
              <a:rPr lang="en-GB" altLang="en-US" sz="2400" dirty="0" err="1" smtClean="0">
                <a:latin typeface="Arial" pitchFamily="34" charset="0"/>
                <a:cs typeface="Arial" pitchFamily="34" charset="0"/>
              </a:rPr>
              <a:t>teamworking</a:t>
            </a:r>
            <a:r>
              <a:rPr lang="en-GB" altLang="en-US" sz="2400" dirty="0" smtClean="0">
                <a:latin typeface="Arial" pitchFamily="34" charset="0"/>
                <a:cs typeface="Arial" pitchFamily="34" charset="0"/>
              </a:rPr>
              <a:t>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sz="2400" b="1" dirty="0" smtClean="0">
              <a:latin typeface="Arial" pitchFamily="34" charset="0"/>
              <a:cs typeface="Arial" pitchFamily="34" charset="0"/>
            </a:endParaRPr>
          </a:p>
        </p:txBody>
      </p:sp>
      <p:sp>
        <p:nvSpPr>
          <p:cNvPr id="4" name="Rectangle 3"/>
          <p:cNvSpPr/>
          <p:nvPr/>
        </p:nvSpPr>
        <p:spPr>
          <a:xfrm>
            <a:off x="179512" y="5157192"/>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418326206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aphicFrame>
        <p:nvGraphicFramePr>
          <p:cNvPr id="4" name="Object 3"/>
          <p:cNvGraphicFramePr>
            <a:graphicFrameLocks noChangeAspect="1"/>
          </p:cNvGraphicFramePr>
          <p:nvPr>
            <p:extLst>
              <p:ext uri="{D42A27DB-BD31-4B8C-83A1-F6EECF244321}">
                <p14:modId xmlns:p14="http://schemas.microsoft.com/office/powerpoint/2010/main" val="557192664"/>
              </p:ext>
            </p:extLst>
          </p:nvPr>
        </p:nvGraphicFramePr>
        <p:xfrm>
          <a:off x="755576" y="692696"/>
          <a:ext cx="7467600" cy="4770437"/>
        </p:xfrm>
        <a:graphic>
          <a:graphicData uri="http://schemas.openxmlformats.org/presentationml/2006/ole">
            <mc:AlternateContent xmlns:mc="http://schemas.openxmlformats.org/markup-compatibility/2006">
              <mc:Choice xmlns:v="urn:schemas-microsoft-com:vml" Requires="v">
                <p:oleObj spid="_x0000_s1028" name="Photo Editor Photo" r:id="rId3" imgW="12422334" imgH="7935433" progId="MSPhotoEd.3">
                  <p:embed/>
                </p:oleObj>
              </mc:Choice>
              <mc:Fallback>
                <p:oleObj name="Photo Editor Photo" r:id="rId3" imgW="12422334" imgH="7935433"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692696"/>
                        <a:ext cx="7467600" cy="4770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7228104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Rectangle 2"/>
          <p:cNvSpPr>
            <a:spLocks noGrp="1" noChangeArrowheads="1"/>
          </p:cNvSpPr>
          <p:nvPr>
            <p:ph type="title"/>
          </p:nvPr>
        </p:nvSpPr>
        <p:spPr>
          <a:xfrm>
            <a:off x="685800" y="228600"/>
            <a:ext cx="7772400" cy="1143000"/>
          </a:xfrm>
        </p:spPr>
        <p:txBody>
          <a:bodyPr/>
          <a:lstStyle/>
          <a:p>
            <a:pPr>
              <a:defRPr/>
            </a:pPr>
            <a:r>
              <a:rPr lang="en-GB" sz="5400" dirty="0" smtClean="0">
                <a:cs typeface="Arial" pitchFamily="34" charset="0"/>
              </a:rPr>
              <a:t>Activity: Groups 3-4 </a:t>
            </a:r>
            <a:endParaRPr lang="en-GB" dirty="0" smtClean="0">
              <a:cs typeface="Arial" pitchFamily="34" charset="0"/>
            </a:endParaRPr>
          </a:p>
        </p:txBody>
      </p:sp>
      <p:sp>
        <p:nvSpPr>
          <p:cNvPr id="47107" name="Text Box 3"/>
          <p:cNvSpPr txBox="1">
            <a:spLocks noChangeArrowheads="1"/>
          </p:cNvSpPr>
          <p:nvPr/>
        </p:nvSpPr>
        <p:spPr bwMode="auto">
          <a:xfrm>
            <a:off x="2971800" y="2819400"/>
            <a:ext cx="3581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endParaRPr lang="en-US" altLang="en-US" sz="2400"/>
          </a:p>
        </p:txBody>
      </p:sp>
      <p:grpSp>
        <p:nvGrpSpPr>
          <p:cNvPr id="47108" name="Group 4"/>
          <p:cNvGrpSpPr>
            <a:grpSpLocks/>
          </p:cNvGrpSpPr>
          <p:nvPr/>
        </p:nvGrpSpPr>
        <p:grpSpPr bwMode="auto">
          <a:xfrm>
            <a:off x="914400" y="1447800"/>
            <a:ext cx="6858000" cy="3886200"/>
            <a:chOff x="576" y="1248"/>
            <a:chExt cx="4320" cy="2448"/>
          </a:xfrm>
          <a:solidFill>
            <a:schemeClr val="bg1"/>
          </a:solidFill>
        </p:grpSpPr>
        <p:sp>
          <p:nvSpPr>
            <p:cNvPr id="47118" name="AutoShape 5"/>
            <p:cNvSpPr>
              <a:spLocks noChangeArrowheads="1"/>
            </p:cNvSpPr>
            <p:nvPr/>
          </p:nvSpPr>
          <p:spPr bwMode="auto">
            <a:xfrm>
              <a:off x="576" y="1248"/>
              <a:ext cx="4320" cy="2448"/>
            </a:xfrm>
            <a:prstGeom prst="wedgeEllipseCallout">
              <a:avLst>
                <a:gd name="adj1" fmla="val -35262"/>
                <a:gd name="adj2" fmla="val 54600"/>
              </a:avLst>
            </a:prstGeom>
            <a:noFill/>
            <a:ln w="12700">
              <a:noFill/>
              <a:miter lim="800000"/>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lgn="ctr"/>
              <a:endParaRPr lang="en-US" altLang="en-US" sz="2400">
                <a:solidFill>
                  <a:schemeClr val="hlink"/>
                </a:solidFill>
              </a:endParaRPr>
            </a:p>
          </p:txBody>
        </p:sp>
        <p:sp>
          <p:nvSpPr>
            <p:cNvPr id="443398" name="Text Box 6"/>
            <p:cNvSpPr txBox="1">
              <a:spLocks noChangeArrowheads="1"/>
            </p:cNvSpPr>
            <p:nvPr/>
          </p:nvSpPr>
          <p:spPr bwMode="auto">
            <a:xfrm>
              <a:off x="594" y="1451"/>
              <a:ext cx="3814" cy="1609"/>
            </a:xfrm>
            <a:prstGeom prst="rect">
              <a:avLst/>
            </a:prstGeom>
            <a:grpFill/>
            <a:ln w="12700">
              <a:noFill/>
              <a:miter lim="800000"/>
              <a:headEnd/>
              <a:tailEnd/>
            </a:ln>
            <a:effectLst/>
          </p:spPr>
          <p:txBody>
            <a:bodyPr wrap="square">
              <a:spAutoFit/>
            </a:bodyPr>
            <a:lstStyle/>
            <a:p>
              <a:pPr algn="ctr">
                <a:defRPr/>
              </a:pPr>
              <a:r>
                <a:rPr lang="en-GB" sz="3200" b="1" dirty="0">
                  <a:solidFill>
                    <a:schemeClr val="hlink"/>
                  </a:solidFill>
                  <a:latin typeface="+mj-lt"/>
                </a:rPr>
                <a:t>Case Study – </a:t>
              </a:r>
              <a:endParaRPr lang="en-GB" sz="3200" b="1" dirty="0" smtClean="0">
                <a:solidFill>
                  <a:schemeClr val="hlink"/>
                </a:solidFill>
                <a:latin typeface="+mj-lt"/>
              </a:endParaRPr>
            </a:p>
            <a:p>
              <a:pPr algn="ctr">
                <a:defRPr/>
              </a:pPr>
              <a:r>
                <a:rPr lang="en-GB" sz="3200" b="1" dirty="0" smtClean="0">
                  <a:solidFill>
                    <a:schemeClr val="hlink"/>
                  </a:solidFill>
                  <a:latin typeface="+mj-lt"/>
                </a:rPr>
                <a:t>The </a:t>
              </a:r>
              <a:r>
                <a:rPr lang="en-GB" sz="3200" b="1" dirty="0">
                  <a:solidFill>
                    <a:schemeClr val="hlink"/>
                  </a:solidFill>
                  <a:latin typeface="+mj-lt"/>
                </a:rPr>
                <a:t>Dysfunctional Team</a:t>
              </a:r>
            </a:p>
            <a:p>
              <a:pPr algn="ctr">
                <a:defRPr/>
              </a:pPr>
              <a:endParaRPr lang="en-GB" sz="3200" b="1" dirty="0">
                <a:solidFill>
                  <a:schemeClr val="hlink"/>
                </a:solidFill>
                <a:latin typeface="+mj-lt"/>
              </a:endParaRPr>
            </a:p>
            <a:p>
              <a:pPr algn="ctr">
                <a:defRPr/>
              </a:pPr>
              <a:r>
                <a:rPr lang="en-GB" sz="3200" dirty="0">
                  <a:solidFill>
                    <a:schemeClr val="hlink"/>
                  </a:solidFill>
                  <a:latin typeface="+mj-lt"/>
                </a:rPr>
                <a:t>Prepare answers for the five case study tasks.</a:t>
              </a:r>
            </a:p>
          </p:txBody>
        </p:sp>
      </p:grpSp>
      <p:grpSp>
        <p:nvGrpSpPr>
          <p:cNvPr id="47110" name="Group 10"/>
          <p:cNvGrpSpPr>
            <a:grpSpLocks/>
          </p:cNvGrpSpPr>
          <p:nvPr/>
        </p:nvGrpSpPr>
        <p:grpSpPr bwMode="auto">
          <a:xfrm>
            <a:off x="6769100" y="328240"/>
            <a:ext cx="2057400" cy="1943100"/>
            <a:chOff x="4224" y="1200"/>
            <a:chExt cx="1296" cy="768"/>
          </a:xfrm>
        </p:grpSpPr>
        <p:sp>
          <p:nvSpPr>
            <p:cNvPr id="47114" name="AutoShape 11"/>
            <p:cNvSpPr>
              <a:spLocks noChangeArrowheads="1"/>
            </p:cNvSpPr>
            <p:nvPr/>
          </p:nvSpPr>
          <p:spPr bwMode="auto">
            <a:xfrm>
              <a:off x="4224" y="1200"/>
              <a:ext cx="1296" cy="768"/>
            </a:xfrm>
            <a:prstGeom prst="horizontalScroll">
              <a:avLst>
                <a:gd name="adj" fmla="val 12500"/>
              </a:avLst>
            </a:prstGeom>
            <a:solidFill>
              <a:schemeClr val="accent1"/>
            </a:solidFill>
            <a:ln w="12700">
              <a:solidFill>
                <a:schemeClr val="tx1"/>
              </a:solidFill>
              <a:round/>
              <a:headEnd/>
              <a:tailEnd/>
            </a:ln>
          </p:spPr>
          <p:txBody>
            <a:bodyPr wrap="none" anchor="ct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endParaRPr lang="en-US" altLang="en-US"/>
            </a:p>
          </p:txBody>
        </p:sp>
        <p:sp>
          <p:nvSpPr>
            <p:cNvPr id="47115" name="Text Box 12"/>
            <p:cNvSpPr txBox="1">
              <a:spLocks noChangeArrowheads="1"/>
            </p:cNvSpPr>
            <p:nvPr/>
          </p:nvSpPr>
          <p:spPr bwMode="auto">
            <a:xfrm>
              <a:off x="4368" y="1392"/>
              <a:ext cx="1104"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ltLang="en-US" sz="1600">
                  <a:solidFill>
                    <a:schemeClr val="hlink"/>
                  </a:solidFill>
                  <a:latin typeface="Arial" pitchFamily="34" charset="0"/>
                  <a:cs typeface="Arial" pitchFamily="34" charset="0"/>
                </a:rPr>
                <a:t>60 minutes’ prep 5 minutes’ feedback</a:t>
              </a:r>
              <a:endParaRPr lang="en-GB" altLang="en-US" sz="1600">
                <a:latin typeface="Arial" pitchFamily="34" charset="0"/>
                <a:cs typeface="Arial" pitchFamily="34" charset="0"/>
              </a:endParaRPr>
            </a:p>
          </p:txBody>
        </p:sp>
      </p:grpSp>
      <p:sp>
        <p:nvSpPr>
          <p:cNvPr id="2" name="Rectangle 1"/>
          <p:cNvSpPr/>
          <p:nvPr/>
        </p:nvSpPr>
        <p:spPr>
          <a:xfrm>
            <a:off x="942974" y="4687669"/>
            <a:ext cx="6653362" cy="369332"/>
          </a:xfrm>
          <a:prstGeom prst="rect">
            <a:avLst/>
          </a:prstGeom>
        </p:spPr>
        <p:txBody>
          <a:bodyPr wrap="square">
            <a:spAutoFit/>
          </a:bodyPr>
          <a:lstStyle/>
          <a:p>
            <a:pPr>
              <a:spcBef>
                <a:spcPct val="50000"/>
              </a:spcBef>
            </a:pPr>
            <a:r>
              <a:rPr lang="en-GB" altLang="en-US" dirty="0">
                <a:solidFill>
                  <a:schemeClr val="hlink"/>
                </a:solidFill>
                <a:latin typeface="Arial" pitchFamily="34" charset="0"/>
                <a:cs typeface="Arial" pitchFamily="34" charset="0"/>
              </a:rPr>
              <a:t>Feedback to the group – your answer to the allocated question’</a:t>
            </a:r>
            <a:endParaRPr lang="en-GB" altLang="en-US" dirty="0">
              <a:latin typeface="Arial" pitchFamily="34" charset="0"/>
              <a:cs typeface="Arial" pitchFamily="34" charset="0"/>
            </a:endParaRPr>
          </a:p>
        </p:txBody>
      </p:sp>
      <p:sp>
        <p:nvSpPr>
          <p:cNvPr id="17" name="Rectangle 16"/>
          <p:cNvSpPr/>
          <p:nvPr/>
        </p:nvSpPr>
        <p:spPr>
          <a:xfrm>
            <a:off x="179512" y="5157192"/>
            <a:ext cx="1402948" cy="369332"/>
          </a:xfrm>
          <a:prstGeom prst="rect">
            <a:avLst/>
          </a:prstGeom>
        </p:spPr>
        <p:txBody>
          <a:bodyPr wrap="none">
            <a:spAutoFit/>
          </a:bodyPr>
          <a:lstStyle/>
          <a:p>
            <a:r>
              <a:rPr lang="en-GB" dirty="0"/>
              <a:t>Horn, 2009)</a:t>
            </a:r>
          </a:p>
        </p:txBody>
      </p:sp>
      <p:sp>
        <p:nvSpPr>
          <p:cNvPr id="4" name="TextBox 3"/>
          <p:cNvSpPr txBox="1"/>
          <p:nvPr/>
        </p:nvSpPr>
        <p:spPr>
          <a:xfrm>
            <a:off x="7164288" y="2819400"/>
            <a:ext cx="1586012" cy="646331"/>
          </a:xfrm>
          <a:prstGeom prst="rect">
            <a:avLst/>
          </a:prstGeom>
          <a:noFill/>
        </p:spPr>
        <p:txBody>
          <a:bodyPr wrap="square" rtlCol="0">
            <a:spAutoFit/>
          </a:bodyPr>
          <a:lstStyle/>
          <a:p>
            <a:r>
              <a:rPr lang="en-GB" b="1" dirty="0" smtClean="0">
                <a:solidFill>
                  <a:srgbClr val="FF0000"/>
                </a:solidFill>
              </a:rPr>
              <a:t>Scan in  case study</a:t>
            </a:r>
            <a:endParaRPr lang="en-GB" b="1" dirty="0">
              <a:solidFill>
                <a:srgbClr val="FF0000"/>
              </a:solidFill>
            </a:endParaRPr>
          </a:p>
        </p:txBody>
      </p:sp>
    </p:spTree>
    <p:extLst>
      <p:ext uri="{BB962C8B-B14F-4D97-AF65-F5344CB8AC3E}">
        <p14:creationId xmlns:p14="http://schemas.microsoft.com/office/powerpoint/2010/main" val="35219114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0" name="Rectangle 2"/>
          <p:cNvSpPr>
            <a:spLocks noGrp="1" noChangeArrowheads="1"/>
          </p:cNvSpPr>
          <p:nvPr>
            <p:ph type="title"/>
          </p:nvPr>
        </p:nvSpPr>
        <p:spPr>
          <a:xfrm>
            <a:off x="454720" y="116632"/>
            <a:ext cx="8229600" cy="1143000"/>
          </a:xfrm>
        </p:spPr>
        <p:txBody>
          <a:bodyPr/>
          <a:lstStyle/>
          <a:p>
            <a:r>
              <a:rPr lang="en-US" altLang="en-US" sz="4800" dirty="0" smtClean="0">
                <a:cs typeface="Arial" pitchFamily="34" charset="0"/>
              </a:rPr>
              <a:t>Belbin’s Team Roles</a:t>
            </a:r>
          </a:p>
        </p:txBody>
      </p:sp>
      <p:pic>
        <p:nvPicPr>
          <p:cNvPr id="368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0196" y="1032272"/>
            <a:ext cx="5313804" cy="399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86709" y="2852936"/>
            <a:ext cx="4213283" cy="2031325"/>
          </a:xfrm>
          <a:prstGeom prst="rect">
            <a:avLst/>
          </a:prstGeom>
        </p:spPr>
        <p:txBody>
          <a:bodyPr wrap="square">
            <a:spAutoFit/>
          </a:bodyPr>
          <a:lstStyle/>
          <a:p>
            <a:r>
              <a:rPr lang="en-GB" altLang="en-US" dirty="0">
                <a:latin typeface="Arial" pitchFamily="34" charset="0"/>
                <a:cs typeface="Arial" pitchFamily="34" charset="0"/>
              </a:rPr>
              <a:t>Belbin’s original work in 1981 was entitled </a:t>
            </a:r>
            <a:r>
              <a:rPr lang="en-GB" altLang="en-US" i="1" dirty="0">
                <a:latin typeface="Arial" pitchFamily="34" charset="0"/>
                <a:cs typeface="Arial" pitchFamily="34" charset="0"/>
              </a:rPr>
              <a:t>Management Teams</a:t>
            </a:r>
            <a:r>
              <a:rPr lang="en-GB" altLang="en-US" dirty="0">
                <a:latin typeface="Arial" pitchFamily="34" charset="0"/>
                <a:cs typeface="Arial" pitchFamily="34" charset="0"/>
              </a:rPr>
              <a:t> </a:t>
            </a:r>
            <a:endParaRPr lang="en-GB" altLang="en-US" dirty="0" smtClean="0">
              <a:latin typeface="Arial" pitchFamily="34" charset="0"/>
              <a:cs typeface="Arial" pitchFamily="34" charset="0"/>
            </a:endParaRPr>
          </a:p>
          <a:p>
            <a:endParaRPr lang="en-GB" altLang="en-US" dirty="0">
              <a:latin typeface="Arial" pitchFamily="34" charset="0"/>
              <a:cs typeface="Arial" pitchFamily="34" charset="0"/>
            </a:endParaRPr>
          </a:p>
          <a:p>
            <a:r>
              <a:rPr lang="en-GB" altLang="en-US" dirty="0" smtClean="0">
                <a:latin typeface="Arial" pitchFamily="34" charset="0"/>
                <a:cs typeface="Arial" pitchFamily="34" charset="0"/>
              </a:rPr>
              <a:t>The </a:t>
            </a:r>
            <a:r>
              <a:rPr lang="en-GB" altLang="en-US" dirty="0">
                <a:latin typeface="Arial" pitchFamily="34" charset="0"/>
                <a:cs typeface="Arial" pitchFamily="34" charset="0"/>
              </a:rPr>
              <a:t>key conclusion that now forms an essential part of most business and management courses is that effective teams have to cover nine key roles</a:t>
            </a:r>
            <a:endParaRPr lang="en-GB" dirty="0"/>
          </a:p>
        </p:txBody>
      </p:sp>
      <p:sp>
        <p:nvSpPr>
          <p:cNvPr id="5" name="Rectangle 4"/>
          <p:cNvSpPr/>
          <p:nvPr/>
        </p:nvSpPr>
        <p:spPr>
          <a:xfrm>
            <a:off x="179512" y="5157192"/>
            <a:ext cx="1402948" cy="369332"/>
          </a:xfrm>
          <a:prstGeom prst="rect">
            <a:avLst/>
          </a:prstGeom>
        </p:spPr>
        <p:txBody>
          <a:bodyPr wrap="none">
            <a:spAutoFit/>
          </a:bodyPr>
          <a:lstStyle/>
          <a:p>
            <a:r>
              <a:rPr lang="en-GB" dirty="0"/>
              <a:t>Horn, 2009)</a:t>
            </a:r>
          </a:p>
        </p:txBody>
      </p:sp>
    </p:spTree>
    <p:extLst>
      <p:ext uri="{BB962C8B-B14F-4D97-AF65-F5344CB8AC3E}">
        <p14:creationId xmlns:p14="http://schemas.microsoft.com/office/powerpoint/2010/main" val="30374024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23850" y="188913"/>
            <a:ext cx="7570788" cy="993775"/>
          </a:xfrm>
        </p:spPr>
        <p:txBody>
          <a:bodyPr/>
          <a:lstStyle/>
          <a:p>
            <a:pPr eaLnBrk="1" hangingPunct="1"/>
            <a:r>
              <a:rPr lang="en-GB" altLang="en-US" smtClean="0"/>
              <a:t>Belbin Team Roles</a:t>
            </a:r>
          </a:p>
        </p:txBody>
      </p:sp>
      <p:graphicFrame>
        <p:nvGraphicFramePr>
          <p:cNvPr id="4" name="Table 3"/>
          <p:cNvGraphicFramePr>
            <a:graphicFrameLocks noGrp="1"/>
          </p:cNvGraphicFramePr>
          <p:nvPr/>
        </p:nvGraphicFramePr>
        <p:xfrm>
          <a:off x="611560" y="1052736"/>
          <a:ext cx="7344816" cy="4485053"/>
        </p:xfrm>
        <a:graphic>
          <a:graphicData uri="http://schemas.openxmlformats.org/drawingml/2006/table">
            <a:tbl>
              <a:tblPr>
                <a:tableStyleId>{69C7853C-536D-4A76-A0AE-DD22124D55A5}</a:tableStyleId>
              </a:tblPr>
              <a:tblGrid>
                <a:gridCol w="1632183"/>
                <a:gridCol w="2596652"/>
                <a:gridCol w="3115981"/>
              </a:tblGrid>
              <a:tr h="466058">
                <a:tc rowSpan="3">
                  <a:txBody>
                    <a:bodyPr/>
                    <a:lstStyle/>
                    <a:p>
                      <a:pPr algn="ctr"/>
                      <a:r>
                        <a:rPr lang="en-GB" sz="1600" dirty="0"/>
                        <a:t>Action Oriented Roles</a:t>
                      </a:r>
                      <a:endParaRPr lang="en-GB" sz="1600" dirty="0">
                        <a:latin typeface="inherit"/>
                      </a:endParaRPr>
                    </a:p>
                  </a:txBody>
                  <a:tcPr marL="13711" marR="13711" marT="13711" marB="13711" anchor="ctr">
                    <a:solidFill>
                      <a:schemeClr val="accent1">
                        <a:lumMod val="40000"/>
                        <a:lumOff val="60000"/>
                      </a:schemeClr>
                    </a:solidFill>
                  </a:tcPr>
                </a:tc>
                <a:tc>
                  <a:txBody>
                    <a:bodyPr/>
                    <a:lstStyle/>
                    <a:p>
                      <a:pPr algn="ctr"/>
                      <a:r>
                        <a:rPr lang="en-GB" sz="1600" dirty="0"/>
                        <a:t>Shaper</a:t>
                      </a:r>
                      <a:endParaRPr lang="en-GB" sz="1600" dirty="0">
                        <a:latin typeface="inherit"/>
                      </a:endParaRPr>
                    </a:p>
                  </a:txBody>
                  <a:tcPr marL="13711" marR="13711" marT="13711" marB="13711" anchor="ctr">
                    <a:solidFill>
                      <a:schemeClr val="accent1">
                        <a:lumMod val="40000"/>
                        <a:lumOff val="60000"/>
                      </a:schemeClr>
                    </a:solidFill>
                  </a:tcPr>
                </a:tc>
                <a:tc>
                  <a:txBody>
                    <a:bodyPr/>
                    <a:lstStyle/>
                    <a:p>
                      <a:pPr algn="ctr"/>
                      <a:r>
                        <a:rPr lang="en-GB" sz="1600"/>
                        <a:t>Challenges the team to improve.</a:t>
                      </a:r>
                      <a:endParaRPr lang="en-GB" sz="1600">
                        <a:latin typeface="inherit"/>
                      </a:endParaRPr>
                    </a:p>
                  </a:txBody>
                  <a:tcPr marL="13711" marR="13711" marT="13711" marB="13711" anchor="ctr">
                    <a:solidFill>
                      <a:schemeClr val="accent1">
                        <a:lumMod val="40000"/>
                        <a:lumOff val="60000"/>
                      </a:schemeClr>
                    </a:solidFill>
                  </a:tcPr>
                </a:tc>
              </a:tr>
              <a:tr h="320793">
                <a:tc vMerge="1">
                  <a:txBody>
                    <a:bodyPr/>
                    <a:lstStyle/>
                    <a:p>
                      <a:endParaRPr lang="en-GB"/>
                    </a:p>
                  </a:txBody>
                  <a:tcPr/>
                </a:tc>
                <a:tc>
                  <a:txBody>
                    <a:bodyPr/>
                    <a:lstStyle/>
                    <a:p>
                      <a:pPr algn="ctr"/>
                      <a:r>
                        <a:rPr lang="en-GB" sz="1600" dirty="0"/>
                        <a:t>Implementer</a:t>
                      </a:r>
                      <a:endParaRPr lang="en-GB" sz="1600" dirty="0">
                        <a:latin typeface="inherit"/>
                      </a:endParaRPr>
                    </a:p>
                  </a:txBody>
                  <a:tcPr marL="13711" marR="13711" marT="13711" marB="13711" anchor="ctr">
                    <a:solidFill>
                      <a:schemeClr val="accent1">
                        <a:lumMod val="40000"/>
                        <a:lumOff val="60000"/>
                      </a:schemeClr>
                    </a:solidFill>
                  </a:tcPr>
                </a:tc>
                <a:tc>
                  <a:txBody>
                    <a:bodyPr/>
                    <a:lstStyle/>
                    <a:p>
                      <a:pPr algn="ctr"/>
                      <a:r>
                        <a:rPr lang="en-GB" sz="1600"/>
                        <a:t>Puts ideas into action.</a:t>
                      </a:r>
                      <a:endParaRPr lang="en-GB" sz="1600">
                        <a:latin typeface="inherit"/>
                      </a:endParaRPr>
                    </a:p>
                  </a:txBody>
                  <a:tcPr marL="13711" marR="13711" marT="13711" marB="13711" anchor="ctr">
                    <a:solidFill>
                      <a:schemeClr val="accent1">
                        <a:lumMod val="40000"/>
                        <a:lumOff val="60000"/>
                      </a:schemeClr>
                    </a:solidFill>
                  </a:tcPr>
                </a:tc>
              </a:tr>
              <a:tr h="611324">
                <a:tc vMerge="1">
                  <a:txBody>
                    <a:bodyPr/>
                    <a:lstStyle/>
                    <a:p>
                      <a:endParaRPr lang="en-GB"/>
                    </a:p>
                  </a:txBody>
                  <a:tcPr/>
                </a:tc>
                <a:tc>
                  <a:txBody>
                    <a:bodyPr/>
                    <a:lstStyle/>
                    <a:p>
                      <a:pPr algn="ctr"/>
                      <a:r>
                        <a:rPr lang="en-GB" sz="1600" dirty="0"/>
                        <a:t>Completer Finisher</a:t>
                      </a:r>
                      <a:endParaRPr lang="en-GB" sz="1600" dirty="0">
                        <a:latin typeface="inherit"/>
                      </a:endParaRPr>
                    </a:p>
                  </a:txBody>
                  <a:tcPr marL="13711" marR="13711" marT="13711" marB="13711" anchor="ctr">
                    <a:solidFill>
                      <a:schemeClr val="accent1">
                        <a:lumMod val="40000"/>
                        <a:lumOff val="60000"/>
                      </a:schemeClr>
                    </a:solidFill>
                  </a:tcPr>
                </a:tc>
                <a:tc>
                  <a:txBody>
                    <a:bodyPr/>
                    <a:lstStyle/>
                    <a:p>
                      <a:pPr algn="ctr"/>
                      <a:r>
                        <a:rPr lang="en-GB" sz="1600" dirty="0"/>
                        <a:t>Ensures thorough, timely completion.</a:t>
                      </a:r>
                      <a:endParaRPr lang="en-GB" sz="1600" dirty="0">
                        <a:latin typeface="inherit"/>
                      </a:endParaRPr>
                    </a:p>
                  </a:txBody>
                  <a:tcPr marL="13711" marR="13711" marT="13711" marB="13711" anchor="ctr">
                    <a:solidFill>
                      <a:schemeClr val="accent1">
                        <a:lumMod val="40000"/>
                        <a:lumOff val="60000"/>
                      </a:schemeClr>
                    </a:solidFill>
                  </a:tcPr>
                </a:tc>
              </a:tr>
              <a:tr h="466058">
                <a:tc rowSpan="3">
                  <a:txBody>
                    <a:bodyPr/>
                    <a:lstStyle/>
                    <a:p>
                      <a:pPr algn="ctr"/>
                      <a:r>
                        <a:rPr lang="en-GB" sz="1600" dirty="0"/>
                        <a:t>People Oriented Roles</a:t>
                      </a:r>
                      <a:endParaRPr lang="en-GB" sz="1600" dirty="0">
                        <a:latin typeface="inherit"/>
                      </a:endParaRPr>
                    </a:p>
                  </a:txBody>
                  <a:tcPr marL="13711" marR="13711" marT="13711" marB="13711" anchor="ctr">
                    <a:solidFill>
                      <a:schemeClr val="accent2">
                        <a:lumMod val="40000"/>
                        <a:lumOff val="60000"/>
                      </a:schemeClr>
                    </a:solidFill>
                  </a:tcPr>
                </a:tc>
                <a:tc>
                  <a:txBody>
                    <a:bodyPr/>
                    <a:lstStyle/>
                    <a:p>
                      <a:pPr algn="ctr"/>
                      <a:r>
                        <a:rPr lang="en-GB" sz="1600" dirty="0"/>
                        <a:t>Coordinator</a:t>
                      </a:r>
                      <a:endParaRPr lang="en-GB" sz="1600" dirty="0">
                        <a:latin typeface="inherit"/>
                      </a:endParaRPr>
                    </a:p>
                  </a:txBody>
                  <a:tcPr marL="13711" marR="13711" marT="13711" marB="13711" anchor="ctr">
                    <a:solidFill>
                      <a:schemeClr val="accent2">
                        <a:lumMod val="40000"/>
                        <a:lumOff val="60000"/>
                      </a:schemeClr>
                    </a:solidFill>
                  </a:tcPr>
                </a:tc>
                <a:tc>
                  <a:txBody>
                    <a:bodyPr/>
                    <a:lstStyle/>
                    <a:p>
                      <a:pPr algn="ctr"/>
                      <a:r>
                        <a:rPr lang="en-GB" sz="1600"/>
                        <a:t>Acts as a chairperson.</a:t>
                      </a:r>
                      <a:endParaRPr lang="en-GB" sz="1600">
                        <a:latin typeface="inherit"/>
                      </a:endParaRPr>
                    </a:p>
                  </a:txBody>
                  <a:tcPr marL="13711" marR="13711" marT="13711" marB="13711" anchor="ctr">
                    <a:solidFill>
                      <a:schemeClr val="accent2">
                        <a:lumMod val="40000"/>
                        <a:lumOff val="60000"/>
                      </a:schemeClr>
                    </a:solidFill>
                  </a:tcPr>
                </a:tc>
              </a:tr>
              <a:tr h="466058">
                <a:tc vMerge="1">
                  <a:txBody>
                    <a:bodyPr/>
                    <a:lstStyle/>
                    <a:p>
                      <a:endParaRPr lang="en-GB"/>
                    </a:p>
                  </a:txBody>
                  <a:tcPr/>
                </a:tc>
                <a:tc>
                  <a:txBody>
                    <a:bodyPr/>
                    <a:lstStyle/>
                    <a:p>
                      <a:pPr algn="ctr"/>
                      <a:r>
                        <a:rPr lang="en-GB" sz="1600" dirty="0"/>
                        <a:t>Team Worker</a:t>
                      </a:r>
                      <a:endParaRPr lang="en-GB" sz="1600" dirty="0">
                        <a:latin typeface="inherit"/>
                      </a:endParaRPr>
                    </a:p>
                  </a:txBody>
                  <a:tcPr marL="13711" marR="13711" marT="13711" marB="13711" anchor="ctr">
                    <a:solidFill>
                      <a:schemeClr val="accent2">
                        <a:lumMod val="40000"/>
                        <a:lumOff val="60000"/>
                      </a:schemeClr>
                    </a:solidFill>
                  </a:tcPr>
                </a:tc>
                <a:tc>
                  <a:txBody>
                    <a:bodyPr/>
                    <a:lstStyle/>
                    <a:p>
                      <a:pPr algn="ctr"/>
                      <a:r>
                        <a:rPr lang="en-GB" sz="1600"/>
                        <a:t>Encourages cooperation.</a:t>
                      </a:r>
                      <a:endParaRPr lang="en-GB" sz="1600">
                        <a:latin typeface="inherit"/>
                      </a:endParaRPr>
                    </a:p>
                  </a:txBody>
                  <a:tcPr marL="13711" marR="13711" marT="13711" marB="13711" anchor="ctr">
                    <a:solidFill>
                      <a:schemeClr val="accent2">
                        <a:lumMod val="40000"/>
                        <a:lumOff val="60000"/>
                      </a:schemeClr>
                    </a:solidFill>
                  </a:tcPr>
                </a:tc>
              </a:tr>
              <a:tr h="611324">
                <a:tc vMerge="1">
                  <a:txBody>
                    <a:bodyPr/>
                    <a:lstStyle/>
                    <a:p>
                      <a:endParaRPr lang="en-GB"/>
                    </a:p>
                  </a:txBody>
                  <a:tcPr/>
                </a:tc>
                <a:tc>
                  <a:txBody>
                    <a:bodyPr/>
                    <a:lstStyle/>
                    <a:p>
                      <a:pPr algn="ctr"/>
                      <a:r>
                        <a:rPr lang="en-GB" sz="1600" dirty="0"/>
                        <a:t>Resource Investigator</a:t>
                      </a:r>
                      <a:endParaRPr lang="en-GB" sz="1600" dirty="0">
                        <a:latin typeface="inherit"/>
                      </a:endParaRPr>
                    </a:p>
                  </a:txBody>
                  <a:tcPr marL="13711" marR="13711" marT="13711" marB="13711" anchor="ctr">
                    <a:solidFill>
                      <a:schemeClr val="accent2">
                        <a:lumMod val="40000"/>
                        <a:lumOff val="60000"/>
                      </a:schemeClr>
                    </a:solidFill>
                  </a:tcPr>
                </a:tc>
                <a:tc>
                  <a:txBody>
                    <a:bodyPr/>
                    <a:lstStyle/>
                    <a:p>
                      <a:pPr algn="ctr"/>
                      <a:r>
                        <a:rPr lang="en-GB" sz="1600" dirty="0"/>
                        <a:t>Explores outside opportunities.</a:t>
                      </a:r>
                      <a:endParaRPr lang="en-GB" sz="1600" dirty="0">
                        <a:latin typeface="inherit"/>
                      </a:endParaRPr>
                    </a:p>
                  </a:txBody>
                  <a:tcPr marL="13711" marR="13711" marT="13711" marB="13711" anchor="ctr">
                    <a:solidFill>
                      <a:schemeClr val="accent2">
                        <a:lumMod val="40000"/>
                        <a:lumOff val="60000"/>
                      </a:schemeClr>
                    </a:solidFill>
                  </a:tcPr>
                </a:tc>
              </a:tr>
              <a:tr h="756587">
                <a:tc rowSpan="3">
                  <a:txBody>
                    <a:bodyPr/>
                    <a:lstStyle/>
                    <a:p>
                      <a:pPr algn="ctr"/>
                      <a:r>
                        <a:rPr lang="en-GB" sz="1600" dirty="0"/>
                        <a:t>Thought Oriented Roles</a:t>
                      </a:r>
                      <a:endParaRPr lang="en-GB" sz="1600" dirty="0">
                        <a:latin typeface="inherit"/>
                      </a:endParaRPr>
                    </a:p>
                  </a:txBody>
                  <a:tcPr marL="13711" marR="13711" marT="13711" marB="13711" anchor="ctr"/>
                </a:tc>
                <a:tc>
                  <a:txBody>
                    <a:bodyPr/>
                    <a:lstStyle/>
                    <a:p>
                      <a:pPr algn="ctr"/>
                      <a:r>
                        <a:rPr lang="en-GB" sz="1600"/>
                        <a:t>Plant</a:t>
                      </a:r>
                      <a:endParaRPr lang="en-GB" sz="1600">
                        <a:latin typeface="inherit"/>
                      </a:endParaRPr>
                    </a:p>
                  </a:txBody>
                  <a:tcPr marL="13711" marR="13711" marT="13711" marB="13711" anchor="ctr"/>
                </a:tc>
                <a:tc>
                  <a:txBody>
                    <a:bodyPr/>
                    <a:lstStyle/>
                    <a:p>
                      <a:pPr algn="ctr"/>
                      <a:r>
                        <a:rPr lang="en-GB" sz="1600" dirty="0"/>
                        <a:t>Presents new ideas and approaches.</a:t>
                      </a:r>
                      <a:endParaRPr lang="en-GB" sz="1600" dirty="0">
                        <a:latin typeface="inherit"/>
                      </a:endParaRPr>
                    </a:p>
                  </a:txBody>
                  <a:tcPr marL="13711" marR="13711" marT="13711" marB="13711" anchor="ctr"/>
                </a:tc>
              </a:tr>
              <a:tr h="320793">
                <a:tc vMerge="1">
                  <a:txBody>
                    <a:bodyPr/>
                    <a:lstStyle/>
                    <a:p>
                      <a:endParaRPr lang="en-GB"/>
                    </a:p>
                  </a:txBody>
                  <a:tcPr/>
                </a:tc>
                <a:tc>
                  <a:txBody>
                    <a:bodyPr/>
                    <a:lstStyle/>
                    <a:p>
                      <a:pPr algn="ctr"/>
                      <a:r>
                        <a:rPr lang="en-GB" sz="1600" dirty="0"/>
                        <a:t>Monitor-Evaluator</a:t>
                      </a:r>
                      <a:endParaRPr lang="en-GB" sz="1600" dirty="0">
                        <a:latin typeface="inherit"/>
                      </a:endParaRPr>
                    </a:p>
                  </a:txBody>
                  <a:tcPr marL="13711" marR="13711" marT="13711" marB="13711" anchor="ctr"/>
                </a:tc>
                <a:tc>
                  <a:txBody>
                    <a:bodyPr/>
                    <a:lstStyle/>
                    <a:p>
                      <a:pPr algn="ctr"/>
                      <a:r>
                        <a:rPr lang="en-GB" sz="1600" dirty="0"/>
                        <a:t>Analyzes the options.</a:t>
                      </a:r>
                      <a:endParaRPr lang="en-GB" sz="1600" dirty="0">
                        <a:latin typeface="inherit"/>
                      </a:endParaRPr>
                    </a:p>
                  </a:txBody>
                  <a:tcPr marL="13711" marR="13711" marT="13711" marB="13711" anchor="ctr"/>
                </a:tc>
              </a:tr>
              <a:tr h="466058">
                <a:tc vMerge="1">
                  <a:txBody>
                    <a:bodyPr/>
                    <a:lstStyle/>
                    <a:p>
                      <a:endParaRPr lang="en-GB"/>
                    </a:p>
                  </a:txBody>
                  <a:tcPr/>
                </a:tc>
                <a:tc>
                  <a:txBody>
                    <a:bodyPr/>
                    <a:lstStyle/>
                    <a:p>
                      <a:pPr algn="ctr"/>
                      <a:r>
                        <a:rPr lang="en-GB" sz="1600"/>
                        <a:t>Specialist</a:t>
                      </a:r>
                      <a:endParaRPr lang="en-GB" sz="1600">
                        <a:latin typeface="inherit"/>
                      </a:endParaRPr>
                    </a:p>
                  </a:txBody>
                  <a:tcPr marL="13711" marR="13711" marT="13711" marB="13711" anchor="ctr"/>
                </a:tc>
                <a:tc>
                  <a:txBody>
                    <a:bodyPr/>
                    <a:lstStyle/>
                    <a:p>
                      <a:pPr algn="ctr"/>
                      <a:r>
                        <a:rPr lang="en-GB" sz="1600" dirty="0"/>
                        <a:t>Provides specialized skills.</a:t>
                      </a:r>
                      <a:endParaRPr lang="en-GB" sz="1600" dirty="0">
                        <a:latin typeface="inherit"/>
                      </a:endParaRPr>
                    </a:p>
                  </a:txBody>
                  <a:tcPr marL="13711" marR="13711" marT="13711" marB="13711" anchor="ctr"/>
                </a:tc>
              </a:tr>
            </a:tbl>
          </a:graphicData>
        </a:graphic>
      </p:graphicFrame>
      <p:sp>
        <p:nvSpPr>
          <p:cNvPr id="8196" name="Rectangle 1"/>
          <p:cNvSpPr>
            <a:spLocks noChangeArrowheads="1"/>
          </p:cNvSpPr>
          <p:nvPr/>
        </p:nvSpPr>
        <p:spPr bwMode="auto">
          <a:xfrm>
            <a:off x="0" y="-276999"/>
            <a:ext cx="65" cy="55399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r>
              <a:rPr lang="en-US" altLang="en-US" dirty="0">
                <a:latin typeface="Calibri" pitchFamily="34" charset="0"/>
              </a:rPr>
              <a:t/>
            </a:r>
            <a:br>
              <a:rPr lang="en-US" altLang="en-US" dirty="0">
                <a:latin typeface="Calibri" pitchFamily="34" charset="0"/>
              </a:rPr>
            </a:br>
            <a:endParaRPr lang="en-US" altLang="en-US" dirty="0">
              <a:latin typeface="Calibri" pitchFamily="34" charset="0"/>
            </a:endParaRPr>
          </a:p>
        </p:txBody>
      </p:sp>
      <p:sp>
        <p:nvSpPr>
          <p:cNvPr id="8197" name="Rectangle 5"/>
          <p:cNvSpPr>
            <a:spLocks noChangeArrowheads="1"/>
          </p:cNvSpPr>
          <p:nvPr/>
        </p:nvSpPr>
        <p:spPr bwMode="auto">
          <a:xfrm>
            <a:off x="2130500" y="8996"/>
            <a:ext cx="69834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dirty="0">
                <a:latin typeface="Calibri" pitchFamily="34" charset="0"/>
                <a:hlinkClick r:id="rId3"/>
              </a:rPr>
              <a:t>http://www.mindtools.com/pages/article/newLDR_83.htm</a:t>
            </a:r>
            <a:endParaRPr lang="en-GB" altLang="en-US" dirty="0">
              <a:latin typeface="Calibri" pitchFamily="34" charset="0"/>
            </a:endParaRPr>
          </a:p>
        </p:txBody>
      </p:sp>
      <p:sp>
        <p:nvSpPr>
          <p:cNvPr id="8198" name="TextBox 6"/>
          <p:cNvSpPr txBox="1">
            <a:spLocks noChangeArrowheads="1"/>
          </p:cNvSpPr>
          <p:nvPr/>
        </p:nvSpPr>
        <p:spPr bwMode="auto">
          <a:xfrm>
            <a:off x="539750" y="6021388"/>
            <a:ext cx="7272338"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600" b="1" i="1" dirty="0">
                <a:latin typeface="Calibri" pitchFamily="34" charset="0"/>
              </a:rPr>
              <a:t>For a fuller explanation of the roles and more about Belbin see resources link</a:t>
            </a:r>
          </a:p>
        </p:txBody>
      </p:sp>
      <p:sp>
        <p:nvSpPr>
          <p:cNvPr id="8" name="Action Button: Home 7">
            <a:hlinkClick r:id="rId4" action="ppaction://hlinksldjump" highlightClick="1"/>
          </p:cNvPr>
          <p:cNvSpPr/>
          <p:nvPr/>
        </p:nvSpPr>
        <p:spPr>
          <a:xfrm>
            <a:off x="8027988" y="5876925"/>
            <a:ext cx="865187" cy="647700"/>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extLst>
      <p:ext uri="{BB962C8B-B14F-4D97-AF65-F5344CB8AC3E}">
        <p14:creationId xmlns:p14="http://schemas.microsoft.com/office/powerpoint/2010/main" val="236989659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9474" name="Rectangle 2"/>
          <p:cNvSpPr>
            <a:spLocks noGrp="1" noChangeArrowheads="1"/>
          </p:cNvSpPr>
          <p:nvPr>
            <p:ph type="title"/>
          </p:nvPr>
        </p:nvSpPr>
        <p:spPr/>
        <p:txBody>
          <a:bodyPr/>
          <a:lstStyle/>
          <a:p>
            <a:pPr>
              <a:defRPr/>
            </a:pPr>
            <a:r>
              <a:rPr lang="en-GB" sz="4800" dirty="0" smtClean="0">
                <a:cs typeface="Arial" pitchFamily="34" charset="0"/>
              </a:rPr>
              <a:t>Belbin’s Team Roles: DOING</a:t>
            </a:r>
          </a:p>
        </p:txBody>
      </p:sp>
      <p:sp>
        <p:nvSpPr>
          <p:cNvPr id="37891" name="Rectangle 3"/>
          <p:cNvSpPr>
            <a:spLocks noGrp="1" noChangeArrowheads="1"/>
          </p:cNvSpPr>
          <p:nvPr>
            <p:ph type="body" idx="1"/>
          </p:nvPr>
        </p:nvSpPr>
        <p:spPr/>
        <p:txBody>
          <a:bodyPr/>
          <a:lstStyle/>
          <a:p>
            <a:pPr>
              <a:lnSpc>
                <a:spcPct val="80000"/>
              </a:lnSpc>
              <a:buFont typeface="Monotype Sorts" pitchFamily="2" charset="2"/>
              <a:buNone/>
            </a:pPr>
            <a:r>
              <a:rPr lang="en-GB" altLang="en-US" sz="2800" b="1" dirty="0" smtClean="0">
                <a:latin typeface="Arial" pitchFamily="34" charset="0"/>
                <a:cs typeface="Arial" pitchFamily="34" charset="0"/>
              </a:rPr>
              <a:t>Implementer</a:t>
            </a:r>
            <a:endParaRPr lang="en-GB" altLang="en-US" sz="2800" dirty="0" smtClean="0">
              <a:latin typeface="Arial" pitchFamily="34" charset="0"/>
              <a:cs typeface="Arial" pitchFamily="34" charset="0"/>
            </a:endParaRPr>
          </a:p>
          <a:p>
            <a:pPr>
              <a:lnSpc>
                <a:spcPct val="80000"/>
              </a:lnSpc>
            </a:pPr>
            <a:r>
              <a:rPr lang="en-GB" altLang="en-US" sz="2400" dirty="0" smtClean="0">
                <a:latin typeface="Arial" pitchFamily="34" charset="0"/>
                <a:cs typeface="Arial" pitchFamily="34" charset="0"/>
              </a:rPr>
              <a:t>The implementer turns ideas into actions. Teams without an implementer tend to get very little done. The concern with getting practical things done can lead them to be seen as inflexible and unimaginative. Their currency is what is achievable within the constraints.</a:t>
            </a:r>
          </a:p>
        </p:txBody>
      </p:sp>
      <p:sp>
        <p:nvSpPr>
          <p:cNvPr id="4" name="Rectangle 3"/>
          <p:cNvSpPr txBox="1">
            <a:spLocks noChangeArrowheads="1"/>
          </p:cNvSpPr>
          <p:nvPr/>
        </p:nvSpPr>
        <p:spPr>
          <a:xfrm>
            <a:off x="467544" y="3688432"/>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Monotype Sorts" pitchFamily="2" charset="2"/>
              <a:buNone/>
            </a:pPr>
            <a:r>
              <a:rPr lang="en-GB" altLang="en-US" b="1" smtClean="0">
                <a:latin typeface="Arial" pitchFamily="34" charset="0"/>
                <a:cs typeface="Arial" pitchFamily="34" charset="0"/>
              </a:rPr>
              <a:t>Shaper</a:t>
            </a:r>
            <a:endParaRPr lang="en-GB" altLang="en-US" smtClean="0">
              <a:latin typeface="Arial" pitchFamily="34" charset="0"/>
              <a:cs typeface="Arial" pitchFamily="34" charset="0"/>
            </a:endParaRPr>
          </a:p>
          <a:p>
            <a:pPr>
              <a:lnSpc>
                <a:spcPct val="90000"/>
              </a:lnSpc>
            </a:pPr>
            <a:r>
              <a:rPr lang="en-GB" altLang="en-US" sz="2400" smtClean="0">
                <a:latin typeface="Arial" pitchFamily="34" charset="0"/>
                <a:cs typeface="Arial" pitchFamily="34" charset="0"/>
              </a:rPr>
              <a:t>Dynamic proactive achiever of the group provides the energy, drive and courage to overcome obstacles. This role may create conflict and difficulty with their drive and aggression.</a:t>
            </a:r>
            <a:endParaRPr lang="en-GB" altLang="en-US" sz="2400" dirty="0" smtClean="0">
              <a:latin typeface="Arial" pitchFamily="34" charset="0"/>
              <a:cs typeface="Arial" pitchFamily="34" charset="0"/>
            </a:endParaRPr>
          </a:p>
        </p:txBody>
      </p:sp>
    </p:spTree>
    <p:extLst>
      <p:ext uri="{BB962C8B-B14F-4D97-AF65-F5344CB8AC3E}">
        <p14:creationId xmlns:p14="http://schemas.microsoft.com/office/powerpoint/2010/main" val="127146575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p:txBody>
          <a:bodyPr/>
          <a:lstStyle/>
          <a:p>
            <a:pPr>
              <a:lnSpc>
                <a:spcPct val="90000"/>
              </a:lnSpc>
              <a:buFont typeface="Monotype Sorts" pitchFamily="2" charset="2"/>
              <a:buNone/>
            </a:pPr>
            <a:r>
              <a:rPr lang="en-GB" altLang="en-US" b="1" smtClean="0">
                <a:latin typeface="Arial" pitchFamily="34" charset="0"/>
                <a:cs typeface="Arial" pitchFamily="34" charset="0"/>
              </a:rPr>
              <a:t>Completer–Finisher</a:t>
            </a:r>
          </a:p>
          <a:p>
            <a:pPr>
              <a:lnSpc>
                <a:spcPct val="90000"/>
              </a:lnSpc>
            </a:pPr>
            <a:r>
              <a:rPr lang="en-GB" altLang="en-US" sz="2400" smtClean="0">
                <a:latin typeface="Arial" pitchFamily="34" charset="0"/>
                <a:cs typeface="Arial" pitchFamily="34" charset="0"/>
              </a:rPr>
              <a:t>The completer–finisher is the detail person in the team they spot flaws and gaps and keep everyone to schedule. They are slow and meticulous, which is essential, but this can be frustrating for other team members. They are the guardians of quality and the assurers of finishing on time.</a:t>
            </a:r>
          </a:p>
        </p:txBody>
      </p:sp>
      <p:sp>
        <p:nvSpPr>
          <p:cNvPr id="5" name="Rectangle 2"/>
          <p:cNvSpPr txBox="1">
            <a:spLocks noChangeArrowheads="1"/>
          </p:cNvSpPr>
          <p:nvPr/>
        </p:nvSpPr>
        <p:spPr>
          <a:xfrm>
            <a:off x="609600" y="427038"/>
            <a:ext cx="8229600" cy="11430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a:lstStyle>
          <a:p>
            <a:pPr>
              <a:defRPr/>
            </a:pPr>
            <a:r>
              <a:rPr lang="en-GB" sz="4800" smtClean="0">
                <a:cs typeface="Arial" pitchFamily="34" charset="0"/>
              </a:rPr>
              <a:t>Belbin’s Team Roles: DOING</a:t>
            </a:r>
            <a:endParaRPr lang="en-GB" sz="4800" dirty="0" smtClean="0">
              <a:cs typeface="Arial" pitchFamily="34" charset="0"/>
            </a:endParaRPr>
          </a:p>
        </p:txBody>
      </p:sp>
    </p:spTree>
    <p:extLst>
      <p:ext uri="{BB962C8B-B14F-4D97-AF65-F5344CB8AC3E}">
        <p14:creationId xmlns:p14="http://schemas.microsoft.com/office/powerpoint/2010/main" val="71169301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body" idx="1"/>
          </p:nvPr>
        </p:nvSpPr>
        <p:spPr/>
        <p:txBody>
          <a:bodyPr/>
          <a:lstStyle/>
          <a:p>
            <a:pPr>
              <a:lnSpc>
                <a:spcPct val="80000"/>
              </a:lnSpc>
              <a:buFont typeface="Monotype Sorts" pitchFamily="2" charset="2"/>
              <a:buNone/>
            </a:pPr>
            <a:r>
              <a:rPr lang="en-GB" altLang="en-US" b="1" dirty="0" smtClean="0">
                <a:latin typeface="Arial" pitchFamily="34" charset="0"/>
                <a:cs typeface="Arial" pitchFamily="34" charset="0"/>
              </a:rPr>
              <a:t>Plant</a:t>
            </a:r>
            <a:endParaRPr lang="en-GB" altLang="en-US" dirty="0" smtClean="0">
              <a:latin typeface="Arial" pitchFamily="34" charset="0"/>
              <a:cs typeface="Arial" pitchFamily="34" charset="0"/>
            </a:endParaRPr>
          </a:p>
          <a:p>
            <a:pPr>
              <a:lnSpc>
                <a:spcPct val="80000"/>
              </a:lnSpc>
            </a:pPr>
            <a:r>
              <a:rPr lang="en-GB" altLang="en-US" sz="2400" dirty="0" smtClean="0">
                <a:latin typeface="Arial" pitchFamily="34" charset="0"/>
                <a:cs typeface="Arial" pitchFamily="34" charset="0"/>
              </a:rPr>
              <a:t>The unorthodox outcast team member that solves difficult and complex problems. Often communicates poorly and overlooks important details. They can be creative, ‘out of the box’ thinkers.</a:t>
            </a:r>
          </a:p>
        </p:txBody>
      </p:sp>
      <p:sp>
        <p:nvSpPr>
          <p:cNvPr id="5" name="Rectangle 2"/>
          <p:cNvSpPr>
            <a:spLocks noGrp="1" noChangeArrowheads="1"/>
          </p:cNvSpPr>
          <p:nvPr>
            <p:ph type="title"/>
          </p:nvPr>
        </p:nvSpPr>
        <p:spPr>
          <a:xfrm>
            <a:off x="446856" y="188640"/>
            <a:ext cx="8229600" cy="1143000"/>
          </a:xfrm>
        </p:spPr>
        <p:txBody>
          <a:bodyPr/>
          <a:lstStyle/>
          <a:p>
            <a:pPr>
              <a:defRPr/>
            </a:pPr>
            <a:r>
              <a:rPr lang="en-GB" sz="4800" dirty="0" smtClean="0">
                <a:cs typeface="Arial" pitchFamily="34" charset="0"/>
              </a:rPr>
              <a:t>Belbin’s Team Roles: THINKERS</a:t>
            </a:r>
          </a:p>
        </p:txBody>
      </p:sp>
      <p:sp>
        <p:nvSpPr>
          <p:cNvPr id="6" name="Rectangle 3"/>
          <p:cNvSpPr txBox="1">
            <a:spLocks noChangeArrowheads="1"/>
          </p:cNvSpPr>
          <p:nvPr/>
        </p:nvSpPr>
        <p:spPr>
          <a:xfrm>
            <a:off x="446856" y="3544416"/>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 typeface="Monotype Sorts" pitchFamily="2" charset="2"/>
              <a:buNone/>
            </a:pPr>
            <a:r>
              <a:rPr lang="en-GB" altLang="en-US" b="1" smtClean="0">
                <a:latin typeface="Arial" pitchFamily="34" charset="0"/>
                <a:cs typeface="Arial" pitchFamily="34" charset="0"/>
              </a:rPr>
              <a:t>Monitor–Evaluator</a:t>
            </a:r>
          </a:p>
          <a:p>
            <a:pPr>
              <a:lnSpc>
                <a:spcPct val="80000"/>
              </a:lnSpc>
            </a:pPr>
            <a:r>
              <a:rPr lang="en-GB" altLang="en-US" sz="2400" smtClean="0">
                <a:latin typeface="Arial" pitchFamily="34" charset="0"/>
                <a:cs typeface="Arial" pitchFamily="34" charset="0"/>
              </a:rPr>
              <a:t>This role is the critical strategic thinker of the group. Can dampen the spirits of the team by being overly critical but the role is essential in accurately mapping the approach to the outcome and evaluating progress and outcomes. May appear to lack drive.</a:t>
            </a:r>
            <a:endParaRPr lang="en-GB" altLang="en-US" sz="2400" dirty="0" smtClean="0">
              <a:latin typeface="Arial" pitchFamily="34" charset="0"/>
              <a:cs typeface="Arial" pitchFamily="34" charset="0"/>
            </a:endParaRPr>
          </a:p>
        </p:txBody>
      </p:sp>
    </p:spTree>
    <p:extLst>
      <p:ext uri="{BB962C8B-B14F-4D97-AF65-F5344CB8AC3E}">
        <p14:creationId xmlns:p14="http://schemas.microsoft.com/office/powerpoint/2010/main" val="31683993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type="body" idx="1"/>
          </p:nvPr>
        </p:nvSpPr>
        <p:spPr/>
        <p:txBody>
          <a:bodyPr/>
          <a:lstStyle/>
          <a:p>
            <a:pPr>
              <a:lnSpc>
                <a:spcPct val="80000"/>
              </a:lnSpc>
              <a:buFont typeface="Monotype Sorts" pitchFamily="2" charset="2"/>
              <a:buNone/>
            </a:pPr>
            <a:r>
              <a:rPr lang="en-GB" altLang="en-US" b="1" smtClean="0">
                <a:latin typeface="Arial" pitchFamily="34" charset="0"/>
                <a:cs typeface="Arial" pitchFamily="34" charset="0"/>
              </a:rPr>
              <a:t>Specialist</a:t>
            </a:r>
            <a:endParaRPr lang="en-GB" altLang="en-US" smtClean="0">
              <a:latin typeface="Arial" pitchFamily="34" charset="0"/>
              <a:cs typeface="Arial" pitchFamily="34" charset="0"/>
            </a:endParaRPr>
          </a:p>
          <a:p>
            <a:pPr>
              <a:lnSpc>
                <a:spcPct val="80000"/>
              </a:lnSpc>
            </a:pPr>
            <a:r>
              <a:rPr lang="en-GB" altLang="en-US" sz="2400" smtClean="0">
                <a:latin typeface="Arial" pitchFamily="34" charset="0"/>
                <a:cs typeface="Arial" pitchFamily="34" charset="0"/>
              </a:rPr>
              <a:t>The specialist brings skills in short supply to the team and often contributes only on the narrow technical front but is often essential to the success of the team. Often resists attempts to involve them in a wider role.</a:t>
            </a:r>
          </a:p>
        </p:txBody>
      </p:sp>
      <p:sp>
        <p:nvSpPr>
          <p:cNvPr id="5" name="Rectangle 2"/>
          <p:cNvSpPr txBox="1">
            <a:spLocks noChangeArrowheads="1"/>
          </p:cNvSpPr>
          <p:nvPr/>
        </p:nvSpPr>
        <p:spPr>
          <a:xfrm>
            <a:off x="446856" y="188640"/>
            <a:ext cx="8229600" cy="11430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a:lstStyle>
          <a:p>
            <a:pPr>
              <a:defRPr/>
            </a:pPr>
            <a:r>
              <a:rPr lang="en-GB" sz="4800" smtClean="0">
                <a:cs typeface="Arial" pitchFamily="34" charset="0"/>
              </a:rPr>
              <a:t>Belbin’s Team Roles: THINKERS</a:t>
            </a:r>
            <a:endParaRPr lang="en-GB" sz="4800" dirty="0" smtClean="0">
              <a:cs typeface="Arial" pitchFamily="34" charset="0"/>
            </a:endParaRPr>
          </a:p>
        </p:txBody>
      </p:sp>
    </p:spTree>
    <p:extLst>
      <p:ext uri="{BB962C8B-B14F-4D97-AF65-F5344CB8AC3E}">
        <p14:creationId xmlns:p14="http://schemas.microsoft.com/office/powerpoint/2010/main" val="315586529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p:txBody>
          <a:bodyPr/>
          <a:lstStyle/>
          <a:p>
            <a:pPr>
              <a:lnSpc>
                <a:spcPct val="80000"/>
              </a:lnSpc>
              <a:buFont typeface="Monotype Sorts" pitchFamily="2" charset="2"/>
              <a:buNone/>
            </a:pPr>
            <a:r>
              <a:rPr lang="en-GB" altLang="en-US" b="1" dirty="0" smtClean="0">
                <a:latin typeface="Arial" pitchFamily="34" charset="0"/>
                <a:cs typeface="Arial" pitchFamily="34" charset="0"/>
              </a:rPr>
              <a:t>Co-ordinator</a:t>
            </a:r>
            <a:endParaRPr lang="en-GB" altLang="en-US" dirty="0" smtClean="0">
              <a:latin typeface="Arial" pitchFamily="34" charset="0"/>
              <a:cs typeface="Arial" pitchFamily="34" charset="0"/>
            </a:endParaRPr>
          </a:p>
          <a:p>
            <a:pPr>
              <a:lnSpc>
                <a:spcPct val="80000"/>
              </a:lnSpc>
            </a:pPr>
            <a:r>
              <a:rPr lang="en-GB" altLang="en-US" sz="2400" dirty="0" smtClean="0">
                <a:latin typeface="Arial" pitchFamily="34" charset="0"/>
                <a:cs typeface="Arial" pitchFamily="34" charset="0"/>
              </a:rPr>
              <a:t>The de facto leader of the group whose main work is to co-ordinate the effort of others. This role can become too controlling and this can then be to the detriment of the team. Will enable all members of the team to contribute appropriate to their role. This role will clarify goals, delegate work and promote decision-making.</a:t>
            </a:r>
          </a:p>
        </p:txBody>
      </p:sp>
      <p:sp>
        <p:nvSpPr>
          <p:cNvPr id="5" name="Rectangle 2"/>
          <p:cNvSpPr>
            <a:spLocks noGrp="1" noChangeArrowheads="1"/>
          </p:cNvSpPr>
          <p:nvPr>
            <p:ph type="title"/>
          </p:nvPr>
        </p:nvSpPr>
        <p:spPr>
          <a:xfrm>
            <a:off x="446856" y="188640"/>
            <a:ext cx="8697144" cy="1143000"/>
          </a:xfrm>
        </p:spPr>
        <p:txBody>
          <a:bodyPr>
            <a:normAutofit fontScale="90000"/>
          </a:bodyPr>
          <a:lstStyle/>
          <a:p>
            <a:pPr>
              <a:defRPr/>
            </a:pPr>
            <a:r>
              <a:rPr lang="en-GB" sz="4800" dirty="0" smtClean="0">
                <a:cs typeface="Arial" pitchFamily="34" charset="0"/>
              </a:rPr>
              <a:t>Belbin’s Team Roles: RELATIONSHIPS</a:t>
            </a:r>
          </a:p>
        </p:txBody>
      </p:sp>
      <p:sp>
        <p:nvSpPr>
          <p:cNvPr id="4" name="Rectangle 3"/>
          <p:cNvSpPr/>
          <p:nvPr/>
        </p:nvSpPr>
        <p:spPr>
          <a:xfrm>
            <a:off x="179512" y="4005064"/>
            <a:ext cx="8964488" cy="1421928"/>
          </a:xfrm>
          <a:prstGeom prst="rect">
            <a:avLst/>
          </a:prstGeom>
        </p:spPr>
        <p:txBody>
          <a:bodyPr wrap="square">
            <a:spAutoFit/>
          </a:bodyPr>
          <a:lstStyle/>
          <a:p>
            <a:pPr>
              <a:lnSpc>
                <a:spcPct val="80000"/>
              </a:lnSpc>
              <a:buFont typeface="Monotype Sorts" pitchFamily="2" charset="2"/>
              <a:buNone/>
            </a:pPr>
            <a:r>
              <a:rPr lang="en-GB" altLang="en-US" b="1" dirty="0" err="1">
                <a:latin typeface="Arial" pitchFamily="34" charset="0"/>
                <a:cs typeface="Arial" pitchFamily="34" charset="0"/>
              </a:rPr>
              <a:t>Teamworker</a:t>
            </a:r>
            <a:endParaRPr lang="en-GB" altLang="en-US" dirty="0">
              <a:latin typeface="Arial" pitchFamily="34" charset="0"/>
              <a:cs typeface="Arial" pitchFamily="34" charset="0"/>
            </a:endParaRPr>
          </a:p>
          <a:p>
            <a:pPr>
              <a:lnSpc>
                <a:spcPct val="80000"/>
              </a:lnSpc>
            </a:pPr>
            <a:r>
              <a:rPr lang="en-GB" altLang="en-US" dirty="0">
                <a:latin typeface="Arial" pitchFamily="34" charset="0"/>
                <a:cs typeface="Arial" pitchFamily="34" charset="0"/>
              </a:rPr>
              <a:t>This role is concerned with ensuring effective interpersonal relationships within the team. This role is the sensitive heart of the team and will console the slighted and damaged team member and suggest the aggressive shaper ‘cools it’ a bit. This role, being concerned with relationships, can lead to conflict with the more task-oriented team members. This role creates team cohesion and generally eases conflict.</a:t>
            </a:r>
          </a:p>
        </p:txBody>
      </p:sp>
    </p:spTree>
    <p:extLst>
      <p:ext uri="{BB962C8B-B14F-4D97-AF65-F5344CB8AC3E}">
        <p14:creationId xmlns:p14="http://schemas.microsoft.com/office/powerpoint/2010/main" val="219591255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type="body" idx="1"/>
          </p:nvPr>
        </p:nvSpPr>
        <p:spPr>
          <a:xfrm>
            <a:off x="457200" y="1556792"/>
            <a:ext cx="8229600" cy="3917032"/>
          </a:xfrm>
        </p:spPr>
        <p:txBody>
          <a:bodyPr/>
          <a:lstStyle/>
          <a:p>
            <a:pPr>
              <a:lnSpc>
                <a:spcPct val="80000"/>
              </a:lnSpc>
              <a:buFont typeface="Monotype Sorts" pitchFamily="2" charset="2"/>
              <a:buNone/>
            </a:pPr>
            <a:r>
              <a:rPr lang="en-GB" altLang="en-US" b="1" smtClean="0">
                <a:latin typeface="Arial" pitchFamily="34" charset="0"/>
                <a:cs typeface="Arial" pitchFamily="34" charset="0"/>
              </a:rPr>
              <a:t>Resource-investigator</a:t>
            </a:r>
            <a:endParaRPr lang="en-GB" altLang="en-US" smtClean="0">
              <a:latin typeface="Arial" pitchFamily="34" charset="0"/>
              <a:cs typeface="Arial" pitchFamily="34" charset="0"/>
            </a:endParaRPr>
          </a:p>
          <a:p>
            <a:pPr>
              <a:lnSpc>
                <a:spcPct val="80000"/>
              </a:lnSpc>
            </a:pPr>
            <a:r>
              <a:rPr lang="en-GB" altLang="en-US" sz="2400" smtClean="0">
                <a:latin typeface="Arial" pitchFamily="34" charset="0"/>
                <a:cs typeface="Arial" pitchFamily="34" charset="0"/>
              </a:rPr>
              <a:t>Is a supreme networker enabling them to collect resources and external know-how. This ability to network and gain resources and political support is essential to successful teams. In many ways this role is the PR person for the team. Can appear to do very little real work as networking is often an unseen art.</a:t>
            </a:r>
          </a:p>
          <a:p>
            <a:pPr>
              <a:lnSpc>
                <a:spcPct val="80000"/>
              </a:lnSpc>
              <a:buFont typeface="Monotype Sorts" pitchFamily="2" charset="2"/>
              <a:buNone/>
            </a:pPr>
            <a:endParaRPr lang="en-GB" altLang="en-US" smtClean="0">
              <a:latin typeface="Arial" pitchFamily="34" charset="0"/>
              <a:cs typeface="Arial" pitchFamily="34" charset="0"/>
            </a:endParaRPr>
          </a:p>
        </p:txBody>
      </p:sp>
      <p:sp>
        <p:nvSpPr>
          <p:cNvPr id="5" name="Rectangle 2"/>
          <p:cNvSpPr>
            <a:spLocks noGrp="1" noChangeArrowheads="1"/>
          </p:cNvSpPr>
          <p:nvPr>
            <p:ph type="title"/>
          </p:nvPr>
        </p:nvSpPr>
        <p:spPr>
          <a:xfrm>
            <a:off x="446856" y="188640"/>
            <a:ext cx="8697144" cy="1143000"/>
          </a:xfrm>
        </p:spPr>
        <p:txBody>
          <a:bodyPr>
            <a:normAutofit fontScale="90000"/>
          </a:bodyPr>
          <a:lstStyle/>
          <a:p>
            <a:pPr>
              <a:defRPr/>
            </a:pPr>
            <a:r>
              <a:rPr lang="en-GB" sz="4800" dirty="0" smtClean="0">
                <a:cs typeface="Arial" pitchFamily="34" charset="0"/>
              </a:rPr>
              <a:t>Belbin’s Team Roles: RELATIONSHIPS</a:t>
            </a:r>
          </a:p>
        </p:txBody>
      </p:sp>
    </p:spTree>
    <p:extLst>
      <p:ext uri="{BB962C8B-B14F-4D97-AF65-F5344CB8AC3E}">
        <p14:creationId xmlns:p14="http://schemas.microsoft.com/office/powerpoint/2010/main" val="169301261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231965"/>
            <a:ext cx="6840760" cy="4703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39552" y="5301208"/>
            <a:ext cx="2304256" cy="369332"/>
          </a:xfrm>
          <a:prstGeom prst="rect">
            <a:avLst/>
          </a:prstGeom>
          <a:noFill/>
        </p:spPr>
        <p:txBody>
          <a:bodyPr wrap="square" rtlCol="0">
            <a:spAutoFit/>
          </a:bodyPr>
          <a:lstStyle/>
          <a:p>
            <a:r>
              <a:rPr lang="en-GB" dirty="0" smtClean="0"/>
              <a:t>PLAY MEDIA FILE</a:t>
            </a:r>
            <a:endParaRPr lang="en-GB" dirty="0"/>
          </a:p>
        </p:txBody>
      </p:sp>
    </p:spTree>
    <p:extLst>
      <p:ext uri="{BB962C8B-B14F-4D97-AF65-F5344CB8AC3E}">
        <p14:creationId xmlns:p14="http://schemas.microsoft.com/office/powerpoint/2010/main" val="248610799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p:txBody>
          <a:bodyPr>
            <a:normAutofit lnSpcReduction="10000"/>
          </a:bodyPr>
          <a:lstStyle/>
          <a:p>
            <a:pPr eaLnBrk="1" hangingPunct="1"/>
            <a:r>
              <a:rPr lang="en-GB" altLang="en-US" smtClean="0"/>
              <a:t>Maintenance orientated behaviours</a:t>
            </a:r>
          </a:p>
          <a:p>
            <a:pPr lvl="1" eaLnBrk="1" hangingPunct="1"/>
            <a:r>
              <a:rPr lang="en-GB" altLang="en-US" smtClean="0"/>
              <a:t>Behaviours that build relationships and maintain comfort of team</a:t>
            </a:r>
          </a:p>
          <a:p>
            <a:pPr lvl="1" eaLnBrk="1" hangingPunct="1"/>
            <a:r>
              <a:rPr lang="en-GB" altLang="en-US" smtClean="0"/>
              <a:t>Polite and respect members</a:t>
            </a:r>
          </a:p>
          <a:p>
            <a:pPr eaLnBrk="1" hangingPunct="1"/>
            <a:r>
              <a:rPr lang="en-GB" altLang="en-US" smtClean="0"/>
              <a:t>Task orientated behaviours</a:t>
            </a:r>
          </a:p>
          <a:p>
            <a:pPr lvl="1" eaLnBrk="1" hangingPunct="1"/>
            <a:r>
              <a:rPr lang="en-GB" altLang="en-US" smtClean="0"/>
              <a:t>Specific</a:t>
            </a:r>
          </a:p>
          <a:p>
            <a:pPr lvl="1" eaLnBrk="1" hangingPunct="1"/>
            <a:r>
              <a:rPr lang="en-GB" altLang="en-US" smtClean="0"/>
              <a:t>Planned</a:t>
            </a:r>
          </a:p>
          <a:p>
            <a:pPr lvl="1" eaLnBrk="1" hangingPunct="1"/>
            <a:r>
              <a:rPr lang="en-GB" altLang="en-US" smtClean="0"/>
              <a:t>Timely</a:t>
            </a:r>
          </a:p>
          <a:p>
            <a:pPr eaLnBrk="1" hangingPunct="1"/>
            <a:endParaRPr lang="en-GB" altLang="en-US" smtClean="0"/>
          </a:p>
          <a:p>
            <a:pPr eaLnBrk="1" hangingPunct="1"/>
            <a:endParaRPr lang="en-GB" altLang="en-US" smtClean="0"/>
          </a:p>
          <a:p>
            <a:pPr lvl="1" eaLnBrk="1" hangingPunct="1"/>
            <a:endParaRPr lang="en-GB" altLang="en-US" smtClean="0"/>
          </a:p>
          <a:p>
            <a:pPr lvl="1" eaLnBrk="1" hangingPunct="1"/>
            <a:endParaRPr lang="en-GB" altLang="en-US" smtClean="0"/>
          </a:p>
          <a:p>
            <a:pPr lvl="1" eaLnBrk="1" hangingPunct="1">
              <a:buFontTx/>
              <a:buNone/>
            </a:pPr>
            <a:endParaRPr lang="en-GB" altLang="en-US" smtClean="0"/>
          </a:p>
        </p:txBody>
      </p:sp>
      <p:sp>
        <p:nvSpPr>
          <p:cNvPr id="18434" name="Title 1"/>
          <p:cNvSpPr>
            <a:spLocks noGrp="1"/>
          </p:cNvSpPr>
          <p:nvPr>
            <p:ph type="title"/>
          </p:nvPr>
        </p:nvSpPr>
        <p:spPr/>
        <p:txBody>
          <a:bodyPr/>
          <a:lstStyle/>
          <a:p>
            <a:pPr eaLnBrk="1" fontAlgn="auto" hangingPunct="1">
              <a:spcAft>
                <a:spcPts val="0"/>
              </a:spcAft>
              <a:defRPr/>
            </a:pPr>
            <a:r>
              <a:rPr lang="en-GB" smtClean="0"/>
              <a:t>Effective team behaviours</a:t>
            </a:r>
          </a:p>
        </p:txBody>
      </p:sp>
    </p:spTree>
    <p:extLst>
      <p:ext uri="{BB962C8B-B14F-4D97-AF65-F5344CB8AC3E}">
        <p14:creationId xmlns:p14="http://schemas.microsoft.com/office/powerpoint/2010/main" val="181314427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179512" y="1412776"/>
            <a:ext cx="9540552" cy="3917032"/>
          </a:xfrm>
        </p:spPr>
        <p:txBody>
          <a:bodyPr>
            <a:normAutofit lnSpcReduction="10000"/>
          </a:bodyPr>
          <a:lstStyle/>
          <a:p>
            <a:pPr eaLnBrk="1" hangingPunct="1"/>
            <a:r>
              <a:rPr lang="en-GB" altLang="en-US" dirty="0" smtClean="0"/>
              <a:t>Self orientated behaviours</a:t>
            </a:r>
          </a:p>
          <a:p>
            <a:pPr lvl="1" eaLnBrk="1" hangingPunct="1"/>
            <a:r>
              <a:rPr lang="en-GB" altLang="en-US" dirty="0" smtClean="0"/>
              <a:t>Create undermining subgroups</a:t>
            </a:r>
          </a:p>
          <a:p>
            <a:pPr lvl="1" eaLnBrk="1" hangingPunct="1"/>
            <a:r>
              <a:rPr lang="en-GB" altLang="en-US" dirty="0" smtClean="0"/>
              <a:t>Poor attendance at meetings</a:t>
            </a:r>
          </a:p>
          <a:p>
            <a:pPr lvl="1" eaLnBrk="1" hangingPunct="1"/>
            <a:r>
              <a:rPr lang="en-GB" altLang="en-US" dirty="0" smtClean="0"/>
              <a:t>Undermining other team members</a:t>
            </a:r>
          </a:p>
          <a:p>
            <a:pPr lvl="1" eaLnBrk="1" hangingPunct="1"/>
            <a:r>
              <a:rPr lang="en-GB" altLang="en-US" dirty="0" smtClean="0"/>
              <a:t>Persistent lateness</a:t>
            </a:r>
          </a:p>
          <a:p>
            <a:pPr lvl="1" eaLnBrk="1" hangingPunct="1"/>
            <a:r>
              <a:rPr lang="en-GB" altLang="en-US" dirty="0" smtClean="0"/>
              <a:t>Silence and non contribution</a:t>
            </a:r>
          </a:p>
          <a:p>
            <a:pPr lvl="1" eaLnBrk="1" hangingPunct="1"/>
            <a:r>
              <a:rPr lang="en-GB" altLang="en-US" dirty="0" smtClean="0"/>
              <a:t>Failure to move on from storming phase by holding a grudge</a:t>
            </a:r>
          </a:p>
          <a:p>
            <a:pPr lvl="1" eaLnBrk="1" hangingPunct="1"/>
            <a:endParaRPr lang="en-GB" altLang="en-US" dirty="0" smtClean="0"/>
          </a:p>
          <a:p>
            <a:pPr eaLnBrk="1" hangingPunct="1"/>
            <a:endParaRPr lang="en-GB" altLang="en-US" dirty="0" smtClean="0"/>
          </a:p>
        </p:txBody>
      </p:sp>
      <p:sp>
        <p:nvSpPr>
          <p:cNvPr id="19458" name="Title 1"/>
          <p:cNvSpPr>
            <a:spLocks noGrp="1"/>
          </p:cNvSpPr>
          <p:nvPr>
            <p:ph type="title"/>
          </p:nvPr>
        </p:nvSpPr>
        <p:spPr/>
        <p:txBody>
          <a:bodyPr/>
          <a:lstStyle/>
          <a:p>
            <a:pPr eaLnBrk="1" fontAlgn="auto" hangingPunct="1">
              <a:spcAft>
                <a:spcPts val="0"/>
              </a:spcAft>
              <a:defRPr/>
            </a:pPr>
            <a:r>
              <a:rPr lang="en-US" smtClean="0"/>
              <a:t>Ineffective team behaviours</a:t>
            </a:r>
          </a:p>
        </p:txBody>
      </p:sp>
    </p:spTree>
    <p:extLst>
      <p:ext uri="{BB962C8B-B14F-4D97-AF65-F5344CB8AC3E}">
        <p14:creationId xmlns:p14="http://schemas.microsoft.com/office/powerpoint/2010/main" val="301569037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51520" y="-157708"/>
            <a:ext cx="8229600" cy="1143000"/>
          </a:xfrm>
        </p:spPr>
        <p:txBody>
          <a:bodyPr/>
          <a:lstStyle/>
          <a:p>
            <a:pPr eaLnBrk="1" hangingPunct="1"/>
            <a:r>
              <a:rPr lang="en-GB" altLang="en-US" smtClean="0"/>
              <a:t>Leadership – of teams</a:t>
            </a:r>
          </a:p>
        </p:txBody>
      </p:sp>
      <p:sp>
        <p:nvSpPr>
          <p:cNvPr id="4" name="Content Placeholder 3"/>
          <p:cNvSpPr>
            <a:spLocks noGrp="1"/>
          </p:cNvSpPr>
          <p:nvPr>
            <p:ph idx="1"/>
          </p:nvPr>
        </p:nvSpPr>
        <p:spPr>
          <a:xfrm>
            <a:off x="251520" y="909092"/>
            <a:ext cx="8229600" cy="5111750"/>
          </a:xfrm>
        </p:spPr>
        <p:txBody>
          <a:bodyPr rtlCol="0">
            <a:normAutofit fontScale="92500"/>
          </a:bodyPr>
          <a:lstStyle/>
          <a:p>
            <a:pPr marL="0" indent="0" eaLnBrk="1" fontAlgn="auto" hangingPunct="1">
              <a:spcAft>
                <a:spcPts val="0"/>
              </a:spcAft>
              <a:buNone/>
              <a:defRPr/>
            </a:pPr>
            <a:r>
              <a:rPr lang="en-GB" sz="2800" dirty="0" smtClean="0"/>
              <a:t>First and foremost team leaders must ensure that team members work together effectively as a team.</a:t>
            </a:r>
          </a:p>
          <a:p>
            <a:pPr lvl="1" eaLnBrk="1" fontAlgn="auto" hangingPunct="1">
              <a:spcAft>
                <a:spcPts val="0"/>
              </a:spcAft>
              <a:defRPr/>
            </a:pPr>
            <a:r>
              <a:rPr lang="en-GB" sz="2400" dirty="0" smtClean="0"/>
              <a:t>Be aware of benefits of teamwork, promoting them to team</a:t>
            </a:r>
          </a:p>
          <a:p>
            <a:pPr lvl="1" eaLnBrk="1" fontAlgn="auto" hangingPunct="1">
              <a:spcAft>
                <a:spcPts val="0"/>
              </a:spcAft>
              <a:defRPr/>
            </a:pPr>
            <a:r>
              <a:rPr lang="en-GB" sz="2400" dirty="0" smtClean="0"/>
              <a:t>Ensure member of the team are aware of their roles</a:t>
            </a:r>
          </a:p>
          <a:p>
            <a:pPr lvl="1" eaLnBrk="1" fontAlgn="auto" hangingPunct="1">
              <a:spcAft>
                <a:spcPts val="0"/>
              </a:spcAft>
              <a:defRPr/>
            </a:pPr>
            <a:r>
              <a:rPr lang="en-GB" sz="2400" dirty="0" smtClean="0"/>
              <a:t>Help build effective working relationships</a:t>
            </a:r>
          </a:p>
          <a:p>
            <a:pPr lvl="1" eaLnBrk="1" fontAlgn="auto" hangingPunct="1">
              <a:spcAft>
                <a:spcPts val="0"/>
              </a:spcAft>
              <a:defRPr/>
            </a:pPr>
            <a:r>
              <a:rPr lang="en-GB" sz="2400" dirty="0" smtClean="0"/>
              <a:t>Encourage members to work together</a:t>
            </a:r>
          </a:p>
          <a:p>
            <a:pPr lvl="1" eaLnBrk="1" fontAlgn="auto" hangingPunct="1">
              <a:spcAft>
                <a:spcPts val="0"/>
              </a:spcAft>
              <a:defRPr/>
            </a:pPr>
            <a:r>
              <a:rPr lang="en-GB" sz="2400" dirty="0" smtClean="0"/>
              <a:t>Share power with team on decision making</a:t>
            </a:r>
          </a:p>
          <a:p>
            <a:pPr lvl="1" eaLnBrk="1" fontAlgn="auto" hangingPunct="1">
              <a:spcAft>
                <a:spcPts val="0"/>
              </a:spcAft>
              <a:defRPr/>
            </a:pPr>
            <a:r>
              <a:rPr lang="en-GB" sz="2400" dirty="0" smtClean="0"/>
              <a:t>Help new members settle in to team</a:t>
            </a:r>
          </a:p>
          <a:p>
            <a:pPr lvl="1" eaLnBrk="1" fontAlgn="auto" hangingPunct="1">
              <a:spcAft>
                <a:spcPts val="0"/>
              </a:spcAft>
              <a:defRPr/>
            </a:pPr>
            <a:r>
              <a:rPr lang="en-GB" sz="2400" dirty="0" smtClean="0"/>
              <a:t>Treat people fairly</a:t>
            </a:r>
          </a:p>
          <a:p>
            <a:pPr lvl="1" eaLnBrk="1" fontAlgn="auto" hangingPunct="1">
              <a:spcAft>
                <a:spcPts val="0"/>
              </a:spcAft>
              <a:defRPr/>
            </a:pPr>
            <a:r>
              <a:rPr lang="en-GB" sz="2400" dirty="0" smtClean="0"/>
              <a:t>Communicate</a:t>
            </a:r>
          </a:p>
          <a:p>
            <a:pPr lvl="1" eaLnBrk="1" fontAlgn="auto" hangingPunct="1">
              <a:spcAft>
                <a:spcPts val="0"/>
              </a:spcAft>
              <a:defRPr/>
            </a:pPr>
            <a:r>
              <a:rPr lang="en-GB" sz="2400" dirty="0" smtClean="0"/>
              <a:t>Improve skills of members</a:t>
            </a:r>
          </a:p>
          <a:p>
            <a:pPr lvl="1" eaLnBrk="1" fontAlgn="auto" hangingPunct="1">
              <a:spcAft>
                <a:spcPts val="0"/>
              </a:spcAft>
              <a:defRPr/>
            </a:pPr>
            <a:r>
              <a:rPr lang="en-GB" sz="2400" dirty="0" smtClean="0"/>
              <a:t>Handle conflict</a:t>
            </a:r>
            <a:endParaRPr lang="en-GB" dirty="0" smtClean="0"/>
          </a:p>
          <a:p>
            <a:pPr lvl="1" eaLnBrk="1" fontAlgn="auto" hangingPunct="1">
              <a:spcAft>
                <a:spcPts val="0"/>
              </a:spcAft>
              <a:defRPr/>
            </a:pPr>
            <a:endParaRPr lang="en-GB" dirty="0"/>
          </a:p>
        </p:txBody>
      </p:sp>
      <p:sp>
        <p:nvSpPr>
          <p:cNvPr id="3" name="Action Button: Home 2">
            <a:hlinkClick r:id="rId3" action="ppaction://hlinksldjump" highlightClick="1"/>
          </p:cNvPr>
          <p:cNvSpPr/>
          <p:nvPr/>
        </p:nvSpPr>
        <p:spPr>
          <a:xfrm>
            <a:off x="7319070" y="5517604"/>
            <a:ext cx="863600" cy="647700"/>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extLst>
      <p:ext uri="{BB962C8B-B14F-4D97-AF65-F5344CB8AC3E}">
        <p14:creationId xmlns:p14="http://schemas.microsoft.com/office/powerpoint/2010/main" val="316608937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685800" y="1571625"/>
            <a:ext cx="7772400" cy="4524375"/>
          </a:xfrm>
        </p:spPr>
        <p:txBody>
          <a:bodyPr>
            <a:normAutofit lnSpcReduction="10000"/>
          </a:bodyPr>
          <a:lstStyle/>
          <a:p>
            <a:pPr eaLnBrk="1" hangingPunct="1"/>
            <a:r>
              <a:rPr lang="en-GB" altLang="en-US" smtClean="0"/>
              <a:t>Inappropriately formed- poor balance of roles</a:t>
            </a:r>
          </a:p>
          <a:p>
            <a:pPr eaLnBrk="1" hangingPunct="1"/>
            <a:r>
              <a:rPr lang="en-GB" altLang="en-US" smtClean="0"/>
              <a:t>Lack of trust and commitment</a:t>
            </a:r>
          </a:p>
          <a:p>
            <a:pPr eaLnBrk="1" hangingPunct="1"/>
            <a:r>
              <a:rPr lang="en-GB" altLang="en-US" smtClean="0"/>
              <a:t>Lack of focus on aims and objectives</a:t>
            </a:r>
          </a:p>
          <a:p>
            <a:pPr eaLnBrk="1" hangingPunct="1"/>
            <a:r>
              <a:rPr lang="en-GB" altLang="en-US" smtClean="0"/>
              <a:t>Plan poorly with no clear path to success</a:t>
            </a:r>
          </a:p>
          <a:p>
            <a:pPr eaLnBrk="1" hangingPunct="1"/>
            <a:r>
              <a:rPr lang="en-GB" altLang="en-US" smtClean="0"/>
              <a:t>Lack essential skills</a:t>
            </a:r>
          </a:p>
          <a:p>
            <a:pPr eaLnBrk="1" hangingPunct="1"/>
            <a:r>
              <a:rPr lang="en-GB" altLang="en-US" smtClean="0"/>
              <a:t>Overly political</a:t>
            </a:r>
          </a:p>
          <a:p>
            <a:pPr eaLnBrk="1" hangingPunct="1"/>
            <a:r>
              <a:rPr lang="en-GB" altLang="en-US" smtClean="0"/>
              <a:t>Have weak or over controlling leaders</a:t>
            </a:r>
          </a:p>
        </p:txBody>
      </p:sp>
      <p:sp>
        <p:nvSpPr>
          <p:cNvPr id="20482" name="Title 1"/>
          <p:cNvSpPr>
            <a:spLocks noGrp="1"/>
          </p:cNvSpPr>
          <p:nvPr>
            <p:ph type="title"/>
          </p:nvPr>
        </p:nvSpPr>
        <p:spPr/>
        <p:txBody>
          <a:bodyPr/>
          <a:lstStyle/>
          <a:p>
            <a:pPr eaLnBrk="1" fontAlgn="auto" hangingPunct="1">
              <a:spcAft>
                <a:spcPts val="0"/>
              </a:spcAft>
              <a:defRPr/>
            </a:pPr>
            <a:r>
              <a:rPr lang="en-GB" smtClean="0"/>
              <a:t>Team failure</a:t>
            </a:r>
          </a:p>
        </p:txBody>
      </p:sp>
    </p:spTree>
    <p:extLst>
      <p:ext uri="{BB962C8B-B14F-4D97-AF65-F5344CB8AC3E}">
        <p14:creationId xmlns:p14="http://schemas.microsoft.com/office/powerpoint/2010/main" val="122769659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High Performance Teams</a:t>
            </a:r>
            <a:br>
              <a:rPr lang="en-GB" b="1" dirty="0"/>
            </a:br>
            <a:endParaRPr lang="en-GB" dirty="0"/>
          </a:p>
        </p:txBody>
      </p:sp>
      <p:sp>
        <p:nvSpPr>
          <p:cNvPr id="3" name="Content Placeholder 2"/>
          <p:cNvSpPr>
            <a:spLocks noGrp="1"/>
          </p:cNvSpPr>
          <p:nvPr>
            <p:ph idx="1"/>
          </p:nvPr>
        </p:nvSpPr>
        <p:spPr>
          <a:xfrm>
            <a:off x="467544" y="1124744"/>
            <a:ext cx="8229600" cy="3917032"/>
          </a:xfrm>
        </p:spPr>
        <p:txBody>
          <a:bodyPr>
            <a:normAutofit fontScale="40000" lnSpcReduction="20000"/>
          </a:bodyPr>
          <a:lstStyle/>
          <a:p>
            <a:pPr marL="0" indent="0">
              <a:buNone/>
            </a:pPr>
            <a:r>
              <a:rPr lang="en-GB" sz="3800" dirty="0" smtClean="0"/>
              <a:t>A </a:t>
            </a:r>
            <a:r>
              <a:rPr lang="en-GB" sz="3800" dirty="0"/>
              <a:t>team is more than a group of people who work together. A high performing team is a group of people who share a common vision, goals, metrics and who collaborate, challenge and hold each other accountable to achieve outstanding results. You know a high performing team because the members</a:t>
            </a:r>
            <a:r>
              <a:rPr lang="en-GB" sz="3800" dirty="0" smtClean="0"/>
              <a:t>:</a:t>
            </a:r>
          </a:p>
          <a:p>
            <a:pPr marL="0" indent="0">
              <a:buNone/>
            </a:pPr>
            <a:endParaRPr lang="en-GB" sz="3800" dirty="0"/>
          </a:p>
          <a:p>
            <a:r>
              <a:rPr lang="en-GB" sz="3800" dirty="0"/>
              <a:t>Have a clear and vision of where they are headed and what they want to </a:t>
            </a:r>
            <a:r>
              <a:rPr lang="en-GB" sz="3800" dirty="0" smtClean="0"/>
              <a:t>accomplish</a:t>
            </a:r>
            <a:endParaRPr lang="en-GB" sz="3800" dirty="0"/>
          </a:p>
          <a:p>
            <a:r>
              <a:rPr lang="en-GB" sz="3800" dirty="0"/>
              <a:t>Are excited about that vision because they took part in creating it</a:t>
            </a:r>
          </a:p>
          <a:p>
            <a:r>
              <a:rPr lang="en-GB" sz="3800" dirty="0"/>
              <a:t>Act from clearly defined priorities</a:t>
            </a:r>
          </a:p>
          <a:p>
            <a:r>
              <a:rPr lang="en-GB" sz="3800" dirty="0"/>
              <a:t>Have clear measures of success and receive feedback about how they’re doing</a:t>
            </a:r>
          </a:p>
          <a:p>
            <a:r>
              <a:rPr lang="en-GB" sz="3800" dirty="0"/>
              <a:t>Maintain open communication and positive relationships with each other</a:t>
            </a:r>
          </a:p>
          <a:p>
            <a:r>
              <a:rPr lang="en-GB" sz="3800" dirty="0"/>
              <a:t>Identify and solve problems</a:t>
            </a:r>
          </a:p>
          <a:p>
            <a:r>
              <a:rPr lang="en-GB" sz="3800" dirty="0"/>
              <a:t>Make decisions when and where they occur</a:t>
            </a:r>
          </a:p>
          <a:p>
            <a:r>
              <a:rPr lang="en-GB" sz="3800" dirty="0"/>
              <a:t>Successfully manage conflict</a:t>
            </a:r>
          </a:p>
          <a:p>
            <a:r>
              <a:rPr lang="en-GB" sz="3800" dirty="0"/>
              <a:t>Share leadership responsibilities</a:t>
            </a:r>
          </a:p>
          <a:p>
            <a:r>
              <a:rPr lang="en-GB" sz="3800" dirty="0"/>
              <a:t>Participate in productive meetings</a:t>
            </a:r>
          </a:p>
          <a:p>
            <a:r>
              <a:rPr lang="en-GB" sz="3800" dirty="0"/>
              <a:t>Have clearly defined roles and work procedures</a:t>
            </a:r>
          </a:p>
          <a:p>
            <a:r>
              <a:rPr lang="en-GB" sz="3800" dirty="0"/>
              <a:t>Cooperate cross-functionally</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4583870"/>
            <a:ext cx="4104903" cy="929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20793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endParaRPr lang="en-US" altLang="en-US" smtClean="0"/>
          </a:p>
        </p:txBody>
      </p:sp>
      <p:sp>
        <p:nvSpPr>
          <p:cNvPr id="12291" name="Content Placeholder 2"/>
          <p:cNvSpPr>
            <a:spLocks noGrp="1"/>
          </p:cNvSpPr>
          <p:nvPr>
            <p:ph idx="1"/>
          </p:nvPr>
        </p:nvSpPr>
        <p:spPr/>
        <p:txBody>
          <a:bodyPr/>
          <a:lstStyle/>
          <a:p>
            <a:pPr eaLnBrk="1" hangingPunct="1"/>
            <a:endParaRPr lang="en-US" altLang="en-US" smtClean="0"/>
          </a:p>
        </p:txBody>
      </p:sp>
      <p:pic>
        <p:nvPicPr>
          <p:cNvPr id="1229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313" y="285750"/>
            <a:ext cx="8929687" cy="657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70571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 Assessment</a:t>
            </a:r>
            <a:endParaRPr lang="en-GB"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40768"/>
            <a:ext cx="9137435" cy="5517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388222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gn="l"/>
            <a:r>
              <a:rPr lang="en-US" sz="3600" dirty="0"/>
              <a:t>How can I judge if my team is effective?</a:t>
            </a:r>
            <a:r>
              <a:rPr lang="en-GB" sz="3600" i="1" dirty="0"/>
              <a:t/>
            </a:r>
            <a:br>
              <a:rPr lang="en-GB" sz="3600" i="1" dirty="0"/>
            </a:br>
            <a:endParaRPr lang="en-GB" sz="3600" dirty="0"/>
          </a:p>
        </p:txBody>
      </p:sp>
      <p:sp>
        <p:nvSpPr>
          <p:cNvPr id="3" name="Content Placeholder 2"/>
          <p:cNvSpPr>
            <a:spLocks noGrp="1"/>
          </p:cNvSpPr>
          <p:nvPr>
            <p:ph idx="1"/>
          </p:nvPr>
        </p:nvSpPr>
        <p:spPr/>
        <p:txBody>
          <a:bodyPr>
            <a:normAutofit fontScale="92500" lnSpcReduction="20000"/>
          </a:bodyPr>
          <a:lstStyle/>
          <a:p>
            <a:pPr lvl="0"/>
            <a:r>
              <a:rPr lang="en-GB" dirty="0" smtClean="0"/>
              <a:t>commitment </a:t>
            </a:r>
            <a:endParaRPr lang="en-GB" dirty="0"/>
          </a:p>
          <a:p>
            <a:pPr lvl="0"/>
            <a:r>
              <a:rPr lang="en-GB" dirty="0"/>
              <a:t>trust </a:t>
            </a:r>
          </a:p>
          <a:p>
            <a:pPr lvl="0"/>
            <a:r>
              <a:rPr lang="en-GB" dirty="0"/>
              <a:t>purpose </a:t>
            </a:r>
          </a:p>
          <a:p>
            <a:pPr lvl="0"/>
            <a:r>
              <a:rPr lang="en-GB" dirty="0"/>
              <a:t>task orientation </a:t>
            </a:r>
          </a:p>
          <a:p>
            <a:pPr lvl="0"/>
            <a:r>
              <a:rPr lang="en-GB" dirty="0"/>
              <a:t>communication </a:t>
            </a:r>
          </a:p>
          <a:p>
            <a:pPr lvl="0"/>
            <a:r>
              <a:rPr lang="en-GB" dirty="0"/>
              <a:t>process skills </a:t>
            </a:r>
          </a:p>
          <a:p>
            <a:pPr lvl="0"/>
            <a:r>
              <a:rPr lang="en-GB" dirty="0"/>
              <a:t>continuous improvement</a:t>
            </a:r>
          </a:p>
          <a:p>
            <a:pPr marL="0" indent="0">
              <a:buNone/>
            </a:pPr>
            <a:r>
              <a:rPr lang="en-US" dirty="0"/>
              <a:t> </a:t>
            </a:r>
            <a:endParaRPr lang="en-GB" dirty="0"/>
          </a:p>
          <a:p>
            <a:pPr marL="0" indent="0">
              <a:buNone/>
            </a:pPr>
            <a:endParaRPr lang="en-GB" dirty="0"/>
          </a:p>
        </p:txBody>
      </p:sp>
    </p:spTree>
    <p:extLst>
      <p:ext uri="{BB962C8B-B14F-4D97-AF65-F5344CB8AC3E}">
        <p14:creationId xmlns:p14="http://schemas.microsoft.com/office/powerpoint/2010/main" val="386896366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Team</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2286000" y="1443841"/>
            <a:ext cx="4572000" cy="3970318"/>
          </a:xfrm>
          <a:prstGeom prst="rect">
            <a:avLst/>
          </a:prstGeom>
        </p:spPr>
        <p:txBody>
          <a:bodyPr>
            <a:spAutoFit/>
          </a:bodyPr>
          <a:lstStyle/>
          <a:p>
            <a:r>
              <a:rPr lang="en-GB" dirty="0"/>
              <a:t>A Virtual Team – also known as a Geographically Dispersed Team (GDT) – is a group of individuals who work across time, space, and organizational boundaries with links strengthened by webs of communication technology. They have complementary skills and are committed to a common purpose, have interdependent performance goals, and share an approach to work for which they hold themselves mutually accountable. Geographically dispersed teams allow organizations to hire and retain the best people regardless of location.</a:t>
            </a:r>
          </a:p>
        </p:txBody>
      </p:sp>
    </p:spTree>
    <p:extLst>
      <p:ext uri="{BB962C8B-B14F-4D97-AF65-F5344CB8AC3E}">
        <p14:creationId xmlns:p14="http://schemas.microsoft.com/office/powerpoint/2010/main" val="18781516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0"/>
          </p:nvPr>
        </p:nvSpPr>
        <p:spPr/>
        <p:txBody>
          <a:bodyPr/>
          <a:lstStyle/>
          <a:p>
            <a:r>
              <a:rPr lang="en-US" altLang="en-US"/>
              <a:t>©SHRM 2008</a:t>
            </a:r>
          </a:p>
        </p:txBody>
      </p:sp>
      <p:sp>
        <p:nvSpPr>
          <p:cNvPr id="80898" name="Rectangle 2"/>
          <p:cNvSpPr>
            <a:spLocks noGrp="1" noChangeArrowheads="1"/>
          </p:cNvSpPr>
          <p:nvPr>
            <p:ph type="title"/>
          </p:nvPr>
        </p:nvSpPr>
        <p:spPr/>
        <p:txBody>
          <a:bodyPr/>
          <a:lstStyle/>
          <a:p>
            <a:r>
              <a:rPr lang="en-US" altLang="en-US" b="1" dirty="0" smtClean="0"/>
              <a:t>Virtual Team Challenge</a:t>
            </a:r>
            <a:endParaRPr lang="en-US" altLang="en-US" b="1" dirty="0"/>
          </a:p>
        </p:txBody>
      </p:sp>
      <p:sp>
        <p:nvSpPr>
          <p:cNvPr id="80967" name="Rectangle 71"/>
          <p:cNvSpPr>
            <a:spLocks noGrp="1" noChangeArrowheads="1"/>
          </p:cNvSpPr>
          <p:nvPr>
            <p:ph type="body" sz="half" idx="1"/>
          </p:nvPr>
        </p:nvSpPr>
        <p:spPr>
          <a:xfrm>
            <a:off x="1676400" y="1371600"/>
            <a:ext cx="3552825" cy="5029200"/>
          </a:xfrm>
        </p:spPr>
        <p:txBody>
          <a:bodyPr/>
          <a:lstStyle/>
          <a:p>
            <a:pPr>
              <a:lnSpc>
                <a:spcPct val="80000"/>
              </a:lnSpc>
              <a:buFontTx/>
              <a:buNone/>
            </a:pPr>
            <a:r>
              <a:rPr lang="en-US" altLang="en-US" sz="1700" u="sng" dirty="0"/>
              <a:t>Manager</a:t>
            </a:r>
          </a:p>
          <a:p>
            <a:pPr>
              <a:lnSpc>
                <a:spcPct val="80000"/>
              </a:lnSpc>
            </a:pPr>
            <a:r>
              <a:rPr lang="en-US" altLang="en-US" sz="1700" dirty="0"/>
              <a:t>Tracks and coordinates project tasks.</a:t>
            </a:r>
          </a:p>
          <a:p>
            <a:pPr>
              <a:lnSpc>
                <a:spcPct val="80000"/>
              </a:lnSpc>
            </a:pPr>
            <a:r>
              <a:rPr lang="en-US" altLang="en-US" sz="1700" dirty="0"/>
              <a:t>Measures performance.</a:t>
            </a:r>
          </a:p>
          <a:p>
            <a:pPr>
              <a:lnSpc>
                <a:spcPct val="80000"/>
              </a:lnSpc>
            </a:pPr>
            <a:r>
              <a:rPr lang="en-US" altLang="en-US" sz="1700" dirty="0"/>
              <a:t>Gives formative and motivational feedback.</a:t>
            </a:r>
          </a:p>
          <a:p>
            <a:pPr>
              <a:lnSpc>
                <a:spcPct val="80000"/>
              </a:lnSpc>
            </a:pPr>
            <a:r>
              <a:rPr lang="en-US" altLang="en-US" sz="1700" dirty="0"/>
              <a:t>Distributes information evenly.</a:t>
            </a:r>
          </a:p>
          <a:p>
            <a:pPr>
              <a:lnSpc>
                <a:spcPct val="80000"/>
              </a:lnSpc>
            </a:pPr>
            <a:r>
              <a:rPr lang="en-US" altLang="en-US" sz="1700" dirty="0"/>
              <a:t>Builds trust.</a:t>
            </a:r>
          </a:p>
          <a:p>
            <a:pPr>
              <a:lnSpc>
                <a:spcPct val="80000"/>
              </a:lnSpc>
            </a:pPr>
            <a:r>
              <a:rPr lang="en-US" altLang="en-US" sz="1700" dirty="0"/>
              <a:t>Understands local issues.</a:t>
            </a:r>
          </a:p>
          <a:p>
            <a:pPr>
              <a:lnSpc>
                <a:spcPct val="80000"/>
              </a:lnSpc>
            </a:pPr>
            <a:r>
              <a:rPr lang="en-US" altLang="en-US" sz="1700" dirty="0"/>
              <a:t>Senses team member conflicts.</a:t>
            </a:r>
          </a:p>
          <a:p>
            <a:pPr>
              <a:lnSpc>
                <a:spcPct val="80000"/>
              </a:lnSpc>
            </a:pPr>
            <a:r>
              <a:rPr lang="en-US" altLang="en-US" sz="1700" dirty="0"/>
              <a:t>Spots talent.</a:t>
            </a:r>
          </a:p>
          <a:p>
            <a:pPr>
              <a:lnSpc>
                <a:spcPct val="80000"/>
              </a:lnSpc>
            </a:pPr>
            <a:r>
              <a:rPr lang="en-US" altLang="en-US" sz="1700" dirty="0"/>
              <a:t>Communicates without the use  of nonverbal cues.</a:t>
            </a:r>
          </a:p>
          <a:p>
            <a:pPr>
              <a:lnSpc>
                <a:spcPct val="80000"/>
              </a:lnSpc>
            </a:pPr>
            <a:endParaRPr lang="en-US" altLang="en-US" sz="1700" dirty="0"/>
          </a:p>
        </p:txBody>
      </p:sp>
      <p:sp>
        <p:nvSpPr>
          <p:cNvPr id="80968" name="Rectangle 72"/>
          <p:cNvSpPr>
            <a:spLocks noGrp="1" noChangeArrowheads="1"/>
          </p:cNvSpPr>
          <p:nvPr>
            <p:ph type="body" sz="half" idx="2"/>
          </p:nvPr>
        </p:nvSpPr>
        <p:spPr>
          <a:xfrm>
            <a:off x="5362575" y="1371600"/>
            <a:ext cx="3552825" cy="5029200"/>
          </a:xfrm>
        </p:spPr>
        <p:txBody>
          <a:bodyPr/>
          <a:lstStyle/>
          <a:p>
            <a:pPr>
              <a:lnSpc>
                <a:spcPct val="90000"/>
              </a:lnSpc>
              <a:buFontTx/>
              <a:buNone/>
            </a:pPr>
            <a:r>
              <a:rPr lang="en-US" altLang="en-US" sz="1700" u="sng"/>
              <a:t>Team Members</a:t>
            </a:r>
          </a:p>
          <a:p>
            <a:pPr>
              <a:lnSpc>
                <a:spcPct val="90000"/>
              </a:lnSpc>
            </a:pPr>
            <a:r>
              <a:rPr lang="en-US" altLang="en-US" sz="1700"/>
              <a:t>Access their manager. </a:t>
            </a:r>
          </a:p>
          <a:p>
            <a:pPr>
              <a:lnSpc>
                <a:spcPct val="90000"/>
              </a:lnSpc>
            </a:pPr>
            <a:r>
              <a:rPr lang="en-US" altLang="en-US" sz="1700"/>
              <a:t>Receive formative and motivational feedback.</a:t>
            </a:r>
          </a:p>
          <a:p>
            <a:pPr>
              <a:lnSpc>
                <a:spcPct val="90000"/>
              </a:lnSpc>
            </a:pPr>
            <a:r>
              <a:rPr lang="en-US" altLang="en-US" sz="1700"/>
              <a:t>Receive information. </a:t>
            </a:r>
          </a:p>
          <a:p>
            <a:pPr>
              <a:lnSpc>
                <a:spcPct val="90000"/>
              </a:lnSpc>
            </a:pPr>
            <a:r>
              <a:rPr lang="en-US" altLang="en-US" sz="1700"/>
              <a:t>Feel trust for team members and the manager.</a:t>
            </a:r>
          </a:p>
          <a:p>
            <a:pPr>
              <a:lnSpc>
                <a:spcPct val="90000"/>
              </a:lnSpc>
            </a:pPr>
            <a:r>
              <a:rPr lang="en-US" altLang="en-US" sz="1700"/>
              <a:t>Field local challenges of which the manager and other team members are not aware.</a:t>
            </a:r>
          </a:p>
          <a:p>
            <a:pPr>
              <a:lnSpc>
                <a:spcPct val="90000"/>
              </a:lnSpc>
            </a:pPr>
            <a:r>
              <a:rPr lang="en-US" altLang="en-US" sz="1700"/>
              <a:t>Have special talents.</a:t>
            </a:r>
          </a:p>
          <a:p>
            <a:pPr>
              <a:lnSpc>
                <a:spcPct val="90000"/>
              </a:lnSpc>
            </a:pPr>
            <a:r>
              <a:rPr lang="en-US" altLang="en-US" sz="1700"/>
              <a:t>Communicate without the use of nonverbal cues.</a:t>
            </a:r>
          </a:p>
        </p:txBody>
      </p:sp>
      <p:sp>
        <p:nvSpPr>
          <p:cNvPr id="2" name="Rectangle 1"/>
          <p:cNvSpPr/>
          <p:nvPr/>
        </p:nvSpPr>
        <p:spPr>
          <a:xfrm>
            <a:off x="251520" y="4941168"/>
            <a:ext cx="4572000" cy="646331"/>
          </a:xfrm>
          <a:prstGeom prst="rect">
            <a:avLst/>
          </a:prstGeom>
        </p:spPr>
        <p:txBody>
          <a:bodyPr>
            <a:spAutoFit/>
          </a:bodyPr>
          <a:lstStyle/>
          <a:p>
            <a:r>
              <a:rPr lang="en-US" altLang="en-US" b="1" dirty="0"/>
              <a:t>Managing Virtual Work Teams </a:t>
            </a:r>
            <a:br>
              <a:rPr lang="en-US" altLang="en-US" b="1" dirty="0"/>
            </a:br>
            <a:r>
              <a:rPr lang="en-US" altLang="en-US" b="1" dirty="0"/>
              <a:t>by Frankie S. Jones, Ph.D.</a:t>
            </a:r>
            <a:endParaRPr lang="en-GB" dirty="0"/>
          </a:p>
        </p:txBody>
      </p:sp>
    </p:spTree>
    <p:extLst>
      <p:ext uri="{BB962C8B-B14F-4D97-AF65-F5344CB8AC3E}">
        <p14:creationId xmlns:p14="http://schemas.microsoft.com/office/powerpoint/2010/main" val="23978534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9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9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09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096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096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096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096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096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0967">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0967">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0968">
                                            <p:txEl>
                                              <p:pRg st="0" end="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0968">
                                            <p:txEl>
                                              <p:pRg st="1" end="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0968">
                                            <p:txEl>
                                              <p:pRg st="2" end="2"/>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0968">
                                            <p:txEl>
                                              <p:pRg st="3" end="3"/>
                                            </p:txEl>
                                          </p:spTgt>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80968">
                                            <p:txEl>
                                              <p:pRg st="4" end="4"/>
                                            </p:txEl>
                                          </p:spTgt>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80968">
                                            <p:txEl>
                                              <p:pRg st="5" end="5"/>
                                            </p:txEl>
                                          </p:spTgt>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80968">
                                            <p:txEl>
                                              <p:pRg st="6" end="6"/>
                                            </p:txEl>
                                          </p:spTgt>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8096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67" grpId="0" build="p"/>
      <p:bldP spid="80968"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ooter Placeholder 3"/>
          <p:cNvSpPr>
            <a:spLocks noGrp="1"/>
          </p:cNvSpPr>
          <p:nvPr>
            <p:ph type="ftr" sz="quarter" idx="10"/>
          </p:nvPr>
        </p:nvSpPr>
        <p:spPr/>
        <p:txBody>
          <a:bodyPr/>
          <a:lstStyle/>
          <a:p>
            <a:r>
              <a:rPr lang="en-US" altLang="en-US"/>
              <a:t>©SHRM 2008</a:t>
            </a:r>
          </a:p>
        </p:txBody>
      </p:sp>
      <p:sp>
        <p:nvSpPr>
          <p:cNvPr id="103426" name="Rectangle 2"/>
          <p:cNvSpPr>
            <a:spLocks noGrp="1" noChangeArrowheads="1"/>
          </p:cNvSpPr>
          <p:nvPr>
            <p:ph type="title"/>
          </p:nvPr>
        </p:nvSpPr>
        <p:spPr>
          <a:xfrm>
            <a:off x="323528" y="116632"/>
            <a:ext cx="8229600" cy="1143000"/>
          </a:xfrm>
        </p:spPr>
        <p:txBody>
          <a:bodyPr/>
          <a:lstStyle/>
          <a:p>
            <a:r>
              <a:rPr lang="en-US" altLang="en-US" b="1" dirty="0"/>
              <a:t>Team Life Cycle</a:t>
            </a:r>
          </a:p>
        </p:txBody>
      </p:sp>
      <p:graphicFrame>
        <p:nvGraphicFramePr>
          <p:cNvPr id="103474" name="Group 50"/>
          <p:cNvGraphicFramePr>
            <a:graphicFrameLocks noGrp="1"/>
          </p:cNvGraphicFramePr>
          <p:nvPr>
            <p:ph idx="1"/>
            <p:extLst>
              <p:ext uri="{D42A27DB-BD31-4B8C-83A1-F6EECF244321}">
                <p14:modId xmlns:p14="http://schemas.microsoft.com/office/powerpoint/2010/main" val="129848525"/>
              </p:ext>
            </p:extLst>
          </p:nvPr>
        </p:nvGraphicFramePr>
        <p:xfrm>
          <a:off x="467544" y="1196752"/>
          <a:ext cx="8288982" cy="4510088"/>
        </p:xfrm>
        <a:graphic>
          <a:graphicData uri="http://schemas.openxmlformats.org/drawingml/2006/table">
            <a:tbl>
              <a:tblPr/>
              <a:tblGrid>
                <a:gridCol w="1584176"/>
                <a:gridCol w="6704806"/>
              </a:tblGrid>
              <a:tr h="552450">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1" i="0" u="none" strike="noStrike" cap="none" normalizeH="0" baseline="0" smtClean="0">
                          <a:ln>
                            <a:noFill/>
                          </a:ln>
                          <a:solidFill>
                            <a:srgbClr val="333333"/>
                          </a:solidFill>
                          <a:effectLst/>
                          <a:latin typeface="Arial" pitchFamily="34" charset="0"/>
                        </a:rPr>
                        <a:t>Phase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alpha val="50000"/>
                      </a:srgbClr>
                    </a:solid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1" i="0" u="none" strike="noStrike" cap="none" normalizeH="0" baseline="0" smtClean="0">
                          <a:ln>
                            <a:noFill/>
                          </a:ln>
                          <a:solidFill>
                            <a:srgbClr val="333333"/>
                          </a:solidFill>
                          <a:effectLst/>
                          <a:latin typeface="Arial" pitchFamily="34" charset="0"/>
                        </a:rPr>
                        <a:t>What virtual managers should do…</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alpha val="50000"/>
                      </a:srgbClr>
                    </a:solidFill>
                  </a:tcPr>
                </a:tc>
              </a:tr>
              <a:tr h="841375">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Forming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Set clear expectations and ground rules, especially about the appropriate use of technology.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38200">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Storming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Establish guidelines and model appropriate behavior for resolving interpersonal conflicts.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8825">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Norming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Monitor virtual team processes and standards and adapt them as needed.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8825">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Performing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Make sure the team has the tools they need to perform their best.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0413">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smtClean="0">
                          <a:ln>
                            <a:noFill/>
                          </a:ln>
                          <a:solidFill>
                            <a:srgbClr val="333333"/>
                          </a:solidFill>
                          <a:effectLst/>
                          <a:latin typeface="Arial" pitchFamily="34" charset="0"/>
                        </a:rPr>
                        <a:t>Adjourning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333333"/>
                          </a:solidFill>
                          <a:latin typeface="Arial" pitchFamily="34" charset="0"/>
                        </a:defRPr>
                      </a:lvl1pPr>
                      <a:lvl2pPr marL="344488" indent="112713">
                        <a:spcBef>
                          <a:spcPct val="20000"/>
                        </a:spcBef>
                        <a:buSzPct val="85000"/>
                        <a:buFont typeface="Arial" pitchFamily="34" charset="0"/>
                        <a:defRPr>
                          <a:solidFill>
                            <a:srgbClr val="333333"/>
                          </a:solidFill>
                          <a:latin typeface="Arial" pitchFamily="34" charset="0"/>
                        </a:defRPr>
                      </a:lvl2pPr>
                      <a:lvl3pPr marL="693738" indent="220663">
                        <a:spcBef>
                          <a:spcPct val="20000"/>
                        </a:spcBef>
                        <a:defRPr sz="1600">
                          <a:solidFill>
                            <a:srgbClr val="333333"/>
                          </a:solidFill>
                          <a:latin typeface="Arial" pitchFamily="34" charset="0"/>
                        </a:defRPr>
                      </a:lvl3pPr>
                      <a:lvl4pPr marL="989013" indent="382588">
                        <a:spcBef>
                          <a:spcPct val="20000"/>
                        </a:spcBef>
                        <a:defRPr sz="1400">
                          <a:solidFill>
                            <a:srgbClr val="333333"/>
                          </a:solidFill>
                          <a:latin typeface="Arial" pitchFamily="34" charset="0"/>
                        </a:defRPr>
                      </a:lvl4pPr>
                      <a:lvl5pPr marL="1282700" indent="546100">
                        <a:spcBef>
                          <a:spcPct val="20000"/>
                        </a:spcBef>
                        <a:defRPr sz="1400">
                          <a:solidFill>
                            <a:srgbClr val="333333"/>
                          </a:solidFill>
                          <a:latin typeface="Arial" pitchFamily="34" charset="0"/>
                        </a:defRPr>
                      </a:lvl5pPr>
                      <a:lvl6pPr marL="1739900" indent="546100" fontAlgn="base">
                        <a:spcBef>
                          <a:spcPct val="20000"/>
                        </a:spcBef>
                        <a:spcAft>
                          <a:spcPct val="0"/>
                        </a:spcAft>
                        <a:defRPr sz="1400">
                          <a:solidFill>
                            <a:srgbClr val="333333"/>
                          </a:solidFill>
                          <a:latin typeface="Arial" pitchFamily="34" charset="0"/>
                        </a:defRPr>
                      </a:lvl6pPr>
                      <a:lvl7pPr marL="2197100" indent="546100" fontAlgn="base">
                        <a:spcBef>
                          <a:spcPct val="20000"/>
                        </a:spcBef>
                        <a:spcAft>
                          <a:spcPct val="0"/>
                        </a:spcAft>
                        <a:defRPr sz="1400">
                          <a:solidFill>
                            <a:srgbClr val="333333"/>
                          </a:solidFill>
                          <a:latin typeface="Arial" pitchFamily="34" charset="0"/>
                        </a:defRPr>
                      </a:lvl7pPr>
                      <a:lvl8pPr marL="2654300" indent="546100" fontAlgn="base">
                        <a:spcBef>
                          <a:spcPct val="20000"/>
                        </a:spcBef>
                        <a:spcAft>
                          <a:spcPct val="0"/>
                        </a:spcAft>
                        <a:defRPr sz="1400">
                          <a:solidFill>
                            <a:srgbClr val="333333"/>
                          </a:solidFill>
                          <a:latin typeface="Arial" pitchFamily="34" charset="0"/>
                        </a:defRPr>
                      </a:lvl8pPr>
                      <a:lvl9pPr marL="3111500" indent="546100" fontAlgn="base">
                        <a:spcBef>
                          <a:spcPct val="20000"/>
                        </a:spcBef>
                        <a:spcAft>
                          <a:spcPct val="0"/>
                        </a:spcAft>
                        <a:defRPr sz="1400">
                          <a:solidFill>
                            <a:srgbClr val="333333"/>
                          </a:solidFill>
                          <a:latin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700" b="0" i="0" u="none" strike="noStrike" cap="none" normalizeH="0" baseline="0" dirty="0" smtClean="0">
                          <a:ln>
                            <a:noFill/>
                          </a:ln>
                          <a:solidFill>
                            <a:srgbClr val="333333"/>
                          </a:solidFill>
                          <a:effectLst/>
                          <a:latin typeface="Arial" pitchFamily="34" charset="0"/>
                        </a:rPr>
                        <a:t>Archive lessons learned and recognize team accomplishments.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 name="Rectangle 1"/>
          <p:cNvSpPr/>
          <p:nvPr/>
        </p:nvSpPr>
        <p:spPr>
          <a:xfrm>
            <a:off x="4355976" y="332656"/>
            <a:ext cx="4572000" cy="646331"/>
          </a:xfrm>
          <a:prstGeom prst="rect">
            <a:avLst/>
          </a:prstGeom>
        </p:spPr>
        <p:txBody>
          <a:bodyPr>
            <a:spAutoFit/>
          </a:bodyPr>
          <a:lstStyle/>
          <a:p>
            <a:r>
              <a:rPr lang="en-US" altLang="en-US" b="1" dirty="0"/>
              <a:t>Managing Virtual Work Teams </a:t>
            </a:r>
            <a:br>
              <a:rPr lang="en-US" altLang="en-US" b="1" dirty="0"/>
            </a:br>
            <a:r>
              <a:rPr lang="en-US" altLang="en-US" b="1" dirty="0"/>
              <a:t>by Frankie S. Jones, Ph.D.</a:t>
            </a:r>
            <a:endParaRPr lang="en-GB" dirty="0"/>
          </a:p>
        </p:txBody>
      </p:sp>
    </p:spTree>
    <p:extLst>
      <p:ext uri="{BB962C8B-B14F-4D97-AF65-F5344CB8AC3E}">
        <p14:creationId xmlns:p14="http://schemas.microsoft.com/office/powerpoint/2010/main" val="41186698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smtClean="0"/>
              <a:t>Further reading / areas of interest</a:t>
            </a:r>
          </a:p>
        </p:txBody>
      </p:sp>
      <p:sp>
        <p:nvSpPr>
          <p:cNvPr id="17411" name="Content Placeholder 2"/>
          <p:cNvSpPr>
            <a:spLocks noGrp="1"/>
          </p:cNvSpPr>
          <p:nvPr>
            <p:ph idx="1"/>
          </p:nvPr>
        </p:nvSpPr>
        <p:spPr/>
        <p:txBody>
          <a:bodyPr rtlCol="0">
            <a:normAutofit/>
          </a:bodyPr>
          <a:lstStyle/>
          <a:p>
            <a:pPr eaLnBrk="1" fontAlgn="auto" hangingPunct="1">
              <a:spcAft>
                <a:spcPts val="0"/>
              </a:spcAft>
              <a:defRPr/>
            </a:pPr>
            <a:r>
              <a:rPr lang="en-GB" sz="2200" dirty="0" smtClean="0"/>
              <a:t>Significant areas of interest include</a:t>
            </a:r>
          </a:p>
          <a:p>
            <a:pPr lvl="1" eaLnBrk="1" fontAlgn="auto" hangingPunct="1">
              <a:spcAft>
                <a:spcPts val="0"/>
              </a:spcAft>
              <a:defRPr/>
            </a:pPr>
            <a:r>
              <a:rPr lang="en-GB" sz="2200" dirty="0" smtClean="0"/>
              <a:t>High performance teams</a:t>
            </a:r>
          </a:p>
          <a:p>
            <a:pPr lvl="1" eaLnBrk="1" fontAlgn="auto" hangingPunct="1">
              <a:spcAft>
                <a:spcPts val="0"/>
              </a:spcAft>
              <a:defRPr/>
            </a:pPr>
            <a:r>
              <a:rPr lang="en-GB" sz="2200" dirty="0" smtClean="0"/>
              <a:t>Evaluating the effectiveness of teams</a:t>
            </a:r>
          </a:p>
          <a:p>
            <a:pPr lvl="1" eaLnBrk="1" fontAlgn="auto" hangingPunct="1">
              <a:spcAft>
                <a:spcPts val="0"/>
              </a:spcAft>
              <a:defRPr/>
            </a:pPr>
            <a:r>
              <a:rPr lang="en-GB" sz="2200" dirty="0" smtClean="0"/>
              <a:t>Team performance and organisational structure</a:t>
            </a:r>
          </a:p>
          <a:p>
            <a:pPr lvl="1" eaLnBrk="1" fontAlgn="auto" hangingPunct="1">
              <a:spcAft>
                <a:spcPts val="0"/>
              </a:spcAft>
              <a:defRPr/>
            </a:pPr>
            <a:r>
              <a:rPr lang="en-GB" sz="2200" dirty="0" smtClean="0"/>
              <a:t>Groupthink</a:t>
            </a:r>
          </a:p>
          <a:p>
            <a:pPr lvl="1" eaLnBrk="1" fontAlgn="auto" hangingPunct="1">
              <a:spcAft>
                <a:spcPts val="0"/>
              </a:spcAft>
              <a:defRPr/>
            </a:pPr>
            <a:r>
              <a:rPr lang="en-GB" sz="2200" dirty="0" smtClean="0"/>
              <a:t>Behaviour of teams</a:t>
            </a:r>
          </a:p>
          <a:p>
            <a:pPr lvl="1" eaLnBrk="1" fontAlgn="auto" hangingPunct="1">
              <a:spcAft>
                <a:spcPts val="0"/>
              </a:spcAft>
              <a:defRPr/>
            </a:pPr>
            <a:r>
              <a:rPr lang="en-GB" sz="2200" dirty="0" smtClean="0"/>
              <a:t>Management style</a:t>
            </a:r>
          </a:p>
          <a:p>
            <a:pPr eaLnBrk="1" fontAlgn="auto" hangingPunct="1">
              <a:spcAft>
                <a:spcPts val="0"/>
              </a:spcAft>
              <a:defRPr/>
            </a:pPr>
            <a:r>
              <a:rPr lang="en-GB" sz="2200" dirty="0" smtClean="0"/>
              <a:t>There is a plentiful supply of ideas and material in both journals and management textbooks , but it would be worth looking at CIPD materials on Teams – including text books and case material</a:t>
            </a:r>
          </a:p>
        </p:txBody>
      </p:sp>
      <p:sp>
        <p:nvSpPr>
          <p:cNvPr id="4" name="Action Button: Home 3">
            <a:hlinkClick r:id="rId3" action="ppaction://hlinksldjump" highlightClick="1"/>
          </p:cNvPr>
          <p:cNvSpPr/>
          <p:nvPr/>
        </p:nvSpPr>
        <p:spPr>
          <a:xfrm>
            <a:off x="8027988" y="5949950"/>
            <a:ext cx="865187" cy="647700"/>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extLst>
      <p:ext uri="{BB962C8B-B14F-4D97-AF65-F5344CB8AC3E}">
        <p14:creationId xmlns:p14="http://schemas.microsoft.com/office/powerpoint/2010/main" val="194436211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303dbf9b-b85b-46a0-94f1-894078c07ecd"/>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182</TotalTime>
  <Words>3698</Words>
  <Application>Microsoft Office PowerPoint</Application>
  <PresentationFormat>On-screen Show (4:3)</PresentationFormat>
  <Paragraphs>405</Paragraphs>
  <Slides>57</Slides>
  <Notes>14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57</vt:i4>
      </vt:variant>
    </vt:vector>
  </HeadingPairs>
  <TitlesOfParts>
    <vt:vector size="59" baseType="lpstr">
      <vt:lpstr>20140311PresentationUWTSDTemplate</vt:lpstr>
      <vt:lpstr>Photo Editor Photo</vt:lpstr>
      <vt:lpstr>Skills for Managing Lecture 4</vt:lpstr>
      <vt:lpstr>Learning Objectives</vt:lpstr>
      <vt:lpstr>Definition of a team</vt:lpstr>
      <vt:lpstr>Work Teams</vt:lpstr>
      <vt:lpstr>Why groups and teams are important</vt:lpstr>
      <vt:lpstr>Characteristics of a work group…</vt:lpstr>
      <vt:lpstr>The difference between a group and a team?</vt:lpstr>
      <vt:lpstr>Teamwork</vt:lpstr>
      <vt:lpstr>Factors affecting cohesiveness</vt:lpstr>
      <vt:lpstr>Tutorial Activity </vt:lpstr>
      <vt:lpstr>Group &amp; team theory – Bruce Tuckman (1965)</vt:lpstr>
      <vt:lpstr>Tuckman</vt:lpstr>
      <vt:lpstr>Tuckman</vt:lpstr>
      <vt:lpstr>PowerPoint Presentation</vt:lpstr>
      <vt:lpstr>Tuckman</vt:lpstr>
      <vt:lpstr>Stage 1 – Forming </vt:lpstr>
      <vt:lpstr>Stage 1 – Forming</vt:lpstr>
      <vt:lpstr>Stage 1 – Forming</vt:lpstr>
      <vt:lpstr>Stage 2 – Storming </vt:lpstr>
      <vt:lpstr>Stage 2 – Storming</vt:lpstr>
      <vt:lpstr>Stage 2 – Storming</vt:lpstr>
      <vt:lpstr>Stage 3 – Norming</vt:lpstr>
      <vt:lpstr>Stage 3 – Norming</vt:lpstr>
      <vt:lpstr>Stage 3 – Norming</vt:lpstr>
      <vt:lpstr>Stage 4 – Performing</vt:lpstr>
      <vt:lpstr>Stage 4 – Performing</vt:lpstr>
      <vt:lpstr>Stage 4 – Performing</vt:lpstr>
      <vt:lpstr>Stage 5 – Mourning</vt:lpstr>
      <vt:lpstr>Stage 5 – Mourning</vt:lpstr>
      <vt:lpstr>Stage 5 – Mourning</vt:lpstr>
      <vt:lpstr>Tuckman</vt:lpstr>
      <vt:lpstr>Tuckman</vt:lpstr>
      <vt:lpstr>Tuckman</vt:lpstr>
      <vt:lpstr>Tuckman</vt:lpstr>
      <vt:lpstr>PowerPoint Presentation</vt:lpstr>
      <vt:lpstr>Activity: Groups 3-4 </vt:lpstr>
      <vt:lpstr>Belbin’s Team Roles</vt:lpstr>
      <vt:lpstr>Belbin Team Roles</vt:lpstr>
      <vt:lpstr>Belbin’s Team Roles: DOING</vt:lpstr>
      <vt:lpstr>PowerPoint Presentation</vt:lpstr>
      <vt:lpstr>Belbin’s Team Roles: THINKERS</vt:lpstr>
      <vt:lpstr>PowerPoint Presentation</vt:lpstr>
      <vt:lpstr>Belbin’s Team Roles: RELATIONSHIPS</vt:lpstr>
      <vt:lpstr>Belbin’s Team Roles: RELATIONSHIPS</vt:lpstr>
      <vt:lpstr>PowerPoint Presentation</vt:lpstr>
      <vt:lpstr>Effective team behaviours</vt:lpstr>
      <vt:lpstr>Ineffective team behaviours</vt:lpstr>
      <vt:lpstr>Leadership – of teams</vt:lpstr>
      <vt:lpstr>Team failure</vt:lpstr>
      <vt:lpstr>High Performance Teams </vt:lpstr>
      <vt:lpstr>PowerPoint Presentation</vt:lpstr>
      <vt:lpstr>Team Assessment</vt:lpstr>
      <vt:lpstr>How can I judge if my team is effective? </vt:lpstr>
      <vt:lpstr>Virtual Team</vt:lpstr>
      <vt:lpstr>Virtual Team Challenge</vt:lpstr>
      <vt:lpstr>Team Life Cycle</vt:lpstr>
      <vt:lpstr>Further reading / areas of interest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23</cp:revision>
  <cp:lastPrinted>2016-02-16T14:42:30Z</cp:lastPrinted>
  <dcterms:created xsi:type="dcterms:W3CDTF">2015-04-14T15:21:28Z</dcterms:created>
  <dcterms:modified xsi:type="dcterms:W3CDTF">2016-02-17T12:53:26Z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