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6" r:id="rId41"/>
    <p:sldId id="297" r:id="rId42"/>
    <p:sldId id="298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381" autoAdjust="0"/>
    <p:restoredTop sz="94825" autoAdjust="0"/>
  </p:normalViewPr>
  <p:slideViewPr>
    <p:cSldViewPr>
      <p:cViewPr>
        <p:scale>
          <a:sx n="95" d="100"/>
          <a:sy n="95" d="100"/>
        </p:scale>
        <p:origin x="128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577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7699F8A-BBA9-5547-8B5B-5A7F72709C6F}" type="slidenum">
              <a:rPr lang="en-US"/>
              <a:pPr/>
              <a:t>2</a:t>
            </a:fld>
            <a:endParaRPr lang="en-US"/>
          </a:p>
        </p:txBody>
      </p:sp>
      <p:sp>
        <p:nvSpPr>
          <p:cNvPr id="98406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984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211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22E84A-50D7-5D45-B1D1-E89BAAC39BC5}" type="slidenum">
              <a:rPr lang="en-US"/>
              <a:pPr/>
              <a:t>3</a:t>
            </a:fld>
            <a:endParaRPr lang="en-US"/>
          </a:p>
        </p:txBody>
      </p:sp>
      <p:sp>
        <p:nvSpPr>
          <p:cNvPr id="101478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01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504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5F2EF1-C3C9-3F42-B2A1-EEF3D463D1D6}" type="slidenum">
              <a:rPr lang="en-US"/>
              <a:pPr/>
              <a:t>4</a:t>
            </a:fld>
            <a:endParaRPr lang="en-US"/>
          </a:p>
        </p:txBody>
      </p:sp>
      <p:sp>
        <p:nvSpPr>
          <p:cNvPr id="110592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05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Graphic 2.1.3.1</a:t>
            </a:r>
          </a:p>
        </p:txBody>
      </p:sp>
    </p:spTree>
    <p:extLst>
      <p:ext uri="{BB962C8B-B14F-4D97-AF65-F5344CB8AC3E}">
        <p14:creationId xmlns:p14="http://schemas.microsoft.com/office/powerpoint/2010/main" val="30382384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03621B-33A4-684C-B3E8-9BCDE71AAF5D}" type="slidenum">
              <a:rPr lang="en-US"/>
              <a:pPr/>
              <a:t>5</a:t>
            </a:fld>
            <a:endParaRPr lang="en-US"/>
          </a:p>
        </p:txBody>
      </p:sp>
      <p:sp>
        <p:nvSpPr>
          <p:cNvPr id="110797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07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924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C30433-8A42-3F49-96EB-66BA91173D58}" type="slidenum">
              <a:rPr lang="en-US"/>
              <a:pPr/>
              <a:t>6</a:t>
            </a:fld>
            <a:endParaRPr lang="en-US"/>
          </a:p>
        </p:txBody>
      </p:sp>
      <p:sp>
        <p:nvSpPr>
          <p:cNvPr id="106496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064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077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6CAE33-024E-864B-A5D7-B25A4527E8E6}" type="slidenum">
              <a:rPr lang="en-US"/>
              <a:pPr/>
              <a:t>7</a:t>
            </a:fld>
            <a:endParaRPr lang="en-US"/>
          </a:p>
        </p:txBody>
      </p:sp>
      <p:sp>
        <p:nvSpPr>
          <p:cNvPr id="111001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10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2581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679035-FDE1-E146-9E40-9A0814148C0A}" type="slidenum">
              <a:rPr lang="en-US"/>
              <a:pPr/>
              <a:t>8</a:t>
            </a:fld>
            <a:endParaRPr lang="en-US"/>
          </a:p>
        </p:txBody>
      </p:sp>
      <p:sp>
        <p:nvSpPr>
          <p:cNvPr id="111206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12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7907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4C3800-823B-9A48-8B79-809C61A55652}" type="slidenum">
              <a:rPr lang="en-US"/>
              <a:pPr/>
              <a:t>9</a:t>
            </a:fld>
            <a:endParaRPr lang="en-US"/>
          </a:p>
        </p:txBody>
      </p:sp>
      <p:sp>
        <p:nvSpPr>
          <p:cNvPr id="111411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14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graphic 2.2.5.1….would suggest modifying graphic such that each component is identified prior to placing on slide</a:t>
            </a:r>
          </a:p>
        </p:txBody>
      </p:sp>
    </p:spTree>
    <p:extLst>
      <p:ext uri="{BB962C8B-B14F-4D97-AF65-F5344CB8AC3E}">
        <p14:creationId xmlns:p14="http://schemas.microsoft.com/office/powerpoint/2010/main" val="19971139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F4006B-5B65-1A46-9E81-53E9D7FD369A}" type="slidenum">
              <a:rPr lang="en-US"/>
              <a:pPr/>
              <a:t>10</a:t>
            </a:fld>
            <a:endParaRPr lang="en-US"/>
          </a:p>
        </p:txBody>
      </p:sp>
      <p:sp>
        <p:nvSpPr>
          <p:cNvPr id="111616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16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graphic 2.2.5.2 topology.  If you can fit the router output that would be great but if not just use the topology</a:t>
            </a:r>
          </a:p>
        </p:txBody>
      </p:sp>
    </p:spTree>
    <p:extLst>
      <p:ext uri="{BB962C8B-B14F-4D97-AF65-F5344CB8AC3E}">
        <p14:creationId xmlns:p14="http://schemas.microsoft.com/office/powerpoint/2010/main" val="9879526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106415-9BF5-D14F-8F94-FE09B324DDE0}" type="slidenum">
              <a:rPr lang="en-US"/>
              <a:pPr/>
              <a:t>11</a:t>
            </a:fld>
            <a:endParaRPr lang="en-US"/>
          </a:p>
        </p:txBody>
      </p:sp>
      <p:sp>
        <p:nvSpPr>
          <p:cNvPr id="111821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18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graphic 2.3.1.2….in particular the </a:t>
            </a:r>
            <a:r>
              <a:rPr lang="ja-JP" altLang="en-US">
                <a:latin typeface="Arial"/>
              </a:rPr>
              <a:t>“</a:t>
            </a:r>
            <a:r>
              <a:rPr lang="en-US"/>
              <a:t>debug 1</a:t>
            </a:r>
            <a:r>
              <a:rPr lang="ja-JP" altLang="en-US">
                <a:latin typeface="Arial"/>
              </a:rPr>
              <a:t>”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3043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35AEB4-B1A0-954B-B7C3-EA510E3B6050}" type="slidenum">
              <a:rPr lang="en-US"/>
              <a:pPr/>
              <a:t>12</a:t>
            </a:fld>
            <a:endParaRPr lang="en-US"/>
          </a:p>
        </p:txBody>
      </p:sp>
      <p:sp>
        <p:nvSpPr>
          <p:cNvPr id="112025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20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2652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296511-51C6-9443-92B0-D94F811DB379}" type="slidenum">
              <a:rPr lang="en-US"/>
              <a:pPr/>
              <a:t>13</a:t>
            </a:fld>
            <a:endParaRPr lang="en-US"/>
          </a:p>
        </p:txBody>
      </p:sp>
      <p:sp>
        <p:nvSpPr>
          <p:cNvPr id="112230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22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8482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B8DB65-2C1B-9440-8738-6E767366E386}" type="slidenum">
              <a:rPr lang="en-US"/>
              <a:pPr/>
              <a:t>14</a:t>
            </a:fld>
            <a:endParaRPr lang="en-US"/>
          </a:p>
        </p:txBody>
      </p:sp>
      <p:sp>
        <p:nvSpPr>
          <p:cNvPr id="112435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24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2105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8AD2BA0-B3B3-7C47-B946-FF59BD0CEF3E}" type="slidenum">
              <a:rPr lang="en-US"/>
              <a:pPr/>
              <a:t>15</a:t>
            </a:fld>
            <a:endParaRPr lang="en-US"/>
          </a:p>
        </p:txBody>
      </p:sp>
      <p:sp>
        <p:nvSpPr>
          <p:cNvPr id="112640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26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7202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B7060A-2E68-8142-923E-E6DDE51AD1CB}" type="slidenum">
              <a:rPr lang="en-US"/>
              <a:pPr/>
              <a:t>16</a:t>
            </a:fld>
            <a:endParaRPr lang="en-US"/>
          </a:p>
        </p:txBody>
      </p:sp>
      <p:sp>
        <p:nvSpPr>
          <p:cNvPr id="112845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28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graphic associated with CDP protocols (graphic 2.3.3.1)</a:t>
            </a:r>
          </a:p>
        </p:txBody>
      </p:sp>
    </p:spTree>
    <p:extLst>
      <p:ext uri="{BB962C8B-B14F-4D97-AF65-F5344CB8AC3E}">
        <p14:creationId xmlns:p14="http://schemas.microsoft.com/office/powerpoint/2010/main" val="39116736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21E17B-3A28-4D49-972A-CF9AF65F5696}" type="slidenum">
              <a:rPr lang="en-US"/>
              <a:pPr/>
              <a:t>17</a:t>
            </a:fld>
            <a:endParaRPr lang="en-US"/>
          </a:p>
        </p:txBody>
      </p:sp>
      <p:sp>
        <p:nvSpPr>
          <p:cNvPr id="113049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30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3943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6A5FC4-03B7-644D-9137-72B43C6E67B5}" type="slidenum">
              <a:rPr lang="en-US"/>
              <a:pPr/>
              <a:t>18</a:t>
            </a:fld>
            <a:endParaRPr lang="en-US"/>
          </a:p>
        </p:txBody>
      </p:sp>
      <p:sp>
        <p:nvSpPr>
          <p:cNvPr id="113254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32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router output graphic 2.3.4.1 (all 3) – this will cover this slide and the previous slide</a:t>
            </a:r>
          </a:p>
        </p:txBody>
      </p:sp>
    </p:spTree>
    <p:extLst>
      <p:ext uri="{BB962C8B-B14F-4D97-AF65-F5344CB8AC3E}">
        <p14:creationId xmlns:p14="http://schemas.microsoft.com/office/powerpoint/2010/main" val="10022420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8263F5-8048-2D4F-B592-F3DFD962484B}" type="slidenum">
              <a:rPr lang="en-US"/>
              <a:pPr/>
              <a:t>19</a:t>
            </a:fld>
            <a:endParaRPr lang="en-US"/>
          </a:p>
        </p:txBody>
      </p:sp>
      <p:sp>
        <p:nvSpPr>
          <p:cNvPr id="113459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34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358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91458F-8053-AD40-99CE-47FCB69FC0D1}" type="slidenum">
              <a:rPr lang="en-US"/>
              <a:pPr/>
              <a:t>20</a:t>
            </a:fld>
            <a:endParaRPr lang="en-US"/>
          </a:p>
        </p:txBody>
      </p:sp>
      <p:sp>
        <p:nvSpPr>
          <p:cNvPr id="113664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36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6116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20EC15-149D-A64D-8EB3-9D43669D48C4}" type="slidenum">
              <a:rPr lang="en-US"/>
              <a:pPr/>
              <a:t>21</a:t>
            </a:fld>
            <a:endParaRPr lang="en-US"/>
          </a:p>
        </p:txBody>
      </p:sp>
      <p:sp>
        <p:nvSpPr>
          <p:cNvPr id="113869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38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1042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5303A47-7277-D94D-93A7-E2193D112455}" type="slidenum">
              <a:rPr lang="en-US"/>
              <a:pPr/>
              <a:t>22</a:t>
            </a:fld>
            <a:endParaRPr lang="en-US"/>
          </a:p>
        </p:txBody>
      </p:sp>
      <p:sp>
        <p:nvSpPr>
          <p:cNvPr id="114073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40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6861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F321C6-1B72-654F-9280-02B992E334E1}" type="slidenum">
              <a:rPr lang="en-US"/>
              <a:pPr/>
              <a:t>23</a:t>
            </a:fld>
            <a:endParaRPr lang="en-US"/>
          </a:p>
        </p:txBody>
      </p:sp>
      <p:sp>
        <p:nvSpPr>
          <p:cNvPr id="114278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42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6386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48EAC18-29A2-884B-8D8A-93B846380B4A}" type="slidenum">
              <a:rPr lang="en-US"/>
              <a:pPr/>
              <a:t>24</a:t>
            </a:fld>
            <a:endParaRPr lang="en-US"/>
          </a:p>
        </p:txBody>
      </p:sp>
      <p:sp>
        <p:nvSpPr>
          <p:cNvPr id="114483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44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69888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2F8589-CFA9-BE43-93F1-41184554270F}" type="slidenum">
              <a:rPr lang="en-US"/>
              <a:pPr/>
              <a:t>25</a:t>
            </a:fld>
            <a:endParaRPr lang="en-US"/>
          </a:p>
        </p:txBody>
      </p:sp>
      <p:sp>
        <p:nvSpPr>
          <p:cNvPr id="114688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46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62092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90E2E9-C507-4945-B1D2-04758D5747FD}" type="slidenum">
              <a:rPr lang="en-US"/>
              <a:pPr/>
              <a:t>26</a:t>
            </a:fld>
            <a:endParaRPr lang="en-US"/>
          </a:p>
        </p:txBody>
      </p:sp>
      <p:sp>
        <p:nvSpPr>
          <p:cNvPr id="115097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50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89094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158994-0611-1C4B-8E97-346345653C29}" type="slidenum">
              <a:rPr lang="en-US"/>
              <a:pPr/>
              <a:t>27</a:t>
            </a:fld>
            <a:endParaRPr lang="en-US"/>
          </a:p>
        </p:txBody>
      </p:sp>
      <p:sp>
        <p:nvSpPr>
          <p:cNvPr id="115302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53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58476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D9472D-232C-B141-8B5C-E23EF6599132}" type="slidenum">
              <a:rPr lang="en-US"/>
              <a:pPr/>
              <a:t>28</a:t>
            </a:fld>
            <a:endParaRPr lang="en-US"/>
          </a:p>
        </p:txBody>
      </p:sp>
      <p:sp>
        <p:nvSpPr>
          <p:cNvPr id="115507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55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84040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7C4A41-3F3E-AC40-936B-5736743E4852}" type="slidenum">
              <a:rPr lang="en-US"/>
              <a:pPr/>
              <a:t>29</a:t>
            </a:fld>
            <a:endParaRPr lang="en-US"/>
          </a:p>
        </p:txBody>
      </p:sp>
      <p:sp>
        <p:nvSpPr>
          <p:cNvPr id="115712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57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15000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415B74-4236-0D4D-AD60-B8CC32882F78}" type="slidenum">
              <a:rPr lang="en-US"/>
              <a:pPr/>
              <a:t>30</a:t>
            </a:fld>
            <a:endParaRPr lang="en-US"/>
          </a:p>
        </p:txBody>
      </p:sp>
      <p:sp>
        <p:nvSpPr>
          <p:cNvPr id="114893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48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graphic 2.6.1.1.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72120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97EF1C-EDDC-9C4A-A819-EA26818450AB}" type="slidenum">
              <a:rPr lang="en-US"/>
              <a:pPr/>
              <a:t>31</a:t>
            </a:fld>
            <a:endParaRPr lang="en-US"/>
          </a:p>
        </p:txBody>
      </p:sp>
      <p:sp>
        <p:nvSpPr>
          <p:cNvPr id="115917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59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70375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7349B2-BE2E-4C40-BEE9-6FA069FFF9D4}" type="slidenum">
              <a:rPr lang="en-US"/>
              <a:pPr/>
              <a:t>32</a:t>
            </a:fld>
            <a:endParaRPr lang="en-US"/>
          </a:p>
        </p:txBody>
      </p:sp>
      <p:sp>
        <p:nvSpPr>
          <p:cNvPr id="116121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61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71641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CD769A-6044-294B-B1A1-B091D22C69EE}" type="slidenum">
              <a:rPr lang="en-US"/>
              <a:pPr/>
              <a:t>33</a:t>
            </a:fld>
            <a:endParaRPr lang="en-US"/>
          </a:p>
        </p:txBody>
      </p:sp>
      <p:sp>
        <p:nvSpPr>
          <p:cNvPr id="116326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63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graphic 2.6.2.2</a:t>
            </a:r>
          </a:p>
        </p:txBody>
      </p:sp>
    </p:spTree>
    <p:extLst>
      <p:ext uri="{BB962C8B-B14F-4D97-AF65-F5344CB8AC3E}">
        <p14:creationId xmlns:p14="http://schemas.microsoft.com/office/powerpoint/2010/main" val="34768153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D38631-5EF9-1F44-9FC2-36E07D872580}" type="slidenum">
              <a:rPr lang="en-US"/>
              <a:pPr/>
              <a:t>34</a:t>
            </a:fld>
            <a:endParaRPr lang="en-US"/>
          </a:p>
        </p:txBody>
      </p:sp>
      <p:sp>
        <p:nvSpPr>
          <p:cNvPr id="116531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6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7585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395F62-2E86-AF4D-96D3-41BF1BEF7456}" type="slidenum">
              <a:rPr lang="en-US"/>
              <a:pPr/>
              <a:t>35</a:t>
            </a:fld>
            <a:endParaRPr lang="en-US"/>
          </a:p>
        </p:txBody>
      </p:sp>
      <p:sp>
        <p:nvSpPr>
          <p:cNvPr id="116736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67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98535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1CC1C2E-40A3-8448-8759-7BB01C883A4B}" type="slidenum">
              <a:rPr lang="en-US"/>
              <a:pPr/>
              <a:t>36</a:t>
            </a:fld>
            <a:endParaRPr lang="en-US"/>
          </a:p>
        </p:txBody>
      </p:sp>
      <p:sp>
        <p:nvSpPr>
          <p:cNvPr id="116941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69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86199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AC6F52-1B3A-C345-859F-957817E8DBB2}" type="slidenum">
              <a:rPr lang="en-US"/>
              <a:pPr/>
              <a:t>37</a:t>
            </a:fld>
            <a:endParaRPr lang="en-US"/>
          </a:p>
        </p:txBody>
      </p:sp>
      <p:sp>
        <p:nvSpPr>
          <p:cNvPr id="117145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71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57762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A39BBA-D278-4742-9E18-A38D134DFC89}" type="slidenum">
              <a:rPr lang="en-US"/>
              <a:pPr/>
              <a:t>38</a:t>
            </a:fld>
            <a:endParaRPr lang="en-US"/>
          </a:p>
        </p:txBody>
      </p:sp>
      <p:sp>
        <p:nvSpPr>
          <p:cNvPr id="117350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73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89785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C37085-8111-2C4F-9648-25FFA396BD50}" type="slidenum">
              <a:rPr lang="en-US"/>
              <a:pPr/>
              <a:t>39</a:t>
            </a:fld>
            <a:endParaRPr lang="en-US"/>
          </a:p>
        </p:txBody>
      </p:sp>
      <p:sp>
        <p:nvSpPr>
          <p:cNvPr id="117555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75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65092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9E37802-3B08-A84E-A5B0-2747FC86D247}" type="slidenum">
              <a:rPr lang="en-US"/>
              <a:pPr/>
              <a:t>40</a:t>
            </a:fld>
            <a:endParaRPr lang="en-US"/>
          </a:p>
        </p:txBody>
      </p:sp>
      <p:sp>
        <p:nvSpPr>
          <p:cNvPr id="104755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047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48279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83B28D-2004-8849-AB65-3FEEC69A5765}" type="slidenum">
              <a:rPr lang="en-US"/>
              <a:pPr/>
              <a:t>41</a:t>
            </a:fld>
            <a:endParaRPr lang="en-US"/>
          </a:p>
        </p:txBody>
      </p:sp>
      <p:sp>
        <p:nvSpPr>
          <p:cNvPr id="118169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181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42936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E1635F-89D9-B442-8A6A-F4D5A4DC39DA}" type="slidenum">
              <a:rPr lang="en-US"/>
              <a:pPr/>
              <a:t>42</a:t>
            </a:fld>
            <a:endParaRPr lang="en-US"/>
          </a:p>
        </p:txBody>
      </p:sp>
      <p:sp>
        <p:nvSpPr>
          <p:cNvPr id="96768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967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024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815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93EEF-FB88-4E1A-AC30-EF76EF617F5A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82A8-A242-4615-A0D7-A19D988D8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972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48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90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941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18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44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857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902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089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890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 descr="U:\UWTSD Logo.jpg"/>
          <p:cNvPicPr/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5" y="6059124"/>
            <a:ext cx="1820065" cy="79511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9" y="6270552"/>
            <a:ext cx="1619672" cy="58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38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Static Routing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Objectives</a:t>
            </a:r>
          </a:p>
        </p:txBody>
      </p:sp>
      <p:sp>
        <p:nvSpPr>
          <p:cNvPr id="96870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pPr marL="457200" indent="-457200"/>
            <a:r>
              <a:rPr lang="en-US" sz="2000" dirty="0"/>
              <a:t>Define the general role a router plays in networks.</a:t>
            </a:r>
          </a:p>
          <a:p>
            <a:pPr marL="457200" indent="-457200"/>
            <a:r>
              <a:rPr lang="en-US" sz="2000" dirty="0"/>
              <a:t>Describe the directly connected networks, different router interfaces </a:t>
            </a:r>
          </a:p>
          <a:p>
            <a:pPr marL="457200" indent="-457200"/>
            <a:r>
              <a:rPr lang="en-US" sz="2000" dirty="0"/>
              <a:t>Examine directly connected networks in the routing table and use the CDP protocol</a:t>
            </a:r>
          </a:p>
          <a:p>
            <a:pPr marL="457200" indent="-457200"/>
            <a:r>
              <a:rPr lang="en-US" sz="2000" dirty="0"/>
              <a:t>Describe static routes with exit interfaces</a:t>
            </a:r>
          </a:p>
          <a:p>
            <a:pPr marL="457200" indent="-457200"/>
            <a:r>
              <a:rPr lang="en-US" sz="2000" dirty="0"/>
              <a:t>Describe summary and default route</a:t>
            </a:r>
          </a:p>
          <a:p>
            <a:pPr marL="457200" indent="-457200"/>
            <a:r>
              <a:rPr lang="en-US" sz="2000" dirty="0"/>
              <a:t>Examine how packets get forwarded when using static routes</a:t>
            </a:r>
          </a:p>
          <a:p>
            <a:pPr marL="457200" indent="-457200"/>
            <a:r>
              <a:rPr lang="en-US" sz="2000" dirty="0"/>
              <a:t>Identify how to manage and troubleshoot static routes </a:t>
            </a:r>
          </a:p>
          <a:p>
            <a:pPr marL="457200" indent="-457200">
              <a:buFont typeface="Wingdings" charset="0"/>
              <a:buAutoNum type="arabicPeriod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48519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General Role of the Router</a:t>
            </a:r>
          </a:p>
        </p:txBody>
      </p:sp>
      <p:sp>
        <p:nvSpPr>
          <p:cNvPr id="101376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Functions of a Router</a:t>
            </a:r>
          </a:p>
          <a:p>
            <a:pPr lvl="1"/>
            <a:r>
              <a:rPr lang="en-US" sz="2000" dirty="0"/>
              <a:t>Best </a:t>
            </a:r>
            <a:r>
              <a:rPr lang="en-US" sz="2000" dirty="0">
                <a:solidFill>
                  <a:srgbClr val="35297D"/>
                </a:solidFill>
              </a:rPr>
              <a:t>Path Selections</a:t>
            </a:r>
          </a:p>
          <a:p>
            <a:pPr lvl="1"/>
            <a:r>
              <a:rPr lang="en-US" sz="2000" dirty="0">
                <a:solidFill>
                  <a:srgbClr val="35297D"/>
                </a:solidFill>
              </a:rPr>
              <a:t>Forwarding packets</a:t>
            </a:r>
            <a:r>
              <a:rPr lang="en-US" sz="2000" dirty="0"/>
              <a:t> to destination</a:t>
            </a:r>
          </a:p>
          <a:p>
            <a:r>
              <a:rPr lang="en-US" sz="2400" dirty="0"/>
              <a:t>Introducing the Topology</a:t>
            </a:r>
          </a:p>
          <a:p>
            <a:pPr lvl="1"/>
            <a:r>
              <a:rPr lang="en-US" sz="1600" dirty="0"/>
              <a:t>3 1800 series routers connected via WAN links</a:t>
            </a:r>
          </a:p>
          <a:p>
            <a:pPr lvl="1"/>
            <a:r>
              <a:rPr lang="en-US" sz="1600" dirty="0"/>
              <a:t>Each router connected to a LAN represented by a switch and a PC</a:t>
            </a:r>
          </a:p>
        </p:txBody>
      </p:sp>
      <p:pic>
        <p:nvPicPr>
          <p:cNvPr id="1013771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33056"/>
            <a:ext cx="5499100" cy="269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4592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4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General Role of the Router</a:t>
            </a:r>
          </a:p>
        </p:txBody>
      </p:sp>
      <p:sp>
        <p:nvSpPr>
          <p:cNvPr id="110489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dirty="0"/>
              <a:t>Connections of a Router for WAN </a:t>
            </a:r>
          </a:p>
          <a:p>
            <a:pPr lvl="1"/>
            <a:r>
              <a:rPr lang="en-US" sz="2400" dirty="0"/>
              <a:t>A router has a DB-60 port that can support 5 different cabling standards</a:t>
            </a:r>
          </a:p>
          <a:p>
            <a:r>
              <a:rPr lang="en-US" sz="2800" dirty="0"/>
              <a:t>Connections of a Router for Ethernet</a:t>
            </a:r>
          </a:p>
          <a:p>
            <a:pPr lvl="1"/>
            <a:r>
              <a:rPr lang="en-US" sz="2400" dirty="0"/>
              <a:t>2 types of connectors can be used: Straight through and Cross-over 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400" dirty="0"/>
              <a:t>Straight through used to connect:</a:t>
            </a:r>
          </a:p>
          <a:p>
            <a:pPr lvl="2"/>
            <a:r>
              <a:rPr lang="en-US" sz="2000" dirty="0"/>
              <a:t>Switch-to-Router, Switch-to-PC, Router-to-Server, Hub-to-PC, Hub-to-Server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400" dirty="0"/>
              <a:t>Cross-over used to connect: </a:t>
            </a:r>
          </a:p>
          <a:p>
            <a:pPr lvl="2"/>
            <a:r>
              <a:rPr lang="en-US" sz="2000" dirty="0"/>
              <a:t>Switch-to-Switch, PC-to-PC, Switch-to-Hub, Hub-to-Hub, Router-to-Router</a:t>
            </a:r>
          </a:p>
        </p:txBody>
      </p:sp>
    </p:spTree>
    <p:extLst>
      <p:ext uri="{BB962C8B-B14F-4D97-AF65-F5344CB8AC3E}">
        <p14:creationId xmlns:p14="http://schemas.microsoft.com/office/powerpoint/2010/main" val="1888931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Interfaces</a:t>
            </a:r>
          </a:p>
        </p:txBody>
      </p:sp>
      <p:sp>
        <p:nvSpPr>
          <p:cNvPr id="110694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Examining Router Interfaces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IP router</a:t>
            </a:r>
            <a:r>
              <a:rPr lang="en-US" sz="2000" dirty="0"/>
              <a:t> command – used to view routing table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Interfaces</a:t>
            </a:r>
            <a:r>
              <a:rPr lang="en-US" sz="2000" dirty="0"/>
              <a:t> command – used to show status of an interface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IP Interface brief</a:t>
            </a:r>
            <a:r>
              <a:rPr lang="en-US" sz="2000" dirty="0"/>
              <a:t> command – used to show a portion of the interface information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running-</a:t>
            </a:r>
            <a:r>
              <a:rPr lang="en-US" sz="2000" dirty="0" err="1">
                <a:solidFill>
                  <a:schemeClr val="accent2"/>
                </a:solidFill>
              </a:rPr>
              <a:t>config</a:t>
            </a:r>
            <a:r>
              <a:rPr lang="en-US" sz="2000" dirty="0"/>
              <a:t> command – used to show configuration file in RAM</a:t>
            </a:r>
          </a:p>
          <a:p>
            <a:pPr lvl="1"/>
            <a:endParaRPr lang="en-US" sz="2000" dirty="0"/>
          </a:p>
        </p:txBody>
      </p:sp>
      <p:pic>
        <p:nvPicPr>
          <p:cNvPr id="11069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363650"/>
            <a:ext cx="5061446" cy="249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934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3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Interfaces</a:t>
            </a:r>
          </a:p>
        </p:txBody>
      </p:sp>
      <p:sp>
        <p:nvSpPr>
          <p:cNvPr id="106393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Configuring an Ethernet interface</a:t>
            </a:r>
          </a:p>
          <a:p>
            <a:pPr lvl="1"/>
            <a:r>
              <a:rPr lang="en-US" sz="2000" dirty="0">
                <a:solidFill>
                  <a:srgbClr val="0066FF"/>
                </a:solidFill>
              </a:rPr>
              <a:t>By default</a:t>
            </a:r>
            <a:r>
              <a:rPr lang="en-US" sz="2000" dirty="0"/>
              <a:t> all serial and Ethernet </a:t>
            </a:r>
            <a:r>
              <a:rPr lang="en-US" sz="2000" dirty="0">
                <a:solidFill>
                  <a:srgbClr val="0066FF"/>
                </a:solidFill>
              </a:rPr>
              <a:t>interfaces are down</a:t>
            </a:r>
            <a:r>
              <a:rPr lang="en-US" sz="2000" dirty="0"/>
              <a:t> </a:t>
            </a:r>
          </a:p>
          <a:p>
            <a:pPr lvl="1"/>
            <a:r>
              <a:rPr lang="en-US" sz="2000" dirty="0"/>
              <a:t>To enable an interface use the </a:t>
            </a:r>
            <a:r>
              <a:rPr lang="en-US" sz="2000" dirty="0">
                <a:solidFill>
                  <a:schemeClr val="accent2"/>
                </a:solidFill>
              </a:rPr>
              <a:t>No Shutdown</a:t>
            </a:r>
            <a:r>
              <a:rPr lang="en-US" sz="2000" dirty="0"/>
              <a:t> command</a:t>
            </a:r>
          </a:p>
          <a:p>
            <a:pPr lvl="1"/>
            <a:endParaRPr lang="en-US" sz="1600" dirty="0"/>
          </a:p>
        </p:txBody>
      </p:sp>
      <p:pic>
        <p:nvPicPr>
          <p:cNvPr id="106394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695825"/>
            <a:ext cx="5138737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06394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613" y="2646363"/>
            <a:ext cx="4513262" cy="2006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5123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8994" name="Rectangle 2"/>
          <p:cNvSpPr>
            <a:spLocks noGrp="1" noChangeArrowheads="1"/>
          </p:cNvSpPr>
          <p:nvPr>
            <p:ph type="title"/>
          </p:nvPr>
        </p:nvSpPr>
        <p:spPr>
          <a:xfrm>
            <a:off x="177800" y="311150"/>
            <a:ext cx="8145463" cy="838200"/>
          </a:xfrm>
        </p:spPr>
        <p:txBody>
          <a:bodyPr/>
          <a:lstStyle/>
          <a:p>
            <a:r>
              <a:rPr lang="en-US"/>
              <a:t>Interfaces</a:t>
            </a:r>
          </a:p>
        </p:txBody>
      </p:sp>
      <p:sp>
        <p:nvSpPr>
          <p:cNvPr id="1108995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052736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Verifying Ethernet interface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interfaces for </a:t>
            </a:r>
            <a:r>
              <a:rPr lang="en-US" sz="2000" dirty="0" err="1">
                <a:solidFill>
                  <a:schemeClr val="accent2"/>
                </a:solidFill>
              </a:rPr>
              <a:t>fastEthernet</a:t>
            </a:r>
            <a:r>
              <a:rPr lang="en-US" sz="2000" dirty="0">
                <a:solidFill>
                  <a:schemeClr val="accent2"/>
                </a:solidFill>
              </a:rPr>
              <a:t> 0/0</a:t>
            </a:r>
            <a:r>
              <a:rPr lang="en-US" sz="2000" dirty="0"/>
              <a:t> – command used to show status of fast Ethernet port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</a:t>
            </a:r>
            <a:r>
              <a:rPr lang="en-US" sz="2000" dirty="0" err="1">
                <a:solidFill>
                  <a:schemeClr val="accent2"/>
                </a:solidFill>
              </a:rPr>
              <a:t>ip</a:t>
            </a:r>
            <a:r>
              <a:rPr lang="en-US" sz="2000" dirty="0">
                <a:solidFill>
                  <a:schemeClr val="accent2"/>
                </a:solidFill>
              </a:rPr>
              <a:t> interface brief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running-</a:t>
            </a:r>
            <a:r>
              <a:rPr lang="en-US" sz="2000" dirty="0" err="1">
                <a:solidFill>
                  <a:schemeClr val="accent2"/>
                </a:solidFill>
              </a:rPr>
              <a:t>config</a:t>
            </a:r>
            <a:endParaRPr lang="en-US" sz="2000" dirty="0">
              <a:solidFill>
                <a:schemeClr val="accent2"/>
              </a:solidFill>
            </a:endParaRPr>
          </a:p>
          <a:p>
            <a:r>
              <a:rPr lang="en-US" sz="1800" dirty="0"/>
              <a:t>Ethernet interfaces participate in ARP</a:t>
            </a:r>
          </a:p>
          <a:p>
            <a:pPr lvl="1"/>
            <a:endParaRPr lang="en-US" sz="1600" dirty="0"/>
          </a:p>
        </p:txBody>
      </p:sp>
      <p:pic>
        <p:nvPicPr>
          <p:cNvPr id="110899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29000"/>
            <a:ext cx="7378700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9158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1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Interfaces</a:t>
            </a:r>
          </a:p>
        </p:txBody>
      </p:sp>
      <p:sp>
        <p:nvSpPr>
          <p:cNvPr id="111104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412776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Configuring a Serial interface</a:t>
            </a:r>
          </a:p>
          <a:p>
            <a:pPr lvl="1"/>
            <a:r>
              <a:rPr lang="en-US" sz="2000" dirty="0"/>
              <a:t>Enter </a:t>
            </a:r>
            <a:r>
              <a:rPr lang="en-US" sz="2000" dirty="0">
                <a:solidFill>
                  <a:srgbClr val="0066FF"/>
                </a:solidFill>
              </a:rPr>
              <a:t>interface configuration mode</a:t>
            </a:r>
          </a:p>
          <a:p>
            <a:pPr lvl="1"/>
            <a:r>
              <a:rPr lang="en-US" sz="2000" dirty="0"/>
              <a:t>Enter in the </a:t>
            </a:r>
            <a:r>
              <a:rPr lang="en-US" sz="2000" dirty="0" err="1"/>
              <a:t>ip</a:t>
            </a:r>
            <a:r>
              <a:rPr lang="en-US" sz="2000" dirty="0"/>
              <a:t> address and subnet mask</a:t>
            </a:r>
          </a:p>
          <a:p>
            <a:pPr lvl="1"/>
            <a:r>
              <a:rPr lang="en-US" sz="2000" dirty="0"/>
              <a:t>Enter in the </a:t>
            </a:r>
            <a:r>
              <a:rPr lang="en-US" sz="2000" dirty="0">
                <a:solidFill>
                  <a:schemeClr val="accent2"/>
                </a:solidFill>
              </a:rPr>
              <a:t>no shutdown</a:t>
            </a:r>
            <a:r>
              <a:rPr lang="en-US" sz="2000" dirty="0"/>
              <a:t> command</a:t>
            </a:r>
          </a:p>
          <a:p>
            <a:r>
              <a:rPr lang="en-US" sz="1600" dirty="0"/>
              <a:t>Example:</a:t>
            </a:r>
          </a:p>
          <a:p>
            <a:pPr marL="457200" lvl="1" indent="0"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)#interface serial 0/0</a:t>
            </a:r>
          </a:p>
          <a:p>
            <a:pPr marL="457200" lvl="1" indent="0"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-if)#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 address 172.16.2.1 255.255.255.0</a:t>
            </a:r>
          </a:p>
          <a:p>
            <a:pPr marL="457200" lvl="1" indent="0"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-if)#no shutdown</a:t>
            </a:r>
          </a:p>
          <a:p>
            <a:pPr lvl="1"/>
            <a:endParaRPr lang="en-US" sz="1600" dirty="0"/>
          </a:p>
        </p:txBody>
      </p:sp>
      <p:pic>
        <p:nvPicPr>
          <p:cNvPr id="1111051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37112"/>
            <a:ext cx="6122987" cy="190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5278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3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Interfaces</a:t>
            </a:r>
          </a:p>
        </p:txBody>
      </p:sp>
      <p:sp>
        <p:nvSpPr>
          <p:cNvPr id="111309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b="1" dirty="0"/>
              <a:t>Examining Router Interfaces</a:t>
            </a:r>
          </a:p>
          <a:p>
            <a:pPr lvl="1"/>
            <a:r>
              <a:rPr lang="en-US" sz="2400" dirty="0"/>
              <a:t>Physically connecting a WAN Interface.  </a:t>
            </a:r>
          </a:p>
          <a:p>
            <a:pPr lvl="1"/>
            <a:r>
              <a:rPr lang="en-US" sz="2400" dirty="0"/>
              <a:t>A WAN Physical Layer connection has sides: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Data Circuit-terminating Equipment (DCE) – This is the service provider.  CSU/DSU is a DCE device.  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Data Terminal Equipment (DTE) – Typically the router is the DTE device.</a:t>
            </a:r>
          </a:p>
          <a:p>
            <a:pPr lvl="1"/>
            <a:endParaRPr lang="en-US" sz="2400" dirty="0"/>
          </a:p>
          <a:p>
            <a:endParaRPr lang="en-US" sz="1800" dirty="0"/>
          </a:p>
          <a:p>
            <a:pPr lvl="1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260180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Interfaces</a:t>
            </a:r>
          </a:p>
        </p:txBody>
      </p:sp>
      <p:sp>
        <p:nvSpPr>
          <p:cNvPr id="111513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Configuring serial links in a lab environment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One side of a serial connection must be considered a DCE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This requires placing a clocking signal – use the clock rate command.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Example:  </a:t>
            </a:r>
          </a:p>
          <a:p>
            <a:pPr marL="914400" lvl="2" indent="0"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)#interface serial 0/0</a:t>
            </a:r>
          </a:p>
          <a:p>
            <a:pPr marL="914400" lvl="2" indent="0"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-if)#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clockrate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 64000</a:t>
            </a:r>
          </a:p>
          <a:p>
            <a:pPr lvl="2"/>
            <a:endParaRPr lang="en-US" sz="1800" dirty="0"/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Serial Interfaces require a clock signal to control the timing of the </a:t>
            </a:r>
            <a:r>
              <a:rPr lang="en-US" sz="2000" dirty="0" err="1"/>
              <a:t>communcations</a:t>
            </a:r>
            <a:r>
              <a:rPr lang="en-US" sz="1400" dirty="0"/>
              <a:t>.</a:t>
            </a:r>
          </a:p>
          <a:p>
            <a:endParaRPr lang="en-US" sz="1600" dirty="0"/>
          </a:p>
          <a:p>
            <a:pPr lvl="1"/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693174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Debug Command</a:t>
            </a:r>
            <a:endParaRPr lang="en-US" sz="5400" dirty="0"/>
          </a:p>
        </p:txBody>
      </p:sp>
      <p:sp>
        <p:nvSpPr>
          <p:cNvPr id="111718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b="1" dirty="0"/>
              <a:t>Purpose of the debug </a:t>
            </a:r>
            <a:r>
              <a:rPr lang="en-US" sz="2800" b="1" dirty="0" err="1"/>
              <a:t>ip</a:t>
            </a:r>
            <a:r>
              <a:rPr lang="en-US" sz="2800" b="1" dirty="0"/>
              <a:t> routing command</a:t>
            </a:r>
            <a:r>
              <a:rPr lang="en-US" sz="2800" dirty="0"/>
              <a:t> 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400" dirty="0"/>
              <a:t>Allows you to view changes that the router performs when adding or removing routes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400" dirty="0"/>
              <a:t>Example:</a:t>
            </a:r>
          </a:p>
          <a:p>
            <a:pPr lvl="2"/>
            <a:r>
              <a:rPr lang="en-US" sz="2000" dirty="0"/>
              <a:t>R2#debug </a:t>
            </a:r>
            <a:r>
              <a:rPr lang="en-US" sz="2000" dirty="0" err="1"/>
              <a:t>ip</a:t>
            </a:r>
            <a:r>
              <a:rPr lang="en-US" sz="2000" dirty="0"/>
              <a:t> routing</a:t>
            </a:r>
          </a:p>
          <a:p>
            <a:pPr lvl="2"/>
            <a:r>
              <a:rPr lang="en-US" sz="2000" dirty="0"/>
              <a:t>IP routing debugging is on </a:t>
            </a: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21284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9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Interface Configuration</a:t>
            </a:r>
            <a:endParaRPr lang="en-US" sz="3600" dirty="0"/>
          </a:p>
        </p:txBody>
      </p:sp>
      <p:sp>
        <p:nvSpPr>
          <p:cNvPr id="111923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dirty="0"/>
              <a:t>To </a:t>
            </a:r>
            <a:r>
              <a:rPr lang="en-US" sz="2800" b="1" dirty="0"/>
              <a:t>configure an Ethernet interface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400" dirty="0"/>
              <a:t>Example:</a:t>
            </a:r>
          </a:p>
          <a:p>
            <a:pPr marL="914400" lvl="2" indent="0">
              <a:buNone/>
            </a:pP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R2(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)#interface 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fastethernet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0/0</a:t>
            </a:r>
          </a:p>
          <a:p>
            <a:pPr marL="914400" lvl="2" indent="0">
              <a:buNone/>
            </a:pP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R2(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-if)#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address 172.16.1.1 255.255.255.0</a:t>
            </a:r>
          </a:p>
          <a:p>
            <a:pPr marL="914400" lvl="2" indent="0">
              <a:buNone/>
            </a:pP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R2(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-if)#no shutdown </a:t>
            </a:r>
          </a:p>
          <a:p>
            <a:pPr lvl="1"/>
            <a:endParaRPr lang="en-US" sz="2400" dirty="0"/>
          </a:p>
        </p:txBody>
      </p:sp>
      <p:pic>
        <p:nvPicPr>
          <p:cNvPr id="1119239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5038" y="4017963"/>
            <a:ext cx="4254500" cy="140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19240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3056"/>
            <a:ext cx="4398963" cy="2163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398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Routing Table</a:t>
            </a:r>
            <a:endParaRPr lang="en-US" sz="3600" dirty="0"/>
          </a:p>
        </p:txBody>
      </p:sp>
      <p:sp>
        <p:nvSpPr>
          <p:cNvPr id="112128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When a </a:t>
            </a:r>
            <a:r>
              <a:rPr lang="en-US" sz="2400" dirty="0">
                <a:solidFill>
                  <a:srgbClr val="0066FF"/>
                </a:solidFill>
              </a:rPr>
              <a:t>router</a:t>
            </a:r>
            <a:r>
              <a:rPr lang="en-US" sz="2400" dirty="0"/>
              <a:t> only has its </a:t>
            </a:r>
            <a:r>
              <a:rPr lang="en-US" sz="2400" dirty="0">
                <a:solidFill>
                  <a:srgbClr val="0066FF"/>
                </a:solidFill>
              </a:rPr>
              <a:t>interfaces configured</a:t>
            </a:r>
            <a:r>
              <a:rPr lang="en-US" sz="2400" dirty="0"/>
              <a:t> </a:t>
            </a:r>
            <a:r>
              <a:rPr lang="en-US" sz="2400" dirty="0">
                <a:solidFill>
                  <a:schemeClr val="accent2"/>
                </a:solidFill>
              </a:rPr>
              <a:t>&amp;</a:t>
            </a:r>
            <a:r>
              <a:rPr lang="en-US" sz="2400" dirty="0"/>
              <a:t> </a:t>
            </a:r>
            <a:r>
              <a:rPr lang="en-US" sz="2400" dirty="0">
                <a:solidFill>
                  <a:srgbClr val="0066FF"/>
                </a:solidFill>
              </a:rPr>
              <a:t>no other routing protocols are configured</a:t>
            </a:r>
            <a:r>
              <a:rPr lang="en-US" sz="2400" dirty="0"/>
              <a:t> then:</a:t>
            </a:r>
          </a:p>
          <a:p>
            <a:pPr lvl="1"/>
            <a:r>
              <a:rPr lang="en-US" sz="2000" dirty="0"/>
              <a:t>The </a:t>
            </a:r>
            <a:r>
              <a:rPr lang="en-US" sz="2000" dirty="0">
                <a:solidFill>
                  <a:srgbClr val="0066FF"/>
                </a:solidFill>
              </a:rPr>
              <a:t>routing table contains only the directly connected networks</a:t>
            </a:r>
          </a:p>
          <a:p>
            <a:pPr lvl="1"/>
            <a:r>
              <a:rPr lang="en-US" sz="2000" dirty="0"/>
              <a:t>Only devices on the directly connected networks are reachable </a:t>
            </a:r>
          </a:p>
        </p:txBody>
      </p:sp>
    </p:spTree>
    <p:extLst>
      <p:ext uri="{BB962C8B-B14F-4D97-AF65-F5344CB8AC3E}">
        <p14:creationId xmlns:p14="http://schemas.microsoft.com/office/powerpoint/2010/main" val="2302833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33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Routing Table</a:t>
            </a:r>
            <a:endParaRPr lang="en-US" sz="3600" dirty="0"/>
          </a:p>
        </p:txBody>
      </p:sp>
      <p:pic>
        <p:nvPicPr>
          <p:cNvPr id="112333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38" y="1712913"/>
            <a:ext cx="4083050" cy="1395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2333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50" y="3179763"/>
            <a:ext cx="4051300" cy="135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23338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763" y="2466975"/>
            <a:ext cx="4286250" cy="188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23339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188" y="4665663"/>
            <a:ext cx="5095875" cy="175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397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5378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00038"/>
            <a:ext cx="8145462" cy="838200"/>
          </a:xfrm>
        </p:spPr>
        <p:txBody>
          <a:bodyPr>
            <a:normAutofit/>
          </a:bodyPr>
          <a:lstStyle/>
          <a:p>
            <a:r>
              <a:rPr lang="en-US" dirty="0"/>
              <a:t>Ping Command</a:t>
            </a:r>
            <a:endParaRPr lang="en-US" sz="3600" dirty="0"/>
          </a:p>
        </p:txBody>
      </p:sp>
      <p:sp>
        <p:nvSpPr>
          <p:cNvPr id="1125379" name="Rectangle 3"/>
          <p:cNvSpPr>
            <a:spLocks noGrp="1" noChangeArrowheads="1"/>
          </p:cNvSpPr>
          <p:nvPr>
            <p:ph idx="1"/>
          </p:nvPr>
        </p:nvSpPr>
        <p:spPr>
          <a:xfrm>
            <a:off x="288925" y="1392238"/>
            <a:ext cx="25685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Checking each route in turn</a:t>
            </a:r>
          </a:p>
          <a:p>
            <a:pPr lvl="1"/>
            <a:r>
              <a:rPr lang="en-US" sz="2000" dirty="0"/>
              <a:t>The </a:t>
            </a:r>
            <a:r>
              <a:rPr lang="en-US" sz="2000" dirty="0">
                <a:solidFill>
                  <a:schemeClr val="accent2"/>
                </a:solidFill>
              </a:rPr>
              <a:t>ping</a:t>
            </a:r>
            <a:r>
              <a:rPr lang="en-US" sz="2000" dirty="0"/>
              <a:t> command is </a:t>
            </a:r>
            <a:r>
              <a:rPr lang="en-US" sz="2000" dirty="0">
                <a:solidFill>
                  <a:srgbClr val="0066FF"/>
                </a:solidFill>
              </a:rPr>
              <a:t>used to check end to end connectivity</a:t>
            </a:r>
          </a:p>
        </p:txBody>
      </p:sp>
      <p:pic>
        <p:nvPicPr>
          <p:cNvPr id="112538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662" y="1196752"/>
            <a:ext cx="6129338" cy="526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6550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CDP Protocol</a:t>
            </a:r>
            <a:endParaRPr lang="en-US" sz="3600" dirty="0"/>
          </a:p>
        </p:txBody>
      </p:sp>
      <p:sp>
        <p:nvSpPr>
          <p:cNvPr id="112742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Purpose of CDP</a:t>
            </a:r>
          </a:p>
          <a:p>
            <a:pPr lvl="1"/>
            <a:r>
              <a:rPr lang="en-US" sz="2000" dirty="0"/>
              <a:t>A layer 2 cisco proprietary tool used to gather information about other </a:t>
            </a:r>
            <a:r>
              <a:rPr lang="en-US" sz="2000" dirty="0">
                <a:solidFill>
                  <a:srgbClr val="0066FF"/>
                </a:solidFill>
              </a:rPr>
              <a:t>directly connected</a:t>
            </a:r>
            <a:r>
              <a:rPr lang="en-US" sz="2000" dirty="0"/>
              <a:t> Cisco devices. </a:t>
            </a:r>
          </a:p>
          <a:p>
            <a:r>
              <a:rPr lang="en-US" sz="2400" dirty="0"/>
              <a:t>Concept of neighbors</a:t>
            </a:r>
          </a:p>
          <a:p>
            <a:pPr lvl="1"/>
            <a:r>
              <a:rPr lang="en-US" sz="2000" dirty="0"/>
              <a:t>2 types of neighbors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>
                <a:solidFill>
                  <a:srgbClr val="0066FF"/>
                </a:solidFill>
              </a:rPr>
              <a:t>Layer 3</a:t>
            </a:r>
            <a:r>
              <a:rPr lang="en-US" sz="1800" dirty="0"/>
              <a:t> neighbors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>
                <a:solidFill>
                  <a:srgbClr val="0066FF"/>
                </a:solidFill>
              </a:rPr>
              <a:t>Layer 2</a:t>
            </a:r>
            <a:r>
              <a:rPr lang="en-US" sz="1800" dirty="0"/>
              <a:t> neighbors</a:t>
            </a:r>
          </a:p>
        </p:txBody>
      </p:sp>
    </p:spTree>
    <p:extLst>
      <p:ext uri="{BB962C8B-B14F-4D97-AF65-F5344CB8AC3E}">
        <p14:creationId xmlns:p14="http://schemas.microsoft.com/office/powerpoint/2010/main" val="3802956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9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Routing Table and CDP Protocol</a:t>
            </a:r>
            <a:endParaRPr lang="en-US" sz="3600"/>
          </a:p>
        </p:txBody>
      </p:sp>
      <p:sp>
        <p:nvSpPr>
          <p:cNvPr id="112947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dirty="0"/>
              <a:t>CDP show commands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400" dirty="0">
                <a:solidFill>
                  <a:schemeClr val="accent2"/>
                </a:solidFill>
              </a:rPr>
              <a:t>Show </a:t>
            </a:r>
            <a:r>
              <a:rPr lang="en-US" sz="2400" dirty="0" err="1">
                <a:solidFill>
                  <a:schemeClr val="accent2"/>
                </a:solidFill>
              </a:rPr>
              <a:t>cdp</a:t>
            </a:r>
            <a:r>
              <a:rPr lang="en-US" sz="2400" dirty="0">
                <a:solidFill>
                  <a:schemeClr val="accent2"/>
                </a:solidFill>
              </a:rPr>
              <a:t> neighbors</a:t>
            </a:r>
            <a:r>
              <a:rPr lang="en-US" sz="2400" dirty="0"/>
              <a:t> command</a:t>
            </a:r>
          </a:p>
          <a:p>
            <a:pPr lvl="2"/>
            <a:r>
              <a:rPr lang="en-US" sz="2000" dirty="0"/>
              <a:t>Displays the following information:</a:t>
            </a:r>
          </a:p>
          <a:p>
            <a:pPr lvl="3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Neighbor device ID</a:t>
            </a:r>
          </a:p>
          <a:p>
            <a:pPr lvl="3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Local interface</a:t>
            </a:r>
          </a:p>
          <a:p>
            <a:pPr lvl="3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 err="1"/>
              <a:t>Holdtime</a:t>
            </a:r>
            <a:r>
              <a:rPr lang="en-US" sz="1800" dirty="0"/>
              <a:t> value, in seconds</a:t>
            </a:r>
          </a:p>
          <a:p>
            <a:pPr lvl="3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Neighbor device capability code</a:t>
            </a:r>
          </a:p>
          <a:p>
            <a:pPr lvl="3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Neighbor hardware platform</a:t>
            </a:r>
          </a:p>
          <a:p>
            <a:pPr lvl="3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Neighbor remote port ID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400" dirty="0">
                <a:solidFill>
                  <a:schemeClr val="accent2"/>
                </a:solidFill>
              </a:rPr>
              <a:t>Show </a:t>
            </a:r>
            <a:r>
              <a:rPr lang="en-US" sz="2400" dirty="0" err="1">
                <a:solidFill>
                  <a:schemeClr val="accent2"/>
                </a:solidFill>
              </a:rPr>
              <a:t>cdp</a:t>
            </a:r>
            <a:r>
              <a:rPr lang="en-US" sz="2400" dirty="0">
                <a:solidFill>
                  <a:schemeClr val="accent2"/>
                </a:solidFill>
              </a:rPr>
              <a:t> neighbors detail</a:t>
            </a:r>
            <a:r>
              <a:rPr lang="en-US" sz="2400" dirty="0"/>
              <a:t> command </a:t>
            </a:r>
          </a:p>
          <a:p>
            <a:pPr lvl="2"/>
            <a:r>
              <a:rPr lang="en-US" sz="2000" dirty="0"/>
              <a:t>Useful in determining if an IP address configuration error </a:t>
            </a:r>
          </a:p>
        </p:txBody>
      </p:sp>
    </p:spTree>
    <p:extLst>
      <p:ext uri="{BB962C8B-B14F-4D97-AF65-F5344CB8AC3E}">
        <p14:creationId xmlns:p14="http://schemas.microsoft.com/office/powerpoint/2010/main" val="2251662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5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Routing Table and CDP Protocol</a:t>
            </a:r>
            <a:endParaRPr lang="en-US" sz="3600"/>
          </a:p>
        </p:txBody>
      </p:sp>
      <p:sp>
        <p:nvSpPr>
          <p:cNvPr id="113152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dirty="0"/>
              <a:t>Disabling CDP</a:t>
            </a:r>
          </a:p>
          <a:p>
            <a:pPr marL="457200" lvl="1" indent="0">
              <a:buNone/>
            </a:pPr>
            <a:r>
              <a:rPr lang="en-US" sz="2400" dirty="0"/>
              <a:t>To disable CDP globally use the following command</a:t>
            </a:r>
          </a:p>
          <a:p>
            <a:pPr lvl="2"/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Router(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)#no 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cdp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run </a:t>
            </a:r>
          </a:p>
        </p:txBody>
      </p:sp>
    </p:spTree>
    <p:extLst>
      <p:ext uri="{BB962C8B-B14F-4D97-AF65-F5344CB8AC3E}">
        <p14:creationId xmlns:p14="http://schemas.microsoft.com/office/powerpoint/2010/main" val="22513291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35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Static Routes with Exit Interfaces</a:t>
            </a:r>
            <a:endParaRPr lang="en-US" sz="3600"/>
          </a:p>
        </p:txBody>
      </p:sp>
      <p:sp>
        <p:nvSpPr>
          <p:cNvPr id="113357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b="1" dirty="0"/>
              <a:t>Purpose of a static route</a:t>
            </a:r>
          </a:p>
          <a:p>
            <a:pPr lvl="1"/>
            <a:r>
              <a:rPr lang="en-US" sz="2400" dirty="0"/>
              <a:t>A manually configured route used when routing from a network to a stub network</a:t>
            </a:r>
          </a:p>
        </p:txBody>
      </p:sp>
      <p:pic>
        <p:nvPicPr>
          <p:cNvPr id="11335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29000"/>
            <a:ext cx="7148512" cy="2675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6494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6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Static Routes with Exit Interfaces</a:t>
            </a:r>
            <a:endParaRPr lang="en-US" sz="3600" dirty="0"/>
          </a:p>
        </p:txBody>
      </p:sp>
      <p:sp>
        <p:nvSpPr>
          <p:cNvPr id="113561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268760"/>
            <a:ext cx="8215313" cy="5076825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accent2"/>
                </a:solidFill>
              </a:rPr>
              <a:t>IP route</a:t>
            </a:r>
            <a:r>
              <a:rPr lang="en-US" sz="2400" dirty="0"/>
              <a:t> </a:t>
            </a:r>
            <a:r>
              <a:rPr lang="en-US" sz="2400" b="1" dirty="0"/>
              <a:t>command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To configure a static route use the following command:  </a:t>
            </a:r>
            <a:r>
              <a:rPr lang="en-US" sz="2000" dirty="0" err="1">
                <a:solidFill>
                  <a:schemeClr val="accent2"/>
                </a:solidFill>
              </a:rPr>
              <a:t>ip</a:t>
            </a:r>
            <a:r>
              <a:rPr lang="en-US" sz="2000" dirty="0">
                <a:solidFill>
                  <a:schemeClr val="accent2"/>
                </a:solidFill>
              </a:rPr>
              <a:t> route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Example:</a:t>
            </a:r>
          </a:p>
          <a:p>
            <a:pPr lvl="2"/>
            <a:r>
              <a:rPr lang="en-US" sz="1800" dirty="0"/>
              <a:t>Router(</a:t>
            </a:r>
            <a:r>
              <a:rPr lang="en-US" sz="1800" dirty="0" err="1"/>
              <a:t>config</a:t>
            </a:r>
            <a:r>
              <a:rPr lang="en-US" sz="1800" dirty="0"/>
              <a:t>)# </a:t>
            </a:r>
            <a:r>
              <a:rPr lang="en-US" sz="1800" dirty="0" err="1"/>
              <a:t>ip</a:t>
            </a:r>
            <a:r>
              <a:rPr lang="en-US" sz="1800" dirty="0"/>
              <a:t> route network-address subnet-mask {</a:t>
            </a:r>
            <a:r>
              <a:rPr lang="en-US" sz="1800" dirty="0" err="1"/>
              <a:t>ip</a:t>
            </a:r>
            <a:r>
              <a:rPr lang="en-US" sz="1800" dirty="0"/>
              <a:t>-address | exit-interface }</a:t>
            </a:r>
          </a:p>
        </p:txBody>
      </p:sp>
      <p:pic>
        <p:nvPicPr>
          <p:cNvPr id="113562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96952"/>
            <a:ext cx="6724650" cy="339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60284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76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Static Routes with Exit Interfaces</a:t>
            </a:r>
            <a:endParaRPr lang="en-US" sz="3600"/>
          </a:p>
        </p:txBody>
      </p:sp>
      <p:sp>
        <p:nvSpPr>
          <p:cNvPr id="113766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Dissecting static route syntax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 err="1"/>
              <a:t>ip</a:t>
            </a:r>
            <a:r>
              <a:rPr lang="en-US" sz="1800" dirty="0"/>
              <a:t> route - Static route command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172.16.1.0 – Destination network address 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255.255.255.0 - Subnet mask of destination network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172.16.2.2 - Serial 0/0/0 interface IP address on R2, which is the "next-hop" to this network</a:t>
            </a:r>
          </a:p>
          <a:p>
            <a:pPr marL="457200" lvl="1" indent="0">
              <a:buClr>
                <a:schemeClr val="accent1"/>
              </a:buClr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)#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 route 172.16.1.0 255.255.255.0 172.16.2.2 or s0/0/0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endParaRPr lang="en-US" sz="2000" dirty="0"/>
          </a:p>
        </p:txBody>
      </p:sp>
      <p:grpSp>
        <p:nvGrpSpPr>
          <p:cNvPr id="1137672" name="Group 8"/>
          <p:cNvGrpSpPr>
            <a:grpSpLocks/>
          </p:cNvGrpSpPr>
          <p:nvPr/>
        </p:nvGrpSpPr>
        <p:grpSpPr bwMode="auto">
          <a:xfrm>
            <a:off x="1979712" y="4021138"/>
            <a:ext cx="5630862" cy="2836862"/>
            <a:chOff x="1211" y="2423"/>
            <a:chExt cx="3547" cy="1787"/>
          </a:xfrm>
        </p:grpSpPr>
        <p:pic>
          <p:nvPicPr>
            <p:cNvPr id="1137670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1" y="2508"/>
              <a:ext cx="3547" cy="17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1137671" name="Picture 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51" y="2423"/>
              <a:ext cx="1646" cy="1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862953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97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Static Routes with Exit Interfaces</a:t>
            </a:r>
            <a:endParaRPr lang="en-US" sz="3600"/>
          </a:p>
        </p:txBody>
      </p:sp>
      <p:sp>
        <p:nvSpPr>
          <p:cNvPr id="113971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Configuring routes to 2 or more remote networks</a:t>
            </a:r>
          </a:p>
          <a:p>
            <a:pPr lvl="1"/>
            <a:r>
              <a:rPr lang="en-US" sz="2000" dirty="0"/>
              <a:t>Use the following commands for R1</a:t>
            </a:r>
          </a:p>
          <a:p>
            <a:pPr marL="914400" lvl="2" indent="0"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)#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 route 192.168.1.0 255.255.255.0 172.16.2.2</a:t>
            </a:r>
          </a:p>
          <a:p>
            <a:pPr marL="914400" lvl="2" indent="0"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)#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 route 192.168.2.0 255.255.255.0 172.16.2.2</a:t>
            </a:r>
          </a:p>
        </p:txBody>
      </p:sp>
      <p:grpSp>
        <p:nvGrpSpPr>
          <p:cNvPr id="1139720" name="Group 8"/>
          <p:cNvGrpSpPr>
            <a:grpSpLocks/>
          </p:cNvGrpSpPr>
          <p:nvPr/>
        </p:nvGrpSpPr>
        <p:grpSpPr bwMode="auto">
          <a:xfrm>
            <a:off x="1619672" y="3573016"/>
            <a:ext cx="6140450" cy="3033713"/>
            <a:chOff x="1005" y="2156"/>
            <a:chExt cx="3868" cy="1911"/>
          </a:xfrm>
        </p:grpSpPr>
        <p:pic>
          <p:nvPicPr>
            <p:cNvPr id="1139718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5" y="2211"/>
              <a:ext cx="3868" cy="18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1139719" name="Picture 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66" y="2156"/>
              <a:ext cx="1646" cy="1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088678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1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Static Routes with Exit Interfaces</a:t>
            </a:r>
            <a:endParaRPr lang="en-US" sz="3600"/>
          </a:p>
        </p:txBody>
      </p:sp>
      <p:sp>
        <p:nvSpPr>
          <p:cNvPr id="114176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 err="1">
                <a:solidFill>
                  <a:schemeClr val="accent2"/>
                </a:solidFill>
              </a:rPr>
              <a:t>Zinin</a:t>
            </a:r>
            <a:r>
              <a:rPr lang="ja-JP" altLang="en-US" sz="2400" b="1" dirty="0">
                <a:solidFill>
                  <a:schemeClr val="accent2"/>
                </a:solidFill>
                <a:latin typeface="Arial"/>
              </a:rPr>
              <a:t>’</a:t>
            </a:r>
            <a:r>
              <a:rPr lang="en-US" sz="2400" b="1" dirty="0">
                <a:solidFill>
                  <a:schemeClr val="accent2"/>
                </a:solidFill>
              </a:rPr>
              <a:t>s 3 routing principles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b="1" dirty="0">
                <a:solidFill>
                  <a:srgbClr val="0066FF"/>
                </a:solidFill>
              </a:rPr>
              <a:t>Principle 1</a:t>
            </a:r>
            <a:r>
              <a:rPr lang="en-US" sz="2000" dirty="0"/>
              <a:t>: "Every router makes its decision alone, based on the information it has in its own routing table.</a:t>
            </a:r>
            <a:r>
              <a:rPr lang="ja-JP" altLang="en-US" sz="2000" dirty="0">
                <a:latin typeface="Arial"/>
              </a:rPr>
              <a:t>“</a:t>
            </a:r>
            <a:endParaRPr lang="en-US" sz="2000" dirty="0"/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b="1" dirty="0">
                <a:solidFill>
                  <a:srgbClr val="0066FF"/>
                </a:solidFill>
              </a:rPr>
              <a:t>Principle 2</a:t>
            </a:r>
            <a:r>
              <a:rPr lang="en-US" sz="2000" dirty="0"/>
              <a:t>: "The fact that one router has certain information in its routing table does not mean that other routers have the same information.</a:t>
            </a:r>
            <a:r>
              <a:rPr lang="ja-JP" altLang="en-US" sz="2000" dirty="0">
                <a:latin typeface="Arial"/>
              </a:rPr>
              <a:t>“</a:t>
            </a:r>
            <a:endParaRPr lang="en-US" sz="2000" dirty="0"/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b="1" dirty="0">
                <a:solidFill>
                  <a:srgbClr val="0066FF"/>
                </a:solidFill>
              </a:rPr>
              <a:t>Principle 3</a:t>
            </a:r>
            <a:r>
              <a:rPr lang="en-US" sz="2000" dirty="0"/>
              <a:t>: "Routing information about a path from one network to another does not provide routing information about the reverse, or return path."</a:t>
            </a:r>
          </a:p>
        </p:txBody>
      </p:sp>
    </p:spTree>
    <p:extLst>
      <p:ext uri="{BB962C8B-B14F-4D97-AF65-F5344CB8AC3E}">
        <p14:creationId xmlns:p14="http://schemas.microsoft.com/office/powerpoint/2010/main" val="40337690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38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Static Routes with Exit Interfaces</a:t>
            </a:r>
            <a:endParaRPr lang="en-US" sz="3600"/>
          </a:p>
        </p:txBody>
      </p:sp>
      <p:sp>
        <p:nvSpPr>
          <p:cNvPr id="114381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pPr marL="457200" indent="-457200"/>
            <a:r>
              <a:rPr lang="en-US" sz="2000" dirty="0"/>
              <a:t>Using </a:t>
            </a:r>
            <a:r>
              <a:rPr lang="en-US" sz="2000" dirty="0" err="1"/>
              <a:t>Zinin</a:t>
            </a:r>
            <a:r>
              <a:rPr lang="ja-JP" altLang="en-US" sz="2000" dirty="0">
                <a:latin typeface="Arial"/>
              </a:rPr>
              <a:t>’</a:t>
            </a:r>
            <a:r>
              <a:rPr lang="en-US" sz="2000" dirty="0"/>
              <a:t>s 3 routing principles, how would you answer the following?</a:t>
            </a:r>
          </a:p>
          <a:p>
            <a:pPr marL="955675" lvl="1" indent="-381000">
              <a:buClr>
                <a:schemeClr val="accent1"/>
              </a:buClr>
              <a:buFont typeface="Wingdings" charset="0"/>
              <a:buNone/>
            </a:pPr>
            <a:r>
              <a:rPr lang="en-US" sz="1800" dirty="0"/>
              <a:t>-</a:t>
            </a:r>
            <a:r>
              <a:rPr lang="en-US" sz="1800" dirty="0">
                <a:solidFill>
                  <a:srgbClr val="0066FF"/>
                </a:solidFill>
              </a:rPr>
              <a:t>Would packets from PC1 reach their destination?</a:t>
            </a:r>
          </a:p>
          <a:p>
            <a:pPr marL="1295400" lvl="2" indent="-381000"/>
            <a:r>
              <a:rPr lang="en-US" sz="1600" dirty="0">
                <a:solidFill>
                  <a:schemeClr val="accent2"/>
                </a:solidFill>
              </a:rPr>
              <a:t>Yes</a:t>
            </a:r>
            <a:r>
              <a:rPr lang="en-US" sz="1600" dirty="0"/>
              <a:t>, packets destined for 172.16.1.0/24 and 192.168.1.0/24 networks would reach their destination.</a:t>
            </a:r>
          </a:p>
          <a:p>
            <a:pPr marL="955675" lvl="1" indent="-381000"/>
            <a:r>
              <a:rPr lang="en-US" sz="1800" dirty="0">
                <a:solidFill>
                  <a:srgbClr val="0066FF"/>
                </a:solidFill>
              </a:rPr>
              <a:t>Does this mean that any packets from these networks destined for 172.16.3.0/24 network will reach their destination?</a:t>
            </a:r>
          </a:p>
          <a:p>
            <a:pPr marL="1295400" lvl="2" indent="-381000"/>
            <a:r>
              <a:rPr lang="en-US" sz="1600" dirty="0">
                <a:solidFill>
                  <a:schemeClr val="accent2"/>
                </a:solidFill>
              </a:rPr>
              <a:t>No</a:t>
            </a:r>
            <a:r>
              <a:rPr lang="en-US" sz="1600" dirty="0"/>
              <a:t>, because neither R2 nor R3 router has a route to the 172.16.3.0/24 network.</a:t>
            </a:r>
          </a:p>
        </p:txBody>
      </p:sp>
      <p:pic>
        <p:nvPicPr>
          <p:cNvPr id="114381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68800"/>
            <a:ext cx="5170487" cy="24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1682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3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3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58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Static Routes with Exit Interfaces</a:t>
            </a:r>
            <a:endParaRPr lang="en-US" sz="3600"/>
          </a:p>
        </p:txBody>
      </p:sp>
      <p:sp>
        <p:nvSpPr>
          <p:cNvPr id="1145859" name="Rectangle 3"/>
          <p:cNvSpPr>
            <a:spLocks noGrp="1" noChangeArrowheads="1"/>
          </p:cNvSpPr>
          <p:nvPr>
            <p:ph idx="1"/>
          </p:nvPr>
        </p:nvSpPr>
        <p:spPr>
          <a:xfrm>
            <a:off x="355600" y="1392238"/>
            <a:ext cx="8240713" cy="5076825"/>
          </a:xfrm>
        </p:spPr>
        <p:txBody>
          <a:bodyPr>
            <a:normAutofit/>
          </a:bodyPr>
          <a:lstStyle/>
          <a:p>
            <a:r>
              <a:rPr lang="en-US" sz="1600" b="1" dirty="0"/>
              <a:t>Resolving to an Exit Interface</a:t>
            </a:r>
          </a:p>
          <a:p>
            <a:pPr lvl="1"/>
            <a:r>
              <a:rPr lang="en-US" sz="2000" b="1" dirty="0">
                <a:solidFill>
                  <a:srgbClr val="0066FF"/>
                </a:solidFill>
              </a:rPr>
              <a:t>Recursive route lookup</a:t>
            </a:r>
            <a:r>
              <a:rPr lang="en-US" sz="2000" dirty="0"/>
              <a:t> - Occurs when the router has to perform multiple lookups in the routing table before forwarding a packet.  A static route that forwards all packets to the next-hop IP address goes through the following process (reclusive route lookup)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The router first must match static route</a:t>
            </a:r>
            <a:r>
              <a:rPr lang="ja-JP" altLang="en-US" sz="1800" dirty="0">
                <a:latin typeface="Arial"/>
              </a:rPr>
              <a:t>’</a:t>
            </a:r>
            <a:r>
              <a:rPr lang="en-US" sz="1800" dirty="0"/>
              <a:t>s destination IP address with the Next hop address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The next hop address is then matched to an exit interface </a:t>
            </a:r>
          </a:p>
        </p:txBody>
      </p:sp>
      <p:grpSp>
        <p:nvGrpSpPr>
          <p:cNvPr id="1145863" name="Group 7"/>
          <p:cNvGrpSpPr>
            <a:grpSpLocks/>
          </p:cNvGrpSpPr>
          <p:nvPr/>
        </p:nvGrpSpPr>
        <p:grpSpPr bwMode="auto">
          <a:xfrm>
            <a:off x="2123728" y="4293096"/>
            <a:ext cx="4449763" cy="2427287"/>
            <a:chOff x="1246" y="2633"/>
            <a:chExt cx="2803" cy="1529"/>
          </a:xfrm>
        </p:grpSpPr>
        <p:pic>
          <p:nvPicPr>
            <p:cNvPr id="114586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1" y="2633"/>
              <a:ext cx="1566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1145862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6" y="2812"/>
              <a:ext cx="2803" cy="1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316650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9954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00038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 dirty="0"/>
              <a:t>Static Routes with Exit Interfaces</a:t>
            </a:r>
            <a:endParaRPr lang="en-US" sz="2800" dirty="0"/>
          </a:p>
        </p:txBody>
      </p:sp>
      <p:sp>
        <p:nvSpPr>
          <p:cNvPr id="114995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160487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Configuring a Static route with an Exit Interface </a:t>
            </a:r>
            <a:endParaRPr lang="en-US" sz="1600" dirty="0"/>
          </a:p>
          <a:p>
            <a:pPr lvl="1"/>
            <a:r>
              <a:rPr lang="en-US" sz="2000" dirty="0">
                <a:solidFill>
                  <a:srgbClr val="0066FF"/>
                </a:solidFill>
              </a:rPr>
              <a:t>Static routes configured with an exit interface</a:t>
            </a:r>
            <a:r>
              <a:rPr lang="en-US" sz="2000" dirty="0"/>
              <a:t> are </a:t>
            </a:r>
            <a:r>
              <a:rPr lang="en-US" sz="2000" dirty="0">
                <a:solidFill>
                  <a:schemeClr val="accent2"/>
                </a:solidFill>
              </a:rPr>
              <a:t>more efficient</a:t>
            </a:r>
            <a:r>
              <a:rPr lang="en-US" sz="2000" dirty="0"/>
              <a:t> because the routing</a:t>
            </a:r>
          </a:p>
          <a:p>
            <a:pPr lvl="1">
              <a:buFontTx/>
              <a:buChar char="–"/>
            </a:pPr>
            <a:r>
              <a:rPr lang="en-US" sz="2000" dirty="0"/>
              <a:t>The routing table can resolve the exit interface in a single search instead of 2 searches</a:t>
            </a:r>
          </a:p>
          <a:p>
            <a:pPr lvl="1"/>
            <a:r>
              <a:rPr lang="en-US" sz="2000" dirty="0"/>
              <a:t>Example of syntax require to configure a static route with an exit interface </a:t>
            </a:r>
          </a:p>
        </p:txBody>
      </p:sp>
      <p:grpSp>
        <p:nvGrpSpPr>
          <p:cNvPr id="1149960" name="Group 8"/>
          <p:cNvGrpSpPr>
            <a:grpSpLocks/>
          </p:cNvGrpSpPr>
          <p:nvPr/>
        </p:nvGrpSpPr>
        <p:grpSpPr bwMode="auto">
          <a:xfrm>
            <a:off x="3491880" y="3557587"/>
            <a:ext cx="5181600" cy="3300413"/>
            <a:chOff x="1971" y="2324"/>
            <a:chExt cx="3091" cy="1891"/>
          </a:xfrm>
        </p:grpSpPr>
        <p:pic>
          <p:nvPicPr>
            <p:cNvPr id="1149958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1" y="2479"/>
              <a:ext cx="3091" cy="17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1149959" name="Picture 7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9" y="2324"/>
              <a:ext cx="1789" cy="1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133853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20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Static Routes with Exit Interfaces</a:t>
            </a:r>
            <a:endParaRPr lang="en-US" sz="4800" dirty="0"/>
          </a:p>
        </p:txBody>
      </p:sp>
      <p:sp>
        <p:nvSpPr>
          <p:cNvPr id="115200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000" b="1" dirty="0"/>
              <a:t>Modifying Static routes</a:t>
            </a:r>
            <a:endParaRPr lang="en-US" sz="1400" b="1" dirty="0"/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>
                <a:solidFill>
                  <a:srgbClr val="0066FF"/>
                </a:solidFill>
              </a:rPr>
              <a:t>Existing static routes</a:t>
            </a:r>
            <a:r>
              <a:rPr lang="en-US" sz="1800" dirty="0"/>
              <a:t> </a:t>
            </a:r>
            <a:r>
              <a:rPr lang="en-US" sz="1800" dirty="0">
                <a:solidFill>
                  <a:schemeClr val="accent2"/>
                </a:solidFill>
              </a:rPr>
              <a:t>cannot</a:t>
            </a:r>
            <a:r>
              <a:rPr lang="en-US" sz="1800" dirty="0"/>
              <a:t> be modified.  The old static route must be deleted by placing </a:t>
            </a:r>
            <a:r>
              <a:rPr lang="en-US" sz="1800" b="1" dirty="0">
                <a:solidFill>
                  <a:schemeClr val="accent2"/>
                </a:solidFill>
              </a:rPr>
              <a:t>no</a:t>
            </a:r>
            <a:r>
              <a:rPr lang="en-US" sz="1800" dirty="0">
                <a:solidFill>
                  <a:schemeClr val="accent2"/>
                </a:solidFill>
              </a:rPr>
              <a:t> </a:t>
            </a:r>
            <a:r>
              <a:rPr lang="en-US" sz="1800" dirty="0"/>
              <a:t>in front of the </a:t>
            </a:r>
            <a:r>
              <a:rPr lang="en-US" sz="1800" b="1" dirty="0" err="1">
                <a:solidFill>
                  <a:schemeClr val="accent2"/>
                </a:solidFill>
              </a:rPr>
              <a:t>ip</a:t>
            </a:r>
            <a:r>
              <a:rPr lang="en-US" sz="1800" b="1" dirty="0">
                <a:solidFill>
                  <a:schemeClr val="accent2"/>
                </a:solidFill>
              </a:rPr>
              <a:t> route</a:t>
            </a:r>
            <a:endParaRPr lang="en-US" sz="1800" dirty="0">
              <a:solidFill>
                <a:schemeClr val="accent2"/>
              </a:solidFill>
            </a:endParaRP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Example:</a:t>
            </a:r>
          </a:p>
          <a:p>
            <a:pPr lvl="2">
              <a:buClr>
                <a:schemeClr val="accent1"/>
              </a:buClr>
              <a:buFont typeface="Wingdings" charset="0"/>
              <a:buNone/>
            </a:pPr>
            <a:r>
              <a:rPr lang="en-US" sz="1600" b="1" dirty="0">
                <a:solidFill>
                  <a:schemeClr val="accent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 </a:t>
            </a:r>
            <a:r>
              <a:rPr lang="en-US" sz="1600" b="1" dirty="0" err="1">
                <a:solidFill>
                  <a:schemeClr val="accent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b="1" dirty="0">
                <a:solidFill>
                  <a:schemeClr val="accent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route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192.168.2.0 255.255.255.0 172.16.2.2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A </a:t>
            </a:r>
            <a:r>
              <a:rPr lang="en-US" sz="1800" b="1" dirty="0"/>
              <a:t>new static route</a:t>
            </a:r>
            <a:r>
              <a:rPr lang="en-US" sz="1800" dirty="0"/>
              <a:t> must be rewritten in the configuration </a:t>
            </a:r>
          </a:p>
        </p:txBody>
      </p:sp>
      <p:pic>
        <p:nvPicPr>
          <p:cNvPr id="115200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573016"/>
            <a:ext cx="5567363" cy="274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38621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4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/>
              <a:t>Static Routes with Exit Interfaces</a:t>
            </a:r>
            <a:endParaRPr lang="en-US"/>
          </a:p>
        </p:txBody>
      </p:sp>
      <p:sp>
        <p:nvSpPr>
          <p:cNvPr id="115405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Verifying the Static Route Configuration</a:t>
            </a:r>
            <a:endParaRPr lang="en-US" sz="1600" b="1" dirty="0"/>
          </a:p>
          <a:p>
            <a:pPr lvl="1"/>
            <a:r>
              <a:rPr lang="en-US" sz="2000" dirty="0"/>
              <a:t>Use the following commands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Step 1 </a:t>
            </a:r>
            <a:r>
              <a:rPr lang="en-US" sz="1800" dirty="0">
                <a:solidFill>
                  <a:schemeClr val="accent2"/>
                </a:solidFill>
              </a:rPr>
              <a:t>show running-</a:t>
            </a:r>
            <a:r>
              <a:rPr lang="en-US" sz="1800" dirty="0" err="1">
                <a:solidFill>
                  <a:schemeClr val="accent2"/>
                </a:solidFill>
              </a:rPr>
              <a:t>config</a:t>
            </a:r>
            <a:endParaRPr lang="en-US" sz="1800" dirty="0">
              <a:solidFill>
                <a:schemeClr val="accent2"/>
              </a:solidFill>
            </a:endParaRP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Step 2 </a:t>
            </a:r>
            <a:r>
              <a:rPr lang="en-US" sz="1800" dirty="0">
                <a:solidFill>
                  <a:srgbClr val="0066FF"/>
                </a:solidFill>
              </a:rPr>
              <a:t>verify</a:t>
            </a:r>
            <a:r>
              <a:rPr lang="en-US" sz="1800" dirty="0"/>
              <a:t> static route has been entered correctly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Step 3 </a:t>
            </a:r>
            <a:r>
              <a:rPr lang="en-US" sz="1800" dirty="0">
                <a:solidFill>
                  <a:schemeClr val="accent2"/>
                </a:solidFill>
              </a:rPr>
              <a:t>show </a:t>
            </a:r>
            <a:r>
              <a:rPr lang="en-US" sz="1800" dirty="0" err="1">
                <a:solidFill>
                  <a:schemeClr val="accent2"/>
                </a:solidFill>
              </a:rPr>
              <a:t>ip</a:t>
            </a:r>
            <a:r>
              <a:rPr lang="en-US" sz="1800" dirty="0">
                <a:solidFill>
                  <a:schemeClr val="accent2"/>
                </a:solidFill>
              </a:rPr>
              <a:t> route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Step 4 </a:t>
            </a:r>
            <a:r>
              <a:rPr lang="en-US" sz="1800" dirty="0">
                <a:solidFill>
                  <a:srgbClr val="0066FF"/>
                </a:solidFill>
              </a:rPr>
              <a:t>verify</a:t>
            </a:r>
            <a:r>
              <a:rPr lang="en-US" sz="1800" dirty="0"/>
              <a:t> route was configured in routing table</a:t>
            </a:r>
          </a:p>
          <a:p>
            <a:pPr lvl="2">
              <a:buClr>
                <a:schemeClr val="accent1"/>
              </a:buClr>
              <a:buFont typeface="Wingdings" charset="0"/>
              <a:buChar char="§"/>
            </a:pPr>
            <a:r>
              <a:rPr lang="en-US" sz="1800" dirty="0"/>
              <a:t>Step 5 issue </a:t>
            </a:r>
            <a:r>
              <a:rPr lang="en-US" sz="1800" dirty="0">
                <a:solidFill>
                  <a:schemeClr val="accent2"/>
                </a:solidFill>
              </a:rPr>
              <a:t>ping</a:t>
            </a:r>
            <a:r>
              <a:rPr lang="en-US" sz="1800" dirty="0"/>
              <a:t> command to </a:t>
            </a:r>
            <a:r>
              <a:rPr lang="en-US" sz="1800" dirty="0">
                <a:solidFill>
                  <a:srgbClr val="0066FF"/>
                </a:solidFill>
              </a:rPr>
              <a:t>verify</a:t>
            </a:r>
            <a:r>
              <a:rPr lang="en-US" sz="1800" dirty="0"/>
              <a:t> packets can reach destination and that Return path is working</a:t>
            </a:r>
          </a:p>
        </p:txBody>
      </p:sp>
      <p:pic>
        <p:nvPicPr>
          <p:cNvPr id="1154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509120"/>
            <a:ext cx="4387850" cy="2058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2825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6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255588"/>
            <a:ext cx="8145462" cy="838200"/>
          </a:xfrm>
        </p:spPr>
        <p:txBody>
          <a:bodyPr>
            <a:normAutofit/>
          </a:bodyPr>
          <a:lstStyle/>
          <a:p>
            <a:r>
              <a:rPr lang="en-US" sz="3200" dirty="0"/>
              <a:t>Static Routes with Exit Interfaces</a:t>
            </a:r>
            <a:endParaRPr lang="en-US" sz="4800" dirty="0"/>
          </a:p>
        </p:txBody>
      </p:sp>
      <p:sp>
        <p:nvSpPr>
          <p:cNvPr id="1156099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330078"/>
            <a:ext cx="7940675" cy="3755106"/>
          </a:xfrm>
        </p:spPr>
        <p:txBody>
          <a:bodyPr>
            <a:normAutofit/>
          </a:bodyPr>
          <a:lstStyle/>
          <a:p>
            <a:r>
              <a:rPr lang="en-US" sz="2400" b="1" dirty="0"/>
              <a:t>Ethernet interfaces and ARP</a:t>
            </a:r>
            <a:r>
              <a:rPr lang="en-US" sz="2400" dirty="0"/>
              <a:t>. </a:t>
            </a:r>
          </a:p>
          <a:p>
            <a:pPr lvl="1">
              <a:buFontTx/>
              <a:buChar char="–"/>
            </a:pPr>
            <a:r>
              <a:rPr lang="en-US" sz="1800" dirty="0"/>
              <a:t>If a static route is configured on an Ethernet link</a:t>
            </a:r>
          </a:p>
          <a:p>
            <a:pPr lvl="1"/>
            <a:r>
              <a:rPr lang="en-US" sz="1800" dirty="0"/>
              <a:t>If the packet is sent to the next-hop router then…</a:t>
            </a:r>
          </a:p>
          <a:p>
            <a:pPr lvl="1"/>
            <a:r>
              <a:rPr lang="en-US" sz="1800" dirty="0"/>
              <a:t>the </a:t>
            </a:r>
            <a:r>
              <a:rPr lang="en-US" sz="1800" dirty="0">
                <a:solidFill>
                  <a:srgbClr val="0066FF"/>
                </a:solidFill>
              </a:rPr>
              <a:t>destination MAC address will be</a:t>
            </a:r>
            <a:r>
              <a:rPr lang="en-US" sz="1800" dirty="0"/>
              <a:t> the address of the </a:t>
            </a:r>
            <a:r>
              <a:rPr lang="en-US" sz="1800" dirty="0">
                <a:solidFill>
                  <a:srgbClr val="0066FF"/>
                </a:solidFill>
              </a:rPr>
              <a:t>next hop</a:t>
            </a:r>
            <a:r>
              <a:rPr lang="ja-JP" altLang="en-US" sz="1800" dirty="0">
                <a:solidFill>
                  <a:srgbClr val="0066FF"/>
                </a:solidFill>
                <a:latin typeface="Arial"/>
              </a:rPr>
              <a:t>’</a:t>
            </a:r>
            <a:r>
              <a:rPr lang="en-US" sz="1800" dirty="0">
                <a:solidFill>
                  <a:srgbClr val="0066FF"/>
                </a:solidFill>
              </a:rPr>
              <a:t>s Ethernet interface</a:t>
            </a:r>
          </a:p>
          <a:p>
            <a:pPr lvl="1"/>
            <a:r>
              <a:rPr lang="en-US" sz="1800" dirty="0"/>
              <a:t>This is found by the router consulting the ARP table.  </a:t>
            </a:r>
          </a:p>
          <a:p>
            <a:pPr lvl="1"/>
            <a:r>
              <a:rPr lang="en-US" sz="1800" dirty="0"/>
              <a:t>If an entry </a:t>
            </a:r>
            <a:r>
              <a:rPr lang="en-US" sz="1800" dirty="0" err="1"/>
              <a:t>isn</a:t>
            </a:r>
            <a:r>
              <a:rPr lang="ja-JP" altLang="en-US" sz="1800" dirty="0">
                <a:latin typeface="Arial"/>
              </a:rPr>
              <a:t>’</a:t>
            </a:r>
            <a:r>
              <a:rPr lang="en-US" sz="1800" dirty="0"/>
              <a:t>t found then an ARP request will be sent out </a:t>
            </a:r>
          </a:p>
        </p:txBody>
      </p:sp>
    </p:spTree>
    <p:extLst>
      <p:ext uri="{BB962C8B-B14F-4D97-AF65-F5344CB8AC3E}">
        <p14:creationId xmlns:p14="http://schemas.microsoft.com/office/powerpoint/2010/main" val="25247386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Route</a:t>
            </a:r>
            <a:endParaRPr lang="en-US" sz="3600" dirty="0"/>
          </a:p>
        </p:txBody>
      </p:sp>
      <p:sp>
        <p:nvSpPr>
          <p:cNvPr id="1147907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484784"/>
            <a:ext cx="7940675" cy="2396802"/>
          </a:xfrm>
        </p:spPr>
        <p:txBody>
          <a:bodyPr>
            <a:normAutofit/>
          </a:bodyPr>
          <a:lstStyle/>
          <a:p>
            <a:r>
              <a:rPr lang="en-US" sz="2400" b="1" dirty="0"/>
              <a:t>Summarizing routes</a:t>
            </a:r>
            <a:r>
              <a:rPr lang="en-US" sz="2400" dirty="0"/>
              <a:t> </a:t>
            </a:r>
            <a:r>
              <a:rPr lang="en-US" sz="2400" dirty="0">
                <a:solidFill>
                  <a:srgbClr val="0066FF"/>
                </a:solidFill>
              </a:rPr>
              <a:t>reduces </a:t>
            </a:r>
            <a:r>
              <a:rPr lang="en-US" sz="2400" dirty="0"/>
              <a:t>the size of the routing table.  </a:t>
            </a:r>
          </a:p>
          <a:p>
            <a:r>
              <a:rPr lang="en-US" sz="2400" b="1" dirty="0"/>
              <a:t>Route summarization</a:t>
            </a:r>
            <a:r>
              <a:rPr lang="en-US" sz="2400" dirty="0"/>
              <a:t> is the process of combining a number of static routes into a single static route.</a:t>
            </a:r>
            <a:r>
              <a:rPr lang="en-US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189840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8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Route</a:t>
            </a:r>
            <a:endParaRPr lang="en-US" sz="3600" dirty="0"/>
          </a:p>
        </p:txBody>
      </p:sp>
      <p:sp>
        <p:nvSpPr>
          <p:cNvPr id="115814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Configuring a summary route</a:t>
            </a:r>
          </a:p>
          <a:p>
            <a:pPr lvl="1"/>
            <a:r>
              <a:rPr lang="en-US" sz="2000" dirty="0"/>
              <a:t>Step 1:   Delete the current static route</a:t>
            </a:r>
          </a:p>
          <a:p>
            <a:pPr lvl="1"/>
            <a:r>
              <a:rPr lang="en-US" sz="2000" dirty="0"/>
              <a:t>Step 2:  Configure the summary static route</a:t>
            </a:r>
          </a:p>
          <a:p>
            <a:pPr lvl="1"/>
            <a:r>
              <a:rPr lang="en-US" sz="2000" dirty="0"/>
              <a:t>Step 3:  Verify the new static route </a:t>
            </a:r>
          </a:p>
          <a:p>
            <a:endParaRPr lang="en-US" sz="1600" dirty="0"/>
          </a:p>
        </p:txBody>
      </p:sp>
      <p:pic>
        <p:nvPicPr>
          <p:cNvPr id="1158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" y="3119438"/>
            <a:ext cx="4405313" cy="294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58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900" y="3608388"/>
            <a:ext cx="4344988" cy="2868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90408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0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Default Route</a:t>
            </a:r>
            <a:endParaRPr lang="en-US" sz="3600" dirty="0"/>
          </a:p>
        </p:txBody>
      </p:sp>
      <p:sp>
        <p:nvSpPr>
          <p:cNvPr id="116019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Autofit/>
          </a:bodyPr>
          <a:lstStyle/>
          <a:p>
            <a:r>
              <a:rPr lang="en-US" sz="2400" b="1" dirty="0"/>
              <a:t>Default Static Route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>
                <a:solidFill>
                  <a:srgbClr val="0066FF"/>
                </a:solidFill>
              </a:rPr>
              <a:t>This is a route that will match all packets</a:t>
            </a:r>
            <a:r>
              <a:rPr lang="en-US" sz="2000" dirty="0"/>
              <a:t>.  Stub routers that have a number of static routes all exiting the same interface are good candidates for a default route.</a:t>
            </a:r>
          </a:p>
          <a:p>
            <a:pPr lvl="2"/>
            <a:r>
              <a:rPr lang="en-US" sz="1800" dirty="0"/>
              <a:t>-Like route summarization this will help reduce the size of the routing table</a:t>
            </a:r>
          </a:p>
          <a:p>
            <a:r>
              <a:rPr lang="en-US" sz="2400" b="1" dirty="0"/>
              <a:t>Configuring a default static route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Similar to configuring a static route.  Except that </a:t>
            </a:r>
            <a:r>
              <a:rPr lang="en-US" sz="2000" dirty="0">
                <a:solidFill>
                  <a:srgbClr val="0066FF"/>
                </a:solidFill>
              </a:rPr>
              <a:t>destination IP address and subnet mask are all zeros</a:t>
            </a:r>
          </a:p>
          <a:p>
            <a:pPr lvl="1">
              <a:buClr>
                <a:schemeClr val="accent1"/>
              </a:buClr>
              <a:buFont typeface="Wingdings" charset="0"/>
              <a:buChar char="§"/>
            </a:pPr>
            <a:r>
              <a:rPr lang="en-US" sz="2000" dirty="0"/>
              <a:t>Example:</a:t>
            </a:r>
          </a:p>
          <a:p>
            <a:pPr marL="914400" lvl="2" indent="0">
              <a:buNone/>
            </a:pP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Router(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)#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 route 0.0.0.0 0.0.0.0 [exit-interface | </a:t>
            </a:r>
            <a:r>
              <a:rPr lang="en-US" sz="1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800" b="1" dirty="0">
                <a:latin typeface="Courier New" panose="02070309020205020404" pitchFamily="49" charset="0"/>
                <a:cs typeface="Courier New" panose="02070309020205020404" pitchFamily="49" charset="0"/>
              </a:rPr>
              <a:t>-address ]</a:t>
            </a:r>
          </a:p>
        </p:txBody>
      </p:sp>
    </p:spTree>
    <p:extLst>
      <p:ext uri="{BB962C8B-B14F-4D97-AF65-F5344CB8AC3E}">
        <p14:creationId xmlns:p14="http://schemas.microsoft.com/office/powerpoint/2010/main" val="38751758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2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Default Route</a:t>
            </a:r>
            <a:endParaRPr lang="en-US" sz="3600" dirty="0"/>
          </a:p>
        </p:txBody>
      </p:sp>
      <p:sp>
        <p:nvSpPr>
          <p:cNvPr id="116224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b="1" dirty="0"/>
              <a:t>Static routes and subnet masks</a:t>
            </a:r>
          </a:p>
          <a:p>
            <a:pPr lvl="1"/>
            <a:r>
              <a:rPr lang="en-US" sz="2400" dirty="0"/>
              <a:t>The routing table lookup process will </a:t>
            </a:r>
            <a:r>
              <a:rPr lang="en-US" sz="2400" dirty="0">
                <a:solidFill>
                  <a:srgbClr val="0066FF"/>
                </a:solidFill>
              </a:rPr>
              <a:t>use the most specific match</a:t>
            </a:r>
            <a:r>
              <a:rPr lang="en-US" sz="2400" dirty="0"/>
              <a:t> when comparing destination IP address and subnet mask</a:t>
            </a:r>
          </a:p>
          <a:p>
            <a:r>
              <a:rPr lang="en-US" sz="2800" b="1" dirty="0"/>
              <a:t>Default static routes and subnet masks</a:t>
            </a:r>
          </a:p>
          <a:p>
            <a:pPr lvl="1"/>
            <a:r>
              <a:rPr lang="en-US" sz="2400" dirty="0"/>
              <a:t>Since the subnet mask used on a default static route is 0.0.0.0 all packets will match.</a:t>
            </a:r>
          </a:p>
        </p:txBody>
      </p:sp>
    </p:spTree>
    <p:extLst>
      <p:ext uri="{BB962C8B-B14F-4D97-AF65-F5344CB8AC3E}">
        <p14:creationId xmlns:p14="http://schemas.microsoft.com/office/powerpoint/2010/main" val="10721544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4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288925"/>
            <a:ext cx="8145462" cy="838200"/>
          </a:xfrm>
        </p:spPr>
        <p:txBody>
          <a:bodyPr>
            <a:normAutofit/>
          </a:bodyPr>
          <a:lstStyle/>
          <a:p>
            <a:r>
              <a:rPr lang="en-US"/>
              <a:t>Static Routes and Packet Forwarding</a:t>
            </a:r>
            <a:endParaRPr lang="en-US" sz="3600"/>
          </a:p>
        </p:txBody>
      </p:sp>
      <p:sp>
        <p:nvSpPr>
          <p:cNvPr id="1164291" name="Rectangle 3"/>
          <p:cNvSpPr>
            <a:spLocks noGrp="1" noChangeArrowheads="1"/>
          </p:cNvSpPr>
          <p:nvPr>
            <p:ph idx="1"/>
          </p:nvPr>
        </p:nvSpPr>
        <p:spPr>
          <a:xfrm>
            <a:off x="358775" y="1392238"/>
            <a:ext cx="3637161" cy="507682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Packet forwarding with static routes. (recall </a:t>
            </a:r>
            <a:r>
              <a:rPr lang="en-US" sz="2000" dirty="0" err="1"/>
              <a:t>Zinin</a:t>
            </a:r>
            <a:r>
              <a:rPr lang="ja-JP" altLang="en-US" sz="2000" dirty="0">
                <a:latin typeface="Arial"/>
              </a:rPr>
              <a:t>’</a:t>
            </a:r>
            <a:r>
              <a:rPr lang="en-US" sz="2000" dirty="0"/>
              <a:t>s 3 routing principles)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Router 1</a:t>
            </a:r>
          </a:p>
          <a:p>
            <a:pPr lvl="1">
              <a:lnSpc>
                <a:spcPct val="85000"/>
              </a:lnSpc>
            </a:pPr>
            <a:r>
              <a:rPr lang="en-US" sz="1800" dirty="0"/>
              <a:t>Packet arrives on R1</a:t>
            </a:r>
            <a:r>
              <a:rPr lang="ja-JP" altLang="en-US" sz="1800" dirty="0">
                <a:latin typeface="Arial"/>
              </a:rPr>
              <a:t>’</a:t>
            </a:r>
            <a:r>
              <a:rPr lang="en-US" sz="1800" dirty="0"/>
              <a:t>s </a:t>
            </a:r>
            <a:r>
              <a:rPr lang="en-US" sz="1800" dirty="0" err="1"/>
              <a:t>Fastethernet</a:t>
            </a:r>
            <a:r>
              <a:rPr lang="en-US" sz="1800" dirty="0"/>
              <a:t> 0/0 interface</a:t>
            </a:r>
          </a:p>
          <a:p>
            <a:pPr lvl="1">
              <a:lnSpc>
                <a:spcPct val="85000"/>
              </a:lnSpc>
            </a:pPr>
            <a:r>
              <a:rPr lang="en-US" sz="1800" dirty="0"/>
              <a:t>R1 does not have a 	route to the destination network, 	192.168.2.0/24</a:t>
            </a:r>
          </a:p>
          <a:p>
            <a:pPr lvl="1">
              <a:lnSpc>
                <a:spcPct val="85000"/>
              </a:lnSpc>
            </a:pPr>
            <a:r>
              <a:rPr lang="en-US" sz="1800" dirty="0"/>
              <a:t>R1 uses the default  static route.</a:t>
            </a:r>
          </a:p>
        </p:txBody>
      </p:sp>
      <p:pic>
        <p:nvPicPr>
          <p:cNvPr id="116429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438" y="1700808"/>
            <a:ext cx="5389562" cy="287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6429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625" y="4725144"/>
            <a:ext cx="49053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4019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6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33413" y="277813"/>
            <a:ext cx="8145462" cy="838200"/>
          </a:xfrm>
        </p:spPr>
        <p:txBody>
          <a:bodyPr>
            <a:noAutofit/>
          </a:bodyPr>
          <a:lstStyle/>
          <a:p>
            <a:r>
              <a:rPr lang="en-US" sz="3200" dirty="0"/>
              <a:t>Static Routes and Packet Forwarding</a:t>
            </a:r>
            <a:endParaRPr lang="en-US" sz="2400" dirty="0"/>
          </a:p>
        </p:txBody>
      </p:sp>
      <p:sp>
        <p:nvSpPr>
          <p:cNvPr id="116633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484784"/>
            <a:ext cx="8213725" cy="2287588"/>
          </a:xfrm>
        </p:spPr>
        <p:txBody>
          <a:bodyPr>
            <a:normAutofit/>
          </a:bodyPr>
          <a:lstStyle/>
          <a:p>
            <a:r>
              <a:rPr lang="en-US" sz="2000" dirty="0"/>
              <a:t>Packet forwarding with static routes. (recall </a:t>
            </a:r>
            <a:r>
              <a:rPr lang="en-US" sz="2000" dirty="0" err="1"/>
              <a:t>Zinin</a:t>
            </a:r>
            <a:r>
              <a:rPr lang="ja-JP" altLang="en-US" sz="2000" dirty="0">
                <a:latin typeface="Arial"/>
              </a:rPr>
              <a:t>’</a:t>
            </a:r>
            <a:r>
              <a:rPr lang="en-US" sz="2000" dirty="0"/>
              <a:t>s 3 routing principles)</a:t>
            </a:r>
          </a:p>
          <a:p>
            <a:r>
              <a:rPr lang="en-US" sz="2000" dirty="0"/>
              <a:t>Router 2</a:t>
            </a:r>
          </a:p>
          <a:p>
            <a:pPr lvl="1"/>
            <a:r>
              <a:rPr lang="en-US" sz="1800" dirty="0"/>
              <a:t>The packet arrives on the Serial 0/0/0 interface on R2.</a:t>
            </a:r>
          </a:p>
          <a:p>
            <a:pPr lvl="1"/>
            <a:r>
              <a:rPr lang="en-US" sz="1800" dirty="0"/>
              <a:t>R2 has a static route to 192.168.2.0/24 out Serial0/0/1.</a:t>
            </a:r>
          </a:p>
        </p:txBody>
      </p:sp>
      <p:pic>
        <p:nvPicPr>
          <p:cNvPr id="116634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100" y="3446463"/>
            <a:ext cx="5451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66344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89040"/>
            <a:ext cx="3629025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66345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4595813"/>
            <a:ext cx="762000" cy="40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9055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8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Static Routes and Packet Forwarding</a:t>
            </a:r>
            <a:endParaRPr lang="en-US" sz="2800" dirty="0"/>
          </a:p>
        </p:txBody>
      </p:sp>
      <p:sp>
        <p:nvSpPr>
          <p:cNvPr id="116838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Packet forwarding with static routes. (recall </a:t>
            </a:r>
            <a:r>
              <a:rPr lang="en-US" sz="2400" dirty="0" err="1"/>
              <a:t>Zinin</a:t>
            </a:r>
            <a:r>
              <a:rPr lang="ja-JP" altLang="en-US" sz="2400" dirty="0">
                <a:latin typeface="Arial"/>
              </a:rPr>
              <a:t>’</a:t>
            </a:r>
            <a:r>
              <a:rPr lang="en-US" sz="2400" dirty="0"/>
              <a:t>s 3 routing principles)</a:t>
            </a:r>
          </a:p>
          <a:p>
            <a:r>
              <a:rPr lang="en-US" sz="2400" dirty="0"/>
              <a:t>Router 3</a:t>
            </a:r>
          </a:p>
          <a:p>
            <a:pPr lvl="1"/>
            <a:r>
              <a:rPr lang="en-US" sz="2000" dirty="0"/>
              <a:t>The packet arrives on the Serial0/0/1 interface on R3.</a:t>
            </a:r>
          </a:p>
          <a:p>
            <a:pPr lvl="1"/>
            <a:r>
              <a:rPr lang="en-US" sz="2000" dirty="0"/>
              <a:t>R3 has a connected route to 192.168.2.0/24 out </a:t>
            </a:r>
            <a:r>
              <a:rPr lang="en-US" sz="2000" dirty="0" err="1"/>
              <a:t>Fastethernet</a:t>
            </a:r>
            <a:r>
              <a:rPr lang="en-US" sz="2000" dirty="0"/>
              <a:t> 0/1.</a:t>
            </a:r>
          </a:p>
        </p:txBody>
      </p:sp>
      <p:pic>
        <p:nvPicPr>
          <p:cNvPr id="116839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88" y="3808413"/>
            <a:ext cx="5692775" cy="304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6839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5053013"/>
            <a:ext cx="39243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47048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0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Troubleshooting</a:t>
            </a:r>
            <a:endParaRPr lang="en-US" sz="3600" dirty="0"/>
          </a:p>
        </p:txBody>
      </p:sp>
      <p:sp>
        <p:nvSpPr>
          <p:cNvPr id="117043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Tools that can be used to isolate routing problems include: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Ping</a:t>
            </a:r>
            <a:r>
              <a:rPr lang="en-US" sz="2000" dirty="0"/>
              <a:t>– tests end to end connectivity</a:t>
            </a:r>
          </a:p>
          <a:p>
            <a:pPr lvl="1"/>
            <a:r>
              <a:rPr lang="en-US" sz="2000" dirty="0" err="1">
                <a:solidFill>
                  <a:schemeClr val="accent2"/>
                </a:solidFill>
              </a:rPr>
              <a:t>Traceroute</a:t>
            </a:r>
            <a:r>
              <a:rPr lang="en-US" sz="2000" dirty="0"/>
              <a:t>– used to discover all of the hops (routers) along the path between 2 points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IP route</a:t>
            </a:r>
            <a:r>
              <a:rPr lang="en-US" sz="2000" dirty="0"/>
              <a:t>– used to display routing table &amp; ascertain forwarding process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</a:t>
            </a:r>
            <a:r>
              <a:rPr lang="en-US" sz="2000" dirty="0" err="1">
                <a:solidFill>
                  <a:schemeClr val="accent2"/>
                </a:solidFill>
              </a:rPr>
              <a:t>ip</a:t>
            </a:r>
            <a:r>
              <a:rPr lang="en-US" sz="2000" dirty="0">
                <a:solidFill>
                  <a:schemeClr val="accent2"/>
                </a:solidFill>
              </a:rPr>
              <a:t> interface brief-</a:t>
            </a:r>
            <a:r>
              <a:rPr lang="en-US" sz="2000" dirty="0"/>
              <a:t> used to show status of router interfaces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Show </a:t>
            </a:r>
            <a:r>
              <a:rPr lang="en-US" sz="2000" dirty="0" err="1">
                <a:solidFill>
                  <a:schemeClr val="accent2"/>
                </a:solidFill>
              </a:rPr>
              <a:t>cdp</a:t>
            </a:r>
            <a:r>
              <a:rPr lang="en-US" sz="2000" dirty="0">
                <a:solidFill>
                  <a:schemeClr val="accent2"/>
                </a:solidFill>
              </a:rPr>
              <a:t> neighbors detail</a:t>
            </a:r>
            <a:r>
              <a:rPr lang="en-US" sz="2000" dirty="0"/>
              <a:t>– used to gather configuration information about directly connected neighbors</a:t>
            </a:r>
          </a:p>
        </p:txBody>
      </p:sp>
    </p:spTree>
    <p:extLst>
      <p:ext uri="{BB962C8B-B14F-4D97-AF65-F5344CB8AC3E}">
        <p14:creationId xmlns:p14="http://schemas.microsoft.com/office/powerpoint/2010/main" val="38647738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2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Solving a Missing Route</a:t>
            </a:r>
            <a:endParaRPr lang="en-US" sz="3600" dirty="0"/>
          </a:p>
        </p:txBody>
      </p:sp>
      <p:sp>
        <p:nvSpPr>
          <p:cNvPr id="117248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700808"/>
            <a:ext cx="7940675" cy="4768255"/>
          </a:xfrm>
        </p:spPr>
        <p:txBody>
          <a:bodyPr>
            <a:noAutofit/>
          </a:bodyPr>
          <a:lstStyle/>
          <a:p>
            <a:r>
              <a:rPr lang="en-US" sz="2400" dirty="0"/>
              <a:t>Finding a missing or misconfigured route requires methodically using the correct tools</a:t>
            </a:r>
          </a:p>
          <a:p>
            <a:pPr lvl="1"/>
            <a:r>
              <a:rPr lang="en-US" sz="2000" dirty="0">
                <a:solidFill>
                  <a:srgbClr val="0066FF"/>
                </a:solidFill>
              </a:rPr>
              <a:t>Start with</a:t>
            </a:r>
            <a:r>
              <a:rPr lang="en-US" sz="2000" dirty="0"/>
              <a:t> </a:t>
            </a:r>
            <a:r>
              <a:rPr lang="en-US" sz="2000" dirty="0">
                <a:solidFill>
                  <a:schemeClr val="accent2"/>
                </a:solidFill>
              </a:rPr>
              <a:t>PING</a:t>
            </a:r>
            <a:r>
              <a:rPr lang="en-US" sz="2000" dirty="0"/>
              <a:t>. If ping fails then use </a:t>
            </a:r>
            <a:r>
              <a:rPr lang="en-US" sz="2000" dirty="0" err="1"/>
              <a:t>traceroute</a:t>
            </a:r>
            <a:r>
              <a:rPr lang="en-US" sz="2000" dirty="0"/>
              <a:t> to determine where packets are failing to arrive</a:t>
            </a:r>
          </a:p>
          <a:p>
            <a:r>
              <a:rPr lang="en-US" sz="2400" dirty="0"/>
              <a:t>Issue: </a:t>
            </a:r>
            <a:r>
              <a:rPr lang="en-US" sz="2400" dirty="0">
                <a:solidFill>
                  <a:schemeClr val="accent2"/>
                </a:solidFill>
              </a:rPr>
              <a:t>show </a:t>
            </a:r>
            <a:r>
              <a:rPr lang="en-US" sz="2400" dirty="0" err="1">
                <a:solidFill>
                  <a:schemeClr val="accent2"/>
                </a:solidFill>
              </a:rPr>
              <a:t>ip</a:t>
            </a:r>
            <a:r>
              <a:rPr lang="en-US" sz="2400" dirty="0">
                <a:solidFill>
                  <a:schemeClr val="accent2"/>
                </a:solidFill>
              </a:rPr>
              <a:t> route</a:t>
            </a:r>
            <a:r>
              <a:rPr lang="en-US" sz="2400" dirty="0"/>
              <a:t> to examine routing table.</a:t>
            </a:r>
          </a:p>
          <a:p>
            <a:pPr lvl="1"/>
            <a:r>
              <a:rPr lang="en-US" sz="2000" dirty="0"/>
              <a:t>If there is a problem with a </a:t>
            </a:r>
            <a:r>
              <a:rPr lang="en-US" sz="2000" dirty="0" err="1"/>
              <a:t>mis</a:t>
            </a:r>
            <a:r>
              <a:rPr lang="en-US" sz="2000" dirty="0"/>
              <a:t>-configured static route remove the static route then reconfigure the new static route</a:t>
            </a:r>
          </a:p>
        </p:txBody>
      </p:sp>
    </p:spTree>
    <p:extLst>
      <p:ext uri="{BB962C8B-B14F-4D97-AF65-F5344CB8AC3E}">
        <p14:creationId xmlns:p14="http://schemas.microsoft.com/office/powerpoint/2010/main" val="26705240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4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Solving a Missing Route </a:t>
            </a:r>
          </a:p>
        </p:txBody>
      </p:sp>
      <p:pic>
        <p:nvPicPr>
          <p:cNvPr id="117453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4320480" cy="2736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17453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52936"/>
            <a:ext cx="4259286" cy="3308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41040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30200" y="257175"/>
            <a:ext cx="8145463" cy="838200"/>
          </a:xfrm>
        </p:spPr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046531" name="Rectangle 3"/>
          <p:cNvSpPr>
            <a:spLocks noGrp="1" noChangeArrowheads="1"/>
          </p:cNvSpPr>
          <p:nvPr>
            <p:ph idx="1"/>
          </p:nvPr>
        </p:nvSpPr>
        <p:spPr>
          <a:xfrm>
            <a:off x="565150" y="1157288"/>
            <a:ext cx="8285163" cy="4741862"/>
          </a:xfrm>
        </p:spPr>
        <p:txBody>
          <a:bodyPr>
            <a:noAutofit/>
          </a:bodyPr>
          <a:lstStyle/>
          <a:p>
            <a:r>
              <a:rPr lang="en-US" sz="1800" b="1" dirty="0"/>
              <a:t>Routers</a:t>
            </a:r>
          </a:p>
          <a:p>
            <a:pPr lvl="1"/>
            <a:r>
              <a:rPr lang="en-US" sz="1800" dirty="0"/>
              <a:t>Operate at layer 3</a:t>
            </a:r>
          </a:p>
          <a:p>
            <a:pPr lvl="1"/>
            <a:r>
              <a:rPr lang="en-US" sz="1800" dirty="0"/>
              <a:t>Functions include best path selection &amp; forwarding packets</a:t>
            </a:r>
          </a:p>
          <a:p>
            <a:r>
              <a:rPr lang="en-US" sz="1800" b="1" dirty="0"/>
              <a:t>Connecting Networks</a:t>
            </a:r>
          </a:p>
          <a:p>
            <a:pPr lvl="1"/>
            <a:r>
              <a:rPr lang="en-US" sz="1800" b="1" dirty="0">
                <a:solidFill>
                  <a:srgbClr val="0066FF"/>
                </a:solidFill>
              </a:rPr>
              <a:t>WANs</a:t>
            </a:r>
          </a:p>
          <a:p>
            <a:pPr lvl="2"/>
            <a:r>
              <a:rPr lang="en-US" sz="1800" dirty="0"/>
              <a:t>Serial cables are connected to router serial ports.  </a:t>
            </a:r>
          </a:p>
          <a:p>
            <a:pPr lvl="2"/>
            <a:r>
              <a:rPr lang="en-US" sz="1800" dirty="0"/>
              <a:t>In the lab environment clock rates must be configured for DCE</a:t>
            </a:r>
          </a:p>
          <a:p>
            <a:pPr lvl="1"/>
            <a:r>
              <a:rPr lang="en-US" sz="1800" b="1" dirty="0">
                <a:solidFill>
                  <a:srgbClr val="0066FF"/>
                </a:solidFill>
              </a:rPr>
              <a:t>LANs</a:t>
            </a:r>
          </a:p>
          <a:p>
            <a:pPr lvl="2"/>
            <a:r>
              <a:rPr lang="en-US" sz="1800" dirty="0"/>
              <a:t>Straight through cables or cross over cables are used to connect to </a:t>
            </a:r>
            <a:r>
              <a:rPr lang="en-US" sz="1800" dirty="0" err="1"/>
              <a:t>fastethernet</a:t>
            </a:r>
            <a:r>
              <a:rPr lang="en-US" sz="1800" dirty="0"/>
              <a:t> port.  (The type of cable used depends on what devices are being connected)</a:t>
            </a:r>
          </a:p>
          <a:p>
            <a:r>
              <a:rPr lang="en-US" sz="1800" b="1" dirty="0"/>
              <a:t>Cisco Discovery Protocol</a:t>
            </a:r>
          </a:p>
          <a:p>
            <a:pPr lvl="1"/>
            <a:r>
              <a:rPr lang="en-US" sz="1800" dirty="0"/>
              <a:t>A layer 2 proprietary protocol</a:t>
            </a:r>
          </a:p>
          <a:p>
            <a:pPr lvl="1"/>
            <a:r>
              <a:rPr lang="en-US" sz="1800" dirty="0"/>
              <a:t>Used to discover information about directly connected</a:t>
            </a:r>
            <a:r>
              <a:rPr lang="en-US" sz="1800" dirty="0">
                <a:solidFill>
                  <a:srgbClr val="0066FF"/>
                </a:solidFill>
              </a:rPr>
              <a:t> Cisco </a:t>
            </a:r>
            <a:r>
              <a:rPr lang="en-US" sz="1800" dirty="0"/>
              <a:t>devices</a:t>
            </a:r>
          </a:p>
        </p:txBody>
      </p:sp>
    </p:spTree>
    <p:extLst>
      <p:ext uri="{BB962C8B-B14F-4D97-AF65-F5344CB8AC3E}">
        <p14:creationId xmlns:p14="http://schemas.microsoft.com/office/powerpoint/2010/main" val="40750415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0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145463" cy="838200"/>
          </a:xfrm>
        </p:spPr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180675" name="Rectangle 3"/>
          <p:cNvSpPr>
            <a:spLocks noGrp="1" noChangeArrowheads="1"/>
          </p:cNvSpPr>
          <p:nvPr>
            <p:ph idx="1"/>
          </p:nvPr>
        </p:nvSpPr>
        <p:spPr>
          <a:xfrm>
            <a:off x="557213" y="1219200"/>
            <a:ext cx="7940675" cy="4741863"/>
          </a:xfrm>
        </p:spPr>
        <p:txBody>
          <a:bodyPr>
            <a:normAutofit fontScale="92500" lnSpcReduction="20000"/>
          </a:bodyPr>
          <a:lstStyle/>
          <a:p>
            <a:r>
              <a:rPr lang="en-US" sz="1900" b="1" dirty="0"/>
              <a:t>Static Routes</a:t>
            </a:r>
          </a:p>
          <a:p>
            <a:pPr lvl="1"/>
            <a:r>
              <a:rPr lang="en-US" sz="1900" dirty="0"/>
              <a:t>This is a manually configured path that specifies how the router will get to a certain point using a certain path.</a:t>
            </a:r>
          </a:p>
          <a:p>
            <a:r>
              <a:rPr lang="en-US" sz="1900" b="1" dirty="0"/>
              <a:t>Summary static routes</a:t>
            </a:r>
          </a:p>
          <a:p>
            <a:pPr lvl="1"/>
            <a:r>
              <a:rPr lang="en-US" sz="1900" dirty="0"/>
              <a:t>This is several static routes that have been condensed into a single static route.  </a:t>
            </a:r>
          </a:p>
          <a:p>
            <a:r>
              <a:rPr lang="en-US" sz="1900" b="1" dirty="0"/>
              <a:t>Default route</a:t>
            </a:r>
          </a:p>
          <a:p>
            <a:pPr lvl="1"/>
            <a:r>
              <a:rPr lang="en-US" sz="1900" dirty="0"/>
              <a:t>It is the route packets use if there is no other possible match for their destination in the routing table.</a:t>
            </a:r>
          </a:p>
          <a:p>
            <a:r>
              <a:rPr lang="en-US" sz="1900" b="1" dirty="0"/>
              <a:t>Forwarding of packets when static route is used</a:t>
            </a:r>
          </a:p>
          <a:p>
            <a:pPr lvl="1"/>
            <a:r>
              <a:rPr lang="en-US" sz="1900" dirty="0" err="1"/>
              <a:t>Zinin</a:t>
            </a:r>
            <a:r>
              <a:rPr lang="ja-JP" altLang="en-US" sz="1900" dirty="0">
                <a:latin typeface="Arial"/>
              </a:rPr>
              <a:t>’</a:t>
            </a:r>
            <a:r>
              <a:rPr lang="en-US" sz="1900" dirty="0"/>
              <a:t>s 3 routing principles describe how packets are forwarded</a:t>
            </a:r>
          </a:p>
          <a:p>
            <a:r>
              <a:rPr lang="en-US" sz="1900" b="1" dirty="0"/>
              <a:t>Troubleshooting static routes</a:t>
            </a:r>
            <a:r>
              <a:rPr lang="en-US" sz="1900" dirty="0"/>
              <a:t> may require some of the following commands: </a:t>
            </a:r>
          </a:p>
          <a:p>
            <a:pPr lvl="1"/>
            <a:r>
              <a:rPr lang="en-US" sz="1900" dirty="0"/>
              <a:t>Ping </a:t>
            </a:r>
          </a:p>
          <a:p>
            <a:pPr lvl="1"/>
            <a:r>
              <a:rPr lang="en-US" sz="1900" dirty="0" err="1"/>
              <a:t>Traceroute</a:t>
            </a:r>
            <a:endParaRPr lang="en-US" sz="1900" dirty="0"/>
          </a:p>
          <a:p>
            <a:pPr lvl="1"/>
            <a:r>
              <a:rPr lang="en-US" sz="1900" dirty="0"/>
              <a:t>Show IP route</a:t>
            </a:r>
          </a:p>
          <a:p>
            <a:pPr lvl="1"/>
            <a:r>
              <a:rPr lang="en-US" sz="1900" dirty="0"/>
              <a:t>Show </a:t>
            </a:r>
            <a:r>
              <a:rPr lang="en-US" sz="1900" dirty="0" err="1"/>
              <a:t>ip</a:t>
            </a:r>
            <a:r>
              <a:rPr lang="en-US" sz="1900" dirty="0"/>
              <a:t> interface brief </a:t>
            </a:r>
          </a:p>
          <a:p>
            <a:pPr lvl="1"/>
            <a:r>
              <a:rPr lang="en-US" sz="1900" dirty="0"/>
              <a:t>Show </a:t>
            </a:r>
            <a:r>
              <a:rPr lang="en-US" sz="1900" dirty="0" err="1"/>
              <a:t>cdp</a:t>
            </a:r>
            <a:r>
              <a:rPr lang="en-US" sz="1900" dirty="0"/>
              <a:t> neighbors detail</a:t>
            </a:r>
          </a:p>
          <a:p>
            <a:pPr>
              <a:lnSpc>
                <a:spcPct val="75000"/>
              </a:lnSpc>
              <a:buFont typeface="Wingdings" charset="0"/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2412907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5634" name="Group 2"/>
          <p:cNvGrpSpPr>
            <a:grpSpLocks/>
          </p:cNvGrpSpPr>
          <p:nvPr/>
        </p:nvGrpSpPr>
        <p:grpSpPr bwMode="auto">
          <a:xfrm>
            <a:off x="0" y="0"/>
            <a:ext cx="9144000" cy="4383088"/>
            <a:chOff x="0" y="0"/>
            <a:chExt cx="5760" cy="2761"/>
          </a:xfrm>
        </p:grpSpPr>
        <p:grpSp>
          <p:nvGrpSpPr>
            <p:cNvPr id="965635" name="Group 3"/>
            <p:cNvGrpSpPr>
              <a:grpSpLocks/>
            </p:cNvGrpSpPr>
            <p:nvPr/>
          </p:nvGrpSpPr>
          <p:grpSpPr bwMode="auto">
            <a:xfrm>
              <a:off x="1727" y="1485"/>
              <a:ext cx="2400" cy="1276"/>
              <a:chOff x="3272" y="1316"/>
              <a:chExt cx="1889" cy="1002"/>
            </a:xfrm>
          </p:grpSpPr>
          <p:sp>
            <p:nvSpPr>
              <p:cNvPr id="965636" name="AutoShape 4"/>
              <p:cNvSpPr>
                <a:spLocks noChangeAspect="1" noChangeArrowheads="1" noTextEdit="1"/>
              </p:cNvSpPr>
              <p:nvPr/>
            </p:nvSpPr>
            <p:spPr bwMode="auto">
              <a:xfrm>
                <a:off x="3272" y="1316"/>
                <a:ext cx="1889" cy="100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37" name="Rectangle 5"/>
              <p:cNvSpPr>
                <a:spLocks noChangeArrowheads="1"/>
              </p:cNvSpPr>
              <p:nvPr/>
            </p:nvSpPr>
            <p:spPr bwMode="auto">
              <a:xfrm>
                <a:off x="3803" y="1980"/>
                <a:ext cx="86" cy="325"/>
              </a:xfrm>
              <a:prstGeom prst="rect">
                <a:avLst/>
              </a:prstGeom>
              <a:solidFill>
                <a:srgbClr val="B21A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38" name="Freeform 6"/>
              <p:cNvSpPr>
                <a:spLocks/>
              </p:cNvSpPr>
              <p:nvPr/>
            </p:nvSpPr>
            <p:spPr bwMode="auto">
              <a:xfrm>
                <a:off x="4304" y="1971"/>
                <a:ext cx="249" cy="343"/>
              </a:xfrm>
              <a:custGeom>
                <a:avLst/>
                <a:gdLst>
                  <a:gd name="T0" fmla="*/ 58 w 58"/>
                  <a:gd name="T1" fmla="*/ 24 h 80"/>
                  <a:gd name="T2" fmla="*/ 42 w 58"/>
                  <a:gd name="T3" fmla="*/ 20 h 80"/>
                  <a:gd name="T4" fmla="*/ 21 w 58"/>
                  <a:gd name="T5" fmla="*/ 40 h 80"/>
                  <a:gd name="T6" fmla="*/ 42 w 58"/>
                  <a:gd name="T7" fmla="*/ 60 h 80"/>
                  <a:gd name="T8" fmla="*/ 58 w 58"/>
                  <a:gd name="T9" fmla="*/ 56 h 80"/>
                  <a:gd name="T10" fmla="*/ 58 w 58"/>
                  <a:gd name="T11" fmla="*/ 77 h 80"/>
                  <a:gd name="T12" fmla="*/ 41 w 58"/>
                  <a:gd name="T13" fmla="*/ 80 h 80"/>
                  <a:gd name="T14" fmla="*/ 0 w 58"/>
                  <a:gd name="T15" fmla="*/ 40 h 80"/>
                  <a:gd name="T16" fmla="*/ 41 w 58"/>
                  <a:gd name="T17" fmla="*/ 0 h 80"/>
                  <a:gd name="T18" fmla="*/ 58 w 58"/>
                  <a:gd name="T19" fmla="*/ 3 h 80"/>
                  <a:gd name="T20" fmla="*/ 58 w 58"/>
                  <a:gd name="T21" fmla="*/ 24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8" h="80">
                    <a:moveTo>
                      <a:pt x="58" y="24"/>
                    </a:moveTo>
                    <a:cubicBezTo>
                      <a:pt x="58" y="23"/>
                      <a:pt x="51" y="20"/>
                      <a:pt x="42" y="20"/>
                    </a:cubicBezTo>
                    <a:cubicBezTo>
                      <a:pt x="30" y="20"/>
                      <a:pt x="21" y="28"/>
                      <a:pt x="21" y="40"/>
                    </a:cubicBezTo>
                    <a:cubicBezTo>
                      <a:pt x="21" y="51"/>
                      <a:pt x="29" y="60"/>
                      <a:pt x="42" y="60"/>
                    </a:cubicBezTo>
                    <a:cubicBezTo>
                      <a:pt x="51" y="60"/>
                      <a:pt x="57" y="57"/>
                      <a:pt x="58" y="56"/>
                    </a:cubicBezTo>
                    <a:cubicBezTo>
                      <a:pt x="58" y="77"/>
                      <a:pt x="58" y="77"/>
                      <a:pt x="58" y="77"/>
                    </a:cubicBezTo>
                    <a:cubicBezTo>
                      <a:pt x="56" y="78"/>
                      <a:pt x="49" y="80"/>
                      <a:pt x="41" y="80"/>
                    </a:cubicBezTo>
                    <a:cubicBezTo>
                      <a:pt x="19" y="80"/>
                      <a:pt x="0" y="65"/>
                      <a:pt x="0" y="40"/>
                    </a:cubicBezTo>
                    <a:cubicBezTo>
                      <a:pt x="0" y="17"/>
                      <a:pt x="17" y="0"/>
                      <a:pt x="41" y="0"/>
                    </a:cubicBezTo>
                    <a:cubicBezTo>
                      <a:pt x="50" y="0"/>
                      <a:pt x="56" y="3"/>
                      <a:pt x="58" y="3"/>
                    </a:cubicBezTo>
                    <a:lnTo>
                      <a:pt x="58" y="24"/>
                    </a:lnTo>
                    <a:close/>
                  </a:path>
                </a:pathLst>
              </a:custGeom>
              <a:solidFill>
                <a:srgbClr val="B21A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39" name="Freeform 7"/>
              <p:cNvSpPr>
                <a:spLocks/>
              </p:cNvSpPr>
              <p:nvPr/>
            </p:nvSpPr>
            <p:spPr bwMode="auto">
              <a:xfrm>
                <a:off x="3443" y="1971"/>
                <a:ext cx="249" cy="343"/>
              </a:xfrm>
              <a:custGeom>
                <a:avLst/>
                <a:gdLst>
                  <a:gd name="T0" fmla="*/ 58 w 58"/>
                  <a:gd name="T1" fmla="*/ 24 h 80"/>
                  <a:gd name="T2" fmla="*/ 42 w 58"/>
                  <a:gd name="T3" fmla="*/ 20 h 80"/>
                  <a:gd name="T4" fmla="*/ 21 w 58"/>
                  <a:gd name="T5" fmla="*/ 40 h 80"/>
                  <a:gd name="T6" fmla="*/ 42 w 58"/>
                  <a:gd name="T7" fmla="*/ 60 h 80"/>
                  <a:gd name="T8" fmla="*/ 58 w 58"/>
                  <a:gd name="T9" fmla="*/ 56 h 80"/>
                  <a:gd name="T10" fmla="*/ 58 w 58"/>
                  <a:gd name="T11" fmla="*/ 77 h 80"/>
                  <a:gd name="T12" fmla="*/ 40 w 58"/>
                  <a:gd name="T13" fmla="*/ 80 h 80"/>
                  <a:gd name="T14" fmla="*/ 0 w 58"/>
                  <a:gd name="T15" fmla="*/ 40 h 80"/>
                  <a:gd name="T16" fmla="*/ 40 w 58"/>
                  <a:gd name="T17" fmla="*/ 0 h 80"/>
                  <a:gd name="T18" fmla="*/ 58 w 58"/>
                  <a:gd name="T19" fmla="*/ 3 h 80"/>
                  <a:gd name="T20" fmla="*/ 58 w 58"/>
                  <a:gd name="T21" fmla="*/ 24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8" h="80">
                    <a:moveTo>
                      <a:pt x="58" y="24"/>
                    </a:moveTo>
                    <a:cubicBezTo>
                      <a:pt x="57" y="23"/>
                      <a:pt x="51" y="20"/>
                      <a:pt x="42" y="20"/>
                    </a:cubicBezTo>
                    <a:cubicBezTo>
                      <a:pt x="29" y="20"/>
                      <a:pt x="21" y="28"/>
                      <a:pt x="21" y="40"/>
                    </a:cubicBezTo>
                    <a:cubicBezTo>
                      <a:pt x="21" y="51"/>
                      <a:pt x="29" y="60"/>
                      <a:pt x="42" y="60"/>
                    </a:cubicBezTo>
                    <a:cubicBezTo>
                      <a:pt x="51" y="60"/>
                      <a:pt x="57" y="57"/>
                      <a:pt x="58" y="56"/>
                    </a:cubicBezTo>
                    <a:cubicBezTo>
                      <a:pt x="58" y="77"/>
                      <a:pt x="58" y="77"/>
                      <a:pt x="58" y="77"/>
                    </a:cubicBezTo>
                    <a:cubicBezTo>
                      <a:pt x="56" y="78"/>
                      <a:pt x="49" y="80"/>
                      <a:pt x="40" y="80"/>
                    </a:cubicBezTo>
                    <a:cubicBezTo>
                      <a:pt x="19" y="80"/>
                      <a:pt x="0" y="65"/>
                      <a:pt x="0" y="40"/>
                    </a:cubicBezTo>
                    <a:cubicBezTo>
                      <a:pt x="0" y="17"/>
                      <a:pt x="17" y="0"/>
                      <a:pt x="40" y="0"/>
                    </a:cubicBezTo>
                    <a:cubicBezTo>
                      <a:pt x="49" y="0"/>
                      <a:pt x="56" y="3"/>
                      <a:pt x="58" y="3"/>
                    </a:cubicBezTo>
                    <a:lnTo>
                      <a:pt x="58" y="24"/>
                    </a:lnTo>
                    <a:close/>
                  </a:path>
                </a:pathLst>
              </a:custGeom>
              <a:solidFill>
                <a:srgbClr val="B21A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0" name="Freeform 8"/>
              <p:cNvSpPr>
                <a:spLocks noEditPoints="1"/>
              </p:cNvSpPr>
              <p:nvPr/>
            </p:nvSpPr>
            <p:spPr bwMode="auto">
              <a:xfrm>
                <a:off x="4643" y="1971"/>
                <a:ext cx="342" cy="343"/>
              </a:xfrm>
              <a:custGeom>
                <a:avLst/>
                <a:gdLst>
                  <a:gd name="T0" fmla="*/ 80 w 80"/>
                  <a:gd name="T1" fmla="*/ 40 h 80"/>
                  <a:gd name="T2" fmla="*/ 40 w 80"/>
                  <a:gd name="T3" fmla="*/ 80 h 80"/>
                  <a:gd name="T4" fmla="*/ 0 w 80"/>
                  <a:gd name="T5" fmla="*/ 40 h 80"/>
                  <a:gd name="T6" fmla="*/ 40 w 80"/>
                  <a:gd name="T7" fmla="*/ 0 h 80"/>
                  <a:gd name="T8" fmla="*/ 80 w 80"/>
                  <a:gd name="T9" fmla="*/ 40 h 80"/>
                  <a:gd name="T10" fmla="*/ 40 w 80"/>
                  <a:gd name="T11" fmla="*/ 20 h 80"/>
                  <a:gd name="T12" fmla="*/ 20 w 80"/>
                  <a:gd name="T13" fmla="*/ 40 h 80"/>
                  <a:gd name="T14" fmla="*/ 40 w 80"/>
                  <a:gd name="T15" fmla="*/ 60 h 80"/>
                  <a:gd name="T16" fmla="*/ 60 w 80"/>
                  <a:gd name="T17" fmla="*/ 40 h 80"/>
                  <a:gd name="T18" fmla="*/ 40 w 80"/>
                  <a:gd name="T19" fmla="*/ 20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0" h="80">
                    <a:moveTo>
                      <a:pt x="80" y="40"/>
                    </a:moveTo>
                    <a:cubicBezTo>
                      <a:pt x="80" y="62"/>
                      <a:pt x="64" y="80"/>
                      <a:pt x="40" y="80"/>
                    </a:cubicBezTo>
                    <a:cubicBezTo>
                      <a:pt x="16" y="80"/>
                      <a:pt x="0" y="62"/>
                      <a:pt x="0" y="40"/>
                    </a:cubicBezTo>
                    <a:cubicBezTo>
                      <a:pt x="0" y="18"/>
                      <a:pt x="16" y="0"/>
                      <a:pt x="40" y="0"/>
                    </a:cubicBezTo>
                    <a:cubicBezTo>
                      <a:pt x="64" y="0"/>
                      <a:pt x="80" y="18"/>
                      <a:pt x="80" y="40"/>
                    </a:cubicBezTo>
                    <a:moveTo>
                      <a:pt x="40" y="20"/>
                    </a:moveTo>
                    <a:cubicBezTo>
                      <a:pt x="29" y="20"/>
                      <a:pt x="20" y="29"/>
                      <a:pt x="20" y="40"/>
                    </a:cubicBezTo>
                    <a:cubicBezTo>
                      <a:pt x="20" y="51"/>
                      <a:pt x="29" y="60"/>
                      <a:pt x="40" y="60"/>
                    </a:cubicBezTo>
                    <a:cubicBezTo>
                      <a:pt x="51" y="60"/>
                      <a:pt x="60" y="51"/>
                      <a:pt x="60" y="40"/>
                    </a:cubicBezTo>
                    <a:cubicBezTo>
                      <a:pt x="60" y="29"/>
                      <a:pt x="51" y="20"/>
                      <a:pt x="40" y="20"/>
                    </a:cubicBezTo>
                  </a:path>
                </a:pathLst>
              </a:custGeom>
              <a:solidFill>
                <a:srgbClr val="B21A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1" name="Freeform 9"/>
              <p:cNvSpPr>
                <a:spLocks/>
              </p:cNvSpPr>
              <p:nvPr/>
            </p:nvSpPr>
            <p:spPr bwMode="auto">
              <a:xfrm>
                <a:off x="4000" y="1971"/>
                <a:ext cx="223" cy="343"/>
              </a:xfrm>
              <a:custGeom>
                <a:avLst/>
                <a:gdLst>
                  <a:gd name="T0" fmla="*/ 47 w 52"/>
                  <a:gd name="T1" fmla="*/ 19 h 80"/>
                  <a:gd name="T2" fmla="*/ 32 w 52"/>
                  <a:gd name="T3" fmla="*/ 17 h 80"/>
                  <a:gd name="T4" fmla="*/ 20 w 52"/>
                  <a:gd name="T5" fmla="*/ 23 h 80"/>
                  <a:gd name="T6" fmla="*/ 29 w 52"/>
                  <a:gd name="T7" fmla="*/ 30 h 80"/>
                  <a:gd name="T8" fmla="*/ 34 w 52"/>
                  <a:gd name="T9" fmla="*/ 32 h 80"/>
                  <a:gd name="T10" fmla="*/ 52 w 52"/>
                  <a:gd name="T11" fmla="*/ 54 h 80"/>
                  <a:gd name="T12" fmla="*/ 21 w 52"/>
                  <a:gd name="T13" fmla="*/ 80 h 80"/>
                  <a:gd name="T14" fmla="*/ 0 w 52"/>
                  <a:gd name="T15" fmla="*/ 77 h 80"/>
                  <a:gd name="T16" fmla="*/ 0 w 52"/>
                  <a:gd name="T17" fmla="*/ 60 h 80"/>
                  <a:gd name="T18" fmla="*/ 18 w 52"/>
                  <a:gd name="T19" fmla="*/ 63 h 80"/>
                  <a:gd name="T20" fmla="*/ 32 w 52"/>
                  <a:gd name="T21" fmla="*/ 56 h 80"/>
                  <a:gd name="T22" fmla="*/ 23 w 52"/>
                  <a:gd name="T23" fmla="*/ 48 h 80"/>
                  <a:gd name="T24" fmla="*/ 19 w 52"/>
                  <a:gd name="T25" fmla="*/ 47 h 80"/>
                  <a:gd name="T26" fmla="*/ 0 w 52"/>
                  <a:gd name="T27" fmla="*/ 24 h 80"/>
                  <a:gd name="T28" fmla="*/ 28 w 52"/>
                  <a:gd name="T29" fmla="*/ 0 h 80"/>
                  <a:gd name="T30" fmla="*/ 47 w 52"/>
                  <a:gd name="T31" fmla="*/ 3 h 80"/>
                  <a:gd name="T32" fmla="*/ 47 w 52"/>
                  <a:gd name="T33" fmla="*/ 19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2" h="80">
                    <a:moveTo>
                      <a:pt x="47" y="19"/>
                    </a:moveTo>
                    <a:cubicBezTo>
                      <a:pt x="47" y="19"/>
                      <a:pt x="38" y="17"/>
                      <a:pt x="32" y="17"/>
                    </a:cubicBezTo>
                    <a:cubicBezTo>
                      <a:pt x="24" y="17"/>
                      <a:pt x="20" y="19"/>
                      <a:pt x="20" y="23"/>
                    </a:cubicBezTo>
                    <a:cubicBezTo>
                      <a:pt x="20" y="28"/>
                      <a:pt x="26" y="29"/>
                      <a:pt x="29" y="30"/>
                    </a:cubicBezTo>
                    <a:cubicBezTo>
                      <a:pt x="34" y="32"/>
                      <a:pt x="34" y="32"/>
                      <a:pt x="34" y="32"/>
                    </a:cubicBezTo>
                    <a:cubicBezTo>
                      <a:pt x="47" y="36"/>
                      <a:pt x="52" y="45"/>
                      <a:pt x="52" y="54"/>
                    </a:cubicBezTo>
                    <a:cubicBezTo>
                      <a:pt x="52" y="73"/>
                      <a:pt x="35" y="80"/>
                      <a:pt x="21" y="80"/>
                    </a:cubicBezTo>
                    <a:cubicBezTo>
                      <a:pt x="10" y="80"/>
                      <a:pt x="1" y="78"/>
                      <a:pt x="0" y="77"/>
                    </a:cubicBezTo>
                    <a:cubicBezTo>
                      <a:pt x="0" y="60"/>
                      <a:pt x="0" y="60"/>
                      <a:pt x="0" y="60"/>
                    </a:cubicBezTo>
                    <a:cubicBezTo>
                      <a:pt x="2" y="60"/>
                      <a:pt x="10" y="63"/>
                      <a:pt x="18" y="63"/>
                    </a:cubicBezTo>
                    <a:cubicBezTo>
                      <a:pt x="28" y="63"/>
                      <a:pt x="32" y="60"/>
                      <a:pt x="32" y="56"/>
                    </a:cubicBezTo>
                    <a:cubicBezTo>
                      <a:pt x="32" y="52"/>
                      <a:pt x="28" y="49"/>
                      <a:pt x="23" y="48"/>
                    </a:cubicBezTo>
                    <a:cubicBezTo>
                      <a:pt x="22" y="48"/>
                      <a:pt x="21" y="47"/>
                      <a:pt x="19" y="47"/>
                    </a:cubicBezTo>
                    <a:cubicBezTo>
                      <a:pt x="9" y="43"/>
                      <a:pt x="0" y="37"/>
                      <a:pt x="0" y="24"/>
                    </a:cubicBezTo>
                    <a:cubicBezTo>
                      <a:pt x="0" y="10"/>
                      <a:pt x="10" y="0"/>
                      <a:pt x="28" y="0"/>
                    </a:cubicBezTo>
                    <a:cubicBezTo>
                      <a:pt x="37" y="0"/>
                      <a:pt x="46" y="3"/>
                      <a:pt x="47" y="3"/>
                    </a:cubicBezTo>
                    <a:lnTo>
                      <a:pt x="47" y="19"/>
                    </a:lnTo>
                    <a:close/>
                  </a:path>
                </a:pathLst>
              </a:custGeom>
              <a:solidFill>
                <a:srgbClr val="B21A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2" name="Freeform 10"/>
              <p:cNvSpPr>
                <a:spLocks/>
              </p:cNvSpPr>
              <p:nvPr/>
            </p:nvSpPr>
            <p:spPr bwMode="auto">
              <a:xfrm>
                <a:off x="3272" y="1586"/>
                <a:ext cx="81" cy="167"/>
              </a:xfrm>
              <a:custGeom>
                <a:avLst/>
                <a:gdLst>
                  <a:gd name="T0" fmla="*/ 19 w 19"/>
                  <a:gd name="T1" fmla="*/ 10 h 39"/>
                  <a:gd name="T2" fmla="*/ 10 w 19"/>
                  <a:gd name="T3" fmla="*/ 0 h 39"/>
                  <a:gd name="T4" fmla="*/ 0 w 19"/>
                  <a:gd name="T5" fmla="*/ 10 h 39"/>
                  <a:gd name="T6" fmla="*/ 0 w 19"/>
                  <a:gd name="T7" fmla="*/ 30 h 39"/>
                  <a:gd name="T8" fmla="*/ 10 w 19"/>
                  <a:gd name="T9" fmla="*/ 39 h 39"/>
                  <a:gd name="T10" fmla="*/ 19 w 19"/>
                  <a:gd name="T11" fmla="*/ 30 h 39"/>
                  <a:gd name="T12" fmla="*/ 19 w 19"/>
                  <a:gd name="T13" fmla="*/ 1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39">
                    <a:moveTo>
                      <a:pt x="19" y="10"/>
                    </a:moveTo>
                    <a:cubicBezTo>
                      <a:pt x="19" y="4"/>
                      <a:pt x="15" y="0"/>
                      <a:pt x="10" y="0"/>
                    </a:cubicBezTo>
                    <a:cubicBezTo>
                      <a:pt x="4" y="0"/>
                      <a:pt x="0" y="4"/>
                      <a:pt x="0" y="10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35"/>
                      <a:pt x="4" y="39"/>
                      <a:pt x="10" y="39"/>
                    </a:cubicBezTo>
                    <a:cubicBezTo>
                      <a:pt x="15" y="39"/>
                      <a:pt x="19" y="35"/>
                      <a:pt x="19" y="30"/>
                    </a:cubicBezTo>
                    <a:lnTo>
                      <a:pt x="19" y="10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3" name="Freeform 11"/>
              <p:cNvSpPr>
                <a:spLocks/>
              </p:cNvSpPr>
              <p:nvPr/>
            </p:nvSpPr>
            <p:spPr bwMode="auto">
              <a:xfrm>
                <a:off x="3499" y="1474"/>
                <a:ext cx="81" cy="279"/>
              </a:xfrm>
              <a:custGeom>
                <a:avLst/>
                <a:gdLst>
                  <a:gd name="T0" fmla="*/ 19 w 19"/>
                  <a:gd name="T1" fmla="*/ 9 h 65"/>
                  <a:gd name="T2" fmla="*/ 9 w 19"/>
                  <a:gd name="T3" fmla="*/ 0 h 65"/>
                  <a:gd name="T4" fmla="*/ 0 w 19"/>
                  <a:gd name="T5" fmla="*/ 9 h 65"/>
                  <a:gd name="T6" fmla="*/ 0 w 19"/>
                  <a:gd name="T7" fmla="*/ 56 h 65"/>
                  <a:gd name="T8" fmla="*/ 9 w 19"/>
                  <a:gd name="T9" fmla="*/ 65 h 65"/>
                  <a:gd name="T10" fmla="*/ 19 w 19"/>
                  <a:gd name="T11" fmla="*/ 56 h 65"/>
                  <a:gd name="T12" fmla="*/ 19 w 19"/>
                  <a:gd name="T13" fmla="*/ 9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65">
                    <a:moveTo>
                      <a:pt x="19" y="9"/>
                    </a:moveTo>
                    <a:cubicBezTo>
                      <a:pt x="19" y="4"/>
                      <a:pt x="14" y="0"/>
                      <a:pt x="9" y="0"/>
                    </a:cubicBezTo>
                    <a:cubicBezTo>
                      <a:pt x="4" y="0"/>
                      <a:pt x="0" y="4"/>
                      <a:pt x="0" y="9"/>
                    </a:cubicBezTo>
                    <a:cubicBezTo>
                      <a:pt x="0" y="56"/>
                      <a:pt x="0" y="56"/>
                      <a:pt x="0" y="56"/>
                    </a:cubicBezTo>
                    <a:cubicBezTo>
                      <a:pt x="0" y="61"/>
                      <a:pt x="4" y="65"/>
                      <a:pt x="9" y="65"/>
                    </a:cubicBezTo>
                    <a:cubicBezTo>
                      <a:pt x="14" y="65"/>
                      <a:pt x="19" y="61"/>
                      <a:pt x="19" y="56"/>
                    </a:cubicBezTo>
                    <a:lnTo>
                      <a:pt x="19" y="9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4" name="Freeform 12"/>
              <p:cNvSpPr>
                <a:spLocks/>
              </p:cNvSpPr>
              <p:nvPr/>
            </p:nvSpPr>
            <p:spPr bwMode="auto">
              <a:xfrm>
                <a:off x="3722" y="1320"/>
                <a:ext cx="81" cy="514"/>
              </a:xfrm>
              <a:custGeom>
                <a:avLst/>
                <a:gdLst>
                  <a:gd name="T0" fmla="*/ 19 w 19"/>
                  <a:gd name="T1" fmla="*/ 9 h 120"/>
                  <a:gd name="T2" fmla="*/ 10 w 19"/>
                  <a:gd name="T3" fmla="*/ 0 h 120"/>
                  <a:gd name="T4" fmla="*/ 0 w 19"/>
                  <a:gd name="T5" fmla="*/ 9 h 120"/>
                  <a:gd name="T6" fmla="*/ 0 w 19"/>
                  <a:gd name="T7" fmla="*/ 111 h 120"/>
                  <a:gd name="T8" fmla="*/ 10 w 19"/>
                  <a:gd name="T9" fmla="*/ 120 h 120"/>
                  <a:gd name="T10" fmla="*/ 19 w 19"/>
                  <a:gd name="T11" fmla="*/ 111 h 120"/>
                  <a:gd name="T12" fmla="*/ 19 w 19"/>
                  <a:gd name="T13" fmla="*/ 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120">
                    <a:moveTo>
                      <a:pt x="19" y="9"/>
                    </a:moveTo>
                    <a:cubicBezTo>
                      <a:pt x="19" y="4"/>
                      <a:pt x="15" y="0"/>
                      <a:pt x="10" y="0"/>
                    </a:cubicBezTo>
                    <a:cubicBezTo>
                      <a:pt x="5" y="0"/>
                      <a:pt x="0" y="4"/>
                      <a:pt x="0" y="9"/>
                    </a:cubicBezTo>
                    <a:cubicBezTo>
                      <a:pt x="0" y="111"/>
                      <a:pt x="0" y="111"/>
                      <a:pt x="0" y="111"/>
                    </a:cubicBezTo>
                    <a:cubicBezTo>
                      <a:pt x="0" y="116"/>
                      <a:pt x="5" y="120"/>
                      <a:pt x="10" y="120"/>
                    </a:cubicBezTo>
                    <a:cubicBezTo>
                      <a:pt x="15" y="120"/>
                      <a:pt x="19" y="116"/>
                      <a:pt x="19" y="111"/>
                    </a:cubicBezTo>
                    <a:lnTo>
                      <a:pt x="19" y="9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5" name="Freeform 13"/>
              <p:cNvSpPr>
                <a:spLocks/>
              </p:cNvSpPr>
              <p:nvPr/>
            </p:nvSpPr>
            <p:spPr bwMode="auto">
              <a:xfrm>
                <a:off x="3949" y="1474"/>
                <a:ext cx="81" cy="279"/>
              </a:xfrm>
              <a:custGeom>
                <a:avLst/>
                <a:gdLst>
                  <a:gd name="T0" fmla="*/ 19 w 19"/>
                  <a:gd name="T1" fmla="*/ 9 h 65"/>
                  <a:gd name="T2" fmla="*/ 9 w 19"/>
                  <a:gd name="T3" fmla="*/ 0 h 65"/>
                  <a:gd name="T4" fmla="*/ 0 w 19"/>
                  <a:gd name="T5" fmla="*/ 9 h 65"/>
                  <a:gd name="T6" fmla="*/ 0 w 19"/>
                  <a:gd name="T7" fmla="*/ 56 h 65"/>
                  <a:gd name="T8" fmla="*/ 9 w 19"/>
                  <a:gd name="T9" fmla="*/ 65 h 65"/>
                  <a:gd name="T10" fmla="*/ 19 w 19"/>
                  <a:gd name="T11" fmla="*/ 56 h 65"/>
                  <a:gd name="T12" fmla="*/ 19 w 19"/>
                  <a:gd name="T13" fmla="*/ 9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65">
                    <a:moveTo>
                      <a:pt x="19" y="9"/>
                    </a:moveTo>
                    <a:cubicBezTo>
                      <a:pt x="19" y="4"/>
                      <a:pt x="15" y="0"/>
                      <a:pt x="9" y="0"/>
                    </a:cubicBezTo>
                    <a:cubicBezTo>
                      <a:pt x="4" y="0"/>
                      <a:pt x="0" y="4"/>
                      <a:pt x="0" y="9"/>
                    </a:cubicBezTo>
                    <a:cubicBezTo>
                      <a:pt x="0" y="56"/>
                      <a:pt x="0" y="56"/>
                      <a:pt x="0" y="56"/>
                    </a:cubicBezTo>
                    <a:cubicBezTo>
                      <a:pt x="0" y="61"/>
                      <a:pt x="4" y="65"/>
                      <a:pt x="9" y="65"/>
                    </a:cubicBezTo>
                    <a:cubicBezTo>
                      <a:pt x="15" y="65"/>
                      <a:pt x="19" y="61"/>
                      <a:pt x="19" y="56"/>
                    </a:cubicBezTo>
                    <a:lnTo>
                      <a:pt x="19" y="9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6" name="Freeform 14"/>
              <p:cNvSpPr>
                <a:spLocks/>
              </p:cNvSpPr>
              <p:nvPr/>
            </p:nvSpPr>
            <p:spPr bwMode="auto">
              <a:xfrm>
                <a:off x="4171" y="1586"/>
                <a:ext cx="86" cy="167"/>
              </a:xfrm>
              <a:custGeom>
                <a:avLst/>
                <a:gdLst>
                  <a:gd name="T0" fmla="*/ 20 w 20"/>
                  <a:gd name="T1" fmla="*/ 10 h 39"/>
                  <a:gd name="T2" fmla="*/ 10 w 20"/>
                  <a:gd name="T3" fmla="*/ 0 h 39"/>
                  <a:gd name="T4" fmla="*/ 0 w 20"/>
                  <a:gd name="T5" fmla="*/ 10 h 39"/>
                  <a:gd name="T6" fmla="*/ 0 w 20"/>
                  <a:gd name="T7" fmla="*/ 30 h 39"/>
                  <a:gd name="T8" fmla="*/ 10 w 20"/>
                  <a:gd name="T9" fmla="*/ 39 h 39"/>
                  <a:gd name="T10" fmla="*/ 20 w 20"/>
                  <a:gd name="T11" fmla="*/ 30 h 39"/>
                  <a:gd name="T12" fmla="*/ 20 w 20"/>
                  <a:gd name="T13" fmla="*/ 1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39">
                    <a:moveTo>
                      <a:pt x="20" y="10"/>
                    </a:moveTo>
                    <a:cubicBezTo>
                      <a:pt x="20" y="4"/>
                      <a:pt x="15" y="0"/>
                      <a:pt x="10" y="0"/>
                    </a:cubicBezTo>
                    <a:cubicBezTo>
                      <a:pt x="5" y="0"/>
                      <a:pt x="0" y="4"/>
                      <a:pt x="0" y="10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35"/>
                      <a:pt x="5" y="39"/>
                      <a:pt x="10" y="39"/>
                    </a:cubicBezTo>
                    <a:cubicBezTo>
                      <a:pt x="15" y="39"/>
                      <a:pt x="20" y="35"/>
                      <a:pt x="20" y="30"/>
                    </a:cubicBez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7" name="Freeform 15"/>
              <p:cNvSpPr>
                <a:spLocks/>
              </p:cNvSpPr>
              <p:nvPr/>
            </p:nvSpPr>
            <p:spPr bwMode="auto">
              <a:xfrm>
                <a:off x="4398" y="1474"/>
                <a:ext cx="82" cy="279"/>
              </a:xfrm>
              <a:custGeom>
                <a:avLst/>
                <a:gdLst>
                  <a:gd name="T0" fmla="*/ 19 w 19"/>
                  <a:gd name="T1" fmla="*/ 9 h 65"/>
                  <a:gd name="T2" fmla="*/ 10 w 19"/>
                  <a:gd name="T3" fmla="*/ 0 h 65"/>
                  <a:gd name="T4" fmla="*/ 0 w 19"/>
                  <a:gd name="T5" fmla="*/ 9 h 65"/>
                  <a:gd name="T6" fmla="*/ 0 w 19"/>
                  <a:gd name="T7" fmla="*/ 56 h 65"/>
                  <a:gd name="T8" fmla="*/ 10 w 19"/>
                  <a:gd name="T9" fmla="*/ 65 h 65"/>
                  <a:gd name="T10" fmla="*/ 19 w 19"/>
                  <a:gd name="T11" fmla="*/ 56 h 65"/>
                  <a:gd name="T12" fmla="*/ 19 w 19"/>
                  <a:gd name="T13" fmla="*/ 9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65">
                    <a:moveTo>
                      <a:pt x="19" y="9"/>
                    </a:moveTo>
                    <a:cubicBezTo>
                      <a:pt x="19" y="4"/>
                      <a:pt x="15" y="0"/>
                      <a:pt x="10" y="0"/>
                    </a:cubicBezTo>
                    <a:cubicBezTo>
                      <a:pt x="4" y="0"/>
                      <a:pt x="0" y="4"/>
                      <a:pt x="0" y="9"/>
                    </a:cubicBezTo>
                    <a:cubicBezTo>
                      <a:pt x="0" y="56"/>
                      <a:pt x="0" y="56"/>
                      <a:pt x="0" y="56"/>
                    </a:cubicBezTo>
                    <a:cubicBezTo>
                      <a:pt x="0" y="61"/>
                      <a:pt x="4" y="65"/>
                      <a:pt x="10" y="65"/>
                    </a:cubicBezTo>
                    <a:cubicBezTo>
                      <a:pt x="15" y="65"/>
                      <a:pt x="19" y="61"/>
                      <a:pt x="19" y="56"/>
                    </a:cubicBezTo>
                    <a:lnTo>
                      <a:pt x="19" y="9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8" name="Freeform 16"/>
              <p:cNvSpPr>
                <a:spLocks/>
              </p:cNvSpPr>
              <p:nvPr/>
            </p:nvSpPr>
            <p:spPr bwMode="auto">
              <a:xfrm>
                <a:off x="4625" y="1320"/>
                <a:ext cx="82" cy="514"/>
              </a:xfrm>
              <a:custGeom>
                <a:avLst/>
                <a:gdLst>
                  <a:gd name="T0" fmla="*/ 19 w 19"/>
                  <a:gd name="T1" fmla="*/ 9 h 120"/>
                  <a:gd name="T2" fmla="*/ 9 w 19"/>
                  <a:gd name="T3" fmla="*/ 0 h 120"/>
                  <a:gd name="T4" fmla="*/ 0 w 19"/>
                  <a:gd name="T5" fmla="*/ 9 h 120"/>
                  <a:gd name="T6" fmla="*/ 0 w 19"/>
                  <a:gd name="T7" fmla="*/ 111 h 120"/>
                  <a:gd name="T8" fmla="*/ 9 w 19"/>
                  <a:gd name="T9" fmla="*/ 120 h 120"/>
                  <a:gd name="T10" fmla="*/ 19 w 19"/>
                  <a:gd name="T11" fmla="*/ 111 h 120"/>
                  <a:gd name="T12" fmla="*/ 19 w 19"/>
                  <a:gd name="T13" fmla="*/ 9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120">
                    <a:moveTo>
                      <a:pt x="19" y="9"/>
                    </a:moveTo>
                    <a:cubicBezTo>
                      <a:pt x="19" y="4"/>
                      <a:pt x="15" y="0"/>
                      <a:pt x="9" y="0"/>
                    </a:cubicBezTo>
                    <a:cubicBezTo>
                      <a:pt x="4" y="0"/>
                      <a:pt x="0" y="4"/>
                      <a:pt x="0" y="9"/>
                    </a:cubicBezTo>
                    <a:cubicBezTo>
                      <a:pt x="0" y="111"/>
                      <a:pt x="0" y="111"/>
                      <a:pt x="0" y="111"/>
                    </a:cubicBezTo>
                    <a:cubicBezTo>
                      <a:pt x="0" y="116"/>
                      <a:pt x="4" y="120"/>
                      <a:pt x="9" y="120"/>
                    </a:cubicBezTo>
                    <a:cubicBezTo>
                      <a:pt x="15" y="120"/>
                      <a:pt x="19" y="116"/>
                      <a:pt x="19" y="111"/>
                    </a:cubicBezTo>
                    <a:lnTo>
                      <a:pt x="19" y="9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49" name="Freeform 17"/>
              <p:cNvSpPr>
                <a:spLocks/>
              </p:cNvSpPr>
              <p:nvPr/>
            </p:nvSpPr>
            <p:spPr bwMode="auto">
              <a:xfrm>
                <a:off x="4848" y="1474"/>
                <a:ext cx="82" cy="279"/>
              </a:xfrm>
              <a:custGeom>
                <a:avLst/>
                <a:gdLst>
                  <a:gd name="T0" fmla="*/ 19 w 19"/>
                  <a:gd name="T1" fmla="*/ 9 h 65"/>
                  <a:gd name="T2" fmla="*/ 10 w 19"/>
                  <a:gd name="T3" fmla="*/ 0 h 65"/>
                  <a:gd name="T4" fmla="*/ 0 w 19"/>
                  <a:gd name="T5" fmla="*/ 9 h 65"/>
                  <a:gd name="T6" fmla="*/ 0 w 19"/>
                  <a:gd name="T7" fmla="*/ 56 h 65"/>
                  <a:gd name="T8" fmla="*/ 10 w 19"/>
                  <a:gd name="T9" fmla="*/ 65 h 65"/>
                  <a:gd name="T10" fmla="*/ 19 w 19"/>
                  <a:gd name="T11" fmla="*/ 56 h 65"/>
                  <a:gd name="T12" fmla="*/ 19 w 19"/>
                  <a:gd name="T13" fmla="*/ 9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65">
                    <a:moveTo>
                      <a:pt x="19" y="9"/>
                    </a:moveTo>
                    <a:cubicBezTo>
                      <a:pt x="19" y="4"/>
                      <a:pt x="15" y="0"/>
                      <a:pt x="10" y="0"/>
                    </a:cubicBezTo>
                    <a:cubicBezTo>
                      <a:pt x="5" y="0"/>
                      <a:pt x="0" y="4"/>
                      <a:pt x="0" y="9"/>
                    </a:cubicBezTo>
                    <a:cubicBezTo>
                      <a:pt x="0" y="56"/>
                      <a:pt x="0" y="56"/>
                      <a:pt x="0" y="56"/>
                    </a:cubicBezTo>
                    <a:cubicBezTo>
                      <a:pt x="0" y="61"/>
                      <a:pt x="5" y="65"/>
                      <a:pt x="10" y="65"/>
                    </a:cubicBezTo>
                    <a:cubicBezTo>
                      <a:pt x="15" y="65"/>
                      <a:pt x="19" y="61"/>
                      <a:pt x="19" y="56"/>
                    </a:cubicBezTo>
                    <a:lnTo>
                      <a:pt x="19" y="9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65650" name="Freeform 18"/>
              <p:cNvSpPr>
                <a:spLocks/>
              </p:cNvSpPr>
              <p:nvPr/>
            </p:nvSpPr>
            <p:spPr bwMode="auto">
              <a:xfrm>
                <a:off x="5075" y="1586"/>
                <a:ext cx="82" cy="167"/>
              </a:xfrm>
              <a:custGeom>
                <a:avLst/>
                <a:gdLst>
                  <a:gd name="T0" fmla="*/ 19 w 19"/>
                  <a:gd name="T1" fmla="*/ 10 h 39"/>
                  <a:gd name="T2" fmla="*/ 9 w 19"/>
                  <a:gd name="T3" fmla="*/ 0 h 39"/>
                  <a:gd name="T4" fmla="*/ 0 w 19"/>
                  <a:gd name="T5" fmla="*/ 10 h 39"/>
                  <a:gd name="T6" fmla="*/ 0 w 19"/>
                  <a:gd name="T7" fmla="*/ 30 h 39"/>
                  <a:gd name="T8" fmla="*/ 9 w 19"/>
                  <a:gd name="T9" fmla="*/ 39 h 39"/>
                  <a:gd name="T10" fmla="*/ 19 w 19"/>
                  <a:gd name="T11" fmla="*/ 30 h 39"/>
                  <a:gd name="T12" fmla="*/ 19 w 19"/>
                  <a:gd name="T13" fmla="*/ 1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39">
                    <a:moveTo>
                      <a:pt x="19" y="10"/>
                    </a:moveTo>
                    <a:cubicBezTo>
                      <a:pt x="19" y="4"/>
                      <a:pt x="15" y="0"/>
                      <a:pt x="9" y="0"/>
                    </a:cubicBezTo>
                    <a:cubicBezTo>
                      <a:pt x="4" y="0"/>
                      <a:pt x="0" y="4"/>
                      <a:pt x="0" y="10"/>
                    </a:cubicBezTo>
                    <a:cubicBezTo>
                      <a:pt x="0" y="30"/>
                      <a:pt x="0" y="30"/>
                      <a:pt x="0" y="30"/>
                    </a:cubicBezTo>
                    <a:cubicBezTo>
                      <a:pt x="0" y="35"/>
                      <a:pt x="4" y="39"/>
                      <a:pt x="9" y="39"/>
                    </a:cubicBezTo>
                    <a:cubicBezTo>
                      <a:pt x="15" y="39"/>
                      <a:pt x="19" y="35"/>
                      <a:pt x="19" y="30"/>
                    </a:cubicBezTo>
                    <a:lnTo>
                      <a:pt x="19" y="10"/>
                    </a:lnTo>
                    <a:close/>
                  </a:path>
                </a:pathLst>
              </a:custGeom>
              <a:solidFill>
                <a:srgbClr val="015F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965651" name="Rectangle 19"/>
            <p:cNvSpPr>
              <a:spLocks noChangeArrowheads="1"/>
            </p:cNvSpPr>
            <p:nvPr/>
          </p:nvSpPr>
          <p:spPr bwMode="auto">
            <a:xfrm>
              <a:off x="0" y="0"/>
              <a:ext cx="5760" cy="43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4798AB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82124" tIns="41061" rIns="82124" bIns="41061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21111841"/>
      </p:ext>
    </p:extLst>
  </p:cSld>
  <p:clrMapOvr>
    <a:masterClrMapping/>
  </p:clrMapOvr>
  <p:transition spd="med">
    <p:wipe dir="r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2511</TotalTime>
  <Words>2099</Words>
  <Application>Microsoft Office PowerPoint</Application>
  <PresentationFormat>On-screen Show (4:3)</PresentationFormat>
  <Paragraphs>300</Paragraphs>
  <Slides>42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ＭＳ Ｐゴシック</vt:lpstr>
      <vt:lpstr>游ゴシック</vt:lpstr>
      <vt:lpstr>Arial</vt:lpstr>
      <vt:lpstr>Calibri</vt:lpstr>
      <vt:lpstr>Calibri Light</vt:lpstr>
      <vt:lpstr>Courier New</vt:lpstr>
      <vt:lpstr>Wingdings</vt:lpstr>
      <vt:lpstr>Office Theme</vt:lpstr>
      <vt:lpstr>Static Routing</vt:lpstr>
      <vt:lpstr>Objectives</vt:lpstr>
      <vt:lpstr>General Role of the Router</vt:lpstr>
      <vt:lpstr>General Role of the Router</vt:lpstr>
      <vt:lpstr>Interfaces</vt:lpstr>
      <vt:lpstr>Interfaces</vt:lpstr>
      <vt:lpstr>Interfaces</vt:lpstr>
      <vt:lpstr>Interfaces</vt:lpstr>
      <vt:lpstr>Interfaces</vt:lpstr>
      <vt:lpstr>Interfaces</vt:lpstr>
      <vt:lpstr>Debug Command</vt:lpstr>
      <vt:lpstr>Interface Configuration</vt:lpstr>
      <vt:lpstr>Routing Table</vt:lpstr>
      <vt:lpstr>Routing Table</vt:lpstr>
      <vt:lpstr>Ping Command</vt:lpstr>
      <vt:lpstr>CDP Protocol</vt:lpstr>
      <vt:lpstr>Routing Table and CDP Protocol</vt:lpstr>
      <vt:lpstr>Routing Table and CDP Protocol</vt:lpstr>
      <vt:lpstr>Static Routes with Exit Interfaces</vt:lpstr>
      <vt:lpstr>Static Routes with Exit Interfaces</vt:lpstr>
      <vt:lpstr>Static Routes with Exit Interfaces</vt:lpstr>
      <vt:lpstr>Static Routes with Exit Interfaces</vt:lpstr>
      <vt:lpstr>Static Routes with Exit Interfaces</vt:lpstr>
      <vt:lpstr>Static Routes with Exit Interfaces</vt:lpstr>
      <vt:lpstr>Static Routes with Exit Interfaces</vt:lpstr>
      <vt:lpstr>Static Routes with Exit Interfaces</vt:lpstr>
      <vt:lpstr>Static Routes with Exit Interfaces</vt:lpstr>
      <vt:lpstr>Static Routes with Exit Interfaces</vt:lpstr>
      <vt:lpstr>Static Routes with Exit Interfaces</vt:lpstr>
      <vt:lpstr>Summary Route</vt:lpstr>
      <vt:lpstr>Summary Route</vt:lpstr>
      <vt:lpstr>Default Route</vt:lpstr>
      <vt:lpstr>Default Route</vt:lpstr>
      <vt:lpstr>Static Routes and Packet Forwarding</vt:lpstr>
      <vt:lpstr>Static Routes and Packet Forwarding</vt:lpstr>
      <vt:lpstr>Static Routes and Packet Forwarding</vt:lpstr>
      <vt:lpstr>Troubleshooting</vt:lpstr>
      <vt:lpstr>Solving a Missing Route</vt:lpstr>
      <vt:lpstr>Solving a Missing Route </vt:lpstr>
      <vt:lpstr>Summary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Kapilan Radhakrishnan</cp:lastModifiedBy>
  <cp:revision>268</cp:revision>
  <cp:lastPrinted>2014-02-04T19:37:22Z</cp:lastPrinted>
  <dcterms:created xsi:type="dcterms:W3CDTF">2013-10-01T08:59:03Z</dcterms:created>
  <dcterms:modified xsi:type="dcterms:W3CDTF">2017-01-31T19:11:44Z</dcterms:modified>
</cp:coreProperties>
</file>