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ink/ink1.xml" ContentType="application/inkml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40"/>
  </p:notesMasterIdLst>
  <p:sldIdLst>
    <p:sldId id="719" r:id="rId7"/>
    <p:sldId id="301" r:id="rId8"/>
    <p:sldId id="302" r:id="rId9"/>
    <p:sldId id="1015" r:id="rId10"/>
    <p:sldId id="1053" r:id="rId11"/>
    <p:sldId id="1055" r:id="rId12"/>
    <p:sldId id="1048" r:id="rId13"/>
    <p:sldId id="1054" r:id="rId14"/>
    <p:sldId id="1049" r:id="rId15"/>
    <p:sldId id="835" r:id="rId16"/>
    <p:sldId id="1069" r:id="rId17"/>
    <p:sldId id="1070" r:id="rId18"/>
    <p:sldId id="1071" r:id="rId19"/>
    <p:sldId id="1072" r:id="rId20"/>
    <p:sldId id="1073" r:id="rId21"/>
    <p:sldId id="1074" r:id="rId22"/>
    <p:sldId id="1075" r:id="rId23"/>
    <p:sldId id="1076" r:id="rId24"/>
    <p:sldId id="1077" r:id="rId25"/>
    <p:sldId id="1078" r:id="rId26"/>
    <p:sldId id="1060" r:id="rId27"/>
    <p:sldId id="1062" r:id="rId28"/>
    <p:sldId id="1065" r:id="rId29"/>
    <p:sldId id="1066" r:id="rId30"/>
    <p:sldId id="1064" r:id="rId31"/>
    <p:sldId id="1029" r:id="rId32"/>
    <p:sldId id="1096" r:id="rId33"/>
    <p:sldId id="1102" r:id="rId34"/>
    <p:sldId id="1103" r:id="rId35"/>
    <p:sldId id="1109" r:id="rId36"/>
    <p:sldId id="1108" r:id="rId37"/>
    <p:sldId id="1107" r:id="rId38"/>
    <p:sldId id="748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3A7653-1D2F-4891-9710-05BF9DAD2395}" v="2" dt="2025-03-11T12:37:13.787"/>
    <p1510:client id="{BADE3190-2CC0-4A72-953D-A59AC9C4114A}" v="1" dt="2025-03-11T12:38:10.2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6" d="100"/>
          <a:sy n="76" d="100"/>
        </p:scale>
        <p:origin x="85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viewProps" Target="viewProp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notesMaster" Target="notesMasters/notesMaster1.xml"/><Relationship Id="rId45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theme" Target="theme/theme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microsoft.com/office/2015/10/relationships/revisionInfo" Target="revisionInfo.xml"/><Relationship Id="rId20" Type="http://schemas.openxmlformats.org/officeDocument/2006/relationships/slide" Target="slides/slide14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BADE3190-2CC0-4A72-953D-A59AC9C4114A}"/>
    <pc:docChg chg="addSld modSld">
      <pc:chgData name="Stalin Jacob Wilson Packia Dhas" userId="050d7d71-3621-4503-95e8-1c9a9d962492" providerId="ADAL" clId="{BADE3190-2CC0-4A72-953D-A59AC9C4114A}" dt="2025-03-11T12:38:10.263" v="0"/>
      <pc:docMkLst>
        <pc:docMk/>
      </pc:docMkLst>
      <pc:sldChg chg="add">
        <pc:chgData name="Stalin Jacob Wilson Packia Dhas" userId="050d7d71-3621-4503-95e8-1c9a9d962492" providerId="ADAL" clId="{BADE3190-2CC0-4A72-953D-A59AC9C4114A}" dt="2025-03-11T12:38:10.263" v="0"/>
        <pc:sldMkLst>
          <pc:docMk/>
          <pc:sldMk cId="1988200318" sldId="1029"/>
        </pc:sldMkLst>
      </pc:sldChg>
      <pc:sldChg chg="add">
        <pc:chgData name="Stalin Jacob Wilson Packia Dhas" userId="050d7d71-3621-4503-95e8-1c9a9d962492" providerId="ADAL" clId="{BADE3190-2CC0-4A72-953D-A59AC9C4114A}" dt="2025-03-11T12:38:10.263" v="0"/>
        <pc:sldMkLst>
          <pc:docMk/>
          <pc:sldMk cId="277151066" sldId="1060"/>
        </pc:sldMkLst>
      </pc:sldChg>
      <pc:sldChg chg="add">
        <pc:chgData name="Stalin Jacob Wilson Packia Dhas" userId="050d7d71-3621-4503-95e8-1c9a9d962492" providerId="ADAL" clId="{BADE3190-2CC0-4A72-953D-A59AC9C4114A}" dt="2025-03-11T12:38:10.263" v="0"/>
        <pc:sldMkLst>
          <pc:docMk/>
          <pc:sldMk cId="662801828" sldId="1062"/>
        </pc:sldMkLst>
      </pc:sldChg>
      <pc:sldChg chg="add">
        <pc:chgData name="Stalin Jacob Wilson Packia Dhas" userId="050d7d71-3621-4503-95e8-1c9a9d962492" providerId="ADAL" clId="{BADE3190-2CC0-4A72-953D-A59AC9C4114A}" dt="2025-03-11T12:38:10.263" v="0"/>
        <pc:sldMkLst>
          <pc:docMk/>
          <pc:sldMk cId="1911365208" sldId="1064"/>
        </pc:sldMkLst>
      </pc:sldChg>
      <pc:sldChg chg="add">
        <pc:chgData name="Stalin Jacob Wilson Packia Dhas" userId="050d7d71-3621-4503-95e8-1c9a9d962492" providerId="ADAL" clId="{BADE3190-2CC0-4A72-953D-A59AC9C4114A}" dt="2025-03-11T12:38:10.263" v="0"/>
        <pc:sldMkLst>
          <pc:docMk/>
          <pc:sldMk cId="3576337684" sldId="1065"/>
        </pc:sldMkLst>
      </pc:sldChg>
      <pc:sldChg chg="add">
        <pc:chgData name="Stalin Jacob Wilson Packia Dhas" userId="050d7d71-3621-4503-95e8-1c9a9d962492" providerId="ADAL" clId="{BADE3190-2CC0-4A72-953D-A59AC9C4114A}" dt="2025-03-11T12:38:10.263" v="0"/>
        <pc:sldMkLst>
          <pc:docMk/>
          <pc:sldMk cId="3619216793" sldId="1066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4-30T10:49:00.46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3014 440 36 0 0,'-295'12'4355'0'0,"249"-11"-3716"0"0,30-1-290 0 0,-1 0 0 0 0,-30 6 0 0 0,41-5-121 0 0,7 0 0 0 0,16-2 178 0 0,2 1-166 0 0,269-12 1023 0 0,-132 4-851 0 0,617-31 1407 0 0,-342 19-659 0 0,-126 7-303 0 0,867-33 2139 0 0,-752 35-2258 0 0,180-3 23 0 0,-254 10-454 0 0,940-1 363 0 0,123 8-495 0 0,-766-5-178 0 0,-391-4 8 0 0,-16-1 14 0 0,-221 7-15 0 0,18 1 17 0 0,-1-2 1 0 0,39-6-1 0 0,-61 2 0 0 0,-10 5-21 0 0,1 0 1 0 0,-1 0-1 0 0,0 0 0 0 0,0 0 1 0 0,0 0-1 0 0,0-1 1 0 0,0 1-1 0 0,1 0 0 0 0,-1 0 1 0 0,0 0-1 0 0,0 0 1 0 0,0 0-1 0 0,0-1 0 0 0,0 1 1 0 0,0 0-1 0 0,0 0 1 0 0,0 0-1 0 0,0 0 0 0 0,0-1 1 0 0,0 1-1 0 0,0 0 0 0 0,0 0 1 0 0,0 0-1 0 0,0-1 1 0 0,0 1-1 0 0,0 0 0 0 0,0 0 1 0 0,0 0-1 0 0,0 0 1 0 0,0-1-1 0 0,0 1 0 0 0,0 0 1 0 0,0 0-1 0 0,0 0 0 0 0,0 0 1 0 0,0-1-1 0 0,0 1 1 0 0,0 0-1 0 0,-1 0 0 0 0,1 0 1 0 0,0 0-1 0 0,0 0 1 0 0,0-1-1 0 0,0 1 0 0 0,0 0 1 0 0,0 0-1 0 0,-1 0 1 0 0,1 0-1 0 0,0 0 0 0 0,0 0 1 0 0,0 0-1 0 0,-6-3-3 0 0,1 1 1 0 0,-1 0-1 0 0,1 1 0 0 0,-1-1 1 0 0,0 1-1 0 0,0 1 1 0 0,1-1-1 0 0,-9 1 0 0 0,14 0 3 0 0,-324-13-898 0 0,285 12 727 0 0,-465-5-2297 0 0,-113 5 257 0 0,26 0 1080 0 0,-1550 6-53 0 0,-3 56-294 0 0,1173-17 1369 0 0,907-41 113 0 0,-1003 67 273 0 0,504-29 0 0 0,-42 18 3 0 0,584-57-274 0 0,-263 40 41 0 0,225-33-43 0 0,51-6 0 0 0,10 1 10 0 0,14 0 9 0 0,-6-3-4 0 0,0-1 0 0 0,-1 0 0 0 0,20-2 0 0 0,3-1 22 0 0,745-56 1039 0 0,-451 31-634 0 0,-69 9-126 0 0,1439-80 1223 0 0,1347 15 89 0 0,191 109-1319 0 0,-2913-17-300 0 0,45 4 3 0 0,746 20 52 0 0,-676-31-98 0 0,-262-1 22 0 0,-20-6 42 0 0,-123 4-6 0 0,-31 2-28 0 0,0 0 0 0 0,0 0 1 0 0,-1 0-1 0 0,1 0 0 0 0,0 0 1 0 0,0 0-1 0 0,0 0 0 0 0,0 0 1 0 0,0 0-1 0 0,0-1 0 0 0,0 1 1 0 0,0 0-1 0 0,0 0 0 0 0,-1 0 1 0 0,1 0-1 0 0,0 0 0 0 0,0 0 0 0 0,0 0 1 0 0,0-1-1 0 0,0 1 0 0 0,0 0 1 0 0,0 0-1 0 0,0 0 0 0 0,0 0 1 0 0,0 0-1 0 0,0 0 0 0 0,0 0 1 0 0,0-1-1 0 0,0 1 0 0 0,0 0 1 0 0,0 0-1 0 0,0 0 0 0 0,0 0 1 0 0,0 0-1 0 0,0 0 0 0 0,0-1 1 0 0,0 1-1 0 0,0 0 0 0 0,1 0 0 0 0,-1 0 1 0 0,0 0-1 0 0,0 0 0 0 0,0 0 1 0 0,0 0-1 0 0,0 0 0 0 0,0-1 1 0 0,0 1-1 0 0,0 0 0 0 0,0 0 1 0 0,0 0-1 0 0,1 0 0 0 0,-1 0 1 0 0,0 0-1 0 0,0 0 0 0 0,0 0 1 0 0,0 0-1 0 0,0 0 0 0 0,0 0 1 0 0,1 0-1 0 0,-1 0 0 0 0,0 0 0 0 0,0 0 1 0 0,0 0-1 0 0,0 0 0 0 0,0 0 1 0 0,1 0-1 0 0,-28-8-7 0 0,-30 0-134 0 0,-72-2-1 0 0,-34 2-196 0 0,-37-3-118 0 0,-2821-75-3601 0 0,1392 73 3439 0 0,1165 12 544 0 0,-1017 8-31 0 0,1046-1 96 0 0,-93 1 8 0 0,159 0 4 0 0,-216 6-4 0 0,396-9-8 0 0,-125 6 3 0 0,70 9 2 0 0,173-14 3 0 0,-107 22 0 0 0,169-25 2 0 0,4-1-1 0 0,0 0-1 0 0,0 1 1 0 0,-1-1-1 0 0,1 1 1 0 0,-6 3 0 0 0,11-5-1 0 0,0 0 1 0 0,0 0 0 0 0,0 0 0 0 0,0 0 0 0 0,0 0 0 0 0,-1 0 0 0 0,1 0 0 0 0,0 0 0 0 0,0 0 0 0 0,0 0 0 0 0,0 0 0 0 0,0 1-1 0 0,0-1 1 0 0,0 0 0 0 0,-1 0 0 0 0,1 0 0 0 0,0 0 0 0 0,0 0 0 0 0,0 0 0 0 0,0 1 0 0 0,0-1 0 0 0,0 0 0 0 0,0 0 0 0 0,0 0-1 0 0,0 0 1 0 0,0 0 0 0 0,0 1 0 0 0,0-1 0 0 0,0 0 0 0 0,0 0 0 0 0,0 0 0 0 0,0 0 0 0 0,0 1 0 0 0,0-1 0 0 0,0 0 0 0 0,0 0-1 0 0,0 0 1 0 0,0 0 0 0 0,0 0 0 0 0,0 0 0 0 0,0 1 0 0 0,0-1 0 0 0,1 0 0 0 0,-1 0 0 0 0,0 0 0 0 0,0 0 0 0 0,0 0 0 0 0,0 0 0 0 0,0 1-1 0 0,0-1 1 0 0,0 0 0 0 0,1 0 0 0 0,-1 0 0 0 0,0 0 0 0 0,0 0 0 0 0,0 0 0 0 0,4 2 0 0 0,1 0-1 0 0,-1 0 1 0 0,0-1 0 0 0,0 0-1 0 0,1 0 1 0 0,-1 0 0 0 0,1 0-1 0 0,-1-1 1 0 0,8 1 0 0 0,6 0 1 0 0,45 4 24 0 0,97-6 1 0 0,-86-2-1 0 0,24 1 9 0 0,146-4 51 0 0,38-7 39 0 0,142-7 102 0 0,1933-59 1821 0 0,-1921 74-1711 0 0,250-2 87 0 0,1809 27-14 0 0,-2044-13-388 0 0,188 5 32 0 0,470 20-45 0 0,-863-31-43 0 0,-227-2 25 0 0,-19 1 10 0 0,0 0 0 0 0,0 0 0 0 0,0 0 0 0 0,0 0-1 0 0,0 0 1 0 0,0 0 0 0 0,0 0 0 0 0,0 0 0 0 0,0 0 0 0 0,0 0 0 0 0,-1 0 0 0 0,1 0 0 0 0,0 0 0 0 0,0 0 0 0 0,0-1-1 0 0,0 1 1 0 0,0 0 0 0 0,0 0 0 0 0,0 0 0 0 0,0 0 0 0 0,0 0 0 0 0,0 0 0 0 0,0 0 0 0 0,0 0 0 0 0,0 0 0 0 0,0 0 0 0 0,0 0-1 0 0,0 0 1 0 0,0 0 0 0 0,0 0 0 0 0,0 0 0 0 0,0 0 0 0 0,0 0 0 0 0,0 0 0 0 0,0 0 0 0 0,0 0 0 0 0,0-1 0 0 0,0 1-1 0 0,0 0 1 0 0,0 0 0 0 0,1 0 0 0 0,-1 0 0 0 0,0 0 0 0 0,0 0 0 0 0,0 0 0 0 0,0 0 0 0 0,0 0 0 0 0,0 0 0 0 0,0 0 0 0 0,0 0-1 0 0,0 0 1 0 0,0 0 0 0 0,0 0 0 0 0,0 0 0 0 0,0 0 0 0 0,0 0 0 0 0,0 0 0 0 0,0 0 0 0 0,-12-3-6 0 0,-17-1-13 0 0,-53 1 0 0 0,35 2-7 0 0,-99-6-96 0 0,-44-3-108 0 0,-54 2-114 0 0,-49 1-95 0 0,-43 0-67 0 0,-47-4-23 0 0,-50 3 34 0 0,-3269-6-718 0 0,2598 15 1179 0 0,-1324 37 22 0 0,1561-12-15 0 0,-289 28 122 0 0,1086-50-80 0 0,-106 5-3 0 0,344-22-27 0 0,-102 5 39 0 0,400-31 438 0 0,-390 34-351 0 0,899-45 1347 0 0,-740 41-1129 0 0,386-11 518 0 0,-181 7-256 0 0,2346-34 1479 0 0,-2531 45-2000 0 0,494-1 94 0 0,1643 34 192 0 0,-1998-23-324 0 0,784 26-22 0 0,-634-16-32 0 0,-393-13 24 0 0,524 10 8 0 0,-664-15-11 0 0,-11 0 1 0 0,-11-1 4 0 0,-85-5 14 0 0,60 5-26 0 0,-100-4-73 0 0,-41-2-115 0 0,-39 1-169 0 0,-39-1-168 0 0,-14 1-168 0 0,-2592-53-3609 0 0,1054 26 3838 0 0,1429 27 455 0 0,-856-8-24 0 0,566 11 0 0 0,-347 1-49 0 0,-1253 14 26 0 0,3055-18 715 0 0,-234 1-76 0 0,-161 1-105 0 0,129-3 218 0 0,618-4 817 0 0,608 32-154 0 0,4 31-791 0 0,-502 3-413 0 0,-627-26-122 0 0,667 41 45 0 0,-897-47-43 0 0,-10 2-14 0 0,-62-1-15 0 0,599 37-16 0 0,-279-22 80 0 0,-215-27-28 0 0,-258-17-21 0 0,-158 5-11 0 0,0 1 1 0 0,1-1 1 0 0,0-1 0 0 0,0 0 0 0 0,0 0 0 0 0,11-3 0 0 0,-21 4-3 0 0,0 0-1 0 0,1-1 0 0 0,-1 1 0 0 0,0 0 1 0 0,1 0-1 0 0,-1 0 0 0 0,0 0 0 0 0,1 0 1 0 0,-1-1-1 0 0,0 1 0 0 0,1 0 0 0 0,-1 0 1 0 0,0 0-1 0 0,1-1 0 0 0,-1 1 0 0 0,0 0 1 0 0,0-1-1 0 0,1 1 0 0 0,-1 0 0 0 0,0 0 1 0 0,0-1-1 0 0,1 0 0 0 0,-6-4-3 0 0,-16-4-21 0 0,20 9 22 0 0,-32-10-126 0 0,-67-12 0 0 0,-26 7-143 0 0,-41-4-108 0 0,-41 0-82 0 0,-1419-86-2123 0 0,-1113 0 991 0 0,-2606 132 1404 0 0,2999 64 155 0 0,1956-72 53 0 0,35-4 33 0 0,33 2 29 0 0,-443 17 330 0 0,403-18-159 0 0,173-7-120 0 0,63-2-2 0 0,735-71 213 0 0,-323 37-56 0 0,573-42 814 0 0,6 20-99 0 0,258 3-61 0 0,-999 41-856 0 0,976-22 605 0 0,-791 21-527 0 0,2847-1 810 0 0,-2611 12-889 0 0,480 8 27 0 0,414 13-87 0 0,-1160-20-26 0 0,2279 55-7 0 0,-1876-48-53 0 0,-443-13-86 0 0,-228 0 137 0 0,17 0-16 0 0,-26 0 24 0 0,0 0 1 0 0,1 0 0 0 0,-1 0-1 0 0,0-1 1 0 0,0 1 0 0 0,0 0 0 0 0,0 0-1 0 0,1-1 1 0 0,-1 1 0 0 0,0-1-1 0 0,0 1 1 0 0,0-1 0 0 0,0 1-1 0 0,2-3 1 0 0,-3 3 1 0 0,0 0 1 0 0,0-1-1 0 0,-1 1 1 0 0,1 0-1 0 0,0-1 0 0 0,0 1 1 0 0,0 0-1 0 0,0-1 1 0 0,-1 1-1 0 0,1 0 0 0 0,0-1 1 0 0,0 1-1 0 0,0 0 0 0 0,-1 0 1 0 0,1-1-1 0 0,0 1 1 0 0,-1 0-1 0 0,1 0 0 0 0,0-1 1 0 0,0 1-1 0 0,-1 0 0 0 0,1 0 1 0 0,0 0-1 0 0,-1 0 1 0 0,1-1-1 0 0,0 1 0 0 0,-1 0 1 0 0,1 0-1 0 0,-1 0 1 0 0,1 0-1 0 0,0 0 0 0 0,-1 0 1 0 0,-21-6-19 0 0,-142-12-25 0 0,82 10 27 0 0,-287-16-93 0 0,200 15 2 0 0,-70-4-119 0 0,-895-32-1389 0 0,-5 15 6 0 0,940 26 1400 0 0,-1550-16-937 0 0,-2 28 845 0 0,1661-7 293 0 0,-3748 89 245 0 0,3505-79-129 0 0,-235 11 69 0 0,371-12-122 0 0,-474 31 57 0 0,609-36-109 0 0,-152 17-9 0 0,156-15 3 0 0,22-3 0 0 0,-48 12-1 0 0,80-15 5 0 0,3-1-1 0 0,0 0 1 0 0,1 0-1 0 0,-1 0 1 0 0,0 0-1 0 0,0 0 1 0 0,0 0 0 0 0,1 1-1 0 0,-1-1 1 0 0,0 0-1 0 0,1 1 1 0 0,-1-1-1 0 0,0 0 1 0 0,1 1-1 0 0,-1-1 1 0 0,0 0-1 0 0,1 1 1 0 0,-1-1-1 0 0,1 1 1 0 0,-1 0 0 0 0,0-1-1 0 0,1 1 1 0 0,0-1-1 0 0,-1 1 1 0 0,1 0-1 0 0,-1-1 1 0 0,1 2-1 0 0,0-2 0 0 0,0 1-1 0 0,1-1 1 0 0,-1 1-1 0 0,1-1 1 0 0,-1 1-1 0 0,1-1 1 0 0,-1 1-1 0 0,1-1 1 0 0,-1 0-1 0 0,1 1 1 0 0,0-1-1 0 0,-1 0 1 0 0,1 1-1 0 0,-1-1 0 0 0,1 0 1 0 0,0 0-1 0 0,-1 0 1 0 0,1 0-1 0 0,0 0 1 0 0,1 0-1 0 0,10 2-7 0 0,1-2 0 0 0,15 0 0 0 0,-3 0 2 0 0,364-20 23 0 0,-178 6 35 0 0,-11 3 20 0 0,1519-55 1089 0 0,8 39-176 0 0,268 35-377 0 0,-740 9-339 0 0,-587-3-195 0 0,219 5-10 0 0,518 25 7 0 0,-709-22-54 0 0,-88-8-28 0 0,-584-14 14 0 0,199-8 61 0 0,-221 8-55 0 0,0 0 0 0 0,0-1 1 0 0,1 1-1 0 0,-1-1 0 0 0,0 1 0 0 0,-1-1 1 0 0,5-2-1 0 0,-6 3-7 0 0,0 0 1 0 0,0 0-1 0 0,1 0 1 0 0,-1 0-1 0 0,0 0 1 0 0,0 0-1 0 0,0 0 0 0 0,0 0 1 0 0,0 0-1 0 0,0 0 1 0 0,0 0-1 0 0,1-1 1 0 0,-1 1-1 0 0,0 0 0 0 0,0 0 1 0 0,0 0-1 0 0,0 0 1 0 0,0 0-1 0 0,0 0 1 0 0,0-1-1 0 0,0 1 0 0 0,0 0 1 0 0,0 0-1 0 0,0 0 1 0 0,0 0-1 0 0,0 0 1 0 0,0-1-1 0 0,0 1 0 0 0,0 0 1 0 0,0 0-1 0 0,0 0 1 0 0,0 0-1 0 0,0 0 1 0 0,0-1-1 0 0,0 1 0 0 0,0 0 1 0 0,0 0-1 0 0,0 0 1 0 0,0 0-1 0 0,0 0 0 0 0,0-1 1 0 0,0 1-1 0 0,0 0 1 0 0,0 0-1 0 0,0 0 1 0 0,-1 0-1 0 0,1 0 0 0 0,0 0 1 0 0,0 0-1 0 0,0-1 1 0 0,0 1-1 0 0,0 0 1 0 0,0 0-1 0 0,0 0 0 0 0,-1 0 1 0 0,1 0-1 0 0,-4-2 18 0 0,0 0-1 0 0,-1 0 0 0 0,1 1 0 0 0,0 0 0 0 0,-1 0 0 0 0,1 0 1 0 0,-9 0-1 0 0,-6-2 18 0 0,-279-31 64 0 0,-4 20-313 0 0,182 9 114 0 0,-143-7-167 0 0,-42 0-69 0 0,-2110-40-1561 0 0,-570 39 1414 0 0,-1 38 464 0 0,1543 11 27 0 0,5 39 59 0 0,1297-64-37 0 0,-307 24 45 0 0,259-8-109 0 0,174-24 53 0 0,1-1 1 0 0,-1-1-1 0 0,0 0 0 0 0,0-2 1 0 0,0 1-1 0 0,-25-6 0 0 0,28 5 71 0 0,-13-2 251 0 0,25 3-315 0 0,-1 0 1 0 0,1 0-1 0 0,-1 0 1 0 0,1 0-1 0 0,-1 0 1 0 0,0 0-1 0 0,1 0 1 0 0,-1-1-1 0 0,1 1 1 0 0,-1 0-1 0 0,1 0 1 0 0,-1-1-1 0 0,1 1 1 0 0,-1 0-1 0 0,1-1 1 0 0,-1 1-1 0 0,1 0 1 0 0,0-1-1 0 0,-1 1 1 0 0,1-1-1 0 0,-1 1 1 0 0,1 0-1 0 0,0-1 1 0 0,0 1-1 0 0,-1-1 1 0 0,1 0-1 0 0,0 0 1 0 0,0 0 601 0 0,1 0-370 0 0,6-2-180 0 0,0 0 0 0 0,0 1 1 0 0,1-1-1 0 0,-1 1 0 0 0,15-1 0 0 0,-11 1-53 0 0,303-32 127 0 0,-223 28-110 0 0,113-2 70 0 0,-67 3-26 0 0,134-3 147 0 0,-67 3-34 0 0,177-3 197 0 0,-92 3-100 0 0,1033-6 963 0 0,-504 8-621 0 0,663 10-3 0 0,-1 25-458 0 0,-1387-30-172 0 0,1195 43 65 0 0,-592-19-70 0 0,592 36-64 0 0,-883-40 64 0 0,1079 46 57 0 0,-1339-63-67 0 0,633 15-64 0 0,-592-19 55 0 0,199-2 65 0 0,-1-25 46 0 0,-369 25-91 0 0,0-2 0 0 0,0 1 0 0 0,0-2 0 0 0,0 0 0 0 0,16-7 0 0 0,-30 11-1 0 0,0-1-1 0 0,0 1 1 0 0,-1 0-1 0 0,1-1 1 0 0,0 1-1 0 0,0 0 1 0 0,-1-1-1 0 0,1 1 1 0 0,-1-1-1 0 0,1 1 1 0 0,0-1-1 0 0,-1 0 1 0 0,1 1-1 0 0,-1-1 0 0 0,1 1 1 0 0,-1-1-1 0 0,0 0 1 0 0,1 1-1 0 0,-1-1 1 0 0,0 0-1 0 0,1 0 1 0 0,-1 0-1 0 0,0 0 1 0 0,0 0 0 0 0,0 1 0 0 0,0-1 0 0 0,-1 0-1 0 0,1 1 1 0 0,0-1 0 0 0,0 0 0 0 0,-1 1 0 0 0,1-1 0 0 0,0 1 0 0 0,-1-1-1 0 0,1 0 1 0 0,-1 1 0 0 0,1-1 0 0 0,-1 1 0 0 0,1 0 0 0 0,-1-1 0 0 0,1 1-1 0 0,-2-1 1 0 0,-3-2 2 0 0,1 0-1 0 0,-1 1 0 0 0,0 0 0 0 0,-7-2 1 0 0,-11-2-4 0 0,0 1 0 0 0,-1 1 1 0 0,0 1-1 0 0,-42 0 0 0 0,28 2-15 0 0,-91-8-61 0 0,-25 0-77 0 0,35 6-15 0 0,-564-16-1205 0 0,294 8 808 0 0,-85-2 15 0 0,-655-9-639 0 0,450 9 691 0 0,363 8 334 0 0,-1432-3-476 0 0,1142 9 488 0 0,-329 5 41 0 0,708-4 98 0 0,-2219 64-45 0 0,1437-3 63 0 0,645-37-13 0 0,26 7-5 0 0,289-28 10 0 0,-38 5 4 0 0,-3 8-34 0 0,79-13-12 0 0,12-5 44 0 0,-1 0 0 0 0,1 1 0 0 0,-1-1 0 0 0,0 0 0 0 0,1 0 0 0 0,-1 1 0 0 0,1-1 0 0 0,-1 0 0 0 0,1 0 0 0 0,-1 0 0 0 0,1 1 0 0 0,-1-1 0 0 0,1 0 0 0 0,-1 0 0 0 0,1 0 0 0 0,-1 0 0 0 0,1 0 0 0 0,0 0 0 0 0,-1 0 0 0 0,1 0 0 0 0,-1 0 0 0 0,1 0 0 0 0,0-1 0 0 0,590-25-24 0 0,-368 12 58 0 0,359-19 116 0 0,-90 8 121 0 0,325-13 440 0 0,997-9 635 0 0,-1336 35-1088 0 0,187-1 27 0 0,-140 8-129 0 0,949-5-7 0 0,1651 10-44 0 0,-2789-6-94 0 0,-330 6-8 0 0,31 0-2 0 0,67-8 1 0 0,-103 8 1 0 0,-1 0-1 0 0,1 0 1 0 0,-1 0 0 0 0,1 0 0 0 0,-1 0-1 0 0,1 0 1 0 0,-1 0 0 0 0,1 0 0 0 0,-1 0-1 0 0,1 0 1 0 0,-1-1 0 0 0,1 1 0 0 0,-1 0-1 0 0,0 0 1 0 0,1-1 0 0 0,-1 1 0 0 0,1 0-1 0 0,-1 0 1 0 0,0-1 0 0 0,1 1 0 0 0,-1-1 0 0 0,0 1-1 0 0,1 0 1 0 0,-1-1 0 0 0,0 1 0 0 0,1-1-1 0 0,-1 1 1 0 0,0 0 0 0 0,0-1 0 0 0,1 0-1 0 0,-2 0 3 0 0,1 1-1 0 0,0-1 0 0 0,0 0 0 0 0,-1 1 1 0 0,1-1-1 0 0,-1 1 0 0 0,1-1 1 0 0,0 1-1 0 0,-1-1 0 0 0,1 1 0 0 0,-1-1 1 0 0,1 1-1 0 0,-1-1 0 0 0,1 1 0 0 0,-1 0 1 0 0,0-1-1 0 0,1 1 0 0 0,-1 0 0 0 0,1 0 1 0 0,-1-1-1 0 0,0 1 0 0 0,1 0 1 0 0,-2 0-1 0 0,-29-8 19 0 0,-1 2 0 0 0,0 1-1 0 0,-58-1 1 0 0,-869-19-1030 0 0,439 16-295 0 0,-380-4-714 0 0,-475-8 791 0 0,-334 1 994 0 0,-37 16 271 0 0,1077 17 12 0 0,257 2 8 0 0,313-10-45 0 0,23 2-8 0 0,44-3-5 0 0,22-4-1 0 0,8 0 1 0 0,1 0 0 0 0,0 0 0 0 0,0 0-1 0 0,0 0 1 0 0,-1 0 0 0 0,1 0 0 0 0,0 1 0 0 0,0-1-1 0 0,0 0 1 0 0,0 1 0 0 0,-1-1 0 0 0,1 0 0 0 0,0 1-1 0 0,0-1 1 0 0,0 1 0 0 0,0 0 0 0 0,0-1 0 0 0,-1 2-1 0 0,2-2 2 0 0,0 0-1 0 0,0 1 0 0 0,0-1 0 0 0,0 0 0 0 0,0 0 1 0 0,-1 0-1 0 0,1 0 0 0 0,0 1 0 0 0,0-1 1 0 0,0 0-1 0 0,0 0 0 0 0,0 0 0 0 0,0 0 1 0 0,0 1-1 0 0,0-1 0 0 0,0 0 0 0 0,0 0 0 0 0,0 0 1 0 0,0 0-1 0 0,0 1 0 0 0,0-1 0 0 0,0 0 1 0 0,0 0-1 0 0,0 0 0 0 0,0 0 0 0 0,0 1 0 0 0,1-1 1 0 0,-1 0-1 0 0,0 0 0 0 0,0 0 0 0 0,0 0 1 0 0,0 1-1 0 0,0-1 0 0 0,0 0 0 0 0,0 0 1 0 0,1 0-1 0 0,-1 0 0 0 0,0 0 0 0 0,0 0 0 0 0,0 0 1 0 0,0 0-1 0 0,0 1 0 0 0,1-1 0 0 0,4 2 4 0 0,1 0 0 0 0,0 0 0 0 0,0 0 0 0 0,-1 0-1 0 0,1-1 1 0 0,7 0 0 0 0,-11 0-3 0 0,44 4 10 0 0,63 1 0 0 0,-58-5-8 0 0,349 1-1 0 0,-221-3 8 0 0,587-7 58 0 0,-380 2-17 0 0,784-14 325 0 0,848 28 186 0 0,-217 38-441 0 0,-1185-33-148 0 0,-428-21 104 0 0,-173 5-35 0 0,-15 3-42 0 0,-1 0 1 0 0,1 0 0 0 0,0 0 0 0 0,0 0 0 0 0,0 0-1 0 0,0 0 1 0 0,0 0 0 0 0,0 0 0 0 0,0 0-1 0 0,0 0 1 0 0,0 0 0 0 0,0 0 0 0 0,0 0-1 0 0,0 0 1 0 0,0 0 0 0 0,0 0 0 0 0,0 0-1 0 0,0 0 1 0 0,-1 0 0 0 0,1 0 0 0 0,0 0 0 0 0,0 0-1 0 0,0 0 1 0 0,0 0 0 0 0,0 0 0 0 0,0 0-1 0 0,0 0 1 0 0,0 0 0 0 0,0 0 0 0 0,0-1-1 0 0,0 1 1 0 0,0 0 0 0 0,0 0 0 0 0,0 0-1 0 0,0 0 1 0 0,0 0 0 0 0,0 0 0 0 0,0 0 0 0 0,0 0-1 0 0,0 0 1 0 0,0 0 0 0 0,0 0 0 0 0,0 0-1 0 0,0 0 1 0 0,0 0 0 0 0,0 0 0 0 0,0-1-1 0 0,0 1 1 0 0,0 0 0 0 0,0 0 0 0 0,0 0-1 0 0,0 0 1 0 0,0 0 0 0 0,0 0 0 0 0,0 0 0 0 0,1 0-1 0 0,-1 0 1 0 0,0 0 0 0 0,0 0 0 0 0,0 0-1 0 0,0 0 1 0 0,0 0 0 0 0,0 0 0 0 0,0 0-1 0 0,-28-6 81 0 0,18 4-73 0 0,-76-9 41 0 0,-115-1-1 0 0,147 10-49 0 0,-867-26-359 0 0,310 11 23 0 0,-1154-30-75 0 0,1368 38 388 0 0,-240-3 3 0 0,118 4 34 0 0,-207-2 17 0 0,-572 23-68 0 0,373 34 25 0 0,784-37-9 0 0,-207 43 1 0 0,342-52 2 0 0,-15 5-37 0 0,21-5 51 0 0,-1-1 0 0 0,1 0 0 0 0,0 0 0 0 0,-1 0 1 0 0,1 0-1 0 0,0 0 0 0 0,-1 1 0 0 0,1-1 0 0 0,0 0 0 0 0,-1 0 0 0 0,1 1 1 0 0,0-1-1 0 0,0 0 0 0 0,-1 0 0 0 0,1 1 0 0 0,0-1 0 0 0,0 0 0 0 0,0 1 1 0 0,-1-1-1 0 0,1 0 0 0 0,0 1 0 0 0,0-1 0 0 0,0 0 0 0 0,0 1 0 0 0,0-1 1 0 0,0 0-1 0 0,0 1 0 0 0,0-1 0 0 0,0 0 0 0 0,0 1 0 0 0,0-1 0 0 0,0 1 1 0 0,0-1-1 0 0,0 0 0 0 0,0 1 0 0 0,0-1 0 0 0,0 0 0 0 0,0 1 0 0 0,0-1 1 0 0,1 1-1 0 0,-1 0-10 0 0,1-1 0 0 0,0 1 0 0 0,-1 0 0 0 0,1-1 0 0 0,0 1 0 0 0,-1 0 0 0 0,1-1 0 0 0,0 1-1 0 0,0-1 1 0 0,0 1 0 0 0,0-1 0 0 0,0 0 0 0 0,-1 1 0 0 0,1-1 0 0 0,0 0 0 0 0,1 1 0 0 0,14 3-174 0 0,1 0 0 0 0,-1-1-1 0 0,30 2 1 0 0,54-3-584 0 0,-72-2 545 0 0,12 0-106 0 0,518-6-5195 0 0,-373-1 4002 0 0,2 0 195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2524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 algn="just"/>
            <a:endParaRPr lang="en-GB" i="0" dirty="0">
              <a:effectLst/>
            </a:endParaRP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3543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7CD681-4A06-9A68-EEB9-261B803AFB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7EB004-A481-4CC2-8083-2C1D62B1A55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FAC8E2-3DC5-F2AA-754D-6747AB46DF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2E926FEC-60D9-4243-ADDD-305083C4283F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96364C-FEF2-9412-37FB-B81BE1BBA7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833092-B4F8-4F1B-7EC6-CB29254A4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70837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2A7AB8-0B46-03A8-F8B4-ACFBF32F79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98D0EA-F9F4-C556-A3A4-064C72EE8F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6693C3-D354-96BB-DC03-AB3917C9ED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F395253E-6690-C4EF-8A0D-17283F6C1BC6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5997DD-1165-D204-E993-C0BB8675F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140CC6-2126-C385-A0B5-EC1C372A07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96852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46973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99EC88-D150-5CBD-8FDD-DF47555024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585337-A1CA-9939-6912-974605953C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0EFE25-993C-7649-6AFD-03CF433105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3972BE4-15EF-BFA1-E814-82FFD90BA96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352C3-A7A1-C23B-3288-1ECE1A7C0D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CEE2B6-7B77-570D-83AB-1F94379F6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61114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61915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9017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59841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89365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3658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03757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58168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82234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913381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951956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391733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390388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8F4B4E-EB28-06B4-DE94-A3E65E1442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4754AE5-4A82-429C-DCDA-194D5885CD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46C553-BAB8-9365-C3AD-34DBF19355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BF34C52B-48F7-DE33-CC8D-DFAC9F4FE4B6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6C771C-A338-5C9B-A0BF-D15CFB6B60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5E1DED-C95F-B914-4078-1C3F4A61F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66198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83F30A-D92D-A2F6-4721-247A33C22F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D360A3-4D20-0772-3F2F-A1E8778F7B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3C4AD7-E62A-B86B-9DBC-057C613EF2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21E1571-2491-6031-1902-99196A8D726E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99CC3C-5E43-3FC2-9A3F-D14F351FBB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88C743-6F38-F444-9DB9-4B31A6BABE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03671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DA9510-4283-A554-8F3E-654C8F2ACE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85B62D-A51C-5705-C937-E804914485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2EADD28-6FA1-28CF-010B-E7AEFA2660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9C254C4C-0267-AE8D-85FE-DD69D520EC45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8B5788-BF7F-6900-B695-0935E4D80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EA5262-45E2-9EC2-7EC6-1CD01EF886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252096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4B2AA7-8900-5278-D46E-5F084FD0A4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28C2735-9E9C-3672-4968-ACD2A338CF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DDF1CD6-1D2B-9743-17F2-6DB42C332E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8FE9BCE-B323-E401-D312-8449E306B625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5E8351-BE57-E468-9D2F-16B599EA52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15E05-9300-C90D-33EC-511E4E5C5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383432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9A62AB-0A0A-F58B-9265-8901C1506C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25F489-B862-935A-B8E3-DA6FEB809D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DDE91BD-EB1B-9B2D-1FA2-A819B53762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DD256DB9-0F6B-E497-59C1-D41995BFDB4F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9CD017-302F-2743-F251-E24CC5B6D6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912B6E-9977-2B5C-CF39-908A84CA42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980294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EB93B7-5C7F-19F9-C541-73E01D5AE5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A6C717-3B3B-027B-91AD-12B6948FC3B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2A400E-D4C7-C718-C51E-9786D56D9F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BFDAF730-2072-42CA-1AFA-4E0445F94340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C7F3D1-D602-F06F-B0C1-78792F917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9FBB28-9498-9AFA-CDDA-05A13BFFB0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418742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90179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014262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383573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357893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334659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144325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803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CACA4-F1C3-4B15-A843-1232FA93606A}" type="datetime1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233" Type="http://schemas.openxmlformats.org/officeDocument/2006/relationships/image" Target="../media/image144.png"/><Relationship Id="rId4" Type="http://schemas.openxmlformats.org/officeDocument/2006/relationships/customXml" Target="../ink/ink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6.gif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-11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10780808" cy="5230549"/>
          </a:xfrm>
        </p:spPr>
        <p:txBody>
          <a:bodyPr>
            <a:normAutofit/>
          </a:bodyPr>
          <a:lstStyle/>
          <a:p>
            <a:pPr marL="546100" indent="-457200"/>
            <a:r>
              <a:rPr lang="en-IN" dirty="0">
                <a:cs typeface="Times New Roman" panose="02020603050405020304" pitchFamily="18" charset="0"/>
              </a:rPr>
              <a:t>Horn Antenna</a:t>
            </a:r>
          </a:p>
          <a:p>
            <a:pPr marL="546100" indent="-457200"/>
            <a:r>
              <a:rPr lang="en-IN" dirty="0">
                <a:cs typeface="Times New Roman" panose="02020603050405020304" pitchFamily="18" charset="0"/>
              </a:rPr>
              <a:t>Array antenna</a:t>
            </a:r>
          </a:p>
          <a:p>
            <a:pPr marL="546100" indent="-457200"/>
            <a:r>
              <a:rPr lang="en-GB" b="0" i="0" dirty="0">
                <a:solidFill>
                  <a:srgbClr val="000000"/>
                </a:solidFill>
                <a:effectLst/>
              </a:rPr>
              <a:t>Parasitic array</a:t>
            </a:r>
          </a:p>
          <a:p>
            <a:pPr marL="546100" indent="-457200"/>
            <a:r>
              <a:rPr lang="en-GB" b="0" i="0" dirty="0">
                <a:solidFill>
                  <a:srgbClr val="000000"/>
                </a:solidFill>
                <a:effectLst/>
              </a:rPr>
              <a:t>Yagi-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Uda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array</a:t>
            </a:r>
          </a:p>
          <a:p>
            <a:pPr marL="546100" indent="-457200"/>
            <a:r>
              <a:rPr lang="en-GB">
                <a:solidFill>
                  <a:srgbClr val="000000"/>
                </a:solidFill>
              </a:rPr>
              <a:t>Phased Array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- 11 / Electromagnetic Radiation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Describe the types of antennas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Lecture - 11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Horn Antennas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- 11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8E475-1827-ADE5-2A03-37163ABD7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985991"/>
          </a:xfrm>
        </p:spPr>
        <p:txBody>
          <a:bodyPr>
            <a:normAutofit/>
          </a:bodyPr>
          <a:lstStyle/>
          <a:p>
            <a:pPr algn="just"/>
            <a:r>
              <a:rPr lang="en-GB" i="0" dirty="0">
                <a:effectLst/>
              </a:rPr>
              <a:t>To improve the </a:t>
            </a:r>
            <a:r>
              <a:rPr lang="en-GB" b="1" i="0" dirty="0">
                <a:effectLst/>
              </a:rPr>
              <a:t>radiation efficiency and directivity of the beam</a:t>
            </a:r>
            <a:r>
              <a:rPr lang="en-GB" i="0" dirty="0">
                <a:effectLst/>
              </a:rPr>
              <a:t>, the wave guide should be </a:t>
            </a:r>
            <a:r>
              <a:rPr lang="en-GB" b="1" i="0" dirty="0">
                <a:effectLst/>
              </a:rPr>
              <a:t>provided with an extended aperture.</a:t>
            </a:r>
            <a:endParaRPr lang="en-GB" i="0" dirty="0">
              <a:effectLst/>
            </a:endParaRPr>
          </a:p>
          <a:p>
            <a:pPr algn="just"/>
            <a:r>
              <a:rPr lang="en-GB" dirty="0"/>
              <a:t>T</a:t>
            </a:r>
            <a:r>
              <a:rPr lang="en-GB" i="0" dirty="0">
                <a:effectLst/>
              </a:rPr>
              <a:t>he gradual </a:t>
            </a:r>
            <a:r>
              <a:rPr lang="en-GB" b="1" i="0" dirty="0">
                <a:effectLst/>
              </a:rPr>
              <a:t>expansion or widening of the structure is called Flaring</a:t>
            </a:r>
            <a:r>
              <a:rPr lang="en-GB" dirty="0"/>
              <a:t>. T</a:t>
            </a:r>
            <a:r>
              <a:rPr lang="en-GB" i="0" dirty="0">
                <a:effectLst/>
              </a:rPr>
              <a:t>his is done in </a:t>
            </a:r>
            <a:r>
              <a:rPr lang="en-GB" b="1" i="0" dirty="0">
                <a:effectLst/>
              </a:rPr>
              <a:t>horn antenna</a:t>
            </a:r>
            <a:r>
              <a:rPr lang="en-GB" i="0" dirty="0">
                <a:effectLst/>
              </a:rPr>
              <a:t>. </a:t>
            </a:r>
          </a:p>
          <a:p>
            <a:pPr algn="just"/>
            <a:r>
              <a:rPr lang="en-GB" i="0" dirty="0">
                <a:effectLst/>
              </a:rPr>
              <a:t>Flaring helps to improve the </a:t>
            </a:r>
            <a:r>
              <a:rPr lang="en-GB" b="1" i="0" dirty="0">
                <a:effectLst/>
              </a:rPr>
              <a:t>directivity and the reduction in diffraction.</a:t>
            </a:r>
          </a:p>
          <a:p>
            <a:pPr algn="just"/>
            <a:r>
              <a:rPr lang="en-GB" b="1" dirty="0"/>
              <a:t>H</a:t>
            </a:r>
            <a:r>
              <a:rPr lang="en-GB" b="1" i="0" dirty="0">
                <a:effectLst/>
              </a:rPr>
              <a:t>orn antennas </a:t>
            </a:r>
            <a:r>
              <a:rPr lang="en-GB" i="0" dirty="0">
                <a:effectLst/>
              </a:rPr>
              <a:t>are widely used in </a:t>
            </a:r>
            <a:r>
              <a:rPr lang="en-GB" b="1" i="0" dirty="0">
                <a:effectLst/>
              </a:rPr>
              <a:t>microwave and </a:t>
            </a:r>
            <a:r>
              <a:rPr lang="en-GB" b="1" i="0" dirty="0" err="1">
                <a:effectLst/>
              </a:rPr>
              <a:t>millimeter</a:t>
            </a:r>
            <a:r>
              <a:rPr lang="en-GB" b="1" i="0" dirty="0">
                <a:effectLst/>
              </a:rPr>
              <a:t>-wave communication systems </a:t>
            </a:r>
            <a:r>
              <a:rPr lang="en-GB" i="0" dirty="0">
                <a:effectLst/>
              </a:rPr>
              <a:t>due to their ability to provide </a:t>
            </a:r>
            <a:r>
              <a:rPr lang="en-GB" b="1" i="0" dirty="0">
                <a:effectLst/>
              </a:rPr>
              <a:t>high gain, wide bandwidth, and directivity.</a:t>
            </a:r>
          </a:p>
          <a:p>
            <a:pPr algn="just"/>
            <a:endParaRPr lang="en-GB" i="0" dirty="0">
              <a:effectLst/>
            </a:endParaRP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3930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4B15F6-AA66-560C-DDC3-3615CACFE3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182A1-C7C6-C920-0F76-7EDDE6A0C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Horn Antennas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098C94F-F84C-AED0-EC31-9BDB0807CB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- 11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6F23C54-F2DF-3BC4-C03E-EA71BE041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6DCB8-B0F0-CAA8-C4FD-02A2CA575D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985991"/>
          </a:xfrm>
        </p:spPr>
        <p:txBody>
          <a:bodyPr>
            <a:normAutofit/>
          </a:bodyPr>
          <a:lstStyle/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operational frequency range of a horn antenna is around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300MHz to 30GHz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This antenna works in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UHF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and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SHF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frequency ranges.</a:t>
            </a:r>
          </a:p>
          <a:p>
            <a:pPr algn="just"/>
            <a:r>
              <a:rPr lang="en-GB" i="0" dirty="0">
                <a:solidFill>
                  <a:srgbClr val="000000"/>
                </a:solidFill>
                <a:effectLst/>
              </a:rPr>
              <a:t>Radiation pattern includes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main lobe (max radiation) &amp; side lobes</a:t>
            </a:r>
            <a:r>
              <a:rPr lang="en-GB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There are several horn configurations out of which, three configurations are most used.</a:t>
            </a:r>
          </a:p>
          <a:p>
            <a:pPr lvl="1" algn="just"/>
            <a:r>
              <a:rPr lang="en-GB" dirty="0">
                <a:solidFill>
                  <a:srgbClr val="000000"/>
                </a:solidFill>
              </a:rPr>
              <a:t>Sectoral</a:t>
            </a:r>
          </a:p>
          <a:p>
            <a:pPr lvl="1" algn="just"/>
            <a:r>
              <a:rPr lang="en-GB" i="0" dirty="0">
                <a:solidFill>
                  <a:srgbClr val="000000"/>
                </a:solidFill>
                <a:effectLst/>
              </a:rPr>
              <a:t>Pyramidal</a:t>
            </a:r>
          </a:p>
          <a:p>
            <a:pPr lvl="1" algn="just"/>
            <a:r>
              <a:rPr lang="en-GB" dirty="0">
                <a:solidFill>
                  <a:srgbClr val="000000"/>
                </a:solidFill>
              </a:rPr>
              <a:t>Conical</a:t>
            </a:r>
            <a:endParaRPr lang="en-GB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b="1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24859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0CF194-555D-7B3E-5FA2-50B62BEAD6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6F5BD-59FA-6DAD-92FC-5B273D1CC5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Horn Antennas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BDE6AE-9F01-8A3C-77BF-A8B67FD60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- 11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AA5B2AD-6081-3FB6-6DE6-2D7E62545B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EF6BB-6C26-242B-410B-4A4F5BDE32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985991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  <a:cs typeface="Heebo" pitchFamily="2" charset="-79"/>
              </a:rPr>
              <a:t>Sectoral horn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This type of horn antenna,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flares out in only one direction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Flaring in the direction of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Electric field vector </a:t>
            </a:r>
            <a:r>
              <a:rPr lang="en-GB" b="1" dirty="0"/>
              <a:t>(horizontal plane)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produces the sectorial E-plane horn.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Similarly, flaring in the direction of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Magnetic field vector </a:t>
            </a:r>
            <a:r>
              <a:rPr lang="en-GB" b="1" dirty="0"/>
              <a:t>(vertical plane)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produces the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sectoral H-plane horn.</a:t>
            </a:r>
            <a:endParaRPr lang="en-GB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b="1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20440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Horn Antennas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- 11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8E475-1827-ADE5-2A03-37163ABD7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86158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  <a:cs typeface="Heebo" pitchFamily="2" charset="-79"/>
              </a:rPr>
              <a:t>Pyramidal horn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This type of horn antenna has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flaring on both sides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When </a:t>
            </a:r>
            <a:r>
              <a:rPr lang="en-GB" b="1" dirty="0"/>
              <a:t>both the E-plane and H-plane walls</a:t>
            </a:r>
            <a:r>
              <a:rPr lang="en-GB" dirty="0"/>
              <a:t> of a rectangular waveguide are flared, a </a:t>
            </a:r>
            <a:r>
              <a:rPr lang="en-GB" b="1" dirty="0"/>
              <a:t>pyramidal shape</a:t>
            </a:r>
            <a:r>
              <a:rPr lang="en-GB" dirty="0"/>
              <a:t> is formed.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This antenna is </a:t>
            </a:r>
            <a:r>
              <a:rPr lang="en-GB" b="1" dirty="0"/>
              <a:t>truncated in shape</a:t>
            </a:r>
            <a:r>
              <a:rPr lang="en-GB" dirty="0"/>
              <a:t> and provides </a:t>
            </a:r>
            <a:r>
              <a:rPr lang="en-GB" b="1" dirty="0"/>
              <a:t>high gain</a:t>
            </a:r>
            <a:r>
              <a:rPr lang="en-GB" dirty="0"/>
              <a:t> with </a:t>
            </a:r>
            <a:r>
              <a:rPr lang="en-GB" b="1" dirty="0"/>
              <a:t>moderate directivity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It is commonly used in </a:t>
            </a:r>
            <a:r>
              <a:rPr lang="en-GB" b="1" dirty="0"/>
              <a:t>radar systems</a:t>
            </a:r>
            <a:r>
              <a:rPr lang="en-GB" dirty="0"/>
              <a:t> and applications requiring </a:t>
            </a:r>
            <a:r>
              <a:rPr lang="en-GB" b="1" dirty="0"/>
              <a:t>focused energy transmission</a:t>
            </a:r>
            <a:endParaRPr lang="en-GB" b="0" i="0" dirty="0">
              <a:solidFill>
                <a:srgbClr val="00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0557530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CB005A-2FD2-67B8-151F-94FFF1CCD7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F4F1E-C51E-5092-5244-508AC4CF0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Horn Antennas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D301547-6007-B017-EE0B-0C18E6F78C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- 11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960398F-6BC9-7006-E063-C08582C3F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25B1D-8C6A-83B0-7442-6546A57747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86158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  <a:cs typeface="Heebo" pitchFamily="2" charset="-79"/>
              </a:rPr>
              <a:t>Conical horn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When the walls of a circular waveguide are flared, it is known as a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conical horn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This is a termination of 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circular waveguide.</a:t>
            </a:r>
          </a:p>
          <a:p>
            <a:pPr algn="just"/>
            <a:r>
              <a:rPr lang="en-GB" b="1" dirty="0">
                <a:solidFill>
                  <a:srgbClr val="000000"/>
                </a:solidFill>
              </a:rPr>
              <a:t>W</a:t>
            </a:r>
            <a:r>
              <a:rPr lang="en-GB" b="1" i="0" dirty="0">
                <a:solidFill>
                  <a:srgbClr val="000000"/>
                </a:solidFill>
                <a:effectLst/>
              </a:rPr>
              <a:t>ide bandwidth </a:t>
            </a:r>
            <a:r>
              <a:rPr lang="en-GB" i="0" dirty="0">
                <a:solidFill>
                  <a:srgbClr val="000000"/>
                </a:solidFill>
                <a:effectLst/>
              </a:rPr>
              <a:t>and are used in 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communication systems, </a:t>
            </a:r>
            <a:r>
              <a:rPr lang="en-GB" i="0" dirty="0">
                <a:solidFill>
                  <a:srgbClr val="000000"/>
                </a:solidFill>
                <a:effectLst/>
              </a:rPr>
              <a:t>including</a:t>
            </a:r>
            <a:r>
              <a:rPr lang="en-GB" b="1" i="0" dirty="0">
                <a:solidFill>
                  <a:srgbClr val="000000"/>
                </a:solidFill>
                <a:effectLst/>
              </a:rPr>
              <a:t> satellite communication.</a:t>
            </a:r>
          </a:p>
          <a:p>
            <a:pPr marL="0" indent="0" algn="just">
              <a:buNone/>
            </a:pPr>
            <a:endParaRPr lang="en-GB" b="1" i="0" dirty="0">
              <a:solidFill>
                <a:srgbClr val="00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6229658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Horn Antennas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- 11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8E475-1827-ADE5-2A03-37163ABD7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1267238"/>
          </a:xfrm>
        </p:spPr>
        <p:txBody>
          <a:bodyPr>
            <a:normAutofit/>
          </a:bodyPr>
          <a:lstStyle/>
          <a:p>
            <a:pPr algn="just"/>
            <a:endParaRPr lang="en-GB" b="1" i="0" dirty="0">
              <a:solidFill>
                <a:srgbClr val="000000"/>
              </a:solidFill>
              <a:effectLst/>
            </a:endParaRPr>
          </a:p>
        </p:txBody>
      </p:sp>
      <p:pic>
        <p:nvPicPr>
          <p:cNvPr id="4" name="Picture 2" descr="Types of Horn Antenna">
            <a:extLst>
              <a:ext uri="{FF2B5EF4-FFF2-40B4-BE49-F238E27FC236}">
                <a16:creationId xmlns:a16="http://schemas.microsoft.com/office/drawing/2014/main" id="{CECDFE6F-FBEC-083E-2522-E3414C9A85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4818" y="2430062"/>
            <a:ext cx="4824038" cy="3618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Horn Antenna : Working, Types, Radiation Pattern &amp; Its Applications">
            <a:extLst>
              <a:ext uri="{FF2B5EF4-FFF2-40B4-BE49-F238E27FC236}">
                <a16:creationId xmlns:a16="http://schemas.microsoft.com/office/drawing/2014/main" id="{C688FF3C-ED91-3F6C-C3D6-758A2D9869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103" y="2736680"/>
            <a:ext cx="4572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17564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000000"/>
                </a:solidFill>
                <a:effectLst/>
              </a:rPr>
              <a:t>An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array antenna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is a configuration of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multiple individual antenna elements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arranged in a specific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geometric pattern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to achieve desired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radiation characteristics</a:t>
            </a:r>
            <a:r>
              <a:rPr lang="en-GB" dirty="0">
                <a:solidFill>
                  <a:srgbClr val="000000"/>
                </a:solidFill>
              </a:rPr>
              <a:t> which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can be used for specific applications. 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000000"/>
                </a:solidFill>
                <a:effectLst/>
              </a:rPr>
              <a:t>The elements are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placed so closely that each one lies in the neighbouring antennas induction field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>
              <a:lnSpc>
                <a:spcPct val="120000"/>
              </a:lnSpc>
            </a:pPr>
            <a:r>
              <a:rPr lang="en-GB" b="1" i="0" dirty="0">
                <a:solidFill>
                  <a:srgbClr val="000000"/>
                </a:solidFill>
                <a:effectLst/>
              </a:rPr>
              <a:t>The radiation of all the elements sum up, to form the radiation beam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which has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high gain, high directivity and better performance</a:t>
            </a:r>
            <a:r>
              <a:rPr lang="en-GB" b="1" dirty="0">
                <a:solidFill>
                  <a:srgbClr val="000000"/>
                </a:solidFill>
              </a:rPr>
              <a:t>.</a:t>
            </a: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 dirty="0"/>
              <a:t>Lecture - 11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98840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Parasitic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algn="just"/>
            <a:r>
              <a:rPr lang="en-GB" sz="3200" b="0" i="0" dirty="0">
                <a:solidFill>
                  <a:srgbClr val="000000"/>
                </a:solidFill>
                <a:effectLst/>
              </a:rPr>
              <a:t>This is a type of </a:t>
            </a:r>
            <a:r>
              <a:rPr lang="en-GB" sz="3200" b="1" i="0" dirty="0">
                <a:solidFill>
                  <a:srgbClr val="000000"/>
                </a:solidFill>
                <a:effectLst/>
              </a:rPr>
              <a:t>directional antenna </a:t>
            </a:r>
            <a:r>
              <a:rPr lang="en-GB" sz="3200" b="0" i="0" dirty="0">
                <a:solidFill>
                  <a:srgbClr val="000000"/>
                </a:solidFill>
                <a:effectLst/>
              </a:rPr>
              <a:t>that uses </a:t>
            </a:r>
            <a:r>
              <a:rPr lang="en-GB" sz="3200" b="1" i="0" dirty="0">
                <a:solidFill>
                  <a:srgbClr val="000000"/>
                </a:solidFill>
                <a:effectLst/>
              </a:rPr>
              <a:t>passive parasitic elements (non-driven elements) </a:t>
            </a:r>
            <a:r>
              <a:rPr lang="en-GB" sz="3200" b="0" i="0" dirty="0">
                <a:solidFill>
                  <a:srgbClr val="000000"/>
                </a:solidFill>
                <a:effectLst/>
              </a:rPr>
              <a:t>along with a </a:t>
            </a:r>
            <a:r>
              <a:rPr lang="en-GB" sz="3200" b="1" i="0" dirty="0">
                <a:solidFill>
                  <a:srgbClr val="000000"/>
                </a:solidFill>
                <a:effectLst/>
              </a:rPr>
              <a:t>single active driven element </a:t>
            </a:r>
            <a:r>
              <a:rPr lang="en-GB" sz="3200" b="0" i="0" dirty="0">
                <a:solidFill>
                  <a:srgbClr val="000000"/>
                </a:solidFill>
                <a:effectLst/>
              </a:rPr>
              <a:t>to achieve directional characteristics. </a:t>
            </a:r>
          </a:p>
          <a:p>
            <a:pPr algn="just"/>
            <a:r>
              <a:rPr lang="en-GB" sz="3200" b="0" i="0" dirty="0">
                <a:solidFill>
                  <a:srgbClr val="000000"/>
                </a:solidFill>
                <a:effectLst/>
              </a:rPr>
              <a:t>A </a:t>
            </a:r>
            <a:r>
              <a:rPr lang="en-GB" sz="3200" b="1" i="0" dirty="0">
                <a:solidFill>
                  <a:srgbClr val="000000"/>
                </a:solidFill>
                <a:effectLst/>
              </a:rPr>
              <a:t>parasitic element</a:t>
            </a:r>
            <a:r>
              <a:rPr lang="en-GB" sz="3200" b="0" i="0" dirty="0">
                <a:solidFill>
                  <a:srgbClr val="000000"/>
                </a:solidFill>
                <a:effectLst/>
              </a:rPr>
              <a:t> depends on other feed. </a:t>
            </a:r>
          </a:p>
          <a:p>
            <a:pPr algn="just"/>
            <a:r>
              <a:rPr lang="en-GB" sz="3200" b="1" i="0" dirty="0">
                <a:solidFill>
                  <a:srgbClr val="000000"/>
                </a:solidFill>
                <a:effectLst/>
              </a:rPr>
              <a:t>Parasitic elements help in increasing the radiation indirectly</a:t>
            </a:r>
            <a:r>
              <a:rPr lang="en-GB" sz="3200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just"/>
            <a:r>
              <a:rPr lang="en-GB" sz="3200" b="0" i="0" dirty="0">
                <a:solidFill>
                  <a:srgbClr val="000000"/>
                </a:solidFill>
                <a:effectLst/>
              </a:rPr>
              <a:t>These </a:t>
            </a:r>
            <a:r>
              <a:rPr lang="en-GB" sz="3200" b="1" i="0" dirty="0">
                <a:solidFill>
                  <a:srgbClr val="000000"/>
                </a:solidFill>
                <a:effectLst/>
              </a:rPr>
              <a:t>parasitic elements are not connected to the feed</a:t>
            </a:r>
            <a:r>
              <a:rPr lang="en-GB" sz="3200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just"/>
            <a:r>
              <a:rPr lang="en-GB" sz="3200" b="0" i="0" dirty="0">
                <a:solidFill>
                  <a:srgbClr val="000000"/>
                </a:solidFill>
                <a:effectLst/>
              </a:rPr>
              <a:t>These </a:t>
            </a:r>
            <a:r>
              <a:rPr lang="en-GB" sz="3200" b="1" i="0" dirty="0">
                <a:solidFill>
                  <a:srgbClr val="000000"/>
                </a:solidFill>
                <a:effectLst/>
              </a:rPr>
              <a:t>reflectors are not electrically connected</a:t>
            </a:r>
            <a:r>
              <a:rPr lang="en-GB" sz="3200" b="0" i="0" dirty="0">
                <a:solidFill>
                  <a:srgbClr val="000000"/>
                </a:solidFill>
                <a:effectLst/>
              </a:rPr>
              <a:t>. They increase the </a:t>
            </a:r>
            <a:r>
              <a:rPr lang="en-GB" sz="3200" b="1" i="0" dirty="0">
                <a:solidFill>
                  <a:srgbClr val="000000"/>
                </a:solidFill>
                <a:effectLst/>
              </a:rPr>
              <a:t>signal strength by increasing the directivity of the beam.</a:t>
            </a:r>
            <a:endParaRPr lang="en-GB" sz="3200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- 11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0698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Parasitic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algn="just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- 11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3074" name="Picture 2" descr="Parasitic Element">
            <a:extLst>
              <a:ext uri="{FF2B5EF4-FFF2-40B4-BE49-F238E27FC236}">
                <a16:creationId xmlns:a16="http://schemas.microsoft.com/office/drawing/2014/main" id="{2ECBFF3F-D34F-9290-6608-7A1EBE6AF9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0" y="1452563"/>
            <a:ext cx="5715000" cy="395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27920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Parasitic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b="0" i="0" dirty="0">
                <a:solidFill>
                  <a:srgbClr val="000000"/>
                </a:solidFill>
                <a:effectLst/>
              </a:rPr>
              <a:t>The main components are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Driven element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Parasitic elements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Reflector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Director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Boom</a:t>
            </a:r>
          </a:p>
          <a:p>
            <a:pPr marL="0" indent="0" algn="l">
              <a:buNone/>
            </a:pPr>
            <a:r>
              <a:rPr lang="en-GB" b="1" i="0" dirty="0">
                <a:effectLst/>
                <a:cs typeface="Heebo" pitchFamily="2" charset="-79"/>
              </a:rPr>
              <a:t>Driven element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All the elements of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array need not be connected to the feed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The dipole that is connected to the feed is known as a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driven element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antenna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radiate individually and while in array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radiation of all the elements sum up to form the radiation beam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just"/>
            <a:endParaRPr lang="en-GB" b="0" i="0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- 11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32042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Parasitic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  <a:cs typeface="Heebo" pitchFamily="2" charset="-79"/>
              </a:rPr>
              <a:t>Parasitic Elements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elements, which are added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do not possess an electrical connection between them to the driven element or the feed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They are positioned in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induction field of the driven element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Hence, they are known as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parasitic elements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marL="0" indent="0" algn="just">
              <a:buNone/>
            </a:pPr>
            <a:r>
              <a:rPr lang="en-GB" b="1" i="0" dirty="0">
                <a:solidFill>
                  <a:srgbClr val="000000"/>
                </a:solidFill>
                <a:effectLst/>
              </a:rPr>
              <a:t>Reflector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If one of the parasitic element, which is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5% longer than driven element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is placed close to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driven element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which reflects the energy in the direction of the radiation pattern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rather than its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own direction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and hence is known as a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reflector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00000"/>
              </a:solidFill>
              <a:effectLst/>
              <a:latin typeface="Nunito" pitchFamily="2" charset="0"/>
            </a:endParaRPr>
          </a:p>
          <a:p>
            <a:pPr algn="just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- 11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38867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Parasitic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b="1" i="0" dirty="0">
                <a:solidFill>
                  <a:srgbClr val="000000"/>
                </a:solidFill>
                <a:effectLst/>
              </a:rPr>
              <a:t>Director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A parasitic element, which is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5% shorter than the driven element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from which it receives energy, tends to increase radiation in its direction. This element is called as a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director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Few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directors are placed to increase the directivity.</a:t>
            </a:r>
          </a:p>
          <a:p>
            <a:pPr marL="0" indent="0" algn="l">
              <a:buNone/>
            </a:pPr>
            <a:r>
              <a:rPr lang="en-GB" b="1" i="0" dirty="0">
                <a:effectLst/>
                <a:cs typeface="Heebo" pitchFamily="2" charset="-79"/>
              </a:rPr>
              <a:t>Boom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element on which all these are placed is called a boom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It is 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non-metallic structure which provides insulation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so that there will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not be any short circuit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between the other elements of the array.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These are the main elements,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which contributes to the radiation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00000"/>
              </a:solidFill>
              <a:effectLst/>
              <a:latin typeface="Nunito" pitchFamily="2" charset="0"/>
            </a:endParaRPr>
          </a:p>
          <a:p>
            <a:pPr algn="just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- 11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59024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Parasitic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b="0" i="0" dirty="0">
              <a:solidFill>
                <a:srgbClr val="000000"/>
              </a:solidFill>
              <a:effectLst/>
              <a:latin typeface="Nunito" pitchFamily="2" charset="0"/>
            </a:endParaRPr>
          </a:p>
          <a:p>
            <a:pPr algn="just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- 11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416842-DE0D-48CF-DA69-E56627FFE9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5417" y="1493106"/>
            <a:ext cx="7309479" cy="387402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41" name="Ink 140">
                <a:extLst>
                  <a:ext uri="{FF2B5EF4-FFF2-40B4-BE49-F238E27FC236}">
                    <a16:creationId xmlns:a16="http://schemas.microsoft.com/office/drawing/2014/main" id="{22A6EF7F-86A8-BDCE-044B-0C104F5E4C70}"/>
                  </a:ext>
                </a:extLst>
              </p14:cNvPr>
              <p14:cNvContentPartPr/>
              <p14:nvPr/>
            </p14:nvContentPartPr>
            <p14:xfrm>
              <a:off x="2793180" y="3399176"/>
              <a:ext cx="5486040" cy="205920"/>
            </p14:xfrm>
          </p:contentPart>
        </mc:Choice>
        <mc:Fallback xmlns="">
          <p:pic>
            <p:nvPicPr>
              <p:cNvPr id="141" name="Ink 140">
                <a:extLst>
                  <a:ext uri="{FF2B5EF4-FFF2-40B4-BE49-F238E27FC236}">
                    <a16:creationId xmlns:a16="http://schemas.microsoft.com/office/drawing/2014/main" id="{22A6EF7F-86A8-BDCE-044B-0C104F5E4C70}"/>
                  </a:ext>
                </a:extLst>
              </p:cNvPr>
              <p:cNvPicPr/>
              <p:nvPr/>
            </p:nvPicPr>
            <p:blipFill>
              <a:blip r:embed="rId233"/>
              <a:stretch>
                <a:fillRect/>
              </a:stretch>
            </p:blipFill>
            <p:spPr>
              <a:xfrm>
                <a:off x="2784540" y="3390176"/>
                <a:ext cx="5503680" cy="2235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5583390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Parasitic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arrays are used at frequencies ranging from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2MHz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to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several GHz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These are especially used to get high directivity, and better forward gain with a </a:t>
            </a:r>
            <a:r>
              <a:rPr lang="en-GB" b="1" i="0" dirty="0" err="1">
                <a:solidFill>
                  <a:srgbClr val="000000"/>
                </a:solidFill>
                <a:effectLst/>
              </a:rPr>
              <a:t>uni</a:t>
            </a:r>
            <a:r>
              <a:rPr lang="en-GB" b="1" i="0" dirty="0">
                <a:solidFill>
                  <a:srgbClr val="000000"/>
                </a:solidFill>
                <a:effectLst/>
              </a:rPr>
              <a:t>-directional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most common example of this type of array is the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Yagi-</a:t>
            </a:r>
            <a:r>
              <a:rPr lang="en-GB" b="1" i="0" dirty="0" err="1">
                <a:solidFill>
                  <a:srgbClr val="000000"/>
                </a:solidFill>
                <a:effectLst/>
              </a:rPr>
              <a:t>Uda</a:t>
            </a:r>
            <a:r>
              <a:rPr lang="en-GB" b="1" i="0" dirty="0">
                <a:solidFill>
                  <a:srgbClr val="000000"/>
                </a:solidFill>
                <a:effectLst/>
              </a:rPr>
              <a:t> antenna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- 11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55664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Yagi-</a:t>
            </a:r>
            <a:r>
              <a:rPr lang="en-IN" b="1" dirty="0" err="1">
                <a:solidFill>
                  <a:schemeClr val="bg1"/>
                </a:solidFill>
              </a:rPr>
              <a:t>Uda</a:t>
            </a:r>
            <a:r>
              <a:rPr lang="en-IN" b="1" dirty="0">
                <a:solidFill>
                  <a:schemeClr val="bg1"/>
                </a:solidFill>
              </a:rPr>
              <a:t>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algn="just"/>
            <a:r>
              <a:rPr lang="en-GB" b="1" i="0" dirty="0">
                <a:solidFill>
                  <a:srgbClr val="000000"/>
                </a:solidFill>
                <a:effectLst/>
              </a:rPr>
              <a:t>Yagi-</a:t>
            </a:r>
            <a:r>
              <a:rPr lang="en-GB" b="1" i="0" dirty="0" err="1">
                <a:solidFill>
                  <a:srgbClr val="000000"/>
                </a:solidFill>
                <a:effectLst/>
              </a:rPr>
              <a:t>Uda</a:t>
            </a:r>
            <a:r>
              <a:rPr lang="en-GB" b="1" i="0" dirty="0">
                <a:solidFill>
                  <a:srgbClr val="000000"/>
                </a:solidFill>
                <a:effectLst/>
              </a:rPr>
              <a:t> antenna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is the most commonly used type of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antenna for TV reception</a:t>
            </a:r>
            <a:r>
              <a:rPr lang="en-GB" dirty="0">
                <a:solidFill>
                  <a:srgbClr val="000000"/>
                </a:solidFill>
              </a:rPr>
              <a:t>,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which is famous for its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high gain and directivity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There are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many directors placed to increase the directivity of the antenna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feeder is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folded dipole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reflector is the lengthy element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which is at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end of the structure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- 11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4" name="Picture 2" descr="Construction Yagi-Uda Antenna">
            <a:extLst>
              <a:ext uri="{FF2B5EF4-FFF2-40B4-BE49-F238E27FC236}">
                <a16:creationId xmlns:a16="http://schemas.microsoft.com/office/drawing/2014/main" id="{FAD030B8-1020-6051-664F-11D91A4C24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5069" y="4648083"/>
            <a:ext cx="3429000" cy="134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93255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Yagi-</a:t>
            </a:r>
            <a:r>
              <a:rPr lang="en-IN" b="1" dirty="0" err="1">
                <a:solidFill>
                  <a:schemeClr val="bg1"/>
                </a:solidFill>
              </a:rPr>
              <a:t>Uda</a:t>
            </a:r>
            <a:r>
              <a:rPr lang="en-IN" b="1" dirty="0">
                <a:solidFill>
                  <a:schemeClr val="bg1"/>
                </a:solidFill>
              </a:rPr>
              <a:t>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center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rod like structure on which the elements are mounted is called as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boom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just"/>
            <a:r>
              <a:rPr lang="en-GB" b="1" i="0" dirty="0">
                <a:solidFill>
                  <a:srgbClr val="000000"/>
                </a:solidFill>
                <a:effectLst/>
              </a:rPr>
              <a:t>Driven element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is connected to the transmission line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single element present at the back of the driven element is the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reflector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which reflects all the energy towards the direction of the radiation pattern.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other elements, before the driven element, are the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directors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which direct the beam towards the desired angle.</a:t>
            </a: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- 11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45889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Yagi-</a:t>
            </a:r>
            <a:r>
              <a:rPr lang="en-IN" b="1" dirty="0" err="1">
                <a:solidFill>
                  <a:schemeClr val="bg1"/>
                </a:solidFill>
              </a:rPr>
              <a:t>Uda</a:t>
            </a:r>
            <a:r>
              <a:rPr lang="en-IN" b="1" dirty="0">
                <a:solidFill>
                  <a:schemeClr val="bg1"/>
                </a:solidFill>
              </a:rPr>
              <a:t>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005" y="1329968"/>
            <a:ext cx="11239627" cy="5131813"/>
          </a:xfrm>
        </p:spPr>
        <p:txBody>
          <a:bodyPr>
            <a:normAutofit/>
          </a:bodyPr>
          <a:lstStyle/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frequency range in which the Yagi-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Uda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antennas operate is around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30 MHz to 3GHz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which belong to the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VHF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and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UHF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bands.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Used for TV reception</a:t>
            </a:r>
            <a:r>
              <a:rPr lang="en-GB" dirty="0">
                <a:solidFill>
                  <a:srgbClr val="000000"/>
                </a:solidFill>
              </a:rPr>
              <a:t> and application which need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a single-frequency application is needed.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00000"/>
              </a:solidFill>
              <a:effectLst/>
            </a:endParaRPr>
          </a:p>
          <a:p>
            <a:pPr marL="0" indent="0" algn="just">
              <a:buNone/>
            </a:pPr>
            <a:endParaRPr lang="en-GB" b="0" i="0" dirty="0">
              <a:solidFill>
                <a:srgbClr val="000000"/>
              </a:solidFill>
              <a:effectLst/>
              <a:latin typeface="Nunito" pitchFamily="2" charset="0"/>
            </a:endParaRPr>
          </a:p>
          <a:p>
            <a:pPr algn="just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- 11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03225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2B7928-BBF9-65C1-538A-983515D58A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917BF-2FFD-DA99-1125-2A9487B1E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Parabolic Reflector Antennas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0DEC5BC-79CF-FDDF-2672-91E8AE794B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D962733-3C32-011C-BF6D-2117A0343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4A971-5AF6-5B3E-93B2-52FED54D20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1289874" cy="4985991"/>
          </a:xfrm>
        </p:spPr>
        <p:txBody>
          <a:bodyPr>
            <a:normAutofit/>
          </a:bodyPr>
          <a:lstStyle/>
          <a:p>
            <a:pPr algn="just"/>
            <a:r>
              <a:rPr lang="en-GB" i="0" dirty="0">
                <a:solidFill>
                  <a:srgbClr val="000000"/>
                </a:solidFill>
                <a:effectLst/>
              </a:rPr>
              <a:t>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feed element </a:t>
            </a:r>
            <a:r>
              <a:rPr lang="en-GB" i="0" dirty="0">
                <a:solidFill>
                  <a:srgbClr val="000000"/>
                </a:solidFill>
                <a:effectLst/>
              </a:rPr>
              <a:t>is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located at the focal point </a:t>
            </a:r>
            <a:r>
              <a:rPr lang="en-GB" i="0" dirty="0">
                <a:solidFill>
                  <a:srgbClr val="000000"/>
                </a:solidFill>
                <a:effectLst/>
              </a:rPr>
              <a:t>of the parabolic reflector. It can be 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horn antenna, dipole, or other radiating element that emits or receives electromagnetic waves</a:t>
            </a:r>
            <a:r>
              <a:rPr lang="en-GB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just"/>
            <a:r>
              <a:rPr lang="en-GB" i="0" dirty="0">
                <a:solidFill>
                  <a:srgbClr val="000000"/>
                </a:solidFill>
                <a:effectLst/>
              </a:rPr>
              <a:t>The feed element is responsible for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generating or capturing the signals</a:t>
            </a:r>
            <a:r>
              <a:rPr lang="en-GB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just"/>
            <a:r>
              <a:rPr lang="en-GB" i="0" dirty="0">
                <a:solidFill>
                  <a:srgbClr val="000000"/>
                </a:solidFill>
                <a:effectLst/>
              </a:rPr>
              <a:t>Parabolic antennas are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highly directional, meaning they focus their energy on a specific direction</a:t>
            </a:r>
            <a:r>
              <a:rPr lang="en-GB" i="0" dirty="0">
                <a:solidFill>
                  <a:srgbClr val="000000"/>
                </a:solidFill>
                <a:effectLst/>
              </a:rPr>
              <a:t>. Useful for long-distance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communication and minimising interference.</a:t>
            </a:r>
          </a:p>
          <a:p>
            <a:pPr algn="just"/>
            <a:r>
              <a:rPr lang="en-GB" i="0" dirty="0">
                <a:solidFill>
                  <a:srgbClr val="000000"/>
                </a:solidFill>
                <a:effectLst/>
              </a:rPr>
              <a:t>They are used for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point-to-point communication, satellite communication, radio astronomy, and other applications </a:t>
            </a:r>
            <a:r>
              <a:rPr lang="en-GB" i="0" dirty="0">
                <a:solidFill>
                  <a:srgbClr val="000000"/>
                </a:solidFill>
                <a:effectLst/>
              </a:rPr>
              <a:t>where high gain and directional focusing of signals are essential.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1510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F9C094-139F-AB6E-ECCB-310C9BDDE9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8974E-71CF-E6B9-4202-BFC4E35C7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Parabolic Reflector Antennas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441AD99-2166-6451-0E9B-07A910A123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3C3586D-5B3A-54A3-CC1E-F7226DCAD7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256AB-632D-9D49-5D63-08F54F60A0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Axial Feed Parabolic Reflector Antenna:</a:t>
            </a:r>
          </a:p>
          <a:p>
            <a:r>
              <a:rPr lang="en-GB" dirty="0"/>
              <a:t>The feed horn is placed at the focal point along the axis of the parabolic dish.</a:t>
            </a:r>
          </a:p>
          <a:p>
            <a:r>
              <a:rPr lang="en-GB" dirty="0"/>
              <a:t>Used in satellite communication and radar systems.</a:t>
            </a:r>
          </a:p>
          <a:p>
            <a:r>
              <a:rPr lang="en-GB" dirty="0"/>
              <a:t>Provides high directivity but can have shadowing from the feed structure.</a:t>
            </a:r>
          </a:p>
          <a:p>
            <a:pPr marL="0" indent="0">
              <a:buNone/>
            </a:pPr>
            <a:r>
              <a:rPr lang="en-GB" b="1" dirty="0"/>
              <a:t>Offset Feed Parabolic Reflector Antenna:</a:t>
            </a:r>
          </a:p>
          <a:p>
            <a:r>
              <a:rPr lang="en-GB" dirty="0"/>
              <a:t>The feed is placed </a:t>
            </a:r>
            <a:r>
              <a:rPr lang="en-GB" dirty="0" err="1"/>
              <a:t>off-center</a:t>
            </a:r>
            <a:r>
              <a:rPr lang="en-GB" dirty="0"/>
              <a:t> to avoid blocking the reflected signals.</a:t>
            </a:r>
          </a:p>
          <a:p>
            <a:r>
              <a:rPr lang="en-GB" dirty="0"/>
              <a:t>Reduces feed blockage, improving efficiency.</a:t>
            </a:r>
          </a:p>
          <a:p>
            <a:r>
              <a:rPr lang="en-GB" dirty="0"/>
              <a:t>Commonly used in satellite TV dishes and radio telescopes.</a:t>
            </a:r>
          </a:p>
          <a:p>
            <a:pPr marL="0" indent="0">
              <a:buNone/>
            </a:pPr>
            <a:r>
              <a:rPr lang="en-GB" dirty="0"/>
              <a:t>						</a:t>
            </a:r>
          </a:p>
        </p:txBody>
      </p:sp>
    </p:spTree>
    <p:extLst>
      <p:ext uri="{BB962C8B-B14F-4D97-AF65-F5344CB8AC3E}">
        <p14:creationId xmlns:p14="http://schemas.microsoft.com/office/powerpoint/2010/main" val="6628018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837483-14A7-2D94-88D3-F0AF9B61E1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6178E-045D-665F-9F1D-A463CD1EB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Parabolic Reflector Antennas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B0B5F4A-33E5-6012-51C7-6199C654B1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5DE7FA5-21D1-B119-3026-47EB3B859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4761E1-8CC2-F4E0-1C58-BD0878AB73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Axial Feed							Offset feed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1500565-8C02-409C-70DA-FE26E631F9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131" y="2637900"/>
            <a:ext cx="5681483" cy="2752725"/>
          </a:xfrm>
          <a:prstGeom prst="rect">
            <a:avLst/>
          </a:prstGeom>
        </p:spPr>
      </p:pic>
      <p:pic>
        <p:nvPicPr>
          <p:cNvPr id="8194" name="Picture 2" descr="Offset Antenna - Radartutorial">
            <a:extLst>
              <a:ext uri="{FF2B5EF4-FFF2-40B4-BE49-F238E27FC236}">
                <a16:creationId xmlns:a16="http://schemas.microsoft.com/office/drawing/2014/main" id="{845D67C1-BC70-6C28-1235-467F9014C1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1831" y="2453443"/>
            <a:ext cx="3921289" cy="2937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63376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3E01AD-9C62-72D8-D0BA-621C623CBC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E79F5-238A-40CF-7E48-64CE65409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Parabolic Reflector Antennas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6DB23D8-C599-EEFD-2679-1D4E1B32C4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EC82019-7D10-FB08-4705-C2A64E63DD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E7594-E52F-770D-DC35-D84C80F1A5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Cassegrain Parabolic Reflector Antenna:</a:t>
            </a:r>
          </a:p>
          <a:p>
            <a:r>
              <a:rPr lang="en-GB" dirty="0"/>
              <a:t>Uses a secondary hyperbolic reflector between the primary dish and the feed.</a:t>
            </a:r>
          </a:p>
          <a:p>
            <a:r>
              <a:rPr lang="en-GB" dirty="0"/>
              <a:t>The feed is placed near the primary reflector, reducing the structure size.</a:t>
            </a:r>
          </a:p>
          <a:p>
            <a:r>
              <a:rPr lang="en-GB" dirty="0"/>
              <a:t>Used in deep-space communication and large radio telescopes.</a:t>
            </a:r>
          </a:p>
          <a:p>
            <a:pPr marL="0" indent="0">
              <a:buNone/>
            </a:pPr>
            <a:r>
              <a:rPr lang="en-GB" b="1" dirty="0"/>
              <a:t>Gregorian Parabolic Reflector Antenna:</a:t>
            </a:r>
          </a:p>
          <a:p>
            <a:r>
              <a:rPr lang="en-GB" dirty="0"/>
              <a:t>Similar to the Cassegrain, but with an elliptical secondary reflector.</a:t>
            </a:r>
          </a:p>
          <a:p>
            <a:r>
              <a:rPr lang="en-GB" dirty="0"/>
              <a:t>Offers better control of beam shaping and efficiency.</a:t>
            </a:r>
          </a:p>
          <a:p>
            <a:r>
              <a:rPr lang="en-GB" dirty="0"/>
              <a:t>Commonly used in radio astronomy and satellite ground stations.						</a:t>
            </a:r>
          </a:p>
        </p:txBody>
      </p:sp>
    </p:spTree>
    <p:extLst>
      <p:ext uri="{BB962C8B-B14F-4D97-AF65-F5344CB8AC3E}">
        <p14:creationId xmlns:p14="http://schemas.microsoft.com/office/powerpoint/2010/main" val="361921679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079BA5-4E06-AF02-71DC-28942F4AC2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9E349-F11A-338F-9DDB-D61C0BB10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Parabolic Reflector Antennas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0D42AD1-1C6F-1AC5-E761-2FAA0F1022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FD7C66EC-3DE6-92E1-74BE-ED7295E15E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903B5-AD10-8C35-377A-47D96BF4F9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151" y="1600201"/>
            <a:ext cx="11246069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Cassegrain parabolic reflector antenna	Gregorian parabolic reflector							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FC8780-6BFD-A7A7-9A46-63F593ED29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2279204"/>
            <a:ext cx="4436470" cy="4099523"/>
          </a:xfrm>
          <a:prstGeom prst="rect">
            <a:avLst/>
          </a:prstGeom>
        </p:spPr>
      </p:pic>
      <p:pic>
        <p:nvPicPr>
          <p:cNvPr id="9220" name="Picture 4" descr="gregorian">
            <a:extLst>
              <a:ext uri="{FF2B5EF4-FFF2-40B4-BE49-F238E27FC236}">
                <a16:creationId xmlns:a16="http://schemas.microsoft.com/office/drawing/2014/main" id="{82FDDB98-636E-6638-B2C6-56471F9D42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0222" y="2570338"/>
            <a:ext cx="4612197" cy="280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13652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4D50EC-86E3-1179-275E-BAD695D4D6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F8250-2EBC-7285-47D6-9A1FE8C77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Parabolic Reflector Antennas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05BA7CAB-AEBE-5834-2F66-BCFBCF813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- 4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CB7F041-EFD1-1BC8-CBF3-498E7FB43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194ED-C5D4-E253-79D9-AE472555C9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47151"/>
          </a:xfrm>
        </p:spPr>
        <p:txBody>
          <a:bodyPr>
            <a:normAutofit/>
          </a:bodyPr>
          <a:lstStyle/>
          <a:p>
            <a:pPr algn="just"/>
            <a:r>
              <a:rPr lang="en-GB" dirty="0">
                <a:solidFill>
                  <a:srgbClr val="000000"/>
                </a:solidFill>
              </a:rPr>
              <a:t>O</a:t>
            </a:r>
            <a:r>
              <a:rPr lang="en-GB" i="0" dirty="0">
                <a:solidFill>
                  <a:srgbClr val="000000"/>
                </a:solidFill>
                <a:effectLst/>
              </a:rPr>
              <a:t>perate in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various frequency bands, from UHF (Ultra High Frequency) to higher microwave and </a:t>
            </a:r>
            <a:r>
              <a:rPr lang="en-GB" b="1" i="0" dirty="0" err="1">
                <a:solidFill>
                  <a:srgbClr val="000000"/>
                </a:solidFill>
                <a:effectLst/>
              </a:rPr>
              <a:t>millimeter</a:t>
            </a:r>
            <a:r>
              <a:rPr lang="en-GB" b="1" i="0" dirty="0">
                <a:solidFill>
                  <a:srgbClr val="000000"/>
                </a:solidFill>
                <a:effectLst/>
              </a:rPr>
              <a:t>-wave </a:t>
            </a:r>
            <a:r>
              <a:rPr lang="en-GB" i="0" dirty="0">
                <a:solidFill>
                  <a:srgbClr val="000000"/>
                </a:solidFill>
                <a:effectLst/>
              </a:rPr>
              <a:t>bands.</a:t>
            </a:r>
          </a:p>
          <a:p>
            <a:pPr algn="just"/>
            <a:endParaRPr lang="en-GB" dirty="0"/>
          </a:p>
        </p:txBody>
      </p:sp>
      <p:pic>
        <p:nvPicPr>
          <p:cNvPr id="22530" name="Picture 2" descr="Parabolic Reflector Antenna">
            <a:extLst>
              <a:ext uri="{FF2B5EF4-FFF2-40B4-BE49-F238E27FC236}">
                <a16:creationId xmlns:a16="http://schemas.microsoft.com/office/drawing/2014/main" id="{FD81D73B-84B8-FE18-3B42-E466CDE2F1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6833" y="3291405"/>
            <a:ext cx="2466975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Parabolic Antenna - Radartutorial">
            <a:extLst>
              <a:ext uri="{FF2B5EF4-FFF2-40B4-BE49-F238E27FC236}">
                <a16:creationId xmlns:a16="http://schemas.microsoft.com/office/drawing/2014/main" id="{EEE54BCC-A86B-8318-9E85-63EE643A53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0768" y="2888951"/>
            <a:ext cx="5404320" cy="2161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82003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Phased Array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450524" cy="5131813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dirty="0"/>
              <a:t>A</a:t>
            </a:r>
            <a:r>
              <a:rPr lang="en-GB" b="0" dirty="0">
                <a:effectLst/>
              </a:rPr>
              <a:t> </a:t>
            </a:r>
            <a:r>
              <a:rPr lang="en-GB" b="1" dirty="0">
                <a:effectLst/>
              </a:rPr>
              <a:t>phased array</a:t>
            </a:r>
            <a:r>
              <a:rPr lang="en-GB" dirty="0"/>
              <a:t> system</a:t>
            </a:r>
            <a:r>
              <a:rPr lang="en-GB" b="0" dirty="0">
                <a:effectLst/>
              </a:rPr>
              <a:t> means an </a:t>
            </a:r>
            <a:r>
              <a:rPr lang="en-GB" b="1" dirty="0">
                <a:effectLst/>
              </a:rPr>
              <a:t>electronically scanned array</a:t>
            </a:r>
            <a:r>
              <a:rPr lang="en-GB" b="0" dirty="0">
                <a:effectLst/>
              </a:rPr>
              <a:t>, a computer-controlled </a:t>
            </a:r>
            <a:r>
              <a:rPr lang="en-GB" b="0" u="none" strike="noStrike" dirty="0">
                <a:effectLst/>
              </a:rPr>
              <a:t>array of antennas</a:t>
            </a:r>
            <a:r>
              <a:rPr lang="en-GB" u="none" strike="noStrike" dirty="0"/>
              <a:t>.</a:t>
            </a:r>
          </a:p>
          <a:p>
            <a:pPr>
              <a:lnSpc>
                <a:spcPct val="120000"/>
              </a:lnSpc>
            </a:pPr>
            <a:r>
              <a:rPr lang="en-GB" b="0" dirty="0">
                <a:effectLst/>
              </a:rPr>
              <a:t>It </a:t>
            </a:r>
            <a:r>
              <a:rPr lang="en-GB" dirty="0">
                <a:effectLst/>
              </a:rPr>
              <a:t>creates a </a:t>
            </a:r>
            <a:r>
              <a:rPr lang="en-GB" b="1" dirty="0">
                <a:effectLst/>
              </a:rPr>
              <a:t>beam of radio waves </a:t>
            </a:r>
            <a:r>
              <a:rPr lang="en-GB" b="0" dirty="0">
                <a:effectLst/>
              </a:rPr>
              <a:t>that can be </a:t>
            </a:r>
            <a:r>
              <a:rPr lang="en-GB" b="1" dirty="0">
                <a:effectLst/>
              </a:rPr>
              <a:t>electronically steered to point in directions without moving the antennas.</a:t>
            </a:r>
          </a:p>
          <a:p>
            <a:pPr>
              <a:lnSpc>
                <a:spcPct val="120000"/>
              </a:lnSpc>
            </a:pPr>
            <a:r>
              <a:rPr lang="en-GB" b="0" dirty="0">
                <a:effectLst/>
              </a:rPr>
              <a:t>In a phased array, the </a:t>
            </a:r>
            <a:r>
              <a:rPr lang="en-GB" b="1" dirty="0">
                <a:effectLst/>
              </a:rPr>
              <a:t>power from the transmitter is fed to the radiating elements </a:t>
            </a:r>
            <a:r>
              <a:rPr lang="en-GB" b="0" dirty="0">
                <a:effectLst/>
              </a:rPr>
              <a:t>through devices called </a:t>
            </a:r>
            <a:r>
              <a:rPr lang="en-GB" b="1" u="none" strike="noStrike" dirty="0">
                <a:effectLst/>
              </a:rPr>
              <a:t>phase shifter</a:t>
            </a:r>
            <a:r>
              <a:rPr lang="en-GB" b="0" dirty="0">
                <a:effectLst/>
              </a:rPr>
              <a:t>, controlled by a </a:t>
            </a:r>
            <a:r>
              <a:rPr lang="en-GB" b="1" dirty="0">
                <a:effectLst/>
              </a:rPr>
              <a:t>computer system</a:t>
            </a:r>
            <a:r>
              <a:rPr lang="en-GB" b="0" dirty="0">
                <a:effectLst/>
              </a:rPr>
              <a:t>, </a:t>
            </a:r>
          </a:p>
          <a:p>
            <a:pPr>
              <a:lnSpc>
                <a:spcPct val="120000"/>
              </a:lnSpc>
            </a:pPr>
            <a:r>
              <a:rPr lang="en-GB" dirty="0"/>
              <a:t>The Phase shifter </a:t>
            </a:r>
            <a:r>
              <a:rPr lang="en-GB" b="0" dirty="0">
                <a:effectLst/>
              </a:rPr>
              <a:t>can alter the </a:t>
            </a:r>
            <a:r>
              <a:rPr lang="en-GB" b="1" dirty="0">
                <a:effectLst/>
              </a:rPr>
              <a:t>phase or signal delay electronically</a:t>
            </a:r>
            <a:r>
              <a:rPr lang="en-GB" b="0" dirty="0">
                <a:effectLst/>
              </a:rPr>
              <a:t>, thus </a:t>
            </a:r>
            <a:r>
              <a:rPr lang="en-GB" b="1" dirty="0">
                <a:effectLst/>
              </a:rPr>
              <a:t>steering the beam of radio waves to a different direction. </a:t>
            </a: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- 11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959948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Phased Array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When the </a:t>
            </a:r>
            <a:r>
              <a:rPr lang="en-GB" b="1" i="0" dirty="0">
                <a:effectLst/>
              </a:rPr>
              <a:t>signals are in-phase</a:t>
            </a:r>
            <a:r>
              <a:rPr lang="en-GB" b="0" i="0" dirty="0">
                <a:effectLst/>
              </a:rPr>
              <a:t>, they combine </a:t>
            </a:r>
            <a:r>
              <a:rPr lang="en-GB" b="1" i="0" dirty="0">
                <a:effectLst/>
              </a:rPr>
              <a:t>together to form a signal of additive amplitude (constructive interference). This is known as Beamforming.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When the </a:t>
            </a:r>
            <a:r>
              <a:rPr lang="en-GB" b="1" i="0" dirty="0">
                <a:effectLst/>
              </a:rPr>
              <a:t>signals are counter phase</a:t>
            </a:r>
            <a:r>
              <a:rPr lang="en-GB" b="0" i="0" dirty="0">
                <a:effectLst/>
              </a:rPr>
              <a:t>, they </a:t>
            </a:r>
            <a:r>
              <a:rPr lang="en-GB" b="1" i="0" dirty="0">
                <a:effectLst/>
              </a:rPr>
              <a:t>cancel each other</a:t>
            </a:r>
            <a:r>
              <a:rPr lang="en-GB" b="0" i="0" dirty="0">
                <a:effectLst/>
              </a:rPr>
              <a:t>. </a:t>
            </a:r>
          </a:p>
          <a:p>
            <a:pPr fontAlgn="base"/>
            <a:r>
              <a:rPr lang="en-GB" b="1" dirty="0">
                <a:effectLst/>
              </a:rPr>
              <a:t>Phased arrays</a:t>
            </a:r>
            <a:r>
              <a:rPr lang="en-GB" b="0" dirty="0">
                <a:effectLst/>
              </a:rPr>
              <a:t> works at the </a:t>
            </a:r>
            <a:r>
              <a:rPr lang="en-GB" b="1" dirty="0">
                <a:effectLst/>
              </a:rPr>
              <a:t>high </a:t>
            </a:r>
            <a:r>
              <a:rPr lang="en-GB" b="1" u="none" strike="noStrike" dirty="0">
                <a:effectLst/>
              </a:rPr>
              <a:t>frequency</a:t>
            </a:r>
            <a:r>
              <a:rPr lang="en-GB" b="1" dirty="0">
                <a:effectLst/>
              </a:rPr>
              <a:t> end of the radio spectrum</a:t>
            </a:r>
            <a:r>
              <a:rPr lang="en-GB" dirty="0"/>
              <a:t> (</a:t>
            </a:r>
            <a:r>
              <a:rPr lang="en-GB" b="1" u="none" strike="noStrike" dirty="0">
                <a:effectLst/>
              </a:rPr>
              <a:t>UHF</a:t>
            </a:r>
            <a:r>
              <a:rPr lang="en-GB" b="1" dirty="0">
                <a:effectLst/>
              </a:rPr>
              <a:t> and </a:t>
            </a:r>
            <a:r>
              <a:rPr lang="en-GB" b="1" u="none" strike="noStrike" dirty="0">
                <a:effectLst/>
              </a:rPr>
              <a:t>microwave</a:t>
            </a:r>
            <a:r>
              <a:rPr lang="en-GB" b="1" dirty="0">
                <a:effectLst/>
              </a:rPr>
              <a:t> bands), in which the operating wavelengths are small.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endParaRPr lang="en-GB" sz="3200" b="0" i="0" dirty="0">
              <a:solidFill>
                <a:srgbClr val="333333"/>
              </a:solidFill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- 11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522796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Phased Array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b="0" i="0" dirty="0">
                <a:effectLst/>
              </a:rPr>
              <a:t>Phased arrays are used in </a:t>
            </a:r>
            <a:r>
              <a:rPr lang="en-GB" b="1" i="0" dirty="0">
                <a:effectLst/>
              </a:rPr>
              <a:t>military </a:t>
            </a:r>
            <a:r>
              <a:rPr lang="en-GB" b="1" i="0" u="none" strike="noStrike" dirty="0">
                <a:effectLst/>
              </a:rPr>
              <a:t>radar</a:t>
            </a:r>
            <a:r>
              <a:rPr lang="en-GB" b="1" i="0" dirty="0">
                <a:effectLst/>
              </a:rPr>
              <a:t> systems, to steer a beam of radio waves quickly across the sky to detect planes and missiles.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effectLst/>
              </a:rPr>
              <a:t>Also used in applications such as </a:t>
            </a:r>
            <a:r>
              <a:rPr lang="en-GB" b="1" i="0" u="none" strike="noStrike" dirty="0">
                <a:effectLst/>
              </a:rPr>
              <a:t>5G</a:t>
            </a:r>
            <a:r>
              <a:rPr lang="en-GB" b="1" i="0" dirty="0">
                <a:effectLst/>
              </a:rPr>
              <a:t> </a:t>
            </a:r>
            <a:r>
              <a:rPr lang="en-GB" b="1" i="0" u="none" strike="noStrike" dirty="0">
                <a:effectLst/>
              </a:rPr>
              <a:t>MIMO </a:t>
            </a:r>
            <a:r>
              <a:rPr lang="en-GB" b="0" i="0" u="none" strike="noStrike" dirty="0">
                <a:effectLst/>
              </a:rPr>
              <a:t>(Multi Input </a:t>
            </a:r>
            <a:r>
              <a:rPr lang="en-GB" dirty="0"/>
              <a:t>M</a:t>
            </a:r>
            <a:r>
              <a:rPr lang="en-GB" b="0" i="0" u="none" strike="noStrike" dirty="0">
                <a:effectLst/>
              </a:rPr>
              <a:t>ulti Output)</a:t>
            </a:r>
            <a:r>
              <a:rPr lang="en-GB" b="0" i="0" dirty="0">
                <a:effectLst/>
              </a:rPr>
              <a:t> for cell phones. </a:t>
            </a:r>
          </a:p>
          <a:p>
            <a:pPr>
              <a:lnSpc>
                <a:spcPct val="120000"/>
              </a:lnSpc>
            </a:pPr>
            <a:endParaRPr lang="en-GB" b="1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- 11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05837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Phased Array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20000"/>
              </a:lnSpc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Beam Steering: 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The ability to change the direction of the main beam quickly and precisely without mechanical movement.</a:t>
            </a:r>
          </a:p>
          <a:p>
            <a:pPr>
              <a:lnSpc>
                <a:spcPct val="120000"/>
              </a:lnSpc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Beam Shaping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: The capability to alter the shape of the beam to meet specific requirements, such as widening/narrowing the beamwidth or reducing sidelobes.</a:t>
            </a:r>
          </a:p>
          <a:p>
            <a:pPr>
              <a:lnSpc>
                <a:spcPct val="120000"/>
              </a:lnSpc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Multiple Beams: 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The potential to form multiple beams from the same array, allowing simultaneous communication with multiple targets or users.</a:t>
            </a:r>
          </a:p>
          <a:p>
            <a:pPr>
              <a:lnSpc>
                <a:spcPct val="120000"/>
              </a:lnSpc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Adaptive Beamforming: 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Advanced phased arrays can adaptively change their pattern in response to the environment or signal conditions, optimising performance in real-time.</a:t>
            </a:r>
          </a:p>
          <a:p>
            <a:pPr marL="0" indent="0">
              <a:lnSpc>
                <a:spcPct val="120000"/>
              </a:lnSpc>
              <a:buNone/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- 11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264883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Phased Array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endParaRPr lang="en-GB" b="1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- 11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p:pic>
        <p:nvPicPr>
          <p:cNvPr id="1032" name="Picture 8" descr="Phased array ultrasonics - Wikipedia">
            <a:extLst>
              <a:ext uri="{FF2B5EF4-FFF2-40B4-BE49-F238E27FC236}">
                <a16:creationId xmlns:a16="http://schemas.microsoft.com/office/drawing/2014/main" id="{C576409A-4832-2569-8793-B4845C39BE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421063" y="2309960"/>
            <a:ext cx="3333750" cy="317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undefined">
            <a:extLst>
              <a:ext uri="{FF2B5EF4-FFF2-40B4-BE49-F238E27FC236}">
                <a16:creationId xmlns:a16="http://schemas.microsoft.com/office/drawing/2014/main" id="{9BA94802-3741-FE73-9D75-FA722B6764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3865" y="1498025"/>
            <a:ext cx="6402250" cy="4795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694706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Phased array antenna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1" y="1212837"/>
            <a:ext cx="11239627" cy="5131813"/>
          </a:xfrm>
        </p:spPr>
        <p:txBody>
          <a:bodyPr>
            <a:normAutofit/>
          </a:bodyPr>
          <a:lstStyle/>
          <a:p>
            <a:pPr marL="0" indent="0" algn="l" rtl="0" fontAlgn="base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Applications:</a:t>
            </a:r>
          </a:p>
          <a:p>
            <a:pPr fontAlgn="base"/>
            <a:r>
              <a:rPr lang="en-GB" dirty="0">
                <a:solidFill>
                  <a:srgbClr val="333333"/>
                </a:solidFill>
                <a:latin typeface="Rubik-Light"/>
              </a:rPr>
              <a:t>Broadcasting</a:t>
            </a:r>
          </a:p>
          <a:p>
            <a:pPr fontAlgn="base"/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Radar</a:t>
            </a:r>
          </a:p>
          <a:p>
            <a:pPr fontAlgn="base"/>
            <a:r>
              <a:rPr lang="en-GB" dirty="0">
                <a:solidFill>
                  <a:srgbClr val="333333"/>
                </a:solidFill>
                <a:latin typeface="Rubik-Light"/>
              </a:rPr>
              <a:t>Space Probe Communication</a:t>
            </a:r>
          </a:p>
          <a:p>
            <a:pPr fontAlgn="base"/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Weather Research</a:t>
            </a:r>
          </a:p>
          <a:p>
            <a:pPr fontAlgn="base"/>
            <a:r>
              <a:rPr lang="en-GB" dirty="0">
                <a:solidFill>
                  <a:srgbClr val="333333"/>
                </a:solidFill>
                <a:latin typeface="Rubik-Light"/>
              </a:rPr>
              <a:t>Optics</a:t>
            </a:r>
          </a:p>
          <a:p>
            <a:pPr fontAlgn="base"/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Satellite communication</a:t>
            </a:r>
          </a:p>
          <a:p>
            <a:pPr fontAlgn="base"/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Radio Frequency identifier</a:t>
            </a:r>
          </a:p>
          <a:p>
            <a:pPr fontAlgn="base"/>
            <a:r>
              <a:rPr lang="en-GB" dirty="0">
                <a:solidFill>
                  <a:srgbClr val="333333"/>
                </a:solidFill>
                <a:latin typeface="Rubik-Light"/>
              </a:rPr>
              <a:t>Human Machine interface</a:t>
            </a:r>
          </a:p>
          <a:p>
            <a:pPr fontAlgn="base"/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Radio Astronomy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- 11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296495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- 11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93883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documentManagement/types"/>
    <ds:schemaRef ds:uri="http://purl.org/dc/terms/"/>
    <ds:schemaRef ds:uri="http://schemas.microsoft.com/office/2006/metadata/properties"/>
    <ds:schemaRef ds:uri="303dbf9b-b85b-46a0-94f1-894078c07ecd"/>
    <ds:schemaRef ds:uri="http://purl.org/dc/elements/1.1/"/>
    <ds:schemaRef ds:uri="211f9404-bca0-4bcf-9c1d-965ccb6f8d2d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1943</Words>
  <Application>Microsoft Office PowerPoint</Application>
  <PresentationFormat>Widescreen</PresentationFormat>
  <Paragraphs>290</Paragraphs>
  <Slides>33</Slides>
  <Notes>32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33</vt:i4>
      </vt:variant>
    </vt:vector>
  </HeadingPairs>
  <TitlesOfParts>
    <vt:vector size="43" baseType="lpstr">
      <vt:lpstr>Rubik-Light</vt:lpstr>
      <vt:lpstr>Arial</vt:lpstr>
      <vt:lpstr>Calibri</vt:lpstr>
      <vt:lpstr>Calibri Light</vt:lpstr>
      <vt:lpstr>Heebo</vt:lpstr>
      <vt:lpstr>Nunito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Horn Antennas</vt:lpstr>
      <vt:lpstr>Horn Antennas</vt:lpstr>
      <vt:lpstr>Horn Antennas</vt:lpstr>
      <vt:lpstr>Horn Antennas</vt:lpstr>
      <vt:lpstr>Horn Antennas</vt:lpstr>
      <vt:lpstr>Horn Antennas</vt:lpstr>
      <vt:lpstr>Array Antennas</vt:lpstr>
      <vt:lpstr>Parasitic Array Antennas</vt:lpstr>
      <vt:lpstr>Parasitic Array Antennas</vt:lpstr>
      <vt:lpstr>Parasitic Array Antennas</vt:lpstr>
      <vt:lpstr>Parasitic Array Antennas</vt:lpstr>
      <vt:lpstr>Parasitic Array Antennas</vt:lpstr>
      <vt:lpstr>Parasitic Array Antennas</vt:lpstr>
      <vt:lpstr>Parasitic Array Antennas</vt:lpstr>
      <vt:lpstr>Yagi-Uda Antennas</vt:lpstr>
      <vt:lpstr>Yagi-Uda Antennas</vt:lpstr>
      <vt:lpstr>Yagi-Uda Antennas</vt:lpstr>
      <vt:lpstr>Parabolic Reflector Antennas</vt:lpstr>
      <vt:lpstr>Parabolic Reflector Antennas</vt:lpstr>
      <vt:lpstr>Parabolic Reflector Antennas</vt:lpstr>
      <vt:lpstr>Parabolic Reflector Antennas</vt:lpstr>
      <vt:lpstr>Parabolic Reflector Antennas</vt:lpstr>
      <vt:lpstr>Parabolic Reflector Antennas</vt:lpstr>
      <vt:lpstr>Phased Array System</vt:lpstr>
      <vt:lpstr>Phased Array System</vt:lpstr>
      <vt:lpstr>Phased Array System</vt:lpstr>
      <vt:lpstr>Phased Array System</vt:lpstr>
      <vt:lpstr>Phased Array System</vt:lpstr>
      <vt:lpstr>Phased array antenna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124</cp:revision>
  <dcterms:created xsi:type="dcterms:W3CDTF">2021-03-09T15:35:42Z</dcterms:created>
  <dcterms:modified xsi:type="dcterms:W3CDTF">2025-03-11T12:38:15Z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