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8"/>
  </p:notesMasterIdLst>
  <p:sldIdLst>
    <p:sldId id="273" r:id="rId2"/>
    <p:sldId id="25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91" r:id="rId16"/>
    <p:sldId id="29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C8731-2432-4EFF-969D-C7157E304F47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7E69A-5C67-46DF-A8AD-1BBC1AFEBC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74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subjects/z7hs34j" TargetMode="External"/><Relationship Id="rId2" Type="http://schemas.openxmlformats.org/officeDocument/2006/relationships/hyperlink" Target="https://www.reonline.org.uk/subject-knowledg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repository/tree?sort=created&amp;language=cy&amp;tags=Addysg%20grefyddol&amp;tags=Cyfnod%20Allweddol%202&amp;nodeId=a2792d13-e3a4-4742-b3d9-4517c4e8a407" TargetMode="External"/><Relationship Id="rId5" Type="http://schemas.openxmlformats.org/officeDocument/2006/relationships/hyperlink" Target="https://www.teachre.co.uk/itt-providers/primary-itt-tutor-toolkit/" TargetMode="External"/><Relationship Id="rId4" Type="http://schemas.openxmlformats.org/officeDocument/2006/relationships/hyperlink" Target="https://www.reonline.org.uk/teaching-resources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Y </a:t>
            </a:r>
            <a:r>
              <a:rPr lang="en-GB" sz="5400" dirty="0" err="1" smtClean="0"/>
              <a:t>Dyniaethau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95925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4860" y="1416676"/>
            <a:ext cx="8345510" cy="275067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  <a:t/>
            </a:r>
            <a:br>
              <a:rPr lang="en-GB" sz="4000" b="1" dirty="0" smtClean="0">
                <a:solidFill>
                  <a:schemeClr val="bg1"/>
                </a:solidFill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en-GB" sz="4000" b="1" dirty="0" smtClean="0">
                <a:latin typeface="Calibri" panose="020F0502020204030204" pitchFamily="34" charset="0"/>
              </a:rPr>
              <a:t/>
            </a:r>
            <a:br>
              <a:rPr lang="en-GB" sz="4000" b="1" dirty="0" smtClean="0">
                <a:latin typeface="Calibri" panose="020F0502020204030204" pitchFamily="34" charset="0"/>
              </a:rPr>
            </a:br>
            <a:r>
              <a:rPr lang="en-GB" sz="4000" b="1" dirty="0">
                <a:latin typeface="Calibri" panose="020F0502020204030204" pitchFamily="34" charset="0"/>
              </a:rPr>
              <a:t/>
            </a:r>
            <a:br>
              <a:rPr lang="en-GB" sz="4000" b="1" dirty="0">
                <a:latin typeface="Calibri" panose="020F0502020204030204" pitchFamily="34" charset="0"/>
              </a:rPr>
            </a:br>
            <a:r>
              <a:rPr lang="cy-GB" sz="4400" dirty="0"/>
              <a:t>Addysg Grefyddol yng </a:t>
            </a:r>
            <a:r>
              <a:rPr lang="cy-GB" sz="4400" dirty="0" smtClean="0"/>
              <a:t/>
            </a:r>
            <a:br>
              <a:rPr lang="cy-GB" sz="4400" dirty="0" smtClean="0"/>
            </a:br>
            <a:r>
              <a:rPr lang="cy-GB" sz="4400" dirty="0" smtClean="0"/>
              <a:t>Nghyfnod </a:t>
            </a:r>
            <a:r>
              <a:rPr lang="cy-GB" sz="4400" dirty="0"/>
              <a:t>Allweddol </a:t>
            </a:r>
            <a:r>
              <a:rPr lang="cy-GB" sz="4400" dirty="0" smtClean="0"/>
              <a:t>2 (CA2)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b="1" dirty="0">
                <a:latin typeface="Calibri" panose="020F0502020204030204" pitchFamily="34" charset="0"/>
              </a:rPr>
              <a:t/>
            </a:r>
            <a:br>
              <a:rPr lang="en-GB" sz="4400" b="1" dirty="0">
                <a:latin typeface="Calibri" panose="020F0502020204030204" pitchFamily="34" charset="0"/>
              </a:rPr>
            </a:br>
            <a:endParaRPr lang="en-GB" sz="4400" b="1" dirty="0">
              <a:latin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Calibri" panose="020F0502020204030204" pitchFamily="34" charset="0"/>
              </a:rPr>
              <a:t>rachel.bendall@uwtsd.ac.uk</a:t>
            </a:r>
            <a:endParaRPr lang="en-GB" sz="4000" b="1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96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Safonau SAC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b="1" dirty="0" err="1" smtClean="0"/>
              <a:t>Addysgeg</a:t>
            </a:r>
            <a:r>
              <a:rPr lang="en-GB" sz="2800" b="1" dirty="0" smtClean="0"/>
              <a:t> – </a:t>
            </a:r>
            <a:r>
              <a:rPr lang="en-GB" sz="2800" b="1" dirty="0" err="1" smtClean="0"/>
              <a:t>Hyrwyddo</a:t>
            </a:r>
            <a:endParaRPr lang="en-GB" sz="2800" b="1" dirty="0" smtClean="0"/>
          </a:p>
          <a:p>
            <a:pPr marL="0" indent="0">
              <a:buNone/>
            </a:pPr>
            <a:r>
              <a:rPr lang="en-GB" sz="2800" b="1" dirty="0" err="1"/>
              <a:t>Ymelwa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</a:t>
            </a:r>
            <a:r>
              <a:rPr lang="en-GB" sz="2800" b="1" dirty="0" err="1"/>
              <a:t>ddisgyblaethau</a:t>
            </a:r>
            <a:r>
              <a:rPr lang="en-GB" sz="2800" b="1" dirty="0"/>
              <a:t> </a:t>
            </a:r>
            <a:r>
              <a:rPr lang="en-GB" sz="2800" b="1" dirty="0" err="1"/>
              <a:t>pynciol</a:t>
            </a:r>
            <a:r>
              <a:rPr lang="en-GB" sz="2800" b="1" dirty="0"/>
              <a:t> </a:t>
            </a:r>
            <a:r>
              <a:rPr lang="en-GB" sz="2800" b="1" dirty="0" err="1"/>
              <a:t>mewn</a:t>
            </a:r>
            <a:r>
              <a:rPr lang="en-GB" sz="2800" b="1" dirty="0"/>
              <a:t> </a:t>
            </a:r>
            <a:r>
              <a:rPr lang="en-GB" sz="2800" b="1" dirty="0" err="1"/>
              <a:t>meysydd</a:t>
            </a:r>
            <a:r>
              <a:rPr lang="en-GB" sz="2800" b="1" dirty="0"/>
              <a:t> </a:t>
            </a:r>
            <a:r>
              <a:rPr lang="en-GB" sz="2800" b="1" dirty="0" err="1" smtClean="0"/>
              <a:t>dysgu</a:t>
            </a:r>
            <a:r>
              <a:rPr lang="en-GB" sz="2800" b="1" dirty="0" smtClean="0"/>
              <a:t>:</a:t>
            </a:r>
          </a:p>
          <a:p>
            <a:pPr marL="0" indent="0">
              <a:buNone/>
            </a:pP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Mae’r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darpar-athro’n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arddangos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gwybodaeth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am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addysgeg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disgyblaethau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perthnasol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o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fewn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ac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ar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draws,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cynnwys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pynciau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meysydd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dysgu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themâu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trawsgwricwlaidd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;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mae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hefyd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arddangos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dealltwriaeth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o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hyn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ac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cynllunio’n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briodol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ôl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hynny</a:t>
            </a:r>
            <a:r>
              <a:rPr lang="en-GB" sz="2800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  <a:endParaRPr lang="en-GB" sz="2800" b="1" i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Cyd-destunau</a:t>
            </a:r>
            <a:r>
              <a:rPr lang="en-GB" sz="2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bywyd</a:t>
            </a:r>
            <a:r>
              <a:rPr lang="en-GB" sz="2800" b="1" dirty="0">
                <a:solidFill>
                  <a:schemeClr val="tx1"/>
                </a:solidFill>
                <a:latin typeface="Calibri" panose="020F0502020204030204" pitchFamily="34" charset="0"/>
              </a:rPr>
              <a:t> go </a:t>
            </a:r>
            <a:r>
              <a:rPr lang="en-GB" sz="2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iawn</a:t>
            </a:r>
            <a:r>
              <a:rPr lang="en-GB" sz="2800" b="1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  <a:r>
              <a:rPr lang="en-GB" sz="2800" b="1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dilys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:</a:t>
            </a:r>
            <a:endParaRPr lang="en-GB" sz="2800" b="1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Mae’r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darapr-athro’n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arddangos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gwybodaeth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am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ddefnyddio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cyd-destunau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go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iawn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hynny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fel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rhan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naturiol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o’r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profiad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dysgu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. Mae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hyn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ehangu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profiad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diwylliannol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ieithyddol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crefyddol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ac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economaidd-gymdeithasol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y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dysgwr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, ac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yn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rhoi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enghreifftiau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ymarferol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o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gysyniadau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haniaethau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.</a:t>
            </a:r>
            <a:endParaRPr lang="en-GB" sz="28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b="1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Arweinyddiaeth</a:t>
            </a:r>
            <a:endParaRPr lang="en-GB" sz="2800" b="1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Arfer</a:t>
            </a:r>
            <a:r>
              <a:rPr lang="en-GB" sz="2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cyfrifoldeb</a:t>
            </a:r>
            <a:r>
              <a:rPr lang="en-GB" sz="2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b="1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corfforaethol</a:t>
            </a:r>
            <a:r>
              <a:rPr lang="en-GB" sz="2800" b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2800" i="1" dirty="0" err="1" smtClean="0">
                <a:solidFill>
                  <a:schemeClr val="tx1"/>
                </a:solidFill>
                <a:latin typeface="Calibri" panose="020F0502020204030204" pitchFamily="34" charset="0"/>
              </a:rPr>
              <a:t>Mae’r</a:t>
            </a:r>
            <a:r>
              <a:rPr lang="en-GB" sz="2800" i="1" dirty="0" smtClean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darpar-athro’n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ymwybodol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o’i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gyfrifoldebau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contractiol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bugeiliol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iechyd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diogelwch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cyfreithiol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a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phroffesiynol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, ac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mae’n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eu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GB" sz="2800" i="1" dirty="0" err="1">
                <a:solidFill>
                  <a:schemeClr val="tx1"/>
                </a:solidFill>
                <a:latin typeface="Calibri" panose="020F0502020204030204" pitchFamily="34" charset="0"/>
              </a:rPr>
              <a:t>deall</a:t>
            </a:r>
            <a:r>
              <a:rPr lang="en-GB" sz="2800" i="1" dirty="0">
                <a:solidFill>
                  <a:schemeClr val="tx1"/>
                </a:solidFill>
                <a:latin typeface="Calibri" panose="020F0502020204030204" pitchFamily="34" charset="0"/>
              </a:rPr>
              <a:t>.</a:t>
            </a:r>
            <a:endParaRPr lang="en-GB" sz="28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226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Ysgogi Gwybodaeth Flaenorol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214719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y-GB" sz="2800" dirty="0" smtClean="0"/>
              <a:t>Ydy AG yn bwnc Cwricwlwm Cenedlaethol?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y-GB" sz="2800" dirty="0" smtClean="0"/>
              <a:t>Rhwng pa oedranau dylid addysgu AG?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y-GB" sz="2800" dirty="0" smtClean="0"/>
              <a:t>Yn ôl beth (pa ddogfen) dylid addysgu AG?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cy-GB" sz="2800" dirty="0" smtClean="0"/>
              <a:t>Sut mae statws AG yn wahanol i weddill pynciau ei MDaPh?</a:t>
            </a:r>
            <a:endParaRPr lang="cy-GB" sz="2800" dirty="0" smtClean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197147" y="7682444"/>
            <a:ext cx="2443111" cy="26687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smtClean="0"/>
              <a:t>Accessing Prior Knowledge…</a:t>
            </a:r>
          </a:p>
          <a:p>
            <a:pPr marL="0" indent="0">
              <a:buFont typeface="Wingdings 2" pitchFamily="18" charset="2"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1184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 smtClean="0"/>
              <a:t>Y  Tri </a:t>
            </a:r>
            <a:r>
              <a:rPr lang="en-GB" altLang="en-US" b="1" dirty="0" err="1" smtClean="0"/>
              <a:t>Sgil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Craidd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yn</a:t>
            </a:r>
            <a:r>
              <a:rPr lang="en-GB" altLang="en-US" b="1" dirty="0" smtClean="0"/>
              <a:t> CA2</a:t>
            </a:r>
            <a:endParaRPr lang="en-GB" altLang="en-US" dirty="0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sz="4000" dirty="0" smtClean="0"/>
              <a:t>Ymdrin</a:t>
            </a:r>
            <a:endParaRPr lang="en-GB" altLang="en-US" sz="4000" dirty="0" smtClean="0"/>
          </a:p>
          <a:p>
            <a:pPr eaLnBrk="1" hangingPunct="1"/>
            <a:r>
              <a:rPr lang="cy-GB" altLang="en-US" sz="4000" dirty="0" smtClean="0"/>
              <a:t>Archwilio</a:t>
            </a:r>
            <a:endParaRPr lang="en-GB" altLang="en-US" sz="4000" dirty="0" smtClean="0"/>
          </a:p>
          <a:p>
            <a:pPr eaLnBrk="1" hangingPunct="1"/>
            <a:r>
              <a:rPr lang="cy-GB" altLang="en-US" sz="4000" dirty="0" smtClean="0"/>
              <a:t>Mynegi</a:t>
            </a:r>
            <a:endParaRPr lang="en-GB" altLang="en-US" sz="4000" dirty="0" smtClean="0"/>
          </a:p>
        </p:txBody>
      </p:sp>
    </p:spTree>
    <p:extLst>
      <p:ext uri="{BB962C8B-B14F-4D97-AF65-F5344CB8AC3E}">
        <p14:creationId xmlns:p14="http://schemas.microsoft.com/office/powerpoint/2010/main" val="349046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smtClean="0"/>
              <a:t>Ymdrin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Ymdrin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â’r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canolbwyntio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am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ystyr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arwyddocâd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bywyd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 Mae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ganddynt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ddyfnder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dwyster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sail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unrhyw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agwedd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addysg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49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y-GB" altLang="en-US" b="1" dirty="0" smtClean="0"/>
              <a:t>Archwilio</a:t>
            </a:r>
            <a:endParaRPr lang="en-GB" altLang="en-US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Archwilio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(ion)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archwilio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storïau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testunau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cysegredig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2800" dirty="0"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fyw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defodau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symbolaeth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darparu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mewnwelediad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crefyddol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pellach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0089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smtClean="0"/>
              <a:t>Mynegi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>
                <a:ea typeface="ＭＳ Ｐゴシック" panose="020B0600070205080204" pitchFamily="34" charset="-128"/>
              </a:rPr>
              <a:t>Mynegi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>
                <a:ea typeface="ＭＳ Ｐゴシック" panose="020B0600070205080204" pitchFamily="34" charset="-128"/>
              </a:rPr>
              <a:t>–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cynnwys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cysylltu’r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materion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sy’n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codi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ystod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astudiaethau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â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phrofiadau’r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disgyblion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hunain</a:t>
            </a:r>
            <a:r>
              <a:rPr lang="en-GB" altLang="en-US" sz="2800" dirty="0"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chaniatáu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personol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gredoau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sz="2800" dirty="0">
                <a:ea typeface="ＭＳ Ｐゴシック" panose="020B0600070205080204" pitchFamily="34" charset="-128"/>
              </a:rPr>
              <a:t>(ion) a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chwestiynau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sylfaenol</a:t>
            </a:r>
            <a:r>
              <a:rPr lang="en-GB" altLang="en-US" sz="2800" dirty="0"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a’u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>
                <a:ea typeface="ＭＳ Ｐゴシック" panose="020B0600070205080204" pitchFamily="34" charset="-128"/>
              </a:rPr>
              <a:t>gwerthuso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876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Gofynion </a:t>
            </a:r>
            <a:r>
              <a:rPr lang="en-GB" dirty="0" err="1" smtClean="0"/>
              <a:t>ehangach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FfLlRh</a:t>
            </a:r>
            <a:endParaRPr lang="en-GB" sz="2800" dirty="0" smtClean="0"/>
          </a:p>
          <a:p>
            <a:r>
              <a:rPr lang="cy-GB" sz="2800" dirty="0" smtClean="0"/>
              <a:t>FfCD</a:t>
            </a:r>
            <a:endParaRPr lang="en-GB" sz="2800" dirty="0" smtClean="0"/>
          </a:p>
          <a:p>
            <a:r>
              <a:rPr lang="en-GB" sz="2800" dirty="0" smtClean="0"/>
              <a:t>YCC</a:t>
            </a:r>
          </a:p>
          <a:p>
            <a:r>
              <a:rPr lang="en-GB" sz="2800" dirty="0" smtClean="0"/>
              <a:t>ADCDF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Unrhywbeth</a:t>
            </a:r>
            <a:r>
              <a:rPr lang="en-GB" sz="2800" dirty="0" smtClean="0"/>
              <a:t> </a:t>
            </a:r>
            <a:r>
              <a:rPr lang="en-GB" sz="2800" dirty="0" err="1" smtClean="0"/>
              <a:t>arall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8940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Bydd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r>
              <a:rPr lang="en-GB" sz="2800" dirty="0" smtClean="0"/>
              <a:t> y </a:t>
            </a:r>
            <a:r>
              <a:rPr lang="en-GB" sz="2800" dirty="0" err="1" smtClean="0"/>
              <a:t>templed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</a:t>
            </a:r>
            <a:r>
              <a:rPr lang="en-GB" sz="2800" dirty="0" smtClean="0"/>
              <a:t> </a:t>
            </a:r>
            <a:r>
              <a:rPr lang="en-GB" sz="2800" dirty="0" err="1" smtClean="0"/>
              <a:t>gwers</a:t>
            </a:r>
            <a:r>
              <a:rPr lang="en-GB" sz="2800" dirty="0" smtClean="0"/>
              <a:t> </a:t>
            </a:r>
            <a:r>
              <a:rPr lang="en-GB" sz="2800" dirty="0" err="1" smtClean="0"/>
              <a:t>o’ch</a:t>
            </a:r>
            <a:r>
              <a:rPr lang="en-GB" sz="2800" dirty="0" smtClean="0"/>
              <a:t> </a:t>
            </a:r>
            <a:r>
              <a:rPr lang="en-GB" sz="2800" dirty="0" err="1" smtClean="0"/>
              <a:t>blaenau</a:t>
            </a:r>
            <a:r>
              <a:rPr lang="en-GB" sz="2800" dirty="0" smtClean="0"/>
              <a:t>.</a:t>
            </a:r>
          </a:p>
          <a:p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grwpiau</a:t>
            </a:r>
            <a:r>
              <a:rPr lang="en-GB" sz="2800" dirty="0" smtClean="0"/>
              <a:t>, </a:t>
            </a:r>
            <a:r>
              <a:rPr lang="en-GB" sz="2800" dirty="0" err="1" smtClean="0"/>
              <a:t>cyflwynwch</a:t>
            </a:r>
            <a:r>
              <a:rPr lang="en-GB" sz="2800" dirty="0" smtClean="0"/>
              <a:t> </a:t>
            </a:r>
            <a:r>
              <a:rPr lang="en-GB" sz="2800" dirty="0" err="1" smtClean="0"/>
              <a:t>gynllun</a:t>
            </a:r>
            <a:r>
              <a:rPr lang="en-GB" sz="2800" dirty="0" smtClean="0"/>
              <a:t> </a:t>
            </a:r>
            <a:r>
              <a:rPr lang="en-GB" sz="2800" dirty="0" err="1" smtClean="0"/>
              <a:t>gwers</a:t>
            </a:r>
            <a:r>
              <a:rPr lang="en-GB" sz="2800" dirty="0" smtClean="0"/>
              <a:t> (</a:t>
            </a:r>
            <a:r>
              <a:rPr lang="en-GB" sz="2800" dirty="0" err="1" smtClean="0"/>
              <a:t>e.e</a:t>
            </a:r>
            <a:r>
              <a:rPr lang="en-GB" sz="2800" dirty="0" smtClean="0"/>
              <a:t>. </a:t>
            </a:r>
            <a:r>
              <a:rPr lang="en-GB" sz="2800" dirty="0" err="1" smtClean="0"/>
              <a:t>tasg</a:t>
            </a:r>
            <a:r>
              <a:rPr lang="en-GB" sz="2800" dirty="0" smtClean="0"/>
              <a:t> </a:t>
            </a:r>
            <a:r>
              <a:rPr lang="en-GB" sz="2800" dirty="0" err="1" smtClean="0"/>
              <a:t>gychwynnol</a:t>
            </a:r>
            <a:r>
              <a:rPr lang="en-GB" sz="2800" dirty="0" smtClean="0"/>
              <a:t>, </a:t>
            </a:r>
            <a:r>
              <a:rPr lang="en-GB" sz="2800" dirty="0" err="1" smtClean="0"/>
              <a:t>prif</a:t>
            </a:r>
            <a:r>
              <a:rPr lang="en-GB" sz="2800" dirty="0" smtClean="0"/>
              <a:t> </a:t>
            </a:r>
            <a:r>
              <a:rPr lang="en-GB" sz="2800" dirty="0" err="1" smtClean="0"/>
              <a:t>dasg</a:t>
            </a:r>
            <a:r>
              <a:rPr lang="en-GB" sz="2800" dirty="0" smtClean="0"/>
              <a:t>, </a:t>
            </a:r>
            <a:r>
              <a:rPr lang="en-GB" sz="2800" dirty="0" err="1" smtClean="0"/>
              <a:t>clo</a:t>
            </a:r>
            <a:r>
              <a:rPr lang="en-GB" sz="2800" dirty="0" smtClean="0"/>
              <a:t>)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 </a:t>
            </a:r>
            <a:r>
              <a:rPr lang="en-GB" sz="2800" dirty="0" err="1" smtClean="0"/>
              <a:t>Blwyddyn</a:t>
            </a:r>
            <a:r>
              <a:rPr lang="en-GB" sz="2800" dirty="0" smtClean="0"/>
              <a:t> 5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y </a:t>
            </a:r>
            <a:r>
              <a:rPr lang="en-GB" sz="2800" dirty="0" err="1" smtClean="0"/>
              <a:t>canlynol</a:t>
            </a:r>
            <a:r>
              <a:rPr lang="en-GB" sz="2800" dirty="0" smtClean="0"/>
              <a:t>…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9161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Ymdrin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â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chwestiynau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sylfaenol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olygu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11703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044073" cy="4601183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Archwilio </a:t>
            </a:r>
            <a:r>
              <a:rPr lang="en-GB" altLang="en-US" dirty="0" err="1">
                <a:ea typeface="ＭＳ Ｐゴシック" panose="020B0600070205080204" pitchFamily="34" charset="-128"/>
              </a:rPr>
              <a:t>credoau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ea typeface="ＭＳ Ｐゴシック" panose="020B0600070205080204" pitchFamily="34" charset="-128"/>
              </a:rPr>
              <a:t>dysgeidiaethau</a:t>
            </a:r>
            <a:r>
              <a:rPr lang="en-GB" altLang="en-US" dirty="0"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ea typeface="ＭＳ Ｐゴシック" panose="020B0600070205080204" pitchFamily="34" charset="-128"/>
              </a:rPr>
              <a:t>arfer</a:t>
            </a:r>
            <a:r>
              <a:rPr lang="en-GB" altLang="en-US" dirty="0">
                <a:ea typeface="ＭＳ Ｐゴシック" panose="020B0600070205080204" pitchFamily="34" charset="-128"/>
              </a:rPr>
              <a:t>(ion) </a:t>
            </a:r>
            <a:r>
              <a:rPr lang="en-GB" altLang="en-US" dirty="0" err="1">
                <a:ea typeface="ＭＳ Ｐゴシック" panose="020B0600070205080204" pitchFamily="34" charset="-128"/>
              </a:rPr>
              <a:t>crefyddol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Dewiswch</a:t>
            </a:r>
            <a:r>
              <a:rPr lang="en-GB" sz="2800" dirty="0" smtClean="0"/>
              <a:t> </a:t>
            </a:r>
            <a:r>
              <a:rPr lang="en-GB" sz="2800" b="1" dirty="0" err="1" smtClean="0"/>
              <a:t>naill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Cristnogaeth</a:t>
            </a:r>
            <a:r>
              <a:rPr lang="en-GB" sz="2800" dirty="0" smtClean="0"/>
              <a:t> </a:t>
            </a:r>
            <a:r>
              <a:rPr lang="en-GB" sz="2800" b="1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Iddewiaeth</a:t>
            </a: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r>
              <a:rPr lang="en-GB" sz="2800" b="1" dirty="0" err="1" smtClean="0"/>
              <a:t>Credoau</a:t>
            </a:r>
            <a:r>
              <a:rPr lang="en-GB" sz="2800" b="1" dirty="0" smtClean="0"/>
              <a:t>: </a:t>
            </a:r>
            <a:r>
              <a:rPr lang="en-GB" sz="2800" u="sng" dirty="0" smtClean="0"/>
              <a:t>Beth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gredu</a:t>
            </a:r>
            <a:r>
              <a:rPr lang="en-GB" sz="2800" dirty="0" smtClean="0"/>
              <a:t> am </a:t>
            </a:r>
            <a:r>
              <a:rPr lang="en-GB" sz="2800" dirty="0" err="1" smtClean="0"/>
              <a:t>ryddid</a:t>
            </a:r>
            <a:r>
              <a:rPr lang="en-GB" sz="2800" dirty="0" smtClean="0"/>
              <a:t>? </a:t>
            </a:r>
          </a:p>
          <a:p>
            <a:r>
              <a:rPr lang="en-GB" sz="2800" b="1" dirty="0" err="1" smtClean="0"/>
              <a:t>Dysgeidiaethau</a:t>
            </a:r>
            <a:r>
              <a:rPr lang="en-GB" sz="2800" b="1" dirty="0" smtClean="0"/>
              <a:t>: </a:t>
            </a:r>
            <a:r>
              <a:rPr lang="en-GB" sz="2800" u="sng" dirty="0" smtClean="0"/>
              <a:t>Pam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credu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?</a:t>
            </a:r>
          </a:p>
          <a:p>
            <a:r>
              <a:rPr lang="en-GB" sz="2800" b="1" dirty="0" err="1" smtClean="0"/>
              <a:t>Arferion</a:t>
            </a:r>
            <a:r>
              <a:rPr lang="en-GB" sz="2800" b="1" dirty="0" smtClean="0"/>
              <a:t>:</a:t>
            </a:r>
            <a:r>
              <a:rPr lang="en-GB" sz="2800" dirty="0" smtClean="0"/>
              <a:t> </a:t>
            </a:r>
            <a:r>
              <a:rPr lang="en-GB" sz="2800" u="sng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rhai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Cristnogion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Iddewon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dangos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bod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credu</a:t>
            </a:r>
            <a:r>
              <a:rPr lang="en-GB" sz="2800" dirty="0" smtClean="0"/>
              <a:t> </a:t>
            </a:r>
            <a:r>
              <a:rPr lang="en-GB" sz="2800" dirty="0" err="1" smtClean="0"/>
              <a:t>hyn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40231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Mynegi </a:t>
            </a:r>
            <a:r>
              <a:rPr lang="en-GB" altLang="en-US" dirty="0" err="1">
                <a:ea typeface="ＭＳ Ｐゴシック" panose="020B0600070205080204" pitchFamily="34" charset="-128"/>
              </a:rPr>
              <a:t>ymatebion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personol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enghraifft</a:t>
            </a:r>
            <a:r>
              <a:rPr lang="en-GB" sz="2800" dirty="0" smtClean="0"/>
              <a:t>, </a:t>
            </a:r>
            <a:r>
              <a:rPr lang="en-GB" sz="2800" dirty="0" err="1" smtClean="0"/>
              <a:t>beth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meddwl</a:t>
            </a:r>
            <a:r>
              <a:rPr lang="en-GB" sz="2800" dirty="0" smtClean="0"/>
              <a:t>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ystyr</a:t>
            </a:r>
            <a:r>
              <a:rPr lang="en-GB" sz="2800" dirty="0" smtClean="0"/>
              <a:t> </a:t>
            </a:r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b="1" dirty="0" err="1" smtClean="0"/>
              <a:t>cyn</a:t>
            </a:r>
            <a:r>
              <a:rPr lang="en-GB" sz="2800" dirty="0" smtClean="0"/>
              <a:t> </a:t>
            </a:r>
            <a:r>
              <a:rPr lang="en-GB" sz="2800" dirty="0" err="1" smtClean="0"/>
              <a:t>iddynt</a:t>
            </a:r>
            <a:r>
              <a:rPr lang="en-GB" sz="2800" dirty="0" smtClean="0"/>
              <a:t> </a:t>
            </a:r>
            <a:r>
              <a:rPr lang="en-GB" sz="2800" dirty="0" err="1" smtClean="0"/>
              <a:t>archwilio</a:t>
            </a:r>
            <a:r>
              <a:rPr lang="en-GB" sz="2800" dirty="0" smtClean="0"/>
              <a:t> </a:t>
            </a:r>
            <a:r>
              <a:rPr lang="en-GB" sz="2800" dirty="0" err="1" smtClean="0"/>
              <a:t>credoau</a:t>
            </a:r>
            <a:r>
              <a:rPr lang="en-GB" sz="2800" dirty="0" smtClean="0"/>
              <a:t>, </a:t>
            </a:r>
            <a:r>
              <a:rPr lang="en-GB" sz="2800" dirty="0" err="1" smtClean="0"/>
              <a:t>dysgeidiaethau</a:t>
            </a:r>
            <a:r>
              <a:rPr lang="en-GB" sz="2800" dirty="0" smtClean="0"/>
              <a:t> ac </a:t>
            </a:r>
            <a:r>
              <a:rPr lang="en-GB" sz="2800" dirty="0" err="1" smtClean="0"/>
              <a:t>arferion</a:t>
            </a:r>
            <a:r>
              <a:rPr lang="en-GB" sz="2800" dirty="0" smtClean="0"/>
              <a:t> </a:t>
            </a:r>
            <a:r>
              <a:rPr lang="en-GB" sz="2800" dirty="0" err="1" smtClean="0"/>
              <a:t>Cristnogol</a:t>
            </a:r>
            <a:r>
              <a:rPr lang="en-GB" sz="2800" dirty="0" smtClean="0"/>
              <a:t>/</a:t>
            </a:r>
            <a:r>
              <a:rPr lang="en-GB" sz="2800" dirty="0" err="1" smtClean="0"/>
              <a:t>Iddewig</a:t>
            </a:r>
            <a:r>
              <a:rPr lang="en-GB" sz="2800" dirty="0" smtClean="0"/>
              <a:t>, ac </a:t>
            </a:r>
            <a:r>
              <a:rPr lang="en-GB" sz="2800" b="1" dirty="0" err="1" smtClean="0"/>
              <a:t>ar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ôl</a:t>
            </a:r>
            <a:r>
              <a:rPr lang="en-GB" sz="2800" b="1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harchwiliadau</a:t>
            </a:r>
            <a:r>
              <a:rPr lang="en-GB" sz="2800" dirty="0" smtClean="0"/>
              <a:t>? </a:t>
            </a:r>
          </a:p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fyddwch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</a:t>
            </a:r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ddysgwyr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gael</a:t>
            </a:r>
            <a:r>
              <a:rPr lang="en-GB" sz="2800" dirty="0" smtClean="0"/>
              <a:t> </a:t>
            </a:r>
            <a:r>
              <a:rPr lang="en-GB" sz="2800" dirty="0" err="1" smtClean="0"/>
              <a:t>mynegi</a:t>
            </a:r>
            <a:r>
              <a:rPr lang="en-GB" sz="2800" dirty="0" smtClean="0"/>
              <a:t> </a:t>
            </a:r>
            <a:r>
              <a:rPr lang="en-GB" sz="2800" dirty="0" err="1" smtClean="0"/>
              <a:t>ymatebion</a:t>
            </a:r>
            <a:r>
              <a:rPr lang="en-GB" sz="2800" dirty="0" smtClean="0"/>
              <a:t> </a:t>
            </a:r>
            <a:r>
              <a:rPr lang="en-GB" sz="2800" dirty="0" err="1" smtClean="0"/>
              <a:t>personol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82177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 </a:t>
            </a:r>
            <a:r>
              <a:rPr lang="en-GB" dirty="0" err="1" smtClean="0"/>
              <a:t>cychwyn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4924801"/>
              </p:ext>
            </p:extLst>
          </p:nvPr>
        </p:nvGraphicFramePr>
        <p:xfrm>
          <a:off x="3920254" y="833628"/>
          <a:ext cx="73152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/>
                <a:gridCol w="36576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Cristnogaeth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Iddewiaeth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Ewyllys</a:t>
                      </a:r>
                      <a:r>
                        <a:rPr lang="cy-GB" sz="2800" baseline="0" dirty="0" smtClean="0"/>
                        <a:t> rhydd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Ewyllys</a:t>
                      </a:r>
                      <a:r>
                        <a:rPr lang="cy-GB" sz="2800" baseline="0" dirty="0" smtClean="0"/>
                        <a:t> rhydd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Cywir</a:t>
                      </a:r>
                      <a:r>
                        <a:rPr lang="cy-GB" sz="2800" baseline="0" dirty="0" smtClean="0"/>
                        <a:t> ac anghywir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 smtClean="0"/>
                        <a:t>Cywir</a:t>
                      </a:r>
                      <a:r>
                        <a:rPr lang="cy-GB" sz="2800" baseline="0" dirty="0" smtClean="0"/>
                        <a:t> ac anghywir</a:t>
                      </a:r>
                      <a:endParaRPr lang="en-GB" sz="28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Martin Luther King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Pesach (Passover)</a:t>
                      </a:r>
                      <a:endParaRPr lang="en-GB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Cydraddoldeb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 smtClean="0"/>
                        <a:t>Iachawdwriaeth</a:t>
                      </a:r>
                      <a:endParaRPr lang="en-GB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20254" y="3799268"/>
            <a:ext cx="7315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Pa </a:t>
            </a:r>
            <a:r>
              <a:rPr lang="en-GB" sz="2800" dirty="0" err="1" smtClean="0"/>
              <a:t>rhan</a:t>
            </a:r>
            <a:r>
              <a:rPr lang="en-GB" sz="2800" dirty="0" smtClean="0"/>
              <a:t>/</a:t>
            </a:r>
            <a:r>
              <a:rPr lang="en-GB" sz="2800" dirty="0" err="1" smtClean="0"/>
              <a:t>rhannau</a:t>
            </a:r>
            <a:r>
              <a:rPr lang="en-GB" sz="2800" dirty="0" smtClean="0"/>
              <a:t> o </a:t>
            </a:r>
            <a:r>
              <a:rPr lang="en-GB" sz="2800" dirty="0" err="1" smtClean="0"/>
              <a:t>ystod</a:t>
            </a:r>
            <a:r>
              <a:rPr lang="en-GB" sz="2800" dirty="0" smtClean="0"/>
              <a:t> y </a:t>
            </a:r>
            <a:r>
              <a:rPr lang="en-GB" sz="2800" dirty="0" err="1" smtClean="0"/>
              <a:t>Fframwaith</a:t>
            </a:r>
            <a:r>
              <a:rPr lang="en-GB" sz="2800" dirty="0" smtClean="0"/>
              <a:t> AG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/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hastudio</a:t>
            </a:r>
            <a:r>
              <a:rPr lang="en-GB" sz="2800" dirty="0" smtClean="0"/>
              <a:t>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88089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Datblgyu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Bynciol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https://www.reonline.org.uk/subject-knowledge/</a:t>
            </a:r>
            <a:r>
              <a:rPr lang="en-GB" dirty="0"/>
              <a:t> - 6 </a:t>
            </a:r>
            <a:r>
              <a:rPr lang="en-GB" dirty="0" err="1" smtClean="0"/>
              <a:t>Phrif</a:t>
            </a:r>
            <a:r>
              <a:rPr lang="en-GB" dirty="0" smtClean="0"/>
              <a:t> </a:t>
            </a:r>
            <a:r>
              <a:rPr lang="en-GB" dirty="0" err="1" smtClean="0"/>
              <a:t>Grefydd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a </a:t>
            </a:r>
            <a:r>
              <a:rPr lang="en-GB" dirty="0" err="1" smtClean="0"/>
              <a:t>thu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endParaRPr lang="en-GB" dirty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www.bbc.co.uk/bitesize/subjects/z7hs34j</a:t>
            </a:r>
            <a:r>
              <a:rPr lang="en-GB" dirty="0" smtClean="0"/>
              <a:t> - </a:t>
            </a:r>
            <a:r>
              <a:rPr lang="en-GB" dirty="0"/>
              <a:t>6 </a:t>
            </a:r>
            <a:r>
              <a:rPr lang="en-GB" dirty="0" err="1"/>
              <a:t>Phrif</a:t>
            </a:r>
            <a:r>
              <a:rPr lang="en-GB" dirty="0"/>
              <a:t> </a:t>
            </a:r>
            <a:r>
              <a:rPr lang="en-GB" dirty="0" err="1"/>
              <a:t>Grefydd</a:t>
            </a:r>
            <a:r>
              <a:rPr lang="en-GB" dirty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(CA2)</a:t>
            </a:r>
          </a:p>
          <a:p>
            <a:r>
              <a:rPr lang="en-GB" dirty="0">
                <a:hlinkClick r:id="rId4"/>
              </a:rPr>
              <a:t>https://www.reonline.org.uk/teaching-resources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-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, am </a:t>
            </a:r>
            <a:r>
              <a:rPr lang="en-GB" dirty="0" err="1" smtClean="0"/>
              <a:t>ddim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://www.teachre.co.uk/itt-providers/primary-itt-tutor-toolkit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- </a:t>
            </a:r>
            <a:r>
              <a:rPr lang="en-GB" dirty="0" err="1" smtClean="0"/>
              <a:t>gwybodaeth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angenrheidiol</a:t>
            </a:r>
            <a:r>
              <a:rPr lang="en-GB" dirty="0" smtClean="0"/>
              <a:t>, </a:t>
            </a:r>
            <a:r>
              <a:rPr lang="en-GB" dirty="0" err="1" smtClean="0"/>
              <a:t>pwysig</a:t>
            </a:r>
            <a:r>
              <a:rPr lang="en-GB" dirty="0" smtClean="0"/>
              <a:t> a </a:t>
            </a:r>
            <a:r>
              <a:rPr lang="en-GB" dirty="0" err="1" smtClean="0"/>
              <a:t>dymunol</a:t>
            </a:r>
            <a:endParaRPr lang="en-GB" dirty="0" smtClean="0"/>
          </a:p>
          <a:p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hwb.gov.wales/repository/tree?sort=created&amp;language=cy&amp;tags=Addysg%20grefyddol&amp;tags=Cyfnod%20Allweddol%202&amp;nodeId=a2792d13-e3a4-4742-b3d9-4517c4e8a407</a:t>
            </a:r>
            <a:r>
              <a:rPr lang="en-GB" dirty="0" smtClean="0"/>
              <a:t> –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cyfrwng</a:t>
            </a:r>
            <a:r>
              <a:rPr lang="en-GB" dirty="0" smtClean="0"/>
              <a:t> </a:t>
            </a:r>
            <a:r>
              <a:rPr lang="en-GB" dirty="0" err="1" smtClean="0"/>
              <a:t>Cymraeg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4608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Cysylltwch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 smtClean="0"/>
              <a:t>rachel.bendall@uwtsd.ac.uk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8956660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369</TotalTime>
  <Words>571</Words>
  <Application>Microsoft Office PowerPoint</Application>
  <PresentationFormat>Widescreen</PresentationFormat>
  <Paragraphs>69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MS PGothic</vt:lpstr>
      <vt:lpstr>Calibri</vt:lpstr>
      <vt:lpstr>Corbel</vt:lpstr>
      <vt:lpstr>Wingdings</vt:lpstr>
      <vt:lpstr>Wingdings 2</vt:lpstr>
      <vt:lpstr>Frame</vt:lpstr>
      <vt:lpstr>Y Dyniaethau</vt:lpstr>
      <vt:lpstr>    Addysg Grefyddol yng  Nghyfnod Allweddol 2 (CA2)  </vt:lpstr>
      <vt:lpstr>Safonau SAC</vt:lpstr>
      <vt:lpstr>Ysgogi Gwybodaeth Flaenorol</vt:lpstr>
      <vt:lpstr>Y  Tri Sgil Craidd yn CA2</vt:lpstr>
      <vt:lpstr>Ymdrin</vt:lpstr>
      <vt:lpstr>Archwilio</vt:lpstr>
      <vt:lpstr>Mynegi</vt:lpstr>
      <vt:lpstr>Gofynion ehangach CA2</vt:lpstr>
      <vt:lpstr>Tasg Grŵp</vt:lpstr>
      <vt:lpstr>Ymdrin â chwestiynau sylfaenol</vt:lpstr>
      <vt:lpstr>Archwilio credoau, dysgeidiaethau ac arfer(ion) crefyddol</vt:lpstr>
      <vt:lpstr>Mynegi ymatebion personol</vt:lpstr>
      <vt:lpstr>Man cychwyn</vt:lpstr>
      <vt:lpstr>Datblgyu Gwybodaeth Bynciol</vt:lpstr>
      <vt:lpstr>Cysylltwch…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Religious Education Requirements</dc:title>
  <dc:creator>Rachel Bendall</dc:creator>
  <cp:lastModifiedBy>Gruff Bendall</cp:lastModifiedBy>
  <cp:revision>18</cp:revision>
  <dcterms:created xsi:type="dcterms:W3CDTF">2017-09-14T09:53:51Z</dcterms:created>
  <dcterms:modified xsi:type="dcterms:W3CDTF">2019-10-09T19:19:15Z</dcterms:modified>
</cp:coreProperties>
</file>