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  <p:sldMasterId id="2147483743" r:id="rId2"/>
    <p:sldMasterId id="2147483756" r:id="rId3"/>
    <p:sldMasterId id="2147483768" r:id="rId4"/>
    <p:sldMasterId id="2147483780" r:id="rId5"/>
  </p:sldMasterIdLst>
  <p:notesMasterIdLst>
    <p:notesMasterId r:id="rId47"/>
  </p:notesMasterIdLst>
  <p:sldIdLst>
    <p:sldId id="268" r:id="rId6"/>
    <p:sldId id="280" r:id="rId7"/>
    <p:sldId id="281" r:id="rId8"/>
    <p:sldId id="282" r:id="rId9"/>
    <p:sldId id="283" r:id="rId10"/>
    <p:sldId id="260" r:id="rId11"/>
    <p:sldId id="265" r:id="rId12"/>
    <p:sldId id="285" r:id="rId13"/>
    <p:sldId id="266" r:id="rId14"/>
    <p:sldId id="264" r:id="rId15"/>
    <p:sldId id="284" r:id="rId16"/>
    <p:sldId id="292" r:id="rId17"/>
    <p:sldId id="293" r:id="rId18"/>
    <p:sldId id="294" r:id="rId19"/>
    <p:sldId id="278" r:id="rId20"/>
    <p:sldId id="279" r:id="rId21"/>
    <p:sldId id="295" r:id="rId22"/>
    <p:sldId id="296" r:id="rId23"/>
    <p:sldId id="297" r:id="rId24"/>
    <p:sldId id="298" r:id="rId25"/>
    <p:sldId id="299" r:id="rId26"/>
    <p:sldId id="300" r:id="rId27"/>
    <p:sldId id="286" r:id="rId28"/>
    <p:sldId id="301" r:id="rId29"/>
    <p:sldId id="302" r:id="rId30"/>
    <p:sldId id="303" r:id="rId31"/>
    <p:sldId id="304" r:id="rId32"/>
    <p:sldId id="305" r:id="rId33"/>
    <p:sldId id="269" r:id="rId34"/>
    <p:sldId id="270" r:id="rId35"/>
    <p:sldId id="271" r:id="rId36"/>
    <p:sldId id="273" r:id="rId37"/>
    <p:sldId id="274" r:id="rId38"/>
    <p:sldId id="275" r:id="rId39"/>
    <p:sldId id="276" r:id="rId40"/>
    <p:sldId id="288" r:id="rId41"/>
    <p:sldId id="289" r:id="rId42"/>
    <p:sldId id="290" r:id="rId43"/>
    <p:sldId id="291" r:id="rId44"/>
    <p:sldId id="287" r:id="rId45"/>
    <p:sldId id="277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74" d="100"/>
          <a:sy n="74" d="100"/>
        </p:scale>
        <p:origin x="8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slide" Target="slides/slide3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presProps" Target="presProps.xml"/><Relationship Id="rId8" Type="http://schemas.openxmlformats.org/officeDocument/2006/relationships/slide" Target="slides/slide3.xml"/><Relationship Id="rId51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4CD5AB-297D-4C61-9EFA-409EC6479D7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46D9615-7710-4F59-A5F8-2FD5A6BE46DF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Inner Cordon – Provides Immediate Security of hazard/crime scene</a:t>
          </a:r>
          <a:r>
            <a:rPr lang="en-GB" sz="2200" dirty="0"/>
            <a:t>,</a:t>
          </a:r>
          <a:endParaRPr lang="en-US" sz="2200" dirty="0"/>
        </a:p>
      </dgm:t>
    </dgm:pt>
    <dgm:pt modelId="{8EEF866D-5290-4A70-B125-D38DC0B3ECB9}" type="parTrans" cxnId="{25A7DAA8-8F69-406C-9B90-2C3B7098CE35}">
      <dgm:prSet/>
      <dgm:spPr/>
      <dgm:t>
        <a:bodyPr/>
        <a:lstStyle/>
        <a:p>
          <a:endParaRPr lang="en-US"/>
        </a:p>
      </dgm:t>
    </dgm:pt>
    <dgm:pt modelId="{54A3C240-FA72-4EE1-B0E9-18BB322ECACD}" type="sibTrans" cxnId="{25A7DAA8-8F69-406C-9B90-2C3B7098CE35}">
      <dgm:prSet phldrT="01"/>
      <dgm:spPr/>
      <dgm:t>
        <a:bodyPr/>
        <a:lstStyle/>
        <a:p>
          <a:endParaRPr lang="en-US"/>
        </a:p>
      </dgm:t>
    </dgm:pt>
    <dgm:pt modelId="{B1B94BD1-77FA-464A-AA8F-E42D3E6C2DB9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Outer Cordon – Seals off extensive area around inner cordon,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A1E541-12A3-4ADD-894C-10D5567B38E7}" type="parTrans" cxnId="{5A6B2F9E-BE93-4043-857E-964BA5A7A86D}">
      <dgm:prSet/>
      <dgm:spPr/>
      <dgm:t>
        <a:bodyPr/>
        <a:lstStyle/>
        <a:p>
          <a:endParaRPr lang="en-US"/>
        </a:p>
      </dgm:t>
    </dgm:pt>
    <dgm:pt modelId="{FD6F4052-2A55-44B1-96DE-E7108124563E}" type="sibTrans" cxnId="{5A6B2F9E-BE93-4043-857E-964BA5A7A86D}">
      <dgm:prSet phldrT="02"/>
      <dgm:spPr/>
      <dgm:t>
        <a:bodyPr/>
        <a:lstStyle/>
        <a:p>
          <a:endParaRPr lang="en-US"/>
        </a:p>
      </dgm:t>
    </dgm:pt>
    <dgm:pt modelId="{1124B8A9-C435-4176-B2D8-F1BF4F115834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Traffic Cordon – set up beyond outer cordon to prevent unauthorised vehicle access.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B93F96-62C3-41FE-A1F5-00BE5D8C535F}" type="parTrans" cxnId="{59CFB51B-C53C-4D6D-A54B-A39B6659AC37}">
      <dgm:prSet/>
      <dgm:spPr/>
      <dgm:t>
        <a:bodyPr/>
        <a:lstStyle/>
        <a:p>
          <a:endParaRPr lang="en-US"/>
        </a:p>
      </dgm:t>
    </dgm:pt>
    <dgm:pt modelId="{9D591985-B698-4FB1-B428-51D0EF6E7F7C}" type="sibTrans" cxnId="{59CFB51B-C53C-4D6D-A54B-A39B6659AC37}">
      <dgm:prSet phldrT="03"/>
      <dgm:spPr/>
      <dgm:t>
        <a:bodyPr/>
        <a:lstStyle/>
        <a:p>
          <a:endParaRPr lang="en-US"/>
        </a:p>
      </dgm:t>
    </dgm:pt>
    <dgm:pt modelId="{A0C2AE5F-699A-4F85-AE45-5B5A5AD650C5}" type="pres">
      <dgm:prSet presAssocID="{6B4CD5AB-297D-4C61-9EFA-409EC6479D73}" presName="diagram" presStyleCnt="0">
        <dgm:presLayoutVars>
          <dgm:dir/>
          <dgm:resizeHandles val="exact"/>
        </dgm:presLayoutVars>
      </dgm:prSet>
      <dgm:spPr/>
    </dgm:pt>
    <dgm:pt modelId="{4197EF89-ECF3-4DF5-A6A4-36FEE817F035}" type="pres">
      <dgm:prSet presAssocID="{346D9615-7710-4F59-A5F8-2FD5A6BE46DF}" presName="node" presStyleLbl="node1" presStyleIdx="0" presStyleCnt="3">
        <dgm:presLayoutVars>
          <dgm:bulletEnabled val="1"/>
        </dgm:presLayoutVars>
      </dgm:prSet>
      <dgm:spPr/>
    </dgm:pt>
    <dgm:pt modelId="{D7D0E429-C34D-416A-86DF-B1B393A215C5}" type="pres">
      <dgm:prSet presAssocID="{54A3C240-FA72-4EE1-B0E9-18BB322ECACD}" presName="sibTrans" presStyleCnt="0"/>
      <dgm:spPr/>
    </dgm:pt>
    <dgm:pt modelId="{C06F4CBA-4881-402E-9F62-43C3B5F6E600}" type="pres">
      <dgm:prSet presAssocID="{B1B94BD1-77FA-464A-AA8F-E42D3E6C2DB9}" presName="node" presStyleLbl="node1" presStyleIdx="1" presStyleCnt="3">
        <dgm:presLayoutVars>
          <dgm:bulletEnabled val="1"/>
        </dgm:presLayoutVars>
      </dgm:prSet>
      <dgm:spPr/>
    </dgm:pt>
    <dgm:pt modelId="{9F6F9CE7-12AD-4AEF-B9D9-BEB1A249239A}" type="pres">
      <dgm:prSet presAssocID="{FD6F4052-2A55-44B1-96DE-E7108124563E}" presName="sibTrans" presStyleCnt="0"/>
      <dgm:spPr/>
    </dgm:pt>
    <dgm:pt modelId="{45E315F4-CB8C-41CA-A91B-33B8532A4A55}" type="pres">
      <dgm:prSet presAssocID="{1124B8A9-C435-4176-B2D8-F1BF4F115834}" presName="node" presStyleLbl="node1" presStyleIdx="2" presStyleCnt="3">
        <dgm:presLayoutVars>
          <dgm:bulletEnabled val="1"/>
        </dgm:presLayoutVars>
      </dgm:prSet>
      <dgm:spPr/>
    </dgm:pt>
  </dgm:ptLst>
  <dgm:cxnLst>
    <dgm:cxn modelId="{59CFB51B-C53C-4D6D-A54B-A39B6659AC37}" srcId="{6B4CD5AB-297D-4C61-9EFA-409EC6479D73}" destId="{1124B8A9-C435-4176-B2D8-F1BF4F115834}" srcOrd="2" destOrd="0" parTransId="{0FB93F96-62C3-41FE-A1F5-00BE5D8C535F}" sibTransId="{9D591985-B698-4FB1-B428-51D0EF6E7F7C}"/>
    <dgm:cxn modelId="{135C2644-022E-4E61-A0DE-5ADED56B2FC1}" type="presOf" srcId="{B1B94BD1-77FA-464A-AA8F-E42D3E6C2DB9}" destId="{C06F4CBA-4881-402E-9F62-43C3B5F6E600}" srcOrd="0" destOrd="0" presId="urn:microsoft.com/office/officeart/2005/8/layout/default"/>
    <dgm:cxn modelId="{5A6B2F9E-BE93-4043-857E-964BA5A7A86D}" srcId="{6B4CD5AB-297D-4C61-9EFA-409EC6479D73}" destId="{B1B94BD1-77FA-464A-AA8F-E42D3E6C2DB9}" srcOrd="1" destOrd="0" parTransId="{07A1E541-12A3-4ADD-894C-10D5567B38E7}" sibTransId="{FD6F4052-2A55-44B1-96DE-E7108124563E}"/>
    <dgm:cxn modelId="{25A7DAA8-8F69-406C-9B90-2C3B7098CE35}" srcId="{6B4CD5AB-297D-4C61-9EFA-409EC6479D73}" destId="{346D9615-7710-4F59-A5F8-2FD5A6BE46DF}" srcOrd="0" destOrd="0" parTransId="{8EEF866D-5290-4A70-B125-D38DC0B3ECB9}" sibTransId="{54A3C240-FA72-4EE1-B0E9-18BB322ECACD}"/>
    <dgm:cxn modelId="{EEEEE0B8-DBE6-4E3D-BFC7-624179E82908}" type="presOf" srcId="{6B4CD5AB-297D-4C61-9EFA-409EC6479D73}" destId="{A0C2AE5F-699A-4F85-AE45-5B5A5AD650C5}" srcOrd="0" destOrd="0" presId="urn:microsoft.com/office/officeart/2005/8/layout/default"/>
    <dgm:cxn modelId="{1DB7BDC1-24A2-4749-89D4-4D327B97B790}" type="presOf" srcId="{1124B8A9-C435-4176-B2D8-F1BF4F115834}" destId="{45E315F4-CB8C-41CA-A91B-33B8532A4A55}" srcOrd="0" destOrd="0" presId="urn:microsoft.com/office/officeart/2005/8/layout/default"/>
    <dgm:cxn modelId="{28DD56E0-FAAB-4E8C-8376-B9ECCFC2F6E7}" type="presOf" srcId="{346D9615-7710-4F59-A5F8-2FD5A6BE46DF}" destId="{4197EF89-ECF3-4DF5-A6A4-36FEE817F035}" srcOrd="0" destOrd="0" presId="urn:microsoft.com/office/officeart/2005/8/layout/default"/>
    <dgm:cxn modelId="{53281F03-69AB-426C-955E-58B6213E149B}" type="presParOf" srcId="{A0C2AE5F-699A-4F85-AE45-5B5A5AD650C5}" destId="{4197EF89-ECF3-4DF5-A6A4-36FEE817F035}" srcOrd="0" destOrd="0" presId="urn:microsoft.com/office/officeart/2005/8/layout/default"/>
    <dgm:cxn modelId="{7E59D2AB-64A3-462B-B128-B0D032A7607B}" type="presParOf" srcId="{A0C2AE5F-699A-4F85-AE45-5B5A5AD650C5}" destId="{D7D0E429-C34D-416A-86DF-B1B393A215C5}" srcOrd="1" destOrd="0" presId="urn:microsoft.com/office/officeart/2005/8/layout/default"/>
    <dgm:cxn modelId="{896BB263-98B2-46E0-8466-6188AB13E00A}" type="presParOf" srcId="{A0C2AE5F-699A-4F85-AE45-5B5A5AD650C5}" destId="{C06F4CBA-4881-402E-9F62-43C3B5F6E600}" srcOrd="2" destOrd="0" presId="urn:microsoft.com/office/officeart/2005/8/layout/default"/>
    <dgm:cxn modelId="{25AF2835-A3BB-4933-91BD-46B409969CA2}" type="presParOf" srcId="{A0C2AE5F-699A-4F85-AE45-5B5A5AD650C5}" destId="{9F6F9CE7-12AD-4AEF-B9D9-BEB1A249239A}" srcOrd="3" destOrd="0" presId="urn:microsoft.com/office/officeart/2005/8/layout/default"/>
    <dgm:cxn modelId="{1935F2D0-3D6F-4E89-8AF8-362F1359C063}" type="presParOf" srcId="{A0C2AE5F-699A-4F85-AE45-5B5A5AD650C5}" destId="{45E315F4-CB8C-41CA-A91B-33B8532A4A55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B9DDB0-A9F1-4D28-8154-40567475F81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A25BD69-AF96-4F36-A83A-C8455B6918BC}">
      <dgm:prSet/>
      <dgm:spPr/>
      <dgm:t>
        <a:bodyPr/>
        <a:lstStyle/>
        <a:p>
          <a:r>
            <a:rPr lang="en-US" b="0" i="0" baseline="0"/>
            <a:t>Accurate representation</a:t>
          </a:r>
          <a:endParaRPr lang="en-US"/>
        </a:p>
      </dgm:t>
    </dgm:pt>
    <dgm:pt modelId="{177FA7D9-F696-4DA8-A314-92718B632A52}" type="parTrans" cxnId="{49702D43-869E-494E-A751-42E435EABF52}">
      <dgm:prSet/>
      <dgm:spPr/>
      <dgm:t>
        <a:bodyPr/>
        <a:lstStyle/>
        <a:p>
          <a:endParaRPr lang="en-US"/>
        </a:p>
      </dgm:t>
    </dgm:pt>
    <dgm:pt modelId="{4102D8F3-2701-4F12-8F4F-E13A2F115135}" type="sibTrans" cxnId="{49702D43-869E-494E-A751-42E435EABF52}">
      <dgm:prSet/>
      <dgm:spPr/>
      <dgm:t>
        <a:bodyPr/>
        <a:lstStyle/>
        <a:p>
          <a:endParaRPr lang="en-US"/>
        </a:p>
      </dgm:t>
    </dgm:pt>
    <dgm:pt modelId="{E40ED387-2F60-442D-9A94-5237ABCBAAAC}">
      <dgm:prSet/>
      <dgm:spPr/>
      <dgm:t>
        <a:bodyPr/>
        <a:lstStyle/>
        <a:p>
          <a:r>
            <a:rPr lang="en-US" b="0" i="0" baseline="0"/>
            <a:t>Free of distortion</a:t>
          </a:r>
          <a:endParaRPr lang="en-US"/>
        </a:p>
      </dgm:t>
    </dgm:pt>
    <dgm:pt modelId="{1197837D-49DB-496A-B061-B06E20437929}" type="parTrans" cxnId="{E0FE5F47-F26D-41CB-8EFC-8C2F8A994C89}">
      <dgm:prSet/>
      <dgm:spPr/>
      <dgm:t>
        <a:bodyPr/>
        <a:lstStyle/>
        <a:p>
          <a:endParaRPr lang="en-US"/>
        </a:p>
      </dgm:t>
    </dgm:pt>
    <dgm:pt modelId="{6430EE35-A9E1-4FDF-8705-2ACD7C0181DA}" type="sibTrans" cxnId="{E0FE5F47-F26D-41CB-8EFC-8C2F8A994C89}">
      <dgm:prSet/>
      <dgm:spPr/>
      <dgm:t>
        <a:bodyPr/>
        <a:lstStyle/>
        <a:p>
          <a:endParaRPr lang="en-US"/>
        </a:p>
      </dgm:t>
    </dgm:pt>
    <dgm:pt modelId="{E4DFE969-43FB-403C-95DD-B2DBBC9AE785}">
      <dgm:prSet/>
      <dgm:spPr/>
      <dgm:t>
        <a:bodyPr/>
        <a:lstStyle/>
        <a:p>
          <a:r>
            <a:rPr lang="en-US" b="0" i="0" baseline="0"/>
            <a:t>Relevant</a:t>
          </a:r>
          <a:endParaRPr lang="en-US"/>
        </a:p>
      </dgm:t>
    </dgm:pt>
    <dgm:pt modelId="{30AD1939-D300-4C29-97DF-610A7D972B68}" type="parTrans" cxnId="{A4F2BF16-521A-4008-81AA-2471A6547335}">
      <dgm:prSet/>
      <dgm:spPr/>
      <dgm:t>
        <a:bodyPr/>
        <a:lstStyle/>
        <a:p>
          <a:endParaRPr lang="en-US"/>
        </a:p>
      </dgm:t>
    </dgm:pt>
    <dgm:pt modelId="{BB31F66D-4B53-4B7C-93B5-5BBB42133400}" type="sibTrans" cxnId="{A4F2BF16-521A-4008-81AA-2471A6547335}">
      <dgm:prSet/>
      <dgm:spPr/>
      <dgm:t>
        <a:bodyPr/>
        <a:lstStyle/>
        <a:p>
          <a:endParaRPr lang="en-US"/>
        </a:p>
      </dgm:t>
    </dgm:pt>
    <dgm:pt modelId="{82B7259C-105C-4A15-A6D2-4666E3FE2242}">
      <dgm:prSet/>
      <dgm:spPr/>
      <dgm:t>
        <a:bodyPr/>
        <a:lstStyle/>
        <a:p>
          <a:r>
            <a:rPr lang="en-US" b="0" i="0" baseline="0"/>
            <a:t>Unbiased </a:t>
          </a:r>
          <a:endParaRPr lang="en-US"/>
        </a:p>
      </dgm:t>
    </dgm:pt>
    <dgm:pt modelId="{D92D9CA7-3048-40EE-9392-C6FB7777D838}" type="parTrans" cxnId="{DB8D4BF0-4A3B-4A80-9893-B0D38C4DC8B3}">
      <dgm:prSet/>
      <dgm:spPr/>
      <dgm:t>
        <a:bodyPr/>
        <a:lstStyle/>
        <a:p>
          <a:endParaRPr lang="en-US"/>
        </a:p>
      </dgm:t>
    </dgm:pt>
    <dgm:pt modelId="{DD4331F4-6D8C-4587-982A-D1043AFFDB78}" type="sibTrans" cxnId="{DB8D4BF0-4A3B-4A80-9893-B0D38C4DC8B3}">
      <dgm:prSet/>
      <dgm:spPr/>
      <dgm:t>
        <a:bodyPr/>
        <a:lstStyle/>
        <a:p>
          <a:endParaRPr lang="en-US"/>
        </a:p>
      </dgm:t>
    </dgm:pt>
    <dgm:pt modelId="{67D8D3D8-8F77-446C-9C67-D711BC77D722}">
      <dgm:prSet/>
      <dgm:spPr/>
      <dgm:t>
        <a:bodyPr/>
        <a:lstStyle/>
        <a:p>
          <a:r>
            <a:rPr lang="en-US" b="0" i="0" baseline="0"/>
            <a:t>Accompanied by notes</a:t>
          </a:r>
          <a:endParaRPr lang="en-US"/>
        </a:p>
      </dgm:t>
    </dgm:pt>
    <dgm:pt modelId="{B3FBAE90-8F9C-44C5-8F7E-79E64DBC03EE}" type="parTrans" cxnId="{7FDD4F0A-1BE1-4E42-936A-9C8DA655CC1C}">
      <dgm:prSet/>
      <dgm:spPr/>
      <dgm:t>
        <a:bodyPr/>
        <a:lstStyle/>
        <a:p>
          <a:endParaRPr lang="en-US"/>
        </a:p>
      </dgm:t>
    </dgm:pt>
    <dgm:pt modelId="{86845B8A-8A07-476B-8F00-227C22AFFEA4}" type="sibTrans" cxnId="{7FDD4F0A-1BE1-4E42-936A-9C8DA655CC1C}">
      <dgm:prSet/>
      <dgm:spPr/>
      <dgm:t>
        <a:bodyPr/>
        <a:lstStyle/>
        <a:p>
          <a:endParaRPr lang="en-US"/>
        </a:p>
      </dgm:t>
    </dgm:pt>
    <dgm:pt modelId="{F51C5CAB-7FFA-46DD-8E7E-3D4839CD1F15}" type="pres">
      <dgm:prSet presAssocID="{1DB9DDB0-A9F1-4D28-8154-40567475F816}" presName="linear" presStyleCnt="0">
        <dgm:presLayoutVars>
          <dgm:animLvl val="lvl"/>
          <dgm:resizeHandles val="exact"/>
        </dgm:presLayoutVars>
      </dgm:prSet>
      <dgm:spPr/>
    </dgm:pt>
    <dgm:pt modelId="{9388BD8E-7414-49C3-9198-AE0EBC184859}" type="pres">
      <dgm:prSet presAssocID="{0A25BD69-AF96-4F36-A83A-C8455B6918B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E7AB820-D2F8-4C13-AC28-CF28EAFC2045}" type="pres">
      <dgm:prSet presAssocID="{4102D8F3-2701-4F12-8F4F-E13A2F115135}" presName="spacer" presStyleCnt="0"/>
      <dgm:spPr/>
    </dgm:pt>
    <dgm:pt modelId="{00CD087A-9011-49B9-BCDE-51842BFD0EC7}" type="pres">
      <dgm:prSet presAssocID="{E40ED387-2F60-442D-9A94-5237ABCBAAA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BD67A82-480F-4E4A-A0EA-EC0C78649FFB}" type="pres">
      <dgm:prSet presAssocID="{6430EE35-A9E1-4FDF-8705-2ACD7C0181DA}" presName="spacer" presStyleCnt="0"/>
      <dgm:spPr/>
    </dgm:pt>
    <dgm:pt modelId="{4CCD59D8-E5BD-4087-8311-4697BF24C6D0}" type="pres">
      <dgm:prSet presAssocID="{E4DFE969-43FB-403C-95DD-B2DBBC9AE78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F472C3E-C4D0-4744-96EF-2967676571B3}" type="pres">
      <dgm:prSet presAssocID="{BB31F66D-4B53-4B7C-93B5-5BBB42133400}" presName="spacer" presStyleCnt="0"/>
      <dgm:spPr/>
    </dgm:pt>
    <dgm:pt modelId="{D7C0AE11-C30C-4951-A0CA-EC70DEAF2194}" type="pres">
      <dgm:prSet presAssocID="{82B7259C-105C-4A15-A6D2-4666E3FE224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C2E9744-67E6-4AE6-B8A8-6011A4C6AA4E}" type="pres">
      <dgm:prSet presAssocID="{DD4331F4-6D8C-4587-982A-D1043AFFDB78}" presName="spacer" presStyleCnt="0"/>
      <dgm:spPr/>
    </dgm:pt>
    <dgm:pt modelId="{47556316-7EB7-49EB-A412-575BA0B8CCE9}" type="pres">
      <dgm:prSet presAssocID="{67D8D3D8-8F77-446C-9C67-D711BC77D72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FDD4F0A-1BE1-4E42-936A-9C8DA655CC1C}" srcId="{1DB9DDB0-A9F1-4D28-8154-40567475F816}" destId="{67D8D3D8-8F77-446C-9C67-D711BC77D722}" srcOrd="4" destOrd="0" parTransId="{B3FBAE90-8F9C-44C5-8F7E-79E64DBC03EE}" sibTransId="{86845B8A-8A07-476B-8F00-227C22AFFEA4}"/>
    <dgm:cxn modelId="{A4F2BF16-521A-4008-81AA-2471A6547335}" srcId="{1DB9DDB0-A9F1-4D28-8154-40567475F816}" destId="{E4DFE969-43FB-403C-95DD-B2DBBC9AE785}" srcOrd="2" destOrd="0" parTransId="{30AD1939-D300-4C29-97DF-610A7D972B68}" sibTransId="{BB31F66D-4B53-4B7C-93B5-5BBB42133400}"/>
    <dgm:cxn modelId="{49702D43-869E-494E-A751-42E435EABF52}" srcId="{1DB9DDB0-A9F1-4D28-8154-40567475F816}" destId="{0A25BD69-AF96-4F36-A83A-C8455B6918BC}" srcOrd="0" destOrd="0" parTransId="{177FA7D9-F696-4DA8-A314-92718B632A52}" sibTransId="{4102D8F3-2701-4F12-8F4F-E13A2F115135}"/>
    <dgm:cxn modelId="{E0FE5F47-F26D-41CB-8EFC-8C2F8A994C89}" srcId="{1DB9DDB0-A9F1-4D28-8154-40567475F816}" destId="{E40ED387-2F60-442D-9A94-5237ABCBAAAC}" srcOrd="1" destOrd="0" parTransId="{1197837D-49DB-496A-B061-B06E20437929}" sibTransId="{6430EE35-A9E1-4FDF-8705-2ACD7C0181DA}"/>
    <dgm:cxn modelId="{5DB3E359-8658-418C-886A-88B5E5C55F53}" type="presOf" srcId="{E40ED387-2F60-442D-9A94-5237ABCBAAAC}" destId="{00CD087A-9011-49B9-BCDE-51842BFD0EC7}" srcOrd="0" destOrd="0" presId="urn:microsoft.com/office/officeart/2005/8/layout/vList2"/>
    <dgm:cxn modelId="{B6FBF959-22B9-4F7D-936D-F943A7D98B25}" type="presOf" srcId="{E4DFE969-43FB-403C-95DD-B2DBBC9AE785}" destId="{4CCD59D8-E5BD-4087-8311-4697BF24C6D0}" srcOrd="0" destOrd="0" presId="urn:microsoft.com/office/officeart/2005/8/layout/vList2"/>
    <dgm:cxn modelId="{AE415388-163E-41CB-82EA-7C21BE13AC2F}" type="presOf" srcId="{82B7259C-105C-4A15-A6D2-4666E3FE2242}" destId="{D7C0AE11-C30C-4951-A0CA-EC70DEAF2194}" srcOrd="0" destOrd="0" presId="urn:microsoft.com/office/officeart/2005/8/layout/vList2"/>
    <dgm:cxn modelId="{808F5B8C-2C19-41CE-AF7B-A19163482598}" type="presOf" srcId="{67D8D3D8-8F77-446C-9C67-D711BC77D722}" destId="{47556316-7EB7-49EB-A412-575BA0B8CCE9}" srcOrd="0" destOrd="0" presId="urn:microsoft.com/office/officeart/2005/8/layout/vList2"/>
    <dgm:cxn modelId="{2D8A00E6-50FC-4122-BF12-66AB2C5AA7F3}" type="presOf" srcId="{0A25BD69-AF96-4F36-A83A-C8455B6918BC}" destId="{9388BD8E-7414-49C3-9198-AE0EBC184859}" srcOrd="0" destOrd="0" presId="urn:microsoft.com/office/officeart/2005/8/layout/vList2"/>
    <dgm:cxn modelId="{E1F560F0-8807-42F5-8800-64C10ED96705}" type="presOf" srcId="{1DB9DDB0-A9F1-4D28-8154-40567475F816}" destId="{F51C5CAB-7FFA-46DD-8E7E-3D4839CD1F15}" srcOrd="0" destOrd="0" presId="urn:microsoft.com/office/officeart/2005/8/layout/vList2"/>
    <dgm:cxn modelId="{DB8D4BF0-4A3B-4A80-9893-B0D38C4DC8B3}" srcId="{1DB9DDB0-A9F1-4D28-8154-40567475F816}" destId="{82B7259C-105C-4A15-A6D2-4666E3FE2242}" srcOrd="3" destOrd="0" parTransId="{D92D9CA7-3048-40EE-9392-C6FB7777D838}" sibTransId="{DD4331F4-6D8C-4587-982A-D1043AFFDB78}"/>
    <dgm:cxn modelId="{D8FD65ED-2733-46FE-A5CF-0A7015968739}" type="presParOf" srcId="{F51C5CAB-7FFA-46DD-8E7E-3D4839CD1F15}" destId="{9388BD8E-7414-49C3-9198-AE0EBC184859}" srcOrd="0" destOrd="0" presId="urn:microsoft.com/office/officeart/2005/8/layout/vList2"/>
    <dgm:cxn modelId="{4C1CAB63-E67F-4E8A-98AA-B757738342E2}" type="presParOf" srcId="{F51C5CAB-7FFA-46DD-8E7E-3D4839CD1F15}" destId="{1E7AB820-D2F8-4C13-AC28-CF28EAFC2045}" srcOrd="1" destOrd="0" presId="urn:microsoft.com/office/officeart/2005/8/layout/vList2"/>
    <dgm:cxn modelId="{DEDDB007-7FAB-456B-88BF-29DAF0207AB3}" type="presParOf" srcId="{F51C5CAB-7FFA-46DD-8E7E-3D4839CD1F15}" destId="{00CD087A-9011-49B9-BCDE-51842BFD0EC7}" srcOrd="2" destOrd="0" presId="urn:microsoft.com/office/officeart/2005/8/layout/vList2"/>
    <dgm:cxn modelId="{9C7ABD66-1749-4A3F-A998-50638F74430B}" type="presParOf" srcId="{F51C5CAB-7FFA-46DD-8E7E-3D4839CD1F15}" destId="{4BD67A82-480F-4E4A-A0EA-EC0C78649FFB}" srcOrd="3" destOrd="0" presId="urn:microsoft.com/office/officeart/2005/8/layout/vList2"/>
    <dgm:cxn modelId="{F8E96E82-4254-4DC2-A409-9B49E1E20431}" type="presParOf" srcId="{F51C5CAB-7FFA-46DD-8E7E-3D4839CD1F15}" destId="{4CCD59D8-E5BD-4087-8311-4697BF24C6D0}" srcOrd="4" destOrd="0" presId="urn:microsoft.com/office/officeart/2005/8/layout/vList2"/>
    <dgm:cxn modelId="{FA5D3BAE-64F5-4DDD-81BE-DA09A98551F6}" type="presParOf" srcId="{F51C5CAB-7FFA-46DD-8E7E-3D4839CD1F15}" destId="{0F472C3E-C4D0-4744-96EF-2967676571B3}" srcOrd="5" destOrd="0" presId="urn:microsoft.com/office/officeart/2005/8/layout/vList2"/>
    <dgm:cxn modelId="{7DF1C2C3-5A39-4319-8EBC-11C44159BE80}" type="presParOf" srcId="{F51C5CAB-7FFA-46DD-8E7E-3D4839CD1F15}" destId="{D7C0AE11-C30C-4951-A0CA-EC70DEAF2194}" srcOrd="6" destOrd="0" presId="urn:microsoft.com/office/officeart/2005/8/layout/vList2"/>
    <dgm:cxn modelId="{22477A15-9B13-430C-8BDC-C5560D1783B1}" type="presParOf" srcId="{F51C5CAB-7FFA-46DD-8E7E-3D4839CD1F15}" destId="{CC2E9744-67E6-4AE6-B8A8-6011A4C6AA4E}" srcOrd="7" destOrd="0" presId="urn:microsoft.com/office/officeart/2005/8/layout/vList2"/>
    <dgm:cxn modelId="{8E49346A-EB9E-427D-A23F-B0C1A201E1E8}" type="presParOf" srcId="{F51C5CAB-7FFA-46DD-8E7E-3D4839CD1F15}" destId="{47556316-7EB7-49EB-A412-575BA0B8CCE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97EF89-ECF3-4DF5-A6A4-36FEE817F035}">
      <dsp:nvSpPr>
        <dsp:cNvPr id="0" name=""/>
        <dsp:cNvSpPr/>
      </dsp:nvSpPr>
      <dsp:spPr>
        <a:xfrm>
          <a:off x="816" y="560426"/>
          <a:ext cx="3184301" cy="19105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Inner Cordon – Provides Immediate Security of hazard/crime scene</a:t>
          </a:r>
          <a:r>
            <a:rPr lang="en-GB" sz="2200" kern="1200" dirty="0"/>
            <a:t>,</a:t>
          </a:r>
          <a:endParaRPr lang="en-US" sz="2200" kern="1200" dirty="0"/>
        </a:p>
      </dsp:txBody>
      <dsp:txXfrm>
        <a:off x="816" y="560426"/>
        <a:ext cx="3184301" cy="1910581"/>
      </dsp:txXfrm>
    </dsp:sp>
    <dsp:sp modelId="{C06F4CBA-4881-402E-9F62-43C3B5F6E600}">
      <dsp:nvSpPr>
        <dsp:cNvPr id="0" name=""/>
        <dsp:cNvSpPr/>
      </dsp:nvSpPr>
      <dsp:spPr>
        <a:xfrm>
          <a:off x="3503548" y="560426"/>
          <a:ext cx="3184301" cy="191058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Outer Cordon – Seals off extensive area around inner cordon,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03548" y="560426"/>
        <a:ext cx="3184301" cy="1910581"/>
      </dsp:txXfrm>
    </dsp:sp>
    <dsp:sp modelId="{45E315F4-CB8C-41CA-A91B-33B8532A4A55}">
      <dsp:nvSpPr>
        <dsp:cNvPr id="0" name=""/>
        <dsp:cNvSpPr/>
      </dsp:nvSpPr>
      <dsp:spPr>
        <a:xfrm>
          <a:off x="1752182" y="2789438"/>
          <a:ext cx="3184301" cy="191058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Traffic Cordon – set up beyond outer cordon to prevent unauthorised vehicle access.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52182" y="2789438"/>
        <a:ext cx="3184301" cy="19105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88BD8E-7414-49C3-9198-AE0EBC184859}">
      <dsp:nvSpPr>
        <dsp:cNvPr id="0" name=""/>
        <dsp:cNvSpPr/>
      </dsp:nvSpPr>
      <dsp:spPr>
        <a:xfrm>
          <a:off x="0" y="11522"/>
          <a:ext cx="5641974" cy="8897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0" i="0" kern="1200" baseline="0"/>
            <a:t>Accurate representation</a:t>
          </a:r>
          <a:endParaRPr lang="en-US" sz="3900" kern="1200"/>
        </a:p>
      </dsp:txBody>
      <dsp:txXfrm>
        <a:off x="43436" y="54958"/>
        <a:ext cx="5555102" cy="802913"/>
      </dsp:txXfrm>
    </dsp:sp>
    <dsp:sp modelId="{00CD087A-9011-49B9-BCDE-51842BFD0EC7}">
      <dsp:nvSpPr>
        <dsp:cNvPr id="0" name=""/>
        <dsp:cNvSpPr/>
      </dsp:nvSpPr>
      <dsp:spPr>
        <a:xfrm>
          <a:off x="0" y="1013627"/>
          <a:ext cx="5641974" cy="889785"/>
        </a:xfrm>
        <a:prstGeom prst="roundRect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0" i="0" kern="1200" baseline="0"/>
            <a:t>Free of distortion</a:t>
          </a:r>
          <a:endParaRPr lang="en-US" sz="3900" kern="1200"/>
        </a:p>
      </dsp:txBody>
      <dsp:txXfrm>
        <a:off x="43436" y="1057063"/>
        <a:ext cx="5555102" cy="802913"/>
      </dsp:txXfrm>
    </dsp:sp>
    <dsp:sp modelId="{4CCD59D8-E5BD-4087-8311-4697BF24C6D0}">
      <dsp:nvSpPr>
        <dsp:cNvPr id="0" name=""/>
        <dsp:cNvSpPr/>
      </dsp:nvSpPr>
      <dsp:spPr>
        <a:xfrm>
          <a:off x="0" y="2015732"/>
          <a:ext cx="5641974" cy="889785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0" i="0" kern="1200" baseline="0"/>
            <a:t>Relevant</a:t>
          </a:r>
          <a:endParaRPr lang="en-US" sz="3900" kern="1200"/>
        </a:p>
      </dsp:txBody>
      <dsp:txXfrm>
        <a:off x="43436" y="2059168"/>
        <a:ext cx="5555102" cy="802913"/>
      </dsp:txXfrm>
    </dsp:sp>
    <dsp:sp modelId="{D7C0AE11-C30C-4951-A0CA-EC70DEAF2194}">
      <dsp:nvSpPr>
        <dsp:cNvPr id="0" name=""/>
        <dsp:cNvSpPr/>
      </dsp:nvSpPr>
      <dsp:spPr>
        <a:xfrm>
          <a:off x="0" y="3017837"/>
          <a:ext cx="5641974" cy="889785"/>
        </a:xfrm>
        <a:prstGeom prst="roundRect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0" i="0" kern="1200" baseline="0"/>
            <a:t>Unbiased </a:t>
          </a:r>
          <a:endParaRPr lang="en-US" sz="3900" kern="1200"/>
        </a:p>
      </dsp:txBody>
      <dsp:txXfrm>
        <a:off x="43436" y="3061273"/>
        <a:ext cx="5555102" cy="802913"/>
      </dsp:txXfrm>
    </dsp:sp>
    <dsp:sp modelId="{47556316-7EB7-49EB-A412-575BA0B8CCE9}">
      <dsp:nvSpPr>
        <dsp:cNvPr id="0" name=""/>
        <dsp:cNvSpPr/>
      </dsp:nvSpPr>
      <dsp:spPr>
        <a:xfrm>
          <a:off x="0" y="4019942"/>
          <a:ext cx="5641974" cy="889785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0" i="0" kern="1200" baseline="0"/>
            <a:t>Accompanied by notes</a:t>
          </a:r>
          <a:endParaRPr lang="en-US" sz="3900" kern="1200"/>
        </a:p>
      </dsp:txBody>
      <dsp:txXfrm>
        <a:off x="43436" y="4063378"/>
        <a:ext cx="5555102" cy="8029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A07DB8-E273-4CF3-AEDB-93451092387E}" type="datetimeFigureOut">
              <a:rPr lang="en-US" smtClean="0"/>
              <a:t>2/10/2020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B67853-C38E-4CEF-A7D7-9FAC5359E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315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E2C3A7A-857F-4DA4-ABCF-A559F96F26C3}" type="slidenum">
              <a:rPr lang="en-GB" altLang="en-US">
                <a:solidFill>
                  <a:srgbClr val="000000"/>
                </a:solidFill>
                <a:latin typeface="Comic Sans MS" panose="030F0702030302020204" pitchFamily="66" charset="0"/>
              </a:rPr>
              <a:pPr eaLnBrk="1" hangingPunct="1"/>
              <a:t>10</a:t>
            </a:fld>
            <a:endParaRPr lang="en-GB" altLang="en-US">
              <a:solidFill>
                <a:srgbClr val="0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146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4213"/>
            <a:ext cx="6096000" cy="3429000"/>
          </a:xfrm>
          <a:ln/>
        </p:spPr>
      </p:sp>
      <p:sp>
        <p:nvSpPr>
          <p:cNvPr id="1146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 eaLnBrk="1" hangingPunct="1"/>
            <a:r>
              <a:rPr lang="en-GB" altLang="en-US"/>
              <a:t>OUTLINE THE IMPORTANCE OF THE CRIME SCENE LOG: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GB" altLang="en-US"/>
              <a:t>IT MUST BE KEPT UP TO DATE 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GB" altLang="en-US"/>
              <a:t>PROPER BRIEFINGS NOT ONLY TO THE FIRST OFFICER BUT FROM OFFICER TO OFFICER AT HANDOVER POINT</a:t>
            </a:r>
            <a:endParaRPr lang="en-US" altLang="en-US"/>
          </a:p>
          <a:p>
            <a:pPr marL="228600" indent="-228600" eaLnBrk="1" hangingPunct="1"/>
            <a:endParaRPr lang="en-GB" altLang="en-US"/>
          </a:p>
          <a:p>
            <a:pPr marL="228600" indent="-228600"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05616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691735"/>
      </p:ext>
    </p:extLst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487479"/>
      </p:ext>
    </p:extLst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82277433"/>
      </p:ext>
    </p:extLst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165384"/>
      </p:ext>
    </p:extLst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340806"/>
      </p:ext>
    </p:extLst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887841"/>
      </p:ext>
    </p:extLst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34967175"/>
      </p:ext>
    </p:extLst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627517"/>
      </p:ext>
    </p:extLst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12046892"/>
      </p:ext>
    </p:extLst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080458"/>
      </p:ext>
    </p:extLst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1295401"/>
            <a:ext cx="2628900" cy="48815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1295401"/>
            <a:ext cx="7683500" cy="48815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990313"/>
      </p:ext>
    </p:extLst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295400"/>
            <a:ext cx="10363200" cy="304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825626"/>
            <a:ext cx="5156200" cy="20986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4076701"/>
            <a:ext cx="5156200" cy="21002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53180"/>
      </p:ext>
    </p:extLst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295400"/>
            <a:ext cx="10363200" cy="304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440882"/>
      </p:ext>
    </p:extLst>
  </p:cSld>
  <p:clrMapOvr>
    <a:masterClrMapping/>
  </p:clrMapOvr>
  <p:transition>
    <p:wipe dir="r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4AF84-23CB-4D7F-856F-8B291F0B2FC6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7977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C2EF7-A223-4E99-912F-45B9C61BC02F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1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54EA0-3721-4B8F-BBEF-FE97C214FFFE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42959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6A696-ADB8-4C94-8A60-C10A7A32928A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69720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A9C79-3B87-4F5D-BB4D-50AF625416CC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70142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BD95D-C5DE-4C1E-9B36-052AC691F814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462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68F48-4F26-4461-902A-D0A477C1AF2A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028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F5353-A606-475C-A9EB-227FAB1E37B2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6248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C1C8B-2535-4C36-AC1F-CAF30D9389FC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84491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1C762-3712-4277-A873-5D1231C7DE34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61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B4172-7B25-4093-8458-0DB51B2E570D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66538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914400" y="609600"/>
            <a:ext cx="103632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9144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0289E5A4-AC76-4C8C-8E5B-F286A39B4C19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1324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2F7A5119-FD0A-43A4-A438-DC2E84531766}" type="datetimeFigureOut">
              <a:rPr lang="en-US" smtClean="0"/>
              <a:t>2/10/2020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EA30F-FE0B-4F5E-9CA6-0345B984938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51709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5119-FD0A-43A4-A438-DC2E84531766}" type="datetimeFigureOut">
              <a:rPr lang="en-US" smtClean="0"/>
              <a:t>2/10/2020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EA30F-FE0B-4F5E-9CA6-0345B98493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6380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5119-FD0A-43A4-A438-DC2E84531766}" type="datetimeFigureOut">
              <a:rPr lang="en-US" smtClean="0"/>
              <a:t>2/10/2020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EA30F-FE0B-4F5E-9CA6-0345B984938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89053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5119-FD0A-43A4-A438-DC2E84531766}" type="datetimeFigureOut">
              <a:rPr lang="en-US" smtClean="0"/>
              <a:t>2/10/2020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EA30F-FE0B-4F5E-9CA6-0345B98493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0728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5119-FD0A-43A4-A438-DC2E84531766}" type="datetimeFigureOut">
              <a:rPr lang="en-US" smtClean="0"/>
              <a:t>2/10/2020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EA30F-FE0B-4F5E-9CA6-0345B98493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5876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5119-FD0A-43A4-A438-DC2E84531766}" type="datetimeFigureOut">
              <a:rPr lang="en-US" smtClean="0"/>
              <a:t>2/10/2020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EA30F-FE0B-4F5E-9CA6-0345B98493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53582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5119-FD0A-43A4-A438-DC2E84531766}" type="datetimeFigureOut">
              <a:rPr lang="en-US" smtClean="0"/>
              <a:t>2/10/2020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EA30F-FE0B-4F5E-9CA6-0345B98493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1752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5119-FD0A-43A4-A438-DC2E84531766}" type="datetimeFigureOut">
              <a:rPr lang="en-US" smtClean="0"/>
              <a:t>2/10/2020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EA30F-FE0B-4F5E-9CA6-0345B98493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6508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5119-FD0A-43A4-A438-DC2E84531766}" type="datetimeFigureOut">
              <a:rPr lang="en-US" smtClean="0"/>
              <a:t>2/10/2020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EA30F-FE0B-4F5E-9CA6-0345B984938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718120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5119-FD0A-43A4-A438-DC2E84531766}" type="datetimeFigureOut">
              <a:rPr lang="en-US" smtClean="0"/>
              <a:t>2/10/2020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EA30F-FE0B-4F5E-9CA6-0345B98493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65279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5119-FD0A-43A4-A438-DC2E84531766}" type="datetimeFigureOut">
              <a:rPr lang="en-US" smtClean="0"/>
              <a:t>2/10/2020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EA30F-FE0B-4F5E-9CA6-0345B984938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637147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2772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6663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19464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05566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43758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07077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3239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1004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859086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69957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11371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06DAA-0FC6-488B-99A9-AC14CA0D3E9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4E5BC-C44D-4552-BEBF-DE43D78EBB1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6628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06DAA-0FC6-488B-99A9-AC14CA0D3E9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4E5BC-C44D-4552-BEBF-DE43D78EBB1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641317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06DAA-0FC6-488B-99A9-AC14CA0D3E9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4E5BC-C44D-4552-BEBF-DE43D78EBB1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286021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06DAA-0FC6-488B-99A9-AC14CA0D3E9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4E5BC-C44D-4552-BEBF-DE43D78EBB1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4574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06DAA-0FC6-488B-99A9-AC14CA0D3E9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4E5BC-C44D-4552-BEBF-DE43D78EBB1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46911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06DAA-0FC6-488B-99A9-AC14CA0D3E9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4E5BC-C44D-4552-BEBF-DE43D78EBB1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419993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06DAA-0FC6-488B-99A9-AC14CA0D3E9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4E5BC-C44D-4552-BEBF-DE43D78EBB1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12578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06DAA-0FC6-488B-99A9-AC14CA0D3E9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4E5BC-C44D-4552-BEBF-DE43D78EBB1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59130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06DAA-0FC6-488B-99A9-AC14CA0D3E9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4E5BC-C44D-4552-BEBF-DE43D78EBB1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4510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06DAA-0FC6-488B-99A9-AC14CA0D3E9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4E5BC-C44D-4552-BEBF-DE43D78EBB1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800110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06DAA-0FC6-488B-99A9-AC14CA0D3E9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4E5BC-C44D-4552-BEBF-DE43D78EBB1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093698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0743"/>
          </a:xfrm>
          <a:prstGeom prst="rect">
            <a:avLst/>
          </a:prstGeom>
        </p:spPr>
      </p:pic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7416800" y="6324600"/>
            <a:ext cx="3962400" cy="3810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 baseline="0">
                <a:solidFill>
                  <a:schemeClr val="tx2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9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Document Title  I  Rabdan Academy  I Date</a:t>
            </a:r>
          </a:p>
          <a:p>
            <a:pPr lvl="0"/>
            <a:endParaRPr lang="en-US" dirty="0"/>
          </a:p>
        </p:txBody>
      </p:sp>
      <p:sp>
        <p:nvSpPr>
          <p:cNvPr id="19" name="Text Placeholder 18"/>
          <p:cNvSpPr>
            <a:spLocks noGrp="1"/>
          </p:cNvSpPr>
          <p:nvPr>
            <p:ph type="body" sz="quarter" idx="16" hasCustomPrompt="1"/>
          </p:nvPr>
        </p:nvSpPr>
        <p:spPr>
          <a:xfrm>
            <a:off x="914400" y="228600"/>
            <a:ext cx="10363200" cy="533400"/>
          </a:xfrm>
        </p:spPr>
        <p:txBody>
          <a:bodyPr>
            <a:normAutofit/>
          </a:bodyPr>
          <a:lstStyle>
            <a:lvl1pPr marL="0" indent="0" algn="r">
              <a:buNone/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17" hasCustomPrompt="1"/>
          </p:nvPr>
        </p:nvSpPr>
        <p:spPr>
          <a:xfrm>
            <a:off x="914400" y="990600"/>
            <a:ext cx="10363200" cy="457200"/>
          </a:xfrm>
        </p:spPr>
        <p:txBody>
          <a:bodyPr/>
          <a:lstStyle>
            <a:lvl1pPr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8" hasCustomPrompt="1"/>
          </p:nvPr>
        </p:nvSpPr>
        <p:spPr>
          <a:xfrm>
            <a:off x="914400" y="2438400"/>
            <a:ext cx="10363200" cy="3505200"/>
          </a:xfrm>
        </p:spPr>
        <p:txBody>
          <a:bodyPr>
            <a:normAutofit/>
          </a:bodyPr>
          <a:lstStyle>
            <a:lvl1pPr>
              <a:defRPr sz="14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Dummy Body Copy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 hasCustomPrompt="1"/>
          </p:nvPr>
        </p:nvSpPr>
        <p:spPr>
          <a:xfrm>
            <a:off x="914400" y="1600200"/>
            <a:ext cx="10363200" cy="457200"/>
          </a:xfrm>
        </p:spPr>
        <p:txBody>
          <a:bodyPr>
            <a:normAutofit/>
          </a:bodyPr>
          <a:lstStyle>
            <a:lvl1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 Title</a:t>
            </a:r>
          </a:p>
        </p:txBody>
      </p:sp>
    </p:spTree>
    <p:extLst>
      <p:ext uri="{BB962C8B-B14F-4D97-AF65-F5344CB8AC3E}">
        <p14:creationId xmlns:p14="http://schemas.microsoft.com/office/powerpoint/2010/main" val="398561527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0743"/>
          </a:xfrm>
          <a:prstGeom prst="rect">
            <a:avLst/>
          </a:prstGeom>
        </p:spPr>
      </p:pic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7416800" y="6324600"/>
            <a:ext cx="3962400" cy="3810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 baseline="0">
                <a:solidFill>
                  <a:schemeClr val="tx2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9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Document Title  I  Rabdan Academy  I Date</a:t>
            </a:r>
          </a:p>
          <a:p>
            <a:pPr lvl="0"/>
            <a:endParaRPr lang="en-US" dirty="0"/>
          </a:p>
        </p:txBody>
      </p:sp>
      <p:sp>
        <p:nvSpPr>
          <p:cNvPr id="19" name="Text Placeholder 18"/>
          <p:cNvSpPr>
            <a:spLocks noGrp="1"/>
          </p:cNvSpPr>
          <p:nvPr>
            <p:ph type="body" sz="quarter" idx="16" hasCustomPrompt="1"/>
          </p:nvPr>
        </p:nvSpPr>
        <p:spPr>
          <a:xfrm>
            <a:off x="914400" y="228600"/>
            <a:ext cx="10363200" cy="533400"/>
          </a:xfrm>
        </p:spPr>
        <p:txBody>
          <a:bodyPr>
            <a:normAutofit/>
          </a:bodyPr>
          <a:lstStyle>
            <a:lvl1pPr marL="0" indent="0" algn="r">
              <a:buNone/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17" hasCustomPrompt="1"/>
          </p:nvPr>
        </p:nvSpPr>
        <p:spPr>
          <a:xfrm>
            <a:off x="914400" y="990600"/>
            <a:ext cx="10363200" cy="457200"/>
          </a:xfrm>
        </p:spPr>
        <p:txBody>
          <a:bodyPr/>
          <a:lstStyle>
            <a:lvl1pPr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8" hasCustomPrompt="1"/>
          </p:nvPr>
        </p:nvSpPr>
        <p:spPr>
          <a:xfrm>
            <a:off x="914400" y="2438400"/>
            <a:ext cx="10363200" cy="3505200"/>
          </a:xfrm>
        </p:spPr>
        <p:txBody>
          <a:bodyPr>
            <a:normAutofit/>
          </a:bodyPr>
          <a:lstStyle>
            <a:lvl1pPr>
              <a:defRPr sz="14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Dummy Body Copy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 hasCustomPrompt="1"/>
          </p:nvPr>
        </p:nvSpPr>
        <p:spPr>
          <a:xfrm>
            <a:off x="914400" y="1600200"/>
            <a:ext cx="10363200" cy="457200"/>
          </a:xfrm>
        </p:spPr>
        <p:txBody>
          <a:bodyPr>
            <a:normAutofit/>
          </a:bodyPr>
          <a:lstStyle>
            <a:lvl1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 Title</a:t>
            </a:r>
          </a:p>
        </p:txBody>
      </p:sp>
    </p:spTree>
    <p:extLst>
      <p:ext uri="{BB962C8B-B14F-4D97-AF65-F5344CB8AC3E}">
        <p14:creationId xmlns:p14="http://schemas.microsoft.com/office/powerpoint/2010/main" val="126061999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0743"/>
          </a:xfrm>
          <a:prstGeom prst="rect">
            <a:avLst/>
          </a:prstGeom>
        </p:spPr>
      </p:pic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7416800" y="6324600"/>
            <a:ext cx="3962400" cy="3810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 baseline="0">
                <a:solidFill>
                  <a:schemeClr val="tx2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9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Document Title  I  Rabdan Academy  I Date</a:t>
            </a:r>
          </a:p>
          <a:p>
            <a:pPr lvl="0"/>
            <a:endParaRPr lang="en-US" dirty="0"/>
          </a:p>
        </p:txBody>
      </p:sp>
      <p:sp>
        <p:nvSpPr>
          <p:cNvPr id="19" name="Text Placeholder 18"/>
          <p:cNvSpPr>
            <a:spLocks noGrp="1"/>
          </p:cNvSpPr>
          <p:nvPr>
            <p:ph type="body" sz="quarter" idx="16" hasCustomPrompt="1"/>
          </p:nvPr>
        </p:nvSpPr>
        <p:spPr>
          <a:xfrm>
            <a:off x="914400" y="228600"/>
            <a:ext cx="10363200" cy="533400"/>
          </a:xfrm>
        </p:spPr>
        <p:txBody>
          <a:bodyPr>
            <a:normAutofit/>
          </a:bodyPr>
          <a:lstStyle>
            <a:lvl1pPr marL="0" indent="0" algn="r">
              <a:buNone/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17" hasCustomPrompt="1"/>
          </p:nvPr>
        </p:nvSpPr>
        <p:spPr>
          <a:xfrm>
            <a:off x="914400" y="990600"/>
            <a:ext cx="10363200" cy="457200"/>
          </a:xfrm>
        </p:spPr>
        <p:txBody>
          <a:bodyPr/>
          <a:lstStyle>
            <a:lvl1pPr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8" hasCustomPrompt="1"/>
          </p:nvPr>
        </p:nvSpPr>
        <p:spPr>
          <a:xfrm>
            <a:off x="914400" y="2438400"/>
            <a:ext cx="10363200" cy="3505200"/>
          </a:xfrm>
        </p:spPr>
        <p:txBody>
          <a:bodyPr>
            <a:normAutofit/>
          </a:bodyPr>
          <a:lstStyle>
            <a:lvl1pPr>
              <a:defRPr sz="14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Dummy Body Copy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 hasCustomPrompt="1"/>
          </p:nvPr>
        </p:nvSpPr>
        <p:spPr>
          <a:xfrm>
            <a:off x="914400" y="1600200"/>
            <a:ext cx="10363200" cy="457200"/>
          </a:xfrm>
        </p:spPr>
        <p:txBody>
          <a:bodyPr>
            <a:normAutofit/>
          </a:bodyPr>
          <a:lstStyle>
            <a:lvl1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 Title</a:t>
            </a:r>
          </a:p>
        </p:txBody>
      </p:sp>
    </p:spTree>
    <p:extLst>
      <p:ext uri="{BB962C8B-B14F-4D97-AF65-F5344CB8AC3E}">
        <p14:creationId xmlns:p14="http://schemas.microsoft.com/office/powerpoint/2010/main" val="144177747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0743"/>
          </a:xfrm>
          <a:prstGeom prst="rect">
            <a:avLst/>
          </a:prstGeom>
        </p:spPr>
      </p:pic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7416800" y="6324600"/>
            <a:ext cx="3962400" cy="3810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 baseline="0">
                <a:solidFill>
                  <a:schemeClr val="tx2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9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Document Title  I  Rabdan Academy  I Date</a:t>
            </a:r>
          </a:p>
          <a:p>
            <a:pPr lvl="0"/>
            <a:endParaRPr lang="en-US" dirty="0"/>
          </a:p>
        </p:txBody>
      </p:sp>
      <p:sp>
        <p:nvSpPr>
          <p:cNvPr id="19" name="Text Placeholder 18"/>
          <p:cNvSpPr>
            <a:spLocks noGrp="1"/>
          </p:cNvSpPr>
          <p:nvPr>
            <p:ph type="body" sz="quarter" idx="16" hasCustomPrompt="1"/>
          </p:nvPr>
        </p:nvSpPr>
        <p:spPr>
          <a:xfrm>
            <a:off x="914400" y="228600"/>
            <a:ext cx="10363200" cy="533400"/>
          </a:xfrm>
        </p:spPr>
        <p:txBody>
          <a:bodyPr>
            <a:normAutofit/>
          </a:bodyPr>
          <a:lstStyle>
            <a:lvl1pPr marL="0" indent="0" algn="r">
              <a:buNone/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17" hasCustomPrompt="1"/>
          </p:nvPr>
        </p:nvSpPr>
        <p:spPr>
          <a:xfrm>
            <a:off x="914400" y="990600"/>
            <a:ext cx="10363200" cy="457200"/>
          </a:xfrm>
        </p:spPr>
        <p:txBody>
          <a:bodyPr/>
          <a:lstStyle>
            <a:lvl1pPr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8" hasCustomPrompt="1"/>
          </p:nvPr>
        </p:nvSpPr>
        <p:spPr>
          <a:xfrm>
            <a:off x="914400" y="2438400"/>
            <a:ext cx="10363200" cy="3505200"/>
          </a:xfrm>
        </p:spPr>
        <p:txBody>
          <a:bodyPr>
            <a:normAutofit/>
          </a:bodyPr>
          <a:lstStyle>
            <a:lvl1pPr>
              <a:defRPr sz="14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Dummy Body Copy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 hasCustomPrompt="1"/>
          </p:nvPr>
        </p:nvSpPr>
        <p:spPr>
          <a:xfrm>
            <a:off x="914400" y="1600200"/>
            <a:ext cx="10363200" cy="457200"/>
          </a:xfrm>
        </p:spPr>
        <p:txBody>
          <a:bodyPr>
            <a:normAutofit/>
          </a:bodyPr>
          <a:lstStyle>
            <a:lvl1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 Title</a:t>
            </a:r>
          </a:p>
        </p:txBody>
      </p:sp>
    </p:spTree>
    <p:extLst>
      <p:ext uri="{BB962C8B-B14F-4D97-AF65-F5344CB8AC3E}">
        <p14:creationId xmlns:p14="http://schemas.microsoft.com/office/powerpoint/2010/main" val="68000426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0743"/>
          </a:xfrm>
          <a:prstGeom prst="rect">
            <a:avLst/>
          </a:prstGeom>
        </p:spPr>
      </p:pic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7416800" y="6324600"/>
            <a:ext cx="3962400" cy="3810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 baseline="0">
                <a:solidFill>
                  <a:schemeClr val="tx2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9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Document Title  I  Rabdan Academy  I Date</a:t>
            </a:r>
          </a:p>
          <a:p>
            <a:pPr lvl="0"/>
            <a:endParaRPr lang="en-US" dirty="0"/>
          </a:p>
        </p:txBody>
      </p:sp>
      <p:sp>
        <p:nvSpPr>
          <p:cNvPr id="19" name="Text Placeholder 18"/>
          <p:cNvSpPr>
            <a:spLocks noGrp="1"/>
          </p:cNvSpPr>
          <p:nvPr>
            <p:ph type="body" sz="quarter" idx="16" hasCustomPrompt="1"/>
          </p:nvPr>
        </p:nvSpPr>
        <p:spPr>
          <a:xfrm>
            <a:off x="914400" y="228600"/>
            <a:ext cx="10363200" cy="533400"/>
          </a:xfrm>
        </p:spPr>
        <p:txBody>
          <a:bodyPr>
            <a:normAutofit/>
          </a:bodyPr>
          <a:lstStyle>
            <a:lvl1pPr marL="0" indent="0" algn="r">
              <a:buNone/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17" hasCustomPrompt="1"/>
          </p:nvPr>
        </p:nvSpPr>
        <p:spPr>
          <a:xfrm>
            <a:off x="914400" y="990600"/>
            <a:ext cx="10363200" cy="457200"/>
          </a:xfrm>
        </p:spPr>
        <p:txBody>
          <a:bodyPr/>
          <a:lstStyle>
            <a:lvl1pPr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8" hasCustomPrompt="1"/>
          </p:nvPr>
        </p:nvSpPr>
        <p:spPr>
          <a:xfrm>
            <a:off x="914400" y="2438400"/>
            <a:ext cx="10363200" cy="3505200"/>
          </a:xfrm>
        </p:spPr>
        <p:txBody>
          <a:bodyPr>
            <a:normAutofit/>
          </a:bodyPr>
          <a:lstStyle>
            <a:lvl1pPr>
              <a:defRPr sz="14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Dummy Body Copy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 hasCustomPrompt="1"/>
          </p:nvPr>
        </p:nvSpPr>
        <p:spPr>
          <a:xfrm>
            <a:off x="914400" y="1600200"/>
            <a:ext cx="10363200" cy="457200"/>
          </a:xfrm>
        </p:spPr>
        <p:txBody>
          <a:bodyPr>
            <a:normAutofit/>
          </a:bodyPr>
          <a:lstStyle>
            <a:lvl1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 Title</a:t>
            </a:r>
          </a:p>
        </p:txBody>
      </p:sp>
    </p:spTree>
    <p:extLst>
      <p:ext uri="{BB962C8B-B14F-4D97-AF65-F5344CB8AC3E}">
        <p14:creationId xmlns:p14="http://schemas.microsoft.com/office/powerpoint/2010/main" val="28269492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0743"/>
          </a:xfrm>
          <a:prstGeom prst="rect">
            <a:avLst/>
          </a:prstGeom>
        </p:spPr>
      </p:pic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7416800" y="6324600"/>
            <a:ext cx="3962400" cy="3810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 baseline="0">
                <a:solidFill>
                  <a:schemeClr val="tx2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9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Document Title  I  Rabdan Academy  I Date</a:t>
            </a:r>
          </a:p>
          <a:p>
            <a:pPr lvl="0"/>
            <a:endParaRPr lang="en-US" dirty="0"/>
          </a:p>
        </p:txBody>
      </p:sp>
      <p:sp>
        <p:nvSpPr>
          <p:cNvPr id="19" name="Text Placeholder 18"/>
          <p:cNvSpPr>
            <a:spLocks noGrp="1"/>
          </p:cNvSpPr>
          <p:nvPr>
            <p:ph type="body" sz="quarter" idx="16" hasCustomPrompt="1"/>
          </p:nvPr>
        </p:nvSpPr>
        <p:spPr>
          <a:xfrm>
            <a:off x="914400" y="228600"/>
            <a:ext cx="10363200" cy="533400"/>
          </a:xfrm>
        </p:spPr>
        <p:txBody>
          <a:bodyPr>
            <a:normAutofit/>
          </a:bodyPr>
          <a:lstStyle>
            <a:lvl1pPr marL="0" indent="0" algn="r">
              <a:buNone/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17" hasCustomPrompt="1"/>
          </p:nvPr>
        </p:nvSpPr>
        <p:spPr>
          <a:xfrm>
            <a:off x="914400" y="990600"/>
            <a:ext cx="10363200" cy="457200"/>
          </a:xfrm>
        </p:spPr>
        <p:txBody>
          <a:bodyPr/>
          <a:lstStyle>
            <a:lvl1pPr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8" hasCustomPrompt="1"/>
          </p:nvPr>
        </p:nvSpPr>
        <p:spPr>
          <a:xfrm>
            <a:off x="914400" y="2438400"/>
            <a:ext cx="10363200" cy="3505200"/>
          </a:xfrm>
        </p:spPr>
        <p:txBody>
          <a:bodyPr>
            <a:normAutofit/>
          </a:bodyPr>
          <a:lstStyle>
            <a:lvl1pPr>
              <a:defRPr sz="14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Dummy Body Copy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 hasCustomPrompt="1"/>
          </p:nvPr>
        </p:nvSpPr>
        <p:spPr>
          <a:xfrm>
            <a:off x="914400" y="1600200"/>
            <a:ext cx="10363200" cy="457200"/>
          </a:xfrm>
        </p:spPr>
        <p:txBody>
          <a:bodyPr>
            <a:normAutofit/>
          </a:bodyPr>
          <a:lstStyle>
            <a:lvl1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 Title</a:t>
            </a:r>
          </a:p>
        </p:txBody>
      </p:sp>
    </p:spTree>
    <p:extLst>
      <p:ext uri="{BB962C8B-B14F-4D97-AF65-F5344CB8AC3E}">
        <p14:creationId xmlns:p14="http://schemas.microsoft.com/office/powerpoint/2010/main" val="320323726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0743"/>
          </a:xfrm>
          <a:prstGeom prst="rect">
            <a:avLst/>
          </a:prstGeom>
        </p:spPr>
      </p:pic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7416800" y="6324600"/>
            <a:ext cx="3962400" cy="3810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 baseline="0">
                <a:solidFill>
                  <a:schemeClr val="tx2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9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Document Title  I  Rabdan Academy  I Date</a:t>
            </a:r>
          </a:p>
          <a:p>
            <a:pPr lvl="0"/>
            <a:endParaRPr lang="en-US" dirty="0"/>
          </a:p>
        </p:txBody>
      </p:sp>
      <p:sp>
        <p:nvSpPr>
          <p:cNvPr id="19" name="Text Placeholder 18"/>
          <p:cNvSpPr>
            <a:spLocks noGrp="1"/>
          </p:cNvSpPr>
          <p:nvPr>
            <p:ph type="body" sz="quarter" idx="16" hasCustomPrompt="1"/>
          </p:nvPr>
        </p:nvSpPr>
        <p:spPr>
          <a:xfrm>
            <a:off x="914400" y="228600"/>
            <a:ext cx="10363200" cy="533400"/>
          </a:xfrm>
        </p:spPr>
        <p:txBody>
          <a:bodyPr>
            <a:normAutofit/>
          </a:bodyPr>
          <a:lstStyle>
            <a:lvl1pPr marL="0" indent="0" algn="r">
              <a:buNone/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17" hasCustomPrompt="1"/>
          </p:nvPr>
        </p:nvSpPr>
        <p:spPr>
          <a:xfrm>
            <a:off x="914400" y="990600"/>
            <a:ext cx="10363200" cy="457200"/>
          </a:xfrm>
        </p:spPr>
        <p:txBody>
          <a:bodyPr/>
          <a:lstStyle>
            <a:lvl1pPr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8" hasCustomPrompt="1"/>
          </p:nvPr>
        </p:nvSpPr>
        <p:spPr>
          <a:xfrm>
            <a:off x="914400" y="2438400"/>
            <a:ext cx="10363200" cy="3505200"/>
          </a:xfrm>
        </p:spPr>
        <p:txBody>
          <a:bodyPr>
            <a:normAutofit/>
          </a:bodyPr>
          <a:lstStyle>
            <a:lvl1pPr>
              <a:defRPr sz="14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Dummy Body Copy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 hasCustomPrompt="1"/>
          </p:nvPr>
        </p:nvSpPr>
        <p:spPr>
          <a:xfrm>
            <a:off x="914400" y="1600200"/>
            <a:ext cx="10363200" cy="457200"/>
          </a:xfrm>
        </p:spPr>
        <p:txBody>
          <a:bodyPr>
            <a:normAutofit/>
          </a:bodyPr>
          <a:lstStyle>
            <a:lvl1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 Title</a:t>
            </a:r>
          </a:p>
        </p:txBody>
      </p:sp>
    </p:spTree>
    <p:extLst>
      <p:ext uri="{BB962C8B-B14F-4D97-AF65-F5344CB8AC3E}">
        <p14:creationId xmlns:p14="http://schemas.microsoft.com/office/powerpoint/2010/main" val="46162492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0743"/>
          </a:xfrm>
          <a:prstGeom prst="rect">
            <a:avLst/>
          </a:prstGeom>
        </p:spPr>
      </p:pic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7416800" y="6324600"/>
            <a:ext cx="3962400" cy="3810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 baseline="0">
                <a:solidFill>
                  <a:schemeClr val="tx2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9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Document Title  I  Rabdan Academy  I Date</a:t>
            </a:r>
          </a:p>
          <a:p>
            <a:pPr lvl="0"/>
            <a:endParaRPr lang="en-US" dirty="0"/>
          </a:p>
        </p:txBody>
      </p:sp>
      <p:sp>
        <p:nvSpPr>
          <p:cNvPr id="19" name="Text Placeholder 18"/>
          <p:cNvSpPr>
            <a:spLocks noGrp="1"/>
          </p:cNvSpPr>
          <p:nvPr>
            <p:ph type="body" sz="quarter" idx="16" hasCustomPrompt="1"/>
          </p:nvPr>
        </p:nvSpPr>
        <p:spPr>
          <a:xfrm>
            <a:off x="914400" y="228600"/>
            <a:ext cx="10363200" cy="533400"/>
          </a:xfrm>
        </p:spPr>
        <p:txBody>
          <a:bodyPr>
            <a:normAutofit/>
          </a:bodyPr>
          <a:lstStyle>
            <a:lvl1pPr marL="0" indent="0" algn="r">
              <a:buNone/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17" hasCustomPrompt="1"/>
          </p:nvPr>
        </p:nvSpPr>
        <p:spPr>
          <a:xfrm>
            <a:off x="914400" y="990600"/>
            <a:ext cx="10363200" cy="457200"/>
          </a:xfrm>
        </p:spPr>
        <p:txBody>
          <a:bodyPr/>
          <a:lstStyle>
            <a:lvl1pPr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8" hasCustomPrompt="1"/>
          </p:nvPr>
        </p:nvSpPr>
        <p:spPr>
          <a:xfrm>
            <a:off x="914400" y="2438400"/>
            <a:ext cx="10363200" cy="3505200"/>
          </a:xfrm>
        </p:spPr>
        <p:txBody>
          <a:bodyPr>
            <a:normAutofit/>
          </a:bodyPr>
          <a:lstStyle>
            <a:lvl1pPr>
              <a:defRPr sz="14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Dummy Body Copy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 hasCustomPrompt="1"/>
          </p:nvPr>
        </p:nvSpPr>
        <p:spPr>
          <a:xfrm>
            <a:off x="914400" y="1600200"/>
            <a:ext cx="10363200" cy="457200"/>
          </a:xfrm>
        </p:spPr>
        <p:txBody>
          <a:bodyPr>
            <a:normAutofit/>
          </a:bodyPr>
          <a:lstStyle>
            <a:lvl1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 Title</a:t>
            </a:r>
          </a:p>
        </p:txBody>
      </p:sp>
    </p:spTree>
    <p:extLst>
      <p:ext uri="{BB962C8B-B14F-4D97-AF65-F5344CB8AC3E}">
        <p14:creationId xmlns:p14="http://schemas.microsoft.com/office/powerpoint/2010/main" val="326437607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0743"/>
          </a:xfrm>
          <a:prstGeom prst="rect">
            <a:avLst/>
          </a:prstGeom>
        </p:spPr>
      </p:pic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7416800" y="6324600"/>
            <a:ext cx="3962400" cy="3810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 baseline="0">
                <a:solidFill>
                  <a:schemeClr val="tx2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9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Document Title  I  Rabdan Academy  I Date</a:t>
            </a:r>
          </a:p>
          <a:p>
            <a:pPr lvl="0"/>
            <a:endParaRPr lang="en-US" dirty="0"/>
          </a:p>
        </p:txBody>
      </p:sp>
      <p:sp>
        <p:nvSpPr>
          <p:cNvPr id="19" name="Text Placeholder 18"/>
          <p:cNvSpPr>
            <a:spLocks noGrp="1"/>
          </p:cNvSpPr>
          <p:nvPr>
            <p:ph type="body" sz="quarter" idx="16" hasCustomPrompt="1"/>
          </p:nvPr>
        </p:nvSpPr>
        <p:spPr>
          <a:xfrm>
            <a:off x="914400" y="228600"/>
            <a:ext cx="10363200" cy="533400"/>
          </a:xfrm>
        </p:spPr>
        <p:txBody>
          <a:bodyPr>
            <a:normAutofit/>
          </a:bodyPr>
          <a:lstStyle>
            <a:lvl1pPr marL="0" indent="0" algn="r">
              <a:buNone/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17" hasCustomPrompt="1"/>
          </p:nvPr>
        </p:nvSpPr>
        <p:spPr>
          <a:xfrm>
            <a:off x="914400" y="990600"/>
            <a:ext cx="10363200" cy="457200"/>
          </a:xfrm>
        </p:spPr>
        <p:txBody>
          <a:bodyPr/>
          <a:lstStyle>
            <a:lvl1pPr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8" hasCustomPrompt="1"/>
          </p:nvPr>
        </p:nvSpPr>
        <p:spPr>
          <a:xfrm>
            <a:off x="914400" y="2438400"/>
            <a:ext cx="10363200" cy="3505200"/>
          </a:xfrm>
        </p:spPr>
        <p:txBody>
          <a:bodyPr>
            <a:normAutofit/>
          </a:bodyPr>
          <a:lstStyle>
            <a:lvl1pPr>
              <a:defRPr sz="14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Dummy Body Copy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 hasCustomPrompt="1"/>
          </p:nvPr>
        </p:nvSpPr>
        <p:spPr>
          <a:xfrm>
            <a:off x="914400" y="1600200"/>
            <a:ext cx="10363200" cy="457200"/>
          </a:xfrm>
        </p:spPr>
        <p:txBody>
          <a:bodyPr>
            <a:normAutofit/>
          </a:bodyPr>
          <a:lstStyle>
            <a:lvl1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 Title</a:t>
            </a:r>
          </a:p>
        </p:txBody>
      </p:sp>
    </p:spTree>
    <p:extLst>
      <p:ext uri="{BB962C8B-B14F-4D97-AF65-F5344CB8AC3E}">
        <p14:creationId xmlns:p14="http://schemas.microsoft.com/office/powerpoint/2010/main" val="33760936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0743"/>
          </a:xfrm>
          <a:prstGeom prst="rect">
            <a:avLst/>
          </a:prstGeom>
        </p:spPr>
      </p:pic>
      <p:sp>
        <p:nvSpPr>
          <p:cNvPr id="17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7416800" y="6324600"/>
            <a:ext cx="3962400" cy="3810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 baseline="0">
                <a:solidFill>
                  <a:schemeClr val="tx2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9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Document Title  I  Rabdan Academy  I Date</a:t>
            </a:r>
          </a:p>
          <a:p>
            <a:pPr lvl="0"/>
            <a:endParaRPr lang="en-US" dirty="0"/>
          </a:p>
        </p:txBody>
      </p:sp>
      <p:sp>
        <p:nvSpPr>
          <p:cNvPr id="19" name="Text Placeholder 18"/>
          <p:cNvSpPr>
            <a:spLocks noGrp="1"/>
          </p:cNvSpPr>
          <p:nvPr>
            <p:ph type="body" sz="quarter" idx="16" hasCustomPrompt="1"/>
          </p:nvPr>
        </p:nvSpPr>
        <p:spPr>
          <a:xfrm>
            <a:off x="914400" y="228600"/>
            <a:ext cx="10363200" cy="533400"/>
          </a:xfrm>
        </p:spPr>
        <p:txBody>
          <a:bodyPr>
            <a:normAutofit/>
          </a:bodyPr>
          <a:lstStyle>
            <a:lvl1pPr marL="0" indent="0" algn="r">
              <a:buNone/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17" hasCustomPrompt="1"/>
          </p:nvPr>
        </p:nvSpPr>
        <p:spPr>
          <a:xfrm>
            <a:off x="914400" y="990600"/>
            <a:ext cx="10363200" cy="457200"/>
          </a:xfrm>
        </p:spPr>
        <p:txBody>
          <a:bodyPr/>
          <a:lstStyle>
            <a:lvl1pPr>
              <a:defRPr sz="22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2pPr>
          </a:lstStyle>
          <a:p>
            <a:pPr lvl="0"/>
            <a:r>
              <a:rPr lang="en-US" dirty="0"/>
              <a:t>Main Headline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8" hasCustomPrompt="1"/>
          </p:nvPr>
        </p:nvSpPr>
        <p:spPr>
          <a:xfrm>
            <a:off x="914400" y="2438400"/>
            <a:ext cx="10363200" cy="3505200"/>
          </a:xfrm>
        </p:spPr>
        <p:txBody>
          <a:bodyPr>
            <a:normAutofit/>
          </a:bodyPr>
          <a:lstStyle>
            <a:lvl1pPr>
              <a:defRPr sz="14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Dummy Body Copy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 hasCustomPrompt="1"/>
          </p:nvPr>
        </p:nvSpPr>
        <p:spPr>
          <a:xfrm>
            <a:off x="914400" y="1600200"/>
            <a:ext cx="10363200" cy="457200"/>
          </a:xfrm>
        </p:spPr>
        <p:txBody>
          <a:bodyPr>
            <a:normAutofit/>
          </a:bodyPr>
          <a:lstStyle>
            <a:lvl1pPr>
              <a:defRPr sz="1800" baseline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 Title</a:t>
            </a:r>
          </a:p>
        </p:txBody>
      </p:sp>
    </p:spTree>
    <p:extLst>
      <p:ext uri="{BB962C8B-B14F-4D97-AF65-F5344CB8AC3E}">
        <p14:creationId xmlns:p14="http://schemas.microsoft.com/office/powerpoint/2010/main" val="2189798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slideLayout" Target="../slideLayouts/slideLayout60.xml"/><Relationship Id="rId18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0.xml"/><Relationship Id="rId21" Type="http://schemas.openxmlformats.org/officeDocument/2006/relationships/slideLayout" Target="../slideLayouts/slideLayout68.xml"/><Relationship Id="rId7" Type="http://schemas.openxmlformats.org/officeDocument/2006/relationships/slideLayout" Target="../slideLayouts/slideLayout54.xml"/><Relationship Id="rId12" Type="http://schemas.openxmlformats.org/officeDocument/2006/relationships/slideLayout" Target="../slideLayouts/slideLayout59.xml"/><Relationship Id="rId17" Type="http://schemas.openxmlformats.org/officeDocument/2006/relationships/slideLayout" Target="../slideLayouts/slideLayout64.xml"/><Relationship Id="rId2" Type="http://schemas.openxmlformats.org/officeDocument/2006/relationships/slideLayout" Target="../slideLayouts/slideLayout49.xml"/><Relationship Id="rId16" Type="http://schemas.openxmlformats.org/officeDocument/2006/relationships/slideLayout" Target="../slideLayouts/slideLayout63.xml"/><Relationship Id="rId20" Type="http://schemas.openxmlformats.org/officeDocument/2006/relationships/slideLayout" Target="../slideLayouts/slideLayout67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57.xml"/><Relationship Id="rId19" Type="http://schemas.openxmlformats.org/officeDocument/2006/relationships/slideLayout" Target="../slideLayouts/slideLayout66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Relationship Id="rId14" Type="http://schemas.openxmlformats.org/officeDocument/2006/relationships/slideLayout" Target="../slideLayouts/slideLayout61.xml"/><Relationship Id="rId22" Type="http://schemas.openxmlformats.org/officeDocument/2006/relationships/theme" Target="../theme/theme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96969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8" name="Rectangle 44"/>
          <p:cNvSpPr>
            <a:spLocks noChangeArrowheads="1"/>
          </p:cNvSpPr>
          <p:nvPr/>
        </p:nvSpPr>
        <p:spPr bwMode="auto">
          <a:xfrm>
            <a:off x="1930400" y="304800"/>
            <a:ext cx="9347200" cy="914400"/>
          </a:xfrm>
          <a:prstGeom prst="rect">
            <a:avLst/>
          </a:prstGeom>
          <a:solidFill>
            <a:srgbClr val="8080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800"/>
          </a:p>
        </p:txBody>
      </p:sp>
      <p:pic>
        <p:nvPicPr>
          <p:cNvPr id="1072" name="Picture 48" descr="logo_grey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304800"/>
            <a:ext cx="10160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69" name="Rectangle 45"/>
          <p:cNvSpPr>
            <a:spLocks noChangeArrowheads="1"/>
          </p:cNvSpPr>
          <p:nvPr/>
        </p:nvSpPr>
        <p:spPr bwMode="auto">
          <a:xfrm>
            <a:off x="914400" y="6096000"/>
            <a:ext cx="10363200" cy="304800"/>
          </a:xfrm>
          <a:prstGeom prst="rect">
            <a:avLst/>
          </a:prstGeom>
          <a:solidFill>
            <a:srgbClr val="8080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7213600" y="6248400"/>
            <a:ext cx="406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endParaRPr lang="en-US" altLang="en-US" sz="14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1033" name="AutoShape 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0769600" y="6477000"/>
            <a:ext cx="508000" cy="228600"/>
          </a:xfrm>
          <a:prstGeom prst="actionButtonForwardNext">
            <a:avLst/>
          </a:prstGeom>
          <a:solidFill>
            <a:schemeClr val="folHlink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1034" name="AutoShape 1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0160000" y="6477000"/>
            <a:ext cx="508000" cy="228600"/>
          </a:xfrm>
          <a:prstGeom prst="actionButtonBackPrevious">
            <a:avLst/>
          </a:prstGeom>
          <a:solidFill>
            <a:schemeClr val="folHlink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1044" name="Text Box 20"/>
          <p:cNvSpPr txBox="1">
            <a:spLocks noChangeArrowheads="1"/>
          </p:cNvSpPr>
          <p:nvPr/>
        </p:nvSpPr>
        <p:spPr bwMode="auto">
          <a:xfrm>
            <a:off x="10566400" y="6140450"/>
            <a:ext cx="812800" cy="26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2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100">
                <a:solidFill>
                  <a:srgbClr val="C7C7C7"/>
                </a:solidFill>
                <a:latin typeface="Lucida Sans Unicode" panose="020B0602030504020204" pitchFamily="34" charset="0"/>
              </a:rPr>
              <a:t>Menu</a:t>
            </a:r>
          </a:p>
        </p:txBody>
      </p:sp>
      <p:sp>
        <p:nvSpPr>
          <p:cNvPr id="1045" name="Rectangle 21"/>
          <p:cNvSpPr>
            <a:spLocks noChangeArrowheads="1"/>
          </p:cNvSpPr>
          <p:nvPr/>
        </p:nvSpPr>
        <p:spPr bwMode="auto">
          <a:xfrm>
            <a:off x="914400" y="1295400"/>
            <a:ext cx="10363200" cy="47244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1047" name="Line 23"/>
          <p:cNvSpPr>
            <a:spLocks noChangeShapeType="1"/>
          </p:cNvSpPr>
          <p:nvPr/>
        </p:nvSpPr>
        <p:spPr bwMode="auto">
          <a:xfrm>
            <a:off x="914400" y="6400800"/>
            <a:ext cx="10363200" cy="0"/>
          </a:xfrm>
          <a:prstGeom prst="line">
            <a:avLst/>
          </a:prstGeom>
          <a:noFill/>
          <a:ln w="1270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800"/>
          </a:p>
        </p:txBody>
      </p:sp>
      <p:sp>
        <p:nvSpPr>
          <p:cNvPr id="1048" name="Line 24"/>
          <p:cNvSpPr>
            <a:spLocks noChangeShapeType="1"/>
          </p:cNvSpPr>
          <p:nvPr/>
        </p:nvSpPr>
        <p:spPr bwMode="auto">
          <a:xfrm>
            <a:off x="914400" y="1219200"/>
            <a:ext cx="10363200" cy="0"/>
          </a:xfrm>
          <a:prstGeom prst="line">
            <a:avLst/>
          </a:prstGeom>
          <a:noFill/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800"/>
          </a:p>
        </p:txBody>
      </p:sp>
      <p:sp>
        <p:nvSpPr>
          <p:cNvPr id="1049" name="Line 25"/>
          <p:cNvSpPr>
            <a:spLocks noChangeShapeType="1"/>
          </p:cNvSpPr>
          <p:nvPr/>
        </p:nvSpPr>
        <p:spPr bwMode="auto">
          <a:xfrm>
            <a:off x="914400" y="6096000"/>
            <a:ext cx="10363200" cy="0"/>
          </a:xfrm>
          <a:prstGeom prst="line">
            <a:avLst/>
          </a:prstGeom>
          <a:noFill/>
          <a:ln w="1270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800"/>
          </a:p>
        </p:txBody>
      </p:sp>
      <p:sp>
        <p:nvSpPr>
          <p:cNvPr id="1050" name="Line 26"/>
          <p:cNvSpPr>
            <a:spLocks noChangeShapeType="1"/>
          </p:cNvSpPr>
          <p:nvPr/>
        </p:nvSpPr>
        <p:spPr bwMode="auto">
          <a:xfrm>
            <a:off x="914400" y="304800"/>
            <a:ext cx="10363200" cy="0"/>
          </a:xfrm>
          <a:prstGeom prst="line">
            <a:avLst/>
          </a:prstGeom>
          <a:noFill/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800"/>
          </a:p>
        </p:txBody>
      </p:sp>
      <p:sp>
        <p:nvSpPr>
          <p:cNvPr id="1051" name="Rectangle 27"/>
          <p:cNvSpPr>
            <a:spLocks noChangeArrowheads="1"/>
          </p:cNvSpPr>
          <p:nvPr/>
        </p:nvSpPr>
        <p:spPr bwMode="auto">
          <a:xfrm>
            <a:off x="812800" y="6400800"/>
            <a:ext cx="50800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sz="900">
                <a:latin typeface="Arial" panose="020B0604020202020204" pitchFamily="34" charset="0"/>
              </a:rPr>
              <a:t>Copyright of the Metropolitan Police Authority</a:t>
            </a:r>
          </a:p>
        </p:txBody>
      </p:sp>
      <p:sp>
        <p:nvSpPr>
          <p:cNvPr id="1052" name="Rectangle 28"/>
          <p:cNvSpPr>
            <a:spLocks noChangeArrowheads="1"/>
          </p:cNvSpPr>
          <p:nvPr/>
        </p:nvSpPr>
        <p:spPr bwMode="auto">
          <a:xfrm>
            <a:off x="812800" y="6096000"/>
            <a:ext cx="86360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l"/>
            <a:r>
              <a:rPr lang="en-GB" altLang="en-US" sz="1000" b="1">
                <a:solidFill>
                  <a:srgbClr val="C7C7C7"/>
                </a:solidFill>
                <a:latin typeface="Lucida Sans Unicode" panose="020B0602030504020204" pitchFamily="34" charset="0"/>
              </a:rPr>
              <a:t>The Computer Aided Modelling Bureau</a:t>
            </a:r>
          </a:p>
        </p:txBody>
      </p:sp>
      <p:sp>
        <p:nvSpPr>
          <p:cNvPr id="1053" name="AutoShape 2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0769600" y="6477000"/>
            <a:ext cx="508000" cy="228600"/>
          </a:xfrm>
          <a:prstGeom prst="actionButtonForwardNext">
            <a:avLst/>
          </a:prstGeom>
          <a:solidFill>
            <a:schemeClr val="folHlink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1067" name="Text Box 43"/>
          <p:cNvSpPr txBox="1">
            <a:spLocks noChangeArrowheads="1"/>
          </p:cNvSpPr>
          <p:nvPr/>
        </p:nvSpPr>
        <p:spPr bwMode="auto">
          <a:xfrm>
            <a:off x="10769600" y="914400"/>
            <a:ext cx="711200" cy="26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2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100">
                <a:solidFill>
                  <a:schemeClr val="tx2"/>
                </a:solidFill>
                <a:latin typeface="Lucida Sans Unicode" panose="020B0602030504020204" pitchFamily="34" charset="0"/>
                <a:hlinkClick r:id="" action="ppaction://hlinkshowjump?jump=endshow"/>
              </a:rPr>
              <a:t>Exit</a:t>
            </a:r>
            <a:endParaRPr lang="en-GB" altLang="en-US" sz="1100">
              <a:solidFill>
                <a:schemeClr val="tx2"/>
              </a:solidFill>
              <a:latin typeface="Lucida Sans Unicode" panose="020B0602030504020204" pitchFamily="34" charset="0"/>
            </a:endParaRPr>
          </a:p>
        </p:txBody>
      </p:sp>
      <p:pic>
        <p:nvPicPr>
          <p:cNvPr id="1080" name="Picture 56" descr="squareB 01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5200" y="6172200"/>
            <a:ext cx="1524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1" name="Picture 57" descr="squareG 01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4000" y="6172200"/>
            <a:ext cx="1524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2" name="Picture 58" descr="squareO 01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9600" y="6172200"/>
            <a:ext cx="1524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3" name="Picture 59" descr="squareP 02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2400" y="6172200"/>
            <a:ext cx="1524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4" name="Picture 60" descr="squareR 01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6800" y="6172200"/>
            <a:ext cx="1524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6" name="Rectangle 6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1295400"/>
            <a:ext cx="103632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88" name="Text Box 64"/>
          <p:cNvSpPr txBox="1">
            <a:spLocks noChangeArrowheads="1"/>
          </p:cNvSpPr>
          <p:nvPr userDrawn="1"/>
        </p:nvSpPr>
        <p:spPr bwMode="auto">
          <a:xfrm>
            <a:off x="1930400" y="381000"/>
            <a:ext cx="93472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808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altLang="en-US" sz="1800"/>
          </a:p>
        </p:txBody>
      </p:sp>
      <p:sp>
        <p:nvSpPr>
          <p:cNvPr id="1089" name="Text Box 65"/>
          <p:cNvSpPr txBox="1">
            <a:spLocks noChangeArrowheads="1"/>
          </p:cNvSpPr>
          <p:nvPr userDrawn="1"/>
        </p:nvSpPr>
        <p:spPr bwMode="auto">
          <a:xfrm>
            <a:off x="1930400" y="304801"/>
            <a:ext cx="3962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808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800" b="1">
                <a:solidFill>
                  <a:schemeClr val="bg1"/>
                </a:solidFill>
                <a:latin typeface="Lucida Sans Unicode" panose="020B0602030504020204" pitchFamily="34" charset="0"/>
              </a:rPr>
              <a:t>Operation Theseus</a:t>
            </a:r>
          </a:p>
        </p:txBody>
      </p:sp>
      <p:sp>
        <p:nvSpPr>
          <p:cNvPr id="1090" name="Text Box 66"/>
          <p:cNvSpPr txBox="1">
            <a:spLocks noChangeArrowheads="1"/>
          </p:cNvSpPr>
          <p:nvPr userDrawn="1"/>
        </p:nvSpPr>
        <p:spPr bwMode="auto">
          <a:xfrm>
            <a:off x="1930400" y="609601"/>
            <a:ext cx="96520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808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000">
                <a:solidFill>
                  <a:schemeClr val="bg1"/>
                </a:solidFill>
                <a:latin typeface="Lucida Sans Unicode" panose="020B0602030504020204" pitchFamily="34" charset="0"/>
              </a:rPr>
              <a:t> 					   </a:t>
            </a:r>
          </a:p>
        </p:txBody>
      </p:sp>
      <p:sp>
        <p:nvSpPr>
          <p:cNvPr id="1091" name="Text Box 67"/>
          <p:cNvSpPr txBox="1">
            <a:spLocks noChangeArrowheads="1"/>
          </p:cNvSpPr>
          <p:nvPr userDrawn="1"/>
        </p:nvSpPr>
        <p:spPr bwMode="auto">
          <a:xfrm>
            <a:off x="8424333" y="317500"/>
            <a:ext cx="28448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0808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altLang="en-US" sz="1200">
                <a:solidFill>
                  <a:schemeClr val="bg1"/>
                </a:solidFill>
                <a:latin typeface="Lucida Sans Unicode" panose="020B0602030504020204" pitchFamily="34" charset="0"/>
              </a:rPr>
              <a:t>Metsec code: Confidential</a:t>
            </a:r>
          </a:p>
        </p:txBody>
      </p:sp>
    </p:spTree>
    <p:extLst>
      <p:ext uri="{BB962C8B-B14F-4D97-AF65-F5344CB8AC3E}">
        <p14:creationId xmlns:p14="http://schemas.microsoft.com/office/powerpoint/2010/main" val="477798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  <p:sldLayoutId id="2147483741" r:id="rId12"/>
    <p:sldLayoutId id="2147483742" r:id="rId13"/>
  </p:sldLayoutIdLst>
  <p:transition>
    <p:wipe dir="r"/>
  </p:transition>
  <p:txStyles>
    <p:titleStyle>
      <a:lvl1pPr algn="ctr" rtl="0" fontAlgn="base">
        <a:spcBef>
          <a:spcPct val="0"/>
        </a:spcBef>
        <a:spcAft>
          <a:spcPct val="0"/>
        </a:spcAft>
        <a:defRPr kern="1200">
          <a:solidFill>
            <a:schemeClr val="accent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>
          <a:solidFill>
            <a:schemeClr val="accent2"/>
          </a:solidFill>
          <a:latin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>
          <a:solidFill>
            <a:schemeClr val="accent2"/>
          </a:solidFill>
          <a:latin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>
          <a:solidFill>
            <a:schemeClr val="accent2"/>
          </a:solidFill>
          <a:latin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>
          <a:solidFill>
            <a:schemeClr val="accent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>
          <a:solidFill>
            <a:schemeClr val="accent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>
          <a:solidFill>
            <a:schemeClr val="accent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>
          <a:solidFill>
            <a:schemeClr val="accent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>
          <a:solidFill>
            <a:schemeClr val="accent2"/>
          </a:solidFill>
          <a:latin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97E320F-4C0F-40C7-A3DB-5519F801165E}" type="slidenum">
              <a:rPr lang="en-GB" altLang="en-US" smtClean="0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2396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2F7A5119-FD0A-43A4-A438-DC2E84531766}" type="datetimeFigureOut">
              <a:rPr lang="en-US" smtClean="0"/>
              <a:t>2/10/2020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72EA30F-FE0B-4F5E-9CA6-0345B984938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5446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6D5DD-9E7F-4949-9F11-D56C74430F1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2/10/2020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9D5BB0-26DB-4451-A9A0-1A44420E973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623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8D506DAA-0FC6-488B-99A9-AC14CA0D3E9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914400"/>
              <a:t>10/02/2020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A2C4E5BC-C44D-4552-BEBF-DE43D78EBB1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914400"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952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  <p:sldLayoutId id="2147483798" r:id="rId18"/>
    <p:sldLayoutId id="2147483799" r:id="rId19"/>
    <p:sldLayoutId id="2147483800" r:id="rId20"/>
    <p:sldLayoutId id="2147483801" r:id="rId2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7GqcLKobV7U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jjw6rACTpc8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38.xml"/><Relationship Id="rId1" Type="http://schemas.openxmlformats.org/officeDocument/2006/relationships/video" Target="https://www.youtube.com/embed/op6u_UDukKA?feature=oembed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31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7GqcLKobV7U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jjw6rACTpc8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2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Cordons and RVP’s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Wynne Jones</a:t>
            </a:r>
          </a:p>
        </p:txBody>
      </p:sp>
    </p:spTree>
    <p:extLst>
      <p:ext uri="{BB962C8B-B14F-4D97-AF65-F5344CB8AC3E}">
        <p14:creationId xmlns:p14="http://schemas.microsoft.com/office/powerpoint/2010/main" val="3217437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D0C4D-E8CA-4CC0-94DA-80733A219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8C3B4527-6BA5-474A-9685-15BEAA6DB44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5467" y="118533"/>
            <a:ext cx="11891433" cy="657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791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EE2903-DC44-4F5A-8DF4-B56FB7587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Crime Scene Investigation –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D67E0-1758-47AB-9882-B9A38E74B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 Prove that a crime has been committed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 Exclude a suspect from a scene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 Link a suspect with a scene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 Establish the identity of a victim, suspect or witness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 Corroborate or disprove witness accounts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 Interpret the scene in relation to movements within the scene and sequences of events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 Link crime scene to crime scene and provide intelligence on crime patterns.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16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Officer on Scene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62373" y="2133600"/>
            <a:ext cx="5740703" cy="3777622"/>
          </a:xfrm>
        </p:spPr>
        <p:txBody>
          <a:bodyPr/>
          <a:lstStyle/>
          <a:p>
            <a:pPr lvl="0">
              <a:buClr>
                <a:srgbClr val="1CADE4"/>
              </a:buClr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Preserve Life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Initial Assessment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Control Scene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Witnesses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Arrest Suspect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Preserve Scene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456394" y="3914239"/>
            <a:ext cx="2066925" cy="22193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067" y="2449348"/>
            <a:ext cx="1618732" cy="21686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2223" y="2190342"/>
            <a:ext cx="2705100" cy="16859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3067" y="4471754"/>
            <a:ext cx="2628900" cy="174307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20200" y="4044507"/>
            <a:ext cx="21336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434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03127A3-F3D1-4CAD-A908-8FEA49146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Online Media 6">
            <a:hlinkClick r:id="" action="ppaction://media"/>
            <a:extLst>
              <a:ext uri="{FF2B5EF4-FFF2-40B4-BE49-F238E27FC236}">
                <a16:creationId xmlns:a16="http://schemas.microsoft.com/office/drawing/2014/main" id="{A4923253-8AA7-421C-8726-E8F5EE775D8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4000" y="169863"/>
            <a:ext cx="11676063" cy="6567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001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/>
        <p:txBody>
          <a:bodyPr/>
          <a:lstStyle/>
          <a:p>
            <a:pPr algn="ctr" eaLnBrk="1" hangingPunct="1">
              <a:buFont typeface="Wingdings" panose="05000000000000000000" pitchFamily="2" charset="2"/>
              <a:buNone/>
              <a:defRPr/>
            </a:pPr>
            <a:endParaRPr lang="en-GB" sz="6000" dirty="0"/>
          </a:p>
          <a:p>
            <a:pPr algn="ctr" eaLnBrk="1" hangingPunct="1">
              <a:buFont typeface="Wingdings" panose="05000000000000000000" pitchFamily="2" charset="2"/>
              <a:buNone/>
              <a:defRPr/>
            </a:pPr>
            <a:endParaRPr lang="en-GB" sz="6000" dirty="0"/>
          </a:p>
          <a:p>
            <a:pPr algn="ctr" eaLnBrk="1" hangingPunct="1">
              <a:buFont typeface="Wingdings" panose="05000000000000000000" pitchFamily="2" charset="2"/>
              <a:buNone/>
              <a:defRPr/>
            </a:pPr>
            <a:r>
              <a:rPr lang="en-GB" sz="6000" dirty="0">
                <a:solidFill>
                  <a:schemeClr val="tx2"/>
                </a:solidFill>
              </a:rPr>
              <a:t>Cordons</a:t>
            </a:r>
          </a:p>
        </p:txBody>
      </p:sp>
    </p:spTree>
    <p:extLst>
      <p:ext uri="{BB962C8B-B14F-4D97-AF65-F5344CB8AC3E}">
        <p14:creationId xmlns:p14="http://schemas.microsoft.com/office/powerpoint/2010/main" val="1039220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C1A9B9E1-AE3D-4F69-9670-71C92ED1B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rgbClr val="513B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Cordons - Purpose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234ED8A-BEE3-4F34-B45B-731E1E292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9" y="2286000"/>
            <a:ext cx="3791711" cy="3931920"/>
          </a:xfrm>
        </p:spPr>
        <p:txBody>
          <a:bodyPr vert="horz" lIns="45720" tIns="45720" rIns="45720" bIns="45720" rtlCol="0"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sz="2400" dirty="0">
                <a:solidFill>
                  <a:srgbClr val="FFFFFF"/>
                </a:solidFill>
              </a:rPr>
              <a:t>Preserve Scene,</a:t>
            </a:r>
          </a:p>
          <a:p>
            <a:r>
              <a:rPr lang="en-US" sz="2400" dirty="0">
                <a:solidFill>
                  <a:srgbClr val="FFFFFF"/>
                </a:solidFill>
              </a:rPr>
              <a:t>Protect Public,</a:t>
            </a:r>
          </a:p>
          <a:p>
            <a:r>
              <a:rPr lang="en-US" sz="2400" dirty="0">
                <a:solidFill>
                  <a:srgbClr val="FFFFFF"/>
                </a:solidFill>
              </a:rPr>
              <a:t>Control Sightseers,</a:t>
            </a:r>
          </a:p>
          <a:p>
            <a:r>
              <a:rPr lang="en-US" sz="2400" dirty="0">
                <a:solidFill>
                  <a:srgbClr val="FFFFFF"/>
                </a:solidFill>
              </a:rPr>
              <a:t>Prevent interference with Investigation,</a:t>
            </a:r>
          </a:p>
          <a:p>
            <a:r>
              <a:rPr lang="en-US" sz="2400" dirty="0">
                <a:solidFill>
                  <a:srgbClr val="FFFFFF"/>
                </a:solidFill>
              </a:rPr>
              <a:t>Facilitate Emergency Services Operation.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10" r="30861"/>
          <a:stretch/>
        </p:blipFill>
        <p:spPr>
          <a:xfrm>
            <a:off x="6096000" y="640080"/>
            <a:ext cx="5455921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986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Rectangle 74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384D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5A707E-194C-4A6B-A259-1CB069215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Crime Scene Cordon</a:t>
            </a:r>
          </a:p>
        </p:txBody>
      </p:sp>
      <p:pic>
        <p:nvPicPr>
          <p:cNvPr id="1026" name="Picture 2" descr="Image result for police officer outside crime scene uk">
            <a:extLst>
              <a:ext uri="{FF2B5EF4-FFF2-40B4-BE49-F238E27FC236}">
                <a16:creationId xmlns:a16="http://schemas.microsoft.com/office/drawing/2014/main" id="{C40C1F6E-81F7-4928-9632-B6D01EE833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29" r="1" b="6460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87921972-016E-4025-87AC-78D8668093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29319" y="917725"/>
            <a:ext cx="3424739" cy="4852362"/>
          </a:xfrm>
        </p:spPr>
        <p:txBody>
          <a:bodyPr vert="horz" lIns="45720" tIns="45720" rIns="45720" bIns="45720" rtlCol="0" anchor="ctr"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Cardiff 2011</a:t>
            </a:r>
          </a:p>
        </p:txBody>
      </p:sp>
    </p:spTree>
    <p:extLst>
      <p:ext uri="{BB962C8B-B14F-4D97-AF65-F5344CB8AC3E}">
        <p14:creationId xmlns:p14="http://schemas.microsoft.com/office/powerpoint/2010/main" val="32837220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Major Incident Cordons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83BE0770-45C2-43E7-890B-AB6F478071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8727319"/>
              </p:ext>
            </p:extLst>
          </p:nvPr>
        </p:nvGraphicFramePr>
        <p:xfrm>
          <a:off x="4995333" y="954087"/>
          <a:ext cx="6688667" cy="52604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56432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7820026" y="2976564"/>
            <a:ext cx="8429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  <a:latin typeface="Comic Sans MS" panose="030F0702030302020204" pitchFamily="66" charset="0"/>
            </a:endParaRPr>
          </a:p>
        </p:txBody>
      </p:sp>
      <p:sp>
        <p:nvSpPr>
          <p:cNvPr id="46083" name="Rectangle 4"/>
          <p:cNvSpPr>
            <a:spLocks noChangeArrowheads="1"/>
          </p:cNvSpPr>
          <p:nvPr/>
        </p:nvSpPr>
        <p:spPr bwMode="auto">
          <a:xfrm>
            <a:off x="5880100" y="152400"/>
            <a:ext cx="4559300" cy="65532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  <a:latin typeface="Comic Sans MS" panose="030F0702030302020204" pitchFamily="66" charset="0"/>
            </a:endParaRPr>
          </a:p>
        </p:txBody>
      </p:sp>
      <p:sp>
        <p:nvSpPr>
          <p:cNvPr id="46084" name="Text Box 5"/>
          <p:cNvSpPr txBox="1">
            <a:spLocks noChangeArrowheads="1"/>
          </p:cNvSpPr>
          <p:nvPr/>
        </p:nvSpPr>
        <p:spPr bwMode="auto">
          <a:xfrm>
            <a:off x="6738594" y="1336675"/>
            <a:ext cx="2710550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>
                <a:latin typeface="Times New Roman" panose="02020603050405020304" pitchFamily="18" charset="0"/>
              </a:rPr>
              <a:t>CRIME SCENE LOG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 dirty="0">
                <a:latin typeface="Times New Roman" panose="02020603050405020304" pitchFamily="18" charset="0"/>
              </a:rPr>
              <a:t>FOR INNER AND OUTER CORDON</a:t>
            </a:r>
          </a:p>
        </p:txBody>
      </p:sp>
      <p:sp>
        <p:nvSpPr>
          <p:cNvPr id="46085" name="Line 6"/>
          <p:cNvSpPr>
            <a:spLocks noChangeShapeType="1"/>
          </p:cNvSpPr>
          <p:nvPr/>
        </p:nvSpPr>
        <p:spPr bwMode="auto">
          <a:xfrm>
            <a:off x="5943600" y="2286000"/>
            <a:ext cx="4267200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6086" name="Line 7"/>
          <p:cNvSpPr>
            <a:spLocks noChangeShapeType="1"/>
          </p:cNvSpPr>
          <p:nvPr/>
        </p:nvSpPr>
        <p:spPr bwMode="auto">
          <a:xfrm>
            <a:off x="5943600" y="3048000"/>
            <a:ext cx="4267200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6087" name="Text Box 8"/>
          <p:cNvSpPr txBox="1">
            <a:spLocks noChangeArrowheads="1"/>
          </p:cNvSpPr>
          <p:nvPr/>
        </p:nvSpPr>
        <p:spPr bwMode="auto">
          <a:xfrm>
            <a:off x="6629401" y="2322514"/>
            <a:ext cx="30130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 dirty="0">
                <a:latin typeface="Times New Roman" panose="02020603050405020304" pitchFamily="18" charset="0"/>
              </a:rPr>
              <a:t>GENERAL REGISTRY FOLIO NUMBER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dirty="0">
                <a:latin typeface="Times New Roman" panose="02020603050405020304" pitchFamily="18" charset="0"/>
              </a:rPr>
              <a:t> (to be completed by Investigating Officer)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600" dirty="0">
                <a:latin typeface="Times New Roman" panose="02020603050405020304" pitchFamily="18" charset="0"/>
              </a:rPr>
              <a:t>              /                          /</a:t>
            </a:r>
          </a:p>
        </p:txBody>
      </p:sp>
      <p:sp>
        <p:nvSpPr>
          <p:cNvPr id="46088" name="Line 9"/>
          <p:cNvSpPr>
            <a:spLocks noChangeShapeType="1"/>
          </p:cNvSpPr>
          <p:nvPr/>
        </p:nvSpPr>
        <p:spPr bwMode="auto">
          <a:xfrm>
            <a:off x="5943600" y="3429000"/>
            <a:ext cx="4267200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6089" name="Line 10"/>
          <p:cNvSpPr>
            <a:spLocks noChangeShapeType="1"/>
          </p:cNvSpPr>
          <p:nvPr/>
        </p:nvSpPr>
        <p:spPr bwMode="auto">
          <a:xfrm>
            <a:off x="5943600" y="3886200"/>
            <a:ext cx="4267200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6090" name="Line 11"/>
          <p:cNvSpPr>
            <a:spLocks noChangeShapeType="1"/>
          </p:cNvSpPr>
          <p:nvPr/>
        </p:nvSpPr>
        <p:spPr bwMode="auto">
          <a:xfrm>
            <a:off x="8077200" y="3429000"/>
            <a:ext cx="1588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6091" name="Text Box 12"/>
          <p:cNvSpPr txBox="1">
            <a:spLocks noChangeArrowheads="1"/>
          </p:cNvSpPr>
          <p:nvPr/>
        </p:nvSpPr>
        <p:spPr bwMode="auto">
          <a:xfrm>
            <a:off x="5853114" y="3382964"/>
            <a:ext cx="1157287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 dirty="0">
                <a:latin typeface="Times New Roman" panose="02020603050405020304" pitchFamily="18" charset="0"/>
              </a:rPr>
              <a:t>OPERATION:</a:t>
            </a:r>
          </a:p>
        </p:txBody>
      </p:sp>
      <p:sp>
        <p:nvSpPr>
          <p:cNvPr id="46092" name="Text Box 13"/>
          <p:cNvSpPr txBox="1">
            <a:spLocks noChangeArrowheads="1"/>
          </p:cNvSpPr>
          <p:nvPr/>
        </p:nvSpPr>
        <p:spPr bwMode="auto">
          <a:xfrm>
            <a:off x="8081964" y="3382964"/>
            <a:ext cx="1900237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 dirty="0">
                <a:latin typeface="Times New Roman" panose="02020603050405020304" pitchFamily="18" charset="0"/>
              </a:rPr>
              <a:t>INCIDENT/OFFENCE(S)</a:t>
            </a:r>
          </a:p>
        </p:txBody>
      </p:sp>
      <p:sp>
        <p:nvSpPr>
          <p:cNvPr id="46093" name="Line 14"/>
          <p:cNvSpPr>
            <a:spLocks noChangeShapeType="1"/>
          </p:cNvSpPr>
          <p:nvPr/>
        </p:nvSpPr>
        <p:spPr bwMode="auto">
          <a:xfrm>
            <a:off x="5943600" y="4343400"/>
            <a:ext cx="4267200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6094" name="Text Box 15"/>
          <p:cNvSpPr txBox="1">
            <a:spLocks noChangeArrowheads="1"/>
          </p:cNvSpPr>
          <p:nvPr/>
        </p:nvSpPr>
        <p:spPr bwMode="auto">
          <a:xfrm>
            <a:off x="5867401" y="3840164"/>
            <a:ext cx="101282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>
                <a:solidFill>
                  <a:srgbClr val="FFFFFF"/>
                </a:solidFill>
                <a:latin typeface="Times New Roman" panose="02020603050405020304" pitchFamily="18" charset="0"/>
              </a:rPr>
              <a:t>LOCATION</a:t>
            </a:r>
          </a:p>
        </p:txBody>
      </p:sp>
      <p:sp>
        <p:nvSpPr>
          <p:cNvPr id="46095" name="Line 16"/>
          <p:cNvSpPr>
            <a:spLocks noChangeShapeType="1"/>
          </p:cNvSpPr>
          <p:nvPr/>
        </p:nvSpPr>
        <p:spPr bwMode="auto">
          <a:xfrm>
            <a:off x="5943600" y="4876800"/>
            <a:ext cx="4267200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6096" name="Line 17"/>
          <p:cNvSpPr>
            <a:spLocks noChangeShapeType="1"/>
          </p:cNvSpPr>
          <p:nvPr/>
        </p:nvSpPr>
        <p:spPr bwMode="auto">
          <a:xfrm>
            <a:off x="5943600" y="5562600"/>
            <a:ext cx="4267200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6097" name="Line 18"/>
          <p:cNvSpPr>
            <a:spLocks noChangeShapeType="1"/>
          </p:cNvSpPr>
          <p:nvPr/>
        </p:nvSpPr>
        <p:spPr bwMode="auto">
          <a:xfrm>
            <a:off x="5943600" y="6248400"/>
            <a:ext cx="4267200" cy="1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6098" name="Line 19"/>
          <p:cNvSpPr>
            <a:spLocks noChangeShapeType="1"/>
          </p:cNvSpPr>
          <p:nvPr/>
        </p:nvSpPr>
        <p:spPr bwMode="auto">
          <a:xfrm>
            <a:off x="8077201" y="4343400"/>
            <a:ext cx="34925" cy="23256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6099" name="Text Box 20"/>
          <p:cNvSpPr txBox="1">
            <a:spLocks noChangeArrowheads="1"/>
          </p:cNvSpPr>
          <p:nvPr/>
        </p:nvSpPr>
        <p:spPr bwMode="auto">
          <a:xfrm>
            <a:off x="5867400" y="4303714"/>
            <a:ext cx="1570038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>
                <a:solidFill>
                  <a:srgbClr val="FFFFFF"/>
                </a:solidFill>
                <a:latin typeface="Times New Roman" panose="02020603050405020304" pitchFamily="18" charset="0"/>
              </a:rPr>
              <a:t>SCENE MANAGER </a:t>
            </a:r>
          </a:p>
        </p:txBody>
      </p:sp>
      <p:sp>
        <p:nvSpPr>
          <p:cNvPr id="46100" name="Text Box 21"/>
          <p:cNvSpPr txBox="1">
            <a:spLocks noChangeArrowheads="1"/>
          </p:cNvSpPr>
          <p:nvPr/>
        </p:nvSpPr>
        <p:spPr bwMode="auto">
          <a:xfrm>
            <a:off x="8077200" y="4303714"/>
            <a:ext cx="36195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>
                <a:solidFill>
                  <a:srgbClr val="FFFFFF"/>
                </a:solidFill>
                <a:latin typeface="Times New Roman" panose="02020603050405020304" pitchFamily="18" charset="0"/>
              </a:rPr>
              <a:t>IO</a:t>
            </a:r>
          </a:p>
        </p:txBody>
      </p:sp>
      <p:sp>
        <p:nvSpPr>
          <p:cNvPr id="46101" name="Text Box 22"/>
          <p:cNvSpPr txBox="1">
            <a:spLocks noChangeArrowheads="1"/>
          </p:cNvSpPr>
          <p:nvPr/>
        </p:nvSpPr>
        <p:spPr bwMode="auto">
          <a:xfrm>
            <a:off x="5867401" y="4876800"/>
            <a:ext cx="16938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 dirty="0">
                <a:latin typeface="Times New Roman" panose="02020603050405020304" pitchFamily="18" charset="0"/>
              </a:rPr>
              <a:t>INDEXING METHOD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 dirty="0">
                <a:latin typeface="Times New Roman" panose="02020603050405020304" pitchFamily="18" charset="0"/>
              </a:rPr>
              <a:t>HOLMES ETC.</a:t>
            </a:r>
          </a:p>
        </p:txBody>
      </p:sp>
      <p:sp>
        <p:nvSpPr>
          <p:cNvPr id="46102" name="Text Box 23"/>
          <p:cNvSpPr txBox="1">
            <a:spLocks noChangeArrowheads="1"/>
          </p:cNvSpPr>
          <p:nvPr/>
        </p:nvSpPr>
        <p:spPr bwMode="auto">
          <a:xfrm>
            <a:off x="8077201" y="4830763"/>
            <a:ext cx="17637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 dirty="0">
                <a:latin typeface="Times New Roman" panose="02020603050405020304" pitchFamily="18" charset="0"/>
              </a:rPr>
              <a:t>LOG COMMENCED –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 dirty="0">
                <a:latin typeface="Times New Roman" panose="02020603050405020304" pitchFamily="18" charset="0"/>
              </a:rPr>
              <a:t>DATE/TIME</a:t>
            </a:r>
          </a:p>
        </p:txBody>
      </p:sp>
      <p:sp>
        <p:nvSpPr>
          <p:cNvPr id="46103" name="Text Box 24"/>
          <p:cNvSpPr txBox="1">
            <a:spLocks noChangeArrowheads="1"/>
          </p:cNvSpPr>
          <p:nvPr/>
        </p:nvSpPr>
        <p:spPr bwMode="auto">
          <a:xfrm>
            <a:off x="8077200" y="5562600"/>
            <a:ext cx="16970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 dirty="0">
                <a:solidFill>
                  <a:srgbClr val="FFFFFF"/>
                </a:solidFill>
                <a:latin typeface="Times New Roman" panose="02020603050405020304" pitchFamily="18" charset="0"/>
              </a:rPr>
              <a:t>LOG COMPLETED –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 dirty="0">
                <a:solidFill>
                  <a:srgbClr val="FFFFFF"/>
                </a:solidFill>
                <a:latin typeface="Times New Roman" panose="02020603050405020304" pitchFamily="18" charset="0"/>
              </a:rPr>
              <a:t>DATE/TIME</a:t>
            </a:r>
          </a:p>
        </p:txBody>
      </p:sp>
      <p:sp>
        <p:nvSpPr>
          <p:cNvPr id="46104" name="Text Box 25"/>
          <p:cNvSpPr txBox="1">
            <a:spLocks noChangeArrowheads="1"/>
          </p:cNvSpPr>
          <p:nvPr/>
        </p:nvSpPr>
        <p:spPr bwMode="auto">
          <a:xfrm>
            <a:off x="5867401" y="5599114"/>
            <a:ext cx="1579563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>
                <a:solidFill>
                  <a:srgbClr val="FFFFFF"/>
                </a:solidFill>
                <a:latin typeface="Times New Roman" panose="02020603050405020304" pitchFamily="18" charset="0"/>
              </a:rPr>
              <a:t>BOOK NO.           OF</a:t>
            </a:r>
          </a:p>
        </p:txBody>
      </p:sp>
      <p:sp>
        <p:nvSpPr>
          <p:cNvPr id="46105" name="Text Box 26"/>
          <p:cNvSpPr txBox="1">
            <a:spLocks noChangeArrowheads="1"/>
          </p:cNvSpPr>
          <p:nvPr/>
        </p:nvSpPr>
        <p:spPr bwMode="auto">
          <a:xfrm>
            <a:off x="9377364" y="265114"/>
            <a:ext cx="909637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200" b="1">
                <a:solidFill>
                  <a:srgbClr val="FFFFFF"/>
                </a:solidFill>
                <a:latin typeface="Times New Roman" panose="02020603050405020304" pitchFamily="18" charset="0"/>
              </a:rPr>
              <a:t>BOOK 197</a:t>
            </a:r>
          </a:p>
        </p:txBody>
      </p:sp>
      <p:sp>
        <p:nvSpPr>
          <p:cNvPr id="46107" name="Rectangle 29"/>
          <p:cNvSpPr>
            <a:spLocks noChangeArrowheads="1"/>
          </p:cNvSpPr>
          <p:nvPr/>
        </p:nvSpPr>
        <p:spPr bwMode="auto">
          <a:xfrm>
            <a:off x="5951538" y="6308725"/>
            <a:ext cx="1008062" cy="2159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  <a:latin typeface="Comic Sans MS" panose="030F0702030302020204" pitchFamily="66" charset="0"/>
            </a:endParaRPr>
          </a:p>
        </p:txBody>
      </p:sp>
      <p:sp>
        <p:nvSpPr>
          <p:cNvPr id="46108" name="Rectangle 30"/>
          <p:cNvSpPr>
            <a:spLocks noChangeArrowheads="1"/>
          </p:cNvSpPr>
          <p:nvPr/>
        </p:nvSpPr>
        <p:spPr bwMode="auto">
          <a:xfrm>
            <a:off x="5519738" y="6237288"/>
            <a:ext cx="360362" cy="431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  <a:latin typeface="Comic Sans MS" panose="030F0702030302020204" pitchFamily="66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37127" y="614998"/>
            <a:ext cx="4822311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Crime Scene Log: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Time Commenced as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Loggist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All who enter – Time Date Reason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All who leave – Time Date Reason for entry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Time handed over responsibility of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Loggist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3078885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3C96FB6-0A0A-41A0-B0CA-099F16A1BD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597" b="13633"/>
          <a:stretch/>
        </p:blipFill>
        <p:spPr>
          <a:xfrm>
            <a:off x="3913094" y="1219333"/>
            <a:ext cx="7594802" cy="4272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1332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golden hour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676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5F0B8E-3723-4CEA-B6D7-60D8838F4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75488"/>
            <a:ext cx="10515600" cy="1197864"/>
          </a:xfrm>
        </p:spPr>
        <p:txBody>
          <a:bodyPr>
            <a:normAutofit/>
          </a:bodyPr>
          <a:lstStyle/>
          <a:p>
            <a:r>
              <a:rPr lang="en-GB" dirty="0"/>
              <a:t>Scene Preservation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E272F12-AF86-441A-BC1B-C014BBBF8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5488" y="585216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Online Media 3" title="Police Criticised Over Stuart Lubbock Investigation">
            <a:hlinkClick r:id="" action="ppaction://media"/>
            <a:extLst>
              <a:ext uri="{FF2B5EF4-FFF2-40B4-BE49-F238E27FC236}">
                <a16:creationId xmlns:a16="http://schemas.microsoft.com/office/drawing/2014/main" id="{E4E364FA-BE7A-4F1D-9BD0-8C126CD6F60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1288" y="1390918"/>
            <a:ext cx="9425146" cy="5267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7084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1A9B9E1-AE3D-4F69-9670-71C92ED1B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is the ‘Golden Hour’?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234ED8A-BEE3-4F34-B45B-731E1E292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9" y="2286000"/>
            <a:ext cx="3791711" cy="3931920"/>
          </a:xfrm>
        </p:spPr>
        <p:txBody>
          <a:bodyPr vert="horz" lIns="45720" tIns="45720" rIns="45720" bIns="45720" rtlCol="0">
            <a:normAutofit/>
          </a:bodyPr>
          <a:lstStyle/>
          <a:p>
            <a:pPr marL="285750" lvl="0" indent="-285750">
              <a:spcBef>
                <a:spcPts val="0"/>
              </a:spcBef>
              <a:buSzTx/>
            </a:pPr>
            <a:endParaRPr lang="en-US" dirty="0">
              <a:solidFill>
                <a:srgbClr val="FFFFFF"/>
              </a:solidFill>
            </a:endParaRPr>
          </a:p>
          <a:p>
            <a:pPr marL="285750" lvl="0" indent="-285750">
              <a:spcBef>
                <a:spcPts val="0"/>
              </a:spcBef>
              <a:buSzTx/>
            </a:pPr>
            <a:endParaRPr lang="en-US" sz="2400" dirty="0">
              <a:solidFill>
                <a:srgbClr val="FFFFFF"/>
              </a:solidFill>
            </a:endParaRPr>
          </a:p>
          <a:p>
            <a:pPr marL="285750" lvl="0" indent="-285750">
              <a:spcBef>
                <a:spcPts val="0"/>
              </a:spcBef>
              <a:buSzTx/>
            </a:pPr>
            <a:r>
              <a:rPr lang="en-US" sz="2400" dirty="0">
                <a:solidFill>
                  <a:srgbClr val="FFFFFF"/>
                </a:solidFill>
              </a:rPr>
              <a:t>The </a:t>
            </a:r>
            <a:r>
              <a:rPr lang="en-US" sz="2400" b="1" dirty="0">
                <a:solidFill>
                  <a:srgbClr val="FFFFFF"/>
                </a:solidFill>
              </a:rPr>
              <a:t>golden hour </a:t>
            </a:r>
            <a:r>
              <a:rPr lang="en-US" sz="2400" dirty="0">
                <a:solidFill>
                  <a:srgbClr val="FFFFFF"/>
                </a:solidFill>
              </a:rPr>
              <a:t>is the term used for the period immediately after an offence has been committed, when material is readily available in high volumes to the police.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941" r="3" b="3"/>
          <a:stretch/>
        </p:blipFill>
        <p:spPr>
          <a:xfrm>
            <a:off x="6096000" y="640080"/>
            <a:ext cx="5455921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172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4FAE1107-CEC3-4041-8BAA-CDB6F6759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Positive action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AEA88FB-F5DD-45CE-AAE1-7B33D0AB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1024129" y="2286000"/>
            <a:ext cx="3791711" cy="3931920"/>
          </a:xfrm>
        </p:spPr>
        <p:txBody>
          <a:bodyPr vert="horz" lIns="45720" tIns="45720" rIns="45720" bIns="45720" rtlCol="0">
            <a:normAutofit/>
          </a:bodyPr>
          <a:lstStyle/>
          <a:p>
            <a:pPr marL="285750" lvl="0" indent="-285750">
              <a:spcBef>
                <a:spcPts val="0"/>
              </a:spcBef>
              <a:buSzTx/>
            </a:pPr>
            <a:endParaRPr lang="en-US" dirty="0">
              <a:solidFill>
                <a:srgbClr val="FFFFFF"/>
              </a:solidFill>
            </a:endParaRPr>
          </a:p>
          <a:p>
            <a:pPr marL="285750" lvl="0" indent="-285750">
              <a:spcBef>
                <a:spcPts val="0"/>
              </a:spcBef>
              <a:buSzTx/>
            </a:pPr>
            <a:r>
              <a:rPr lang="en-US" sz="2400" dirty="0">
                <a:solidFill>
                  <a:srgbClr val="FFFFFF"/>
                </a:solidFill>
              </a:rPr>
              <a:t>Positive action during the period immediately after the report of a crime </a:t>
            </a:r>
            <a:r>
              <a:rPr lang="en-US" sz="2400" dirty="0" err="1">
                <a:solidFill>
                  <a:srgbClr val="FFFFFF"/>
                </a:solidFill>
              </a:rPr>
              <a:t>minimises</a:t>
            </a:r>
            <a:r>
              <a:rPr lang="en-US" sz="2400" dirty="0">
                <a:solidFill>
                  <a:srgbClr val="FFFFFF"/>
                </a:solidFill>
              </a:rPr>
              <a:t> the amount of material that could be lost to the investigation, and </a:t>
            </a:r>
            <a:r>
              <a:rPr lang="en-US" sz="2400" dirty="0" err="1">
                <a:solidFill>
                  <a:srgbClr val="FFFFFF"/>
                </a:solidFill>
              </a:rPr>
              <a:t>maximises</a:t>
            </a:r>
            <a:r>
              <a:rPr lang="en-US" sz="2400" dirty="0">
                <a:solidFill>
                  <a:srgbClr val="FFFFFF"/>
                </a:solidFill>
              </a:rPr>
              <a:t> the chance of securing the material that will be admissible in court.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96000" y="701039"/>
            <a:ext cx="5455921" cy="5455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282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899B6EB3-B4EB-4EC7-944A-703BAE0D1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CE3481C2-7D85-41B3-B6B9-112611C44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07ED842-BAD7-4A40-80A9-8F49EF7E0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239" y="484632"/>
            <a:ext cx="4023698" cy="588563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A9B445F8-7E74-4B6D-AED1-6CC9248A1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9198" y="4150596"/>
            <a:ext cx="7023269" cy="221966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6357" y="4391025"/>
            <a:ext cx="5914054" cy="17388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Preserving Evidence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10900" r="16941" b="-1"/>
          <a:stretch/>
        </p:blipFill>
        <p:spPr>
          <a:xfrm>
            <a:off x="4669197" y="484631"/>
            <a:ext cx="2769828" cy="3505881"/>
          </a:xfrm>
          <a:prstGeom prst="rect">
            <a:avLst/>
          </a:prstGeom>
          <a:ln w="31750" cap="sq">
            <a:noFill/>
            <a:miter lim="800000"/>
          </a:ln>
        </p:spPr>
      </p:pic>
      <p:pic>
        <p:nvPicPr>
          <p:cNvPr id="1026" name="Picture 2" descr="Barrier Tape &quot;Crime Scene Do Not Cross&quot;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46" r="35449" b="-1"/>
          <a:stretch/>
        </p:blipFill>
        <p:spPr bwMode="auto">
          <a:xfrm>
            <a:off x="7595720" y="484631"/>
            <a:ext cx="4096746" cy="1676237"/>
          </a:xfrm>
          <a:prstGeom prst="rect">
            <a:avLst/>
          </a:prstGeom>
          <a:noFill/>
          <a:ln w="31750" cap="sq"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tent in the background&#10;&#10;Description automatically generated"/>
          <p:cNvPicPr>
            <a:picLocks noChangeAspect="1"/>
          </p:cNvPicPr>
          <p:nvPr/>
        </p:nvPicPr>
        <p:blipFill rotWithShape="1">
          <a:blip r:embed="rId4"/>
          <a:srcRect l="5902" r="1518" b="-9"/>
          <a:stretch/>
        </p:blipFill>
        <p:spPr>
          <a:xfrm>
            <a:off x="7595722" y="2328184"/>
            <a:ext cx="1955656" cy="1663670"/>
          </a:xfrm>
          <a:prstGeom prst="rect">
            <a:avLst/>
          </a:prstGeom>
          <a:ln w="31750" cap="sq">
            <a:noFill/>
            <a:miter lim="800000"/>
          </a:ln>
        </p:spPr>
      </p:pic>
      <p:pic>
        <p:nvPicPr>
          <p:cNvPr id="5" name="Content Placeholder 4" descr="A close up of a sign&#10;&#10;Description automatically generated"/>
          <p:cNvPicPr>
            <a:picLocks noChangeAspect="1"/>
          </p:cNvPicPr>
          <p:nvPr/>
        </p:nvPicPr>
        <p:blipFill rotWithShape="1">
          <a:blip r:embed="rId5"/>
          <a:srcRect t="29991" r="5" b="2401"/>
          <a:stretch/>
        </p:blipFill>
        <p:spPr>
          <a:xfrm>
            <a:off x="9708075" y="2328184"/>
            <a:ext cx="1984391" cy="1663670"/>
          </a:xfrm>
          <a:prstGeom prst="rect">
            <a:avLst/>
          </a:prstGeom>
          <a:ln w="31750" cap="sq">
            <a:noFill/>
            <a:miter lim="800000"/>
          </a:ln>
        </p:spPr>
      </p:pic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8FFDAE42-C147-48AE-B7B8-AD5C540B6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194228" y="480322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36769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975" y="484632"/>
            <a:ext cx="10381273" cy="1609344"/>
          </a:xfrm>
        </p:spPr>
        <p:txBody>
          <a:bodyPr/>
          <a:lstStyle/>
          <a:p>
            <a:r>
              <a:rPr lang="en-GB" dirty="0"/>
              <a:t>Fast track actions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10119" y="2036203"/>
            <a:ext cx="6297081" cy="3760890"/>
          </a:xfrm>
          <a:prstGeom prst="rect">
            <a:avLst/>
          </a:prstGeom>
        </p:spPr>
      </p:pic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8444581" y="1647273"/>
            <a:ext cx="3978275" cy="397827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9542" y="564701"/>
            <a:ext cx="3563207" cy="2165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5234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C1A9B9E1-AE3D-4F69-9670-71C92ED1B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Early action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234ED8A-BEE3-4F34-B45B-731E1E292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24129" y="2286000"/>
            <a:ext cx="3791711" cy="3931920"/>
          </a:xfrm>
        </p:spPr>
        <p:txBody>
          <a:bodyPr vert="horz" lIns="45720" tIns="45720" rIns="45720" bIns="45720" rtlCol="0">
            <a:normAutofit/>
          </a:bodyPr>
          <a:lstStyle/>
          <a:p>
            <a:pPr marL="285750" lvl="0" indent="-285750">
              <a:spcBef>
                <a:spcPts val="0"/>
              </a:spcBef>
              <a:buSzTx/>
            </a:pPr>
            <a:endParaRPr lang="en-US" dirty="0">
              <a:solidFill>
                <a:srgbClr val="FFFFFF"/>
              </a:solidFill>
            </a:endParaRPr>
          </a:p>
          <a:p>
            <a:pPr marL="285750" lvl="0" indent="-285750">
              <a:spcBef>
                <a:spcPts val="0"/>
              </a:spcBef>
              <a:buSzTx/>
            </a:pPr>
            <a:r>
              <a:rPr lang="en-US" sz="2400" dirty="0">
                <a:solidFill>
                  <a:srgbClr val="FFFFFF"/>
                </a:solidFill>
              </a:rPr>
              <a:t>Such early action can lead to the recovery of significant material which enables the investigation to make rapid progress. </a:t>
            </a:r>
          </a:p>
          <a:p>
            <a:pPr marL="285750" lvl="0" indent="-285750">
              <a:spcBef>
                <a:spcPts val="0"/>
              </a:spcBef>
              <a:buSzTx/>
            </a:pPr>
            <a:r>
              <a:rPr lang="en-US" sz="2400" dirty="0">
                <a:solidFill>
                  <a:srgbClr val="FFFFFF"/>
                </a:solidFill>
              </a:rPr>
              <a:t>The importance of immediately following up obvious lines of enquiry cannot be over-</a:t>
            </a:r>
            <a:r>
              <a:rPr lang="en-US" sz="2400" dirty="0" err="1">
                <a:solidFill>
                  <a:srgbClr val="FFFFFF"/>
                </a:solidFill>
              </a:rPr>
              <a:t>emphasised</a:t>
            </a:r>
            <a:r>
              <a:rPr lang="en-US" sz="2400" dirty="0">
                <a:solidFill>
                  <a:srgbClr val="FFFFFF"/>
                </a:solidFill>
              </a:rPr>
              <a:t>.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186" r="3" b="3"/>
          <a:stretch/>
        </p:blipFill>
        <p:spPr>
          <a:xfrm>
            <a:off x="6096000" y="640080"/>
            <a:ext cx="5455921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3444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 dirty="0"/>
              <a:t>Discuss?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86" r="11124" b="1"/>
          <a:stretch/>
        </p:blipFill>
        <p:spPr>
          <a:xfrm>
            <a:off x="609600" y="1600201"/>
            <a:ext cx="10972800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872130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Scene Preservation </a:t>
            </a:r>
          </a:p>
        </p:txBody>
      </p:sp>
      <p:pic>
        <p:nvPicPr>
          <p:cNvPr id="2050" name="Picture 2" descr="Image result for crime scene lo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708" y="1166018"/>
            <a:ext cx="538129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officer keeping crime scene lo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5465" y="3903503"/>
            <a:ext cx="2833955" cy="2454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2093" y="2318956"/>
            <a:ext cx="2963929" cy="2220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0389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4FAE1107-CEC3-4041-8BAA-CDB6F6759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Fast track actions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AEA88FB-F5DD-45CE-AAE1-7B33D0AB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1024129" y="2286000"/>
            <a:ext cx="3791711" cy="3931920"/>
          </a:xfrm>
        </p:spPr>
        <p:txBody>
          <a:bodyPr vert="horz" lIns="45720" tIns="45720" rIns="45720" bIns="45720" rtlCol="0">
            <a:normAutofit/>
          </a:bodyPr>
          <a:lstStyle/>
          <a:p>
            <a:pPr marL="285750" lvl="0" indent="-285750">
              <a:spcBef>
                <a:spcPts val="0"/>
              </a:spcBef>
              <a:buSzTx/>
            </a:pPr>
            <a:endParaRPr lang="en-US" dirty="0">
              <a:solidFill>
                <a:srgbClr val="FFFFFF"/>
              </a:solidFill>
            </a:endParaRPr>
          </a:p>
          <a:p>
            <a:pPr marL="285750" lvl="0" indent="-285750">
              <a:spcBef>
                <a:spcPts val="0"/>
              </a:spcBef>
              <a:buSzTx/>
            </a:pPr>
            <a:r>
              <a:rPr lang="en-US" sz="2400" dirty="0">
                <a:solidFill>
                  <a:srgbClr val="FFFFFF"/>
                </a:solidFill>
              </a:rPr>
              <a:t>Early progress can be achieved through the use of fast-track actions. These are any investigative actions which, if pursued immediately, are likely to establish important facts, preserve evidence or lead to the early resolution of the investigation.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96000" y="701039"/>
            <a:ext cx="5455921" cy="5455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0617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/>
              <a:t>The Golden Hour – What are Your Considerations?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You are called to the scene of a domestic incident-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On arrival the first officers arriving at the scene inform you that they have found the dead body of a young woman aged about 25 years in the kitchen of the house.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There are signs of a struggle.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There are no other persons present at the scene.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23010" r="-2" b="3234"/>
          <a:stretch/>
        </p:blipFill>
        <p:spPr>
          <a:xfrm>
            <a:off x="6197600" y="1600201"/>
            <a:ext cx="5384800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736329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6835" y="403223"/>
            <a:ext cx="10611413" cy="1609344"/>
          </a:xfrm>
        </p:spPr>
        <p:txBody>
          <a:bodyPr/>
          <a:lstStyle/>
          <a:p>
            <a:r>
              <a:rPr lang="en-GB" dirty="0"/>
              <a:t>considerations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596" y="1540566"/>
            <a:ext cx="9078003" cy="5189816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8845826" y="2484568"/>
            <a:ext cx="2978426" cy="3389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0139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Cordons and RVP’s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Wynne Jones</a:t>
            </a:r>
          </a:p>
        </p:txBody>
      </p:sp>
    </p:spTree>
    <p:extLst>
      <p:ext uri="{BB962C8B-B14F-4D97-AF65-F5344CB8AC3E}">
        <p14:creationId xmlns:p14="http://schemas.microsoft.com/office/powerpoint/2010/main" val="15200349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D0C4D-E8CA-4CC0-94DA-80733A219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8C3B4527-6BA5-474A-9685-15BEAA6DB44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5467" y="118533"/>
            <a:ext cx="11891433" cy="657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5590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EE2903-DC44-4F5A-8DF4-B56FB7587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Crime Scene Investigation –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D67E0-1758-47AB-9882-B9A38E74B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 Prove that a crime has been committed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 Exclude a suspect from a scene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 Link a suspect with a scene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 Establish the identity of a victim, suspect or witness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 Corroborate or disprove witness accounts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 Interpret the scene in relation to movements within the scene and sequences of events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 Link crime scene to crime scene and provide intelligence on crime patterns.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338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Officer on Scene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62373" y="2133600"/>
            <a:ext cx="5740703" cy="3777622"/>
          </a:xfrm>
        </p:spPr>
        <p:txBody>
          <a:bodyPr/>
          <a:lstStyle/>
          <a:p>
            <a:pPr lvl="0">
              <a:buClr>
                <a:srgbClr val="1CADE4"/>
              </a:buClr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Preserve Life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Initial Assessment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Control Scene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Witnesses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Arrest Suspect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Preserve Scene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456394" y="3914239"/>
            <a:ext cx="2066925" cy="22193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067" y="2449348"/>
            <a:ext cx="1618732" cy="21686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2223" y="2190342"/>
            <a:ext cx="2705100" cy="16859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3067" y="4471754"/>
            <a:ext cx="2628900" cy="174307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20200" y="4044507"/>
            <a:ext cx="21336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858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03127A3-F3D1-4CAD-A908-8FEA49146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Online Media 6">
            <a:hlinkClick r:id="" action="ppaction://media"/>
            <a:extLst>
              <a:ext uri="{FF2B5EF4-FFF2-40B4-BE49-F238E27FC236}">
                <a16:creationId xmlns:a16="http://schemas.microsoft.com/office/drawing/2014/main" id="{A4923253-8AA7-421C-8726-E8F5EE775D8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4000" y="169863"/>
            <a:ext cx="11676063" cy="6567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3922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Crime Scene Sketching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6834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kumimoji="0" lang="en-US" altLang="en-US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j-ea"/>
                <a:cs typeface="Arial"/>
              </a:rPr>
              <a:t>Essential Information for Note Taking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048" y="804332"/>
            <a:ext cx="6306003" cy="5698067"/>
          </a:xfrm>
        </p:spPr>
        <p:txBody>
          <a:bodyPr anchor="ctr">
            <a:normAutofit lnSpcReduction="10000"/>
          </a:bodyPr>
          <a:lstStyle/>
          <a:p>
            <a:pPr marL="342900" lvl="0" indent="-342900" fontAlgn="base">
              <a:spcBef>
                <a:spcPct val="0"/>
              </a:spcBef>
              <a:spcAft>
                <a:spcPts val="16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Who is at the scene and why are they there</a:t>
            </a:r>
          </a:p>
          <a:p>
            <a:pPr marL="342900" lvl="0" indent="-342900" fontAlgn="base">
              <a:spcBef>
                <a:spcPct val="0"/>
              </a:spcBef>
              <a:spcAft>
                <a:spcPts val="16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Dates, times, and location</a:t>
            </a:r>
          </a:p>
          <a:p>
            <a:pPr marL="342900" lvl="0" indent="-342900" fontAlgn="base">
              <a:spcBef>
                <a:spcPct val="0"/>
              </a:spcBef>
              <a:spcAft>
                <a:spcPts val="16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A general description of the crime scene</a:t>
            </a:r>
          </a:p>
          <a:p>
            <a:pPr marL="342900" lvl="0" indent="-342900" fontAlgn="base">
              <a:spcBef>
                <a:spcPct val="0"/>
              </a:spcBef>
              <a:spcAft>
                <a:spcPts val="16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Detailed description of scene</a:t>
            </a:r>
          </a:p>
          <a:p>
            <a:pPr marL="1255713" lvl="1" indent="-263525" fontAlgn="base">
              <a:spcBef>
                <a:spcPct val="0"/>
              </a:spcBef>
              <a:spcAft>
                <a:spcPts val="16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Describe building, number of rooms, Points of entry/exit</a:t>
            </a:r>
          </a:p>
          <a:p>
            <a:pPr marL="1255713" lvl="1" indent="-263525" fontAlgn="base">
              <a:spcBef>
                <a:spcPct val="0"/>
              </a:spcBef>
              <a:spcAft>
                <a:spcPts val="16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victim and clothing</a:t>
            </a:r>
          </a:p>
          <a:p>
            <a:pPr marL="1255713" lvl="1" indent="-263525" fontAlgn="base">
              <a:spcBef>
                <a:spcPct val="0"/>
              </a:spcBef>
              <a:spcAft>
                <a:spcPts val="16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Victim’s injuries or wounds</a:t>
            </a:r>
          </a:p>
          <a:p>
            <a:pPr marL="342900" lvl="0" indent="-342900" fontAlgn="base">
              <a:spcBef>
                <a:spcPct val="0"/>
              </a:spcBef>
              <a:spcAft>
                <a:spcPts val="16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Detailed description of evidence</a:t>
            </a:r>
          </a:p>
          <a:p>
            <a:pPr marL="1255713" lvl="1" indent="-263525" fontAlgn="base">
              <a:spcBef>
                <a:spcPct val="0"/>
              </a:spcBef>
              <a:spcAft>
                <a:spcPts val="16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What it is.</a:t>
            </a:r>
          </a:p>
          <a:p>
            <a:pPr marL="1255713" lvl="1" indent="-263525" fontAlgn="base">
              <a:spcBef>
                <a:spcPct val="0"/>
              </a:spcBef>
              <a:spcAft>
                <a:spcPts val="16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Where found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9205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kumimoji="0" lang="en-US" altLang="en-US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j-ea"/>
                <a:cs typeface="Arial"/>
              </a:rPr>
              <a:t>Information - Crime Scene Sketch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048" y="220133"/>
            <a:ext cx="6306003" cy="6214534"/>
          </a:xfrm>
        </p:spPr>
        <p:txBody>
          <a:bodyPr anchor="ctr">
            <a:normAutofit/>
          </a:bodyPr>
          <a:lstStyle/>
          <a:p>
            <a:pPr marL="342900" lvl="0" indent="-342900" fontAlgn="base">
              <a:spcBef>
                <a:spcPts val="12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The date, time, crime classification, and report number</a:t>
            </a:r>
          </a:p>
          <a:p>
            <a:pPr marL="342900" lvl="0" indent="-342900" fontAlgn="base">
              <a:spcBef>
                <a:spcPts val="12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Name of any people assisting</a:t>
            </a:r>
          </a:p>
          <a:p>
            <a:pPr marL="342900" lvl="0" indent="-342900" fontAlgn="base">
              <a:spcBef>
                <a:spcPts val="12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Address (location) of the crime scene, its position in a building, landmarks, and compass direction</a:t>
            </a:r>
          </a:p>
          <a:p>
            <a:pPr marL="342900" lvl="0" indent="-342900" fontAlgn="base">
              <a:spcBef>
                <a:spcPts val="12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The major discernible items of physical evidence and the critical features of the crime scene</a:t>
            </a:r>
          </a:p>
          <a:p>
            <a:pPr marL="342900" lvl="0" indent="-342900" fontAlgn="base">
              <a:spcBef>
                <a:spcPts val="12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A legend or key to the symbols used to identify objects or points of interest on the sketch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5539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kumimoji="0" lang="en-GB" altLang="en-US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j-ea"/>
                <a:cs typeface="Arial"/>
              </a:rPr>
              <a:t>Hand drawn sketch.</a:t>
            </a:r>
            <a:endParaRPr lang="en-US">
              <a:solidFill>
                <a:srgbClr val="FFFFFF"/>
              </a:solidFill>
            </a:endParaRPr>
          </a:p>
        </p:txBody>
      </p:sp>
      <p:pic>
        <p:nvPicPr>
          <p:cNvPr id="5" name="Content Placeholder 4"/>
          <p:cNvPicPr>
            <a:picLocks noChangeAspect="1"/>
          </p:cNvPicPr>
          <p:nvPr/>
        </p:nvPicPr>
        <p:blipFill rotWithShape="1">
          <a:blip r:embed="rId2"/>
          <a:srcRect t="12024" r="-5" b="25730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0001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kumimoji="0" lang="en-GB" altLang="en-US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j-ea"/>
                <a:cs typeface="Arial"/>
              </a:rPr>
              <a:t>Computer drawing.</a:t>
            </a:r>
            <a:endParaRPr lang="en-US">
              <a:solidFill>
                <a:srgbClr val="FFFFFF"/>
              </a:solidFill>
            </a:endParaRPr>
          </a:p>
        </p:txBody>
      </p:sp>
      <p:pic>
        <p:nvPicPr>
          <p:cNvPr id="4" name="Picture 4" descr="Crime Scene Sketch CAD.bmp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33" r="-5" b="14081"/>
          <a:stretch/>
        </p:blipFill>
        <p:spPr bwMode="auto">
          <a:xfrm>
            <a:off x="327547" y="321733"/>
            <a:ext cx="7207108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0755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001" y="-2"/>
            <a:ext cx="4069936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039" y="640080"/>
            <a:ext cx="3429855" cy="5613236"/>
          </a:xfrm>
        </p:spPr>
        <p:txBody>
          <a:bodyPr anchor="ctr">
            <a:normAutofit/>
          </a:bodyPr>
          <a:lstStyle/>
          <a:p>
            <a:r>
              <a:rPr kumimoji="0" lang="en-US" alt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j-ea"/>
                <a:cs typeface="Arial"/>
              </a:rPr>
              <a:t>Sketching/photographing the Crime Scene</a:t>
            </a:r>
            <a:endParaRPr lang="en-US" sz="3600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9818" y="640080"/>
            <a:ext cx="7172138" cy="5613236"/>
          </a:xfrm>
        </p:spPr>
        <p:txBody>
          <a:bodyPr>
            <a:normAutofit fontScale="92500" lnSpcReduction="20000"/>
          </a:bodyPr>
          <a:lstStyle/>
          <a:p>
            <a:pPr marL="1022350" lvl="2" indent="-350838" fontAlgn="base"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Photograph views of the exterior of the building/vehicle, with relations to other buildings/vehicles, roads, streets, etc.</a:t>
            </a:r>
          </a:p>
          <a:p>
            <a:pPr marL="1681163" lvl="4" indent="-339725" fontAlgn="base"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75000"/>
              <a:buFont typeface="Wingdings" panose="05000000000000000000" pitchFamily="2" charset="2"/>
              <a:buChar char="§"/>
            </a:pPr>
            <a:r>
              <a:rPr kumimoji="0" lang="en-US" altLang="en-US" sz="2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Points of entry, outside and inside</a:t>
            </a:r>
          </a:p>
          <a:p>
            <a:pPr marL="1681163" lvl="4" indent="-339725" fontAlgn="base"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75000"/>
              <a:buFont typeface="Wingdings" panose="05000000000000000000" pitchFamily="2" charset="2"/>
              <a:buChar char="§"/>
            </a:pPr>
            <a:endParaRPr kumimoji="0" lang="en-US" altLang="en-US" sz="26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  <a:p>
            <a:pPr marL="1022350" lvl="2" indent="-350838" fontAlgn="base"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Point of exit, inside and outside</a:t>
            </a:r>
          </a:p>
          <a:p>
            <a:pPr marL="1681163" lvl="4" indent="-339725" fontAlgn="base"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75000"/>
              <a:buFont typeface="Wingdings" panose="05000000000000000000" pitchFamily="2" charset="2"/>
              <a:buChar char="§"/>
            </a:pPr>
            <a:r>
              <a:rPr kumimoji="0" lang="en-US" altLang="en-US" sz="2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Condition(s) of the crime scene</a:t>
            </a:r>
          </a:p>
          <a:p>
            <a:pPr marL="1681163" lvl="4" indent="-339725" fontAlgn="base"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75000"/>
              <a:buFont typeface="Wingdings" panose="05000000000000000000" pitchFamily="2" charset="2"/>
              <a:buChar char="§"/>
            </a:pPr>
            <a:endParaRPr kumimoji="0" lang="en-US" altLang="en-US" sz="26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  <a:p>
            <a:pPr marL="1022350" lvl="2" indent="-350838" fontAlgn="base"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Area from which valuable articles were removed</a:t>
            </a:r>
          </a:p>
          <a:p>
            <a:pPr marL="1681163" lvl="4" indent="-339725" fontAlgn="base"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75000"/>
              <a:buFont typeface="Wingdings" panose="05000000000000000000" pitchFamily="2" charset="2"/>
              <a:buChar char="§"/>
            </a:pPr>
            <a:r>
              <a:rPr kumimoji="0" lang="en-US" altLang="en-US" sz="2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Articles left at the scene</a:t>
            </a:r>
          </a:p>
          <a:p>
            <a:pPr marL="1681163" lvl="4" indent="-339725" fontAlgn="base"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75000"/>
              <a:buFont typeface="Wingdings" panose="05000000000000000000" pitchFamily="2" charset="2"/>
              <a:buChar char="§"/>
            </a:pPr>
            <a:endParaRPr kumimoji="0" lang="en-US" altLang="en-US" sz="26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  <a:p>
            <a:pPr marL="1022350" lvl="2" indent="-350838" fontAlgn="base"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Trace evidence, e.g. hairs, </a:t>
            </a:r>
            <a:r>
              <a:rPr kumimoji="0" lang="en-US" altLang="en-US" sz="2600" b="0" i="0" u="none" strike="noStrike" kern="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fibres</a:t>
            </a:r>
            <a:r>
              <a:rPr kumimoji="0" lang="en-US" altLang="en-US" sz="2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, butts</a:t>
            </a:r>
          </a:p>
          <a:p>
            <a:pPr marL="1681163" lvl="4" indent="-339725" fontAlgn="base"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75000"/>
              <a:buFont typeface="Wingdings" panose="05000000000000000000" pitchFamily="2" charset="2"/>
              <a:buChar char="§"/>
            </a:pPr>
            <a:r>
              <a:rPr kumimoji="0" lang="en-US" altLang="en-US" sz="2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Toolmarks and impressions</a:t>
            </a:r>
          </a:p>
          <a:p>
            <a:pPr marL="1681163" lvl="4" indent="-339725" fontAlgn="base"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75000"/>
              <a:buFont typeface="Wingdings" panose="05000000000000000000" pitchFamily="2" charset="2"/>
              <a:buChar char="§"/>
            </a:pPr>
            <a:endParaRPr kumimoji="0" lang="en-US" altLang="en-US" sz="26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  <a:p>
            <a:pPr marL="1022350" lvl="2" indent="-350838" fontAlgn="base"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US" altLang="en-US" sz="2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cs typeface="Arial"/>
              </a:rPr>
              <a:t>Fingerprints and footprints, as well as articles on which these prints may be found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1998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kumimoji="0" lang="en-US" altLang="en-US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/>
                <a:ea typeface="+mj-ea"/>
                <a:cs typeface="Arial"/>
              </a:rPr>
              <a:t>General Standards for the sketches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91335D-6480-4246-BE1D-3B7608183A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2294730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853562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Exhibit Books</a:t>
            </a:r>
          </a:p>
        </p:txBody>
      </p:sp>
      <p:pic>
        <p:nvPicPr>
          <p:cNvPr id="100355" name="Picture 3" descr="1402 book front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0966" y="1540932"/>
            <a:ext cx="8084634" cy="477065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330104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>
          <a:xfrm>
            <a:off x="1024128" y="0"/>
            <a:ext cx="9720072" cy="2084832"/>
          </a:xfrm>
        </p:spPr>
        <p:txBody>
          <a:bodyPr/>
          <a:lstStyle/>
          <a:p>
            <a:r>
              <a:rPr lang="en-GB" altLang="en-US" dirty="0"/>
              <a:t>Entry Pages</a:t>
            </a:r>
          </a:p>
        </p:txBody>
      </p:sp>
      <p:pic>
        <p:nvPicPr>
          <p:cNvPr id="101379" name="Picture 3" descr="1402 entry page 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129" y="1293541"/>
            <a:ext cx="10383570" cy="521877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818240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>
          <a:xfrm>
            <a:off x="1024128" y="0"/>
            <a:ext cx="9720072" cy="2084832"/>
          </a:xfrm>
        </p:spPr>
        <p:txBody>
          <a:bodyPr/>
          <a:lstStyle/>
          <a:p>
            <a:r>
              <a:rPr lang="en-GB" altLang="en-US" dirty="0"/>
              <a:t>Entry Page - Notes</a:t>
            </a:r>
          </a:p>
        </p:txBody>
      </p:sp>
      <p:pic>
        <p:nvPicPr>
          <p:cNvPr id="102403" name="Picture 3" descr="1402 entry pag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128" y="1371600"/>
            <a:ext cx="10149394" cy="497344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14077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>
          <a:xfrm>
            <a:off x="1024128" y="0"/>
            <a:ext cx="9720072" cy="2084832"/>
          </a:xfrm>
        </p:spPr>
        <p:txBody>
          <a:bodyPr/>
          <a:lstStyle/>
          <a:p>
            <a:r>
              <a:rPr lang="en-GB" altLang="en-US" dirty="0"/>
              <a:t>Entry Page</a:t>
            </a:r>
          </a:p>
        </p:txBody>
      </p:sp>
      <p:pic>
        <p:nvPicPr>
          <p:cNvPr id="103427" name="Picture 3" descr="133 entry page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129" y="1338145"/>
            <a:ext cx="10327812" cy="51407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34485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5625" y="0"/>
            <a:ext cx="8510588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Packaging</a:t>
            </a:r>
          </a:p>
        </p:txBody>
      </p:sp>
      <p:pic>
        <p:nvPicPr>
          <p:cNvPr id="4" name="Picture 4" descr="DSCN034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1143001"/>
            <a:ext cx="3316288" cy="4422775"/>
          </a:xfr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DSCN034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126" y="3236914"/>
            <a:ext cx="4824413" cy="3621087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DSC_004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938" y="1214439"/>
            <a:ext cx="3929062" cy="3424237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4555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6310" y="624110"/>
            <a:ext cx="4079379" cy="5811838"/>
          </a:xfrm>
        </p:spPr>
      </p:pic>
    </p:spTree>
    <p:extLst>
      <p:ext uri="{BB962C8B-B14F-4D97-AF65-F5344CB8AC3E}">
        <p14:creationId xmlns:p14="http://schemas.microsoft.com/office/powerpoint/2010/main" val="430633095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3300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808080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5400" cap="flat" cmpd="sng" algn="ctr">
          <a:solidFill>
            <a:srgbClr val="FF3300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808080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3.xml><?xml version="1.0" encoding="utf-8"?>
<a:theme xmlns:a="http://schemas.openxmlformats.org/drawingml/2006/main" name="1_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D1A6BFDB-8A74-4256-96B1-F5B1A8AF0C8F}" vid="{82AB2DE4-1E07-4099-B7D1-9DC2F6F267F9}"/>
    </a:ext>
  </a:extLst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890</Words>
  <Application>Microsoft Office PowerPoint</Application>
  <PresentationFormat>Widescreen</PresentationFormat>
  <Paragraphs>152</Paragraphs>
  <Slides>41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41</vt:i4>
      </vt:variant>
    </vt:vector>
  </HeadingPairs>
  <TitlesOfParts>
    <vt:vector size="58" baseType="lpstr">
      <vt:lpstr>Arial</vt:lpstr>
      <vt:lpstr>Calibri</vt:lpstr>
      <vt:lpstr>Calibri Light</vt:lpstr>
      <vt:lpstr>Comic Sans MS</vt:lpstr>
      <vt:lpstr>Garamond</vt:lpstr>
      <vt:lpstr>Lucida Sans Unicode</vt:lpstr>
      <vt:lpstr>Tahoma</vt:lpstr>
      <vt:lpstr>Times New Roman</vt:lpstr>
      <vt:lpstr>Tw Cen MT</vt:lpstr>
      <vt:lpstr>Tw Cen MT Condensed</vt:lpstr>
      <vt:lpstr>Wingdings</vt:lpstr>
      <vt:lpstr>Wingdings 3</vt:lpstr>
      <vt:lpstr>Default Design</vt:lpstr>
      <vt:lpstr>Integral</vt:lpstr>
      <vt:lpstr>1_Integral</vt:lpstr>
      <vt:lpstr>1_Office Theme</vt:lpstr>
      <vt:lpstr>2_Office Theme</vt:lpstr>
      <vt:lpstr>Cordons and RVP’s</vt:lpstr>
      <vt:lpstr>PowerPoint Presentation</vt:lpstr>
      <vt:lpstr>Crime Scene Investigation – Why?</vt:lpstr>
      <vt:lpstr>First Officer on Scene</vt:lpstr>
      <vt:lpstr>PowerPoint Presentation</vt:lpstr>
      <vt:lpstr>PowerPoint Presentation</vt:lpstr>
      <vt:lpstr>Cordons - Purpose</vt:lpstr>
      <vt:lpstr>Crime Scene Cordon</vt:lpstr>
      <vt:lpstr>Major Incident Cordons</vt:lpstr>
      <vt:lpstr>PowerPoint Presentation</vt:lpstr>
      <vt:lpstr>PowerPoint Presentation</vt:lpstr>
      <vt:lpstr>The golden hour</vt:lpstr>
      <vt:lpstr>Scene Preservation</vt:lpstr>
      <vt:lpstr>What is the ‘Golden Hour’?</vt:lpstr>
      <vt:lpstr>Positive action</vt:lpstr>
      <vt:lpstr>Preserving Evidence</vt:lpstr>
      <vt:lpstr>Fast track actions</vt:lpstr>
      <vt:lpstr>Early action</vt:lpstr>
      <vt:lpstr>Discuss?</vt:lpstr>
      <vt:lpstr>Scene Preservation </vt:lpstr>
      <vt:lpstr>Fast track actions</vt:lpstr>
      <vt:lpstr>The Golden Hour – What are Your Considerations?</vt:lpstr>
      <vt:lpstr>considerations</vt:lpstr>
      <vt:lpstr>Cordons and RVP’s</vt:lpstr>
      <vt:lpstr>PowerPoint Presentation</vt:lpstr>
      <vt:lpstr>Crime Scene Investigation – Why?</vt:lpstr>
      <vt:lpstr>First Officer on Scene</vt:lpstr>
      <vt:lpstr>PowerPoint Presentation</vt:lpstr>
      <vt:lpstr>Crime Scene Sketching</vt:lpstr>
      <vt:lpstr>Essential Information for Note Taking</vt:lpstr>
      <vt:lpstr>Information - Crime Scene Sketch</vt:lpstr>
      <vt:lpstr>Hand drawn sketch.</vt:lpstr>
      <vt:lpstr>Computer drawing.</vt:lpstr>
      <vt:lpstr>Sketching/photographing the Crime Scene</vt:lpstr>
      <vt:lpstr>General Standards for the sketches</vt:lpstr>
      <vt:lpstr>Exhibit Books</vt:lpstr>
      <vt:lpstr>Entry Pages</vt:lpstr>
      <vt:lpstr>Entry Page - Notes</vt:lpstr>
      <vt:lpstr>Entry Page</vt:lpstr>
      <vt:lpstr>Packaging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Cordons and RVP’s</dc:title>
  <dc:creator>wynne jones</dc:creator>
  <cp:lastModifiedBy>wynne jones</cp:lastModifiedBy>
  <cp:revision>2</cp:revision>
  <dcterms:created xsi:type="dcterms:W3CDTF">2020-02-10T17:52:29Z</dcterms:created>
  <dcterms:modified xsi:type="dcterms:W3CDTF">2020-02-10T17:55:21Z</dcterms:modified>
</cp:coreProperties>
</file>