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3"/>
  </p:notesMasterIdLst>
  <p:handoutMasterIdLst>
    <p:handoutMasterId r:id="rId34"/>
  </p:handoutMasterIdLst>
  <p:sldIdLst>
    <p:sldId id="363" r:id="rId2"/>
    <p:sldId id="391" r:id="rId3"/>
    <p:sldId id="367" r:id="rId4"/>
    <p:sldId id="457" r:id="rId5"/>
    <p:sldId id="458" r:id="rId6"/>
    <p:sldId id="393" r:id="rId7"/>
    <p:sldId id="460" r:id="rId8"/>
    <p:sldId id="461" r:id="rId9"/>
    <p:sldId id="449" r:id="rId10"/>
    <p:sldId id="462" r:id="rId11"/>
    <p:sldId id="463" r:id="rId12"/>
    <p:sldId id="464" r:id="rId13"/>
    <p:sldId id="465" r:id="rId14"/>
    <p:sldId id="466" r:id="rId15"/>
    <p:sldId id="450" r:id="rId16"/>
    <p:sldId id="451" r:id="rId17"/>
    <p:sldId id="445" r:id="rId18"/>
    <p:sldId id="467" r:id="rId19"/>
    <p:sldId id="453" r:id="rId20"/>
    <p:sldId id="446" r:id="rId21"/>
    <p:sldId id="447" r:id="rId22"/>
    <p:sldId id="448" r:id="rId23"/>
    <p:sldId id="468" r:id="rId24"/>
    <p:sldId id="469" r:id="rId25"/>
    <p:sldId id="470" r:id="rId26"/>
    <p:sldId id="471" r:id="rId27"/>
    <p:sldId id="472" r:id="rId28"/>
    <p:sldId id="377" r:id="rId29"/>
    <p:sldId id="459" r:id="rId30"/>
    <p:sldId id="369" r:id="rId31"/>
    <p:sldId id="370" r:id="rId32"/>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9326" autoAdjust="0"/>
  </p:normalViewPr>
  <p:slideViewPr>
    <p:cSldViewPr>
      <p:cViewPr varScale="1">
        <p:scale>
          <a:sx n="96" d="100"/>
          <a:sy n="96" d="100"/>
        </p:scale>
        <p:origin x="108" y="31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extLst>
      <p:ext uri="{BB962C8B-B14F-4D97-AF65-F5344CB8AC3E}">
        <p14:creationId xmlns:p14="http://schemas.microsoft.com/office/powerpoint/2010/main" val="7244987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520872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18412824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30197430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10346055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17052080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38953762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36555494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7194593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13014068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29081637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20064733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33660434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27445290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32053630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37940301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37224736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18730170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26417722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15464720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31702739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dirty="0"/>
          </a:p>
        </p:txBody>
      </p:sp>
    </p:spTree>
    <p:extLst>
      <p:ext uri="{BB962C8B-B14F-4D97-AF65-F5344CB8AC3E}">
        <p14:creationId xmlns:p14="http://schemas.microsoft.com/office/powerpoint/2010/main" val="40003026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35041578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dirty="0"/>
          </a:p>
        </p:txBody>
      </p:sp>
    </p:spTree>
    <p:extLst>
      <p:ext uri="{BB962C8B-B14F-4D97-AF65-F5344CB8AC3E}">
        <p14:creationId xmlns:p14="http://schemas.microsoft.com/office/powerpoint/2010/main" val="45233476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dirty="0"/>
          </a:p>
        </p:txBody>
      </p:sp>
    </p:spTree>
    <p:extLst>
      <p:ext uri="{BB962C8B-B14F-4D97-AF65-F5344CB8AC3E}">
        <p14:creationId xmlns:p14="http://schemas.microsoft.com/office/powerpoint/2010/main" val="216246677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dirty="0"/>
          </a:p>
        </p:txBody>
      </p:sp>
    </p:spTree>
    <p:extLst>
      <p:ext uri="{BB962C8B-B14F-4D97-AF65-F5344CB8AC3E}">
        <p14:creationId xmlns:p14="http://schemas.microsoft.com/office/powerpoint/2010/main" val="339100760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9121125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dirty="0"/>
          </a:p>
        </p:txBody>
      </p:sp>
    </p:spTree>
    <p:extLst>
      <p:ext uri="{BB962C8B-B14F-4D97-AF65-F5344CB8AC3E}">
        <p14:creationId xmlns:p14="http://schemas.microsoft.com/office/powerpoint/2010/main" val="3189329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31</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09/10/2020</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09/10/2020</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09/10/2020</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09/10/2020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09/10/2020</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09/10/2020</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09/10/2020</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09/10/2020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09/10/2020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09/10/2020</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09/10/2020</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09/10/2020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BMSW5103</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767408" y="4365104"/>
            <a:ext cx="10801200" cy="15841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4</a:t>
            </a:r>
          </a:p>
          <a:p>
            <a:pPr eaLnBrk="1" hangingPunct="1"/>
            <a:r>
              <a:rPr lang="en-GB" altLang="en-US" sz="4000" dirty="0">
                <a:solidFill>
                  <a:srgbClr val="FFFF00"/>
                </a:solidFill>
              </a:rPr>
              <a:t>Consumer Behaviour &amp; Decision Process</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Understanding and Engaging in the</a:t>
            </a:r>
          </a:p>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Customer Experience</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05390" y="1143000"/>
            <a:ext cx="10981219" cy="4518248"/>
          </a:xfrm>
        </p:spPr>
        <p:txBody>
          <a:bodyPr/>
          <a:lstStyle/>
          <a:p>
            <a:pPr marL="533400" indent="-533400" algn="just">
              <a:spcBef>
                <a:spcPts val="1200"/>
              </a:spcBef>
              <a:buFont typeface="+mj-lt"/>
              <a:buAutoNum type="arabicPeriod"/>
            </a:pPr>
            <a:r>
              <a:rPr lang="en-US" sz="2400" dirty="0"/>
              <a:t>Define consumer </a:t>
            </a:r>
            <a:r>
              <a:rPr lang="en-GB" sz="2400" dirty="0"/>
              <a:t>behaviour</a:t>
            </a:r>
            <a:r>
              <a:rPr lang="en-US" sz="2400" dirty="0"/>
              <a:t> and describe the role it plays in marketing decisions.</a:t>
            </a:r>
          </a:p>
          <a:p>
            <a:pPr marL="533400" indent="-533400" algn="just">
              <a:spcBef>
                <a:spcPts val="1200"/>
              </a:spcBef>
              <a:buFont typeface="+mj-lt"/>
              <a:buAutoNum type="arabicPeriod"/>
            </a:pPr>
            <a:r>
              <a:rPr lang="en-US" sz="2400" dirty="0"/>
              <a:t>Describe the interpersonal determinants of consumer behavior: cultural, social, and family influences.</a:t>
            </a:r>
          </a:p>
          <a:p>
            <a:pPr marL="514350" indent="-514350" algn="just">
              <a:buFont typeface="+mj-lt"/>
              <a:buAutoNum type="arabicPeriod"/>
            </a:pPr>
            <a:r>
              <a:rPr lang="en-GB" sz="2400" dirty="0"/>
              <a:t>Explain each of the personal determinants of consumer behaviour: needs and motives, perceptions, attitudes, learning, and self-concept theory.</a:t>
            </a:r>
          </a:p>
          <a:p>
            <a:pPr marL="514350" indent="-514350" algn="just">
              <a:buFont typeface="+mj-lt"/>
              <a:buAutoNum type="arabicPeriod"/>
            </a:pPr>
            <a:r>
              <a:rPr lang="en-GB" sz="2400" dirty="0"/>
              <a:t>Distinguish between high-involvement and low-involvement purchase decisions.</a:t>
            </a:r>
          </a:p>
          <a:p>
            <a:pPr marL="514350" indent="-514350" algn="just">
              <a:buFont typeface="+mj-lt"/>
              <a:buAutoNum type="arabicPeriod"/>
            </a:pPr>
            <a:r>
              <a:rPr lang="en-GB" sz="2400" dirty="0"/>
              <a:t>Outline the steps in the consumer decision process.</a:t>
            </a:r>
          </a:p>
          <a:p>
            <a:pPr marL="514350" indent="-514350" algn="just">
              <a:buFont typeface="+mj-lt"/>
              <a:buAutoNum type="arabicPeriod"/>
            </a:pPr>
            <a:r>
              <a:rPr lang="en-GB" sz="2400" dirty="0"/>
              <a:t>Differentiate among routinized response behaviour, limited problem solving, and extended problem solving by consumers.</a:t>
            </a:r>
          </a:p>
          <a:p>
            <a:pPr algn="just"/>
            <a:endParaRPr lang="en-GB" sz="2800" dirty="0"/>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2095779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CRM &amp; Customer Behaviour</a:t>
            </a:r>
          </a:p>
        </p:txBody>
      </p:sp>
      <p:sp>
        <p:nvSpPr>
          <p:cNvPr id="7" name="Content Placeholder 2">
            <a:extLst>
              <a:ext uri="{FF2B5EF4-FFF2-40B4-BE49-F238E27FC236}">
                <a16:creationId xmlns:a16="http://schemas.microsoft.com/office/drawing/2014/main" id="{7BD73706-DCA2-49B6-A483-AD28D7CF0787}"/>
              </a:ext>
            </a:extLst>
          </p:cNvPr>
          <p:cNvSpPr txBox="1">
            <a:spLocks/>
          </p:cNvSpPr>
          <p:nvPr/>
        </p:nvSpPr>
        <p:spPr bwMode="auto">
          <a:xfrm>
            <a:off x="605390" y="980728"/>
            <a:ext cx="10981219" cy="4752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spcAft>
                <a:spcPts val="1800"/>
              </a:spcAft>
            </a:pPr>
            <a:r>
              <a:rPr lang="en-GB" altLang="en-US" sz="2600" dirty="0"/>
              <a:t>CRM is an integrated information system that is used to plan, schedule and control the </a:t>
            </a:r>
            <a:r>
              <a:rPr lang="en-GB" altLang="en-US" sz="2600" b="1" dirty="0">
                <a:solidFill>
                  <a:schemeClr val="accent6">
                    <a:lumMod val="50000"/>
                  </a:schemeClr>
                </a:solidFill>
              </a:rPr>
              <a:t>pre-sales</a:t>
            </a:r>
            <a:r>
              <a:rPr lang="en-GB" altLang="en-US" sz="2600" dirty="0"/>
              <a:t> and </a:t>
            </a:r>
            <a:r>
              <a:rPr lang="en-GB" altLang="en-US" sz="2600" b="1" dirty="0">
                <a:solidFill>
                  <a:schemeClr val="accent2">
                    <a:lumMod val="50000"/>
                  </a:schemeClr>
                </a:solidFill>
              </a:rPr>
              <a:t>post-sales</a:t>
            </a:r>
            <a:r>
              <a:rPr lang="en-GB" altLang="en-US" sz="2600" dirty="0"/>
              <a:t> activities in an organization. CRM embraces all aspects of dealing with prospects and customers, including the call centre, sales force, marketing, technical support and field service. The primary goal of CRM is to improve long-term growth and profitability through </a:t>
            </a:r>
            <a:r>
              <a:rPr lang="en-GB" altLang="en-US" sz="2600" b="1" dirty="0">
                <a:solidFill>
                  <a:srgbClr val="FF0000"/>
                </a:solidFill>
              </a:rPr>
              <a:t>a better understanding of customer behaviour</a:t>
            </a:r>
            <a:r>
              <a:rPr lang="en-GB" altLang="en-US" sz="2600" dirty="0"/>
              <a:t>.</a:t>
            </a:r>
          </a:p>
          <a:p>
            <a:pPr algn="just" eaLnBrk="1" hangingPunct="1">
              <a:spcAft>
                <a:spcPts val="1800"/>
              </a:spcAft>
            </a:pPr>
            <a:r>
              <a:rPr lang="en-GB" sz="2600" dirty="0"/>
              <a:t>CRM is a business strategy that maximizes profitability, revenue and customer satisfaction by organizing around customer segments, fostering behaviour that satisfies customers, and implementing customer-centric processes.</a:t>
            </a:r>
            <a:endParaRPr lang="en-US" sz="26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130598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335360" y="0"/>
            <a:ext cx="11593288" cy="1143000"/>
          </a:xfrm>
        </p:spPr>
        <p:txBody>
          <a:bodyPr/>
          <a:lstStyle/>
          <a:p>
            <a:pPr eaLnBrk="1" hangingPunct="1"/>
            <a:r>
              <a:rPr lang="en-GB" altLang="en-US" sz="3200" b="1" dirty="0">
                <a:solidFill>
                  <a:schemeClr val="tx2">
                    <a:lumMod val="75000"/>
                  </a:schemeClr>
                </a:solidFill>
              </a:rPr>
              <a:t>Customer Satisfaction, Loyalty and Business Performance</a:t>
            </a:r>
          </a:p>
        </p:txBody>
      </p:sp>
      <p:sp>
        <p:nvSpPr>
          <p:cNvPr id="7" name="Content Placeholder 2">
            <a:extLst>
              <a:ext uri="{FF2B5EF4-FFF2-40B4-BE49-F238E27FC236}">
                <a16:creationId xmlns:a16="http://schemas.microsoft.com/office/drawing/2014/main" id="{7BD73706-DCA2-49B6-A483-AD28D7CF0787}"/>
              </a:ext>
            </a:extLst>
          </p:cNvPr>
          <p:cNvSpPr txBox="1">
            <a:spLocks/>
          </p:cNvSpPr>
          <p:nvPr/>
        </p:nvSpPr>
        <p:spPr bwMode="auto">
          <a:xfrm>
            <a:off x="605390" y="980728"/>
            <a:ext cx="10981219"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eaLnBrk="1" hangingPunct="1">
              <a:spcAft>
                <a:spcPts val="1800"/>
              </a:spcAft>
              <a:buNone/>
            </a:pPr>
            <a:r>
              <a:rPr lang="en-GB" altLang="en-US" sz="2800" dirty="0"/>
              <a:t>An important rationale for CRM is that it improves business performance by enhancing customer satisfaction and driving up customer loyalty.</a:t>
            </a:r>
          </a:p>
          <a:p>
            <a:pPr marL="0" indent="0" eaLnBrk="1" hangingPunct="1">
              <a:buFont typeface="Arial" panose="020B0604020202020204" pitchFamily="34" charset="0"/>
              <a:buNone/>
              <a:defRPr/>
            </a:pPr>
            <a:endParaRPr lang="en-GB" altLang="en-US" sz="2400" dirty="0"/>
          </a:p>
        </p:txBody>
      </p:sp>
      <p:pic>
        <p:nvPicPr>
          <p:cNvPr id="3" name="Picture 2">
            <a:extLst>
              <a:ext uri="{FF2B5EF4-FFF2-40B4-BE49-F238E27FC236}">
                <a16:creationId xmlns:a16="http://schemas.microsoft.com/office/drawing/2014/main" id="{7EFB2734-4F59-42DB-806A-E630B087CED6}"/>
              </a:ext>
            </a:extLst>
          </p:cNvPr>
          <p:cNvPicPr>
            <a:picLocks noChangeAspect="1"/>
          </p:cNvPicPr>
          <p:nvPr/>
        </p:nvPicPr>
        <p:blipFill>
          <a:blip r:embed="rId3"/>
          <a:stretch>
            <a:fillRect/>
          </a:stretch>
        </p:blipFill>
        <p:spPr>
          <a:xfrm>
            <a:off x="1559496" y="2420888"/>
            <a:ext cx="8810625" cy="2828925"/>
          </a:xfrm>
          <a:prstGeom prst="rect">
            <a:avLst/>
          </a:prstGeom>
        </p:spPr>
      </p:pic>
      <p:sp>
        <p:nvSpPr>
          <p:cNvPr id="4" name="Content Placeholder 2">
            <a:extLst>
              <a:ext uri="{FF2B5EF4-FFF2-40B4-BE49-F238E27FC236}">
                <a16:creationId xmlns:a16="http://schemas.microsoft.com/office/drawing/2014/main" id="{7BC2E4DC-7D9F-41B5-9F2E-FEB82984B6B5}"/>
              </a:ext>
            </a:extLst>
          </p:cNvPr>
          <p:cNvSpPr txBox="1">
            <a:spLocks/>
          </p:cNvSpPr>
          <p:nvPr/>
        </p:nvSpPr>
        <p:spPr bwMode="auto">
          <a:xfrm>
            <a:off x="3905417" y="5251986"/>
            <a:ext cx="4381163" cy="504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eaLnBrk="1" hangingPunct="1">
              <a:spcAft>
                <a:spcPts val="1800"/>
              </a:spcAft>
              <a:buNone/>
            </a:pPr>
            <a:r>
              <a:rPr lang="en-GB" altLang="en-US" sz="2600" dirty="0">
                <a:solidFill>
                  <a:srgbClr val="00B050"/>
                </a:solidFill>
              </a:rPr>
              <a:t>The Satisfaction–profit Chain</a:t>
            </a:r>
            <a:endParaRPr lang="en-GB" altLang="en-US" sz="2400" dirty="0">
              <a:solidFill>
                <a:srgbClr val="00B050"/>
              </a:solidFill>
            </a:endParaRPr>
          </a:p>
        </p:txBody>
      </p:sp>
    </p:spTree>
    <p:extLst>
      <p:ext uri="{BB962C8B-B14F-4D97-AF65-F5344CB8AC3E}">
        <p14:creationId xmlns:p14="http://schemas.microsoft.com/office/powerpoint/2010/main" val="4235914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par>
                          <p:cTn id="16" fill="hold">
                            <p:stCondLst>
                              <p:cond delay="1500"/>
                            </p:stCondLst>
                            <p:childTnLst>
                              <p:par>
                                <p:cTn id="17" presetID="42" presetClass="entr" presetSubtype="0" fill="hold" grpId="0" nodeType="after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335360" y="0"/>
            <a:ext cx="11593288" cy="1143000"/>
          </a:xfrm>
        </p:spPr>
        <p:txBody>
          <a:bodyPr/>
          <a:lstStyle/>
          <a:p>
            <a:pPr eaLnBrk="1" hangingPunct="1"/>
            <a:r>
              <a:rPr lang="en-GB" altLang="en-US" sz="3200" b="1" dirty="0">
                <a:solidFill>
                  <a:schemeClr val="tx2">
                    <a:lumMod val="75000"/>
                  </a:schemeClr>
                </a:solidFill>
              </a:rPr>
              <a:t>Customer Satisfaction, Loyalty and Business Performance</a:t>
            </a:r>
          </a:p>
        </p:txBody>
      </p:sp>
      <p:sp>
        <p:nvSpPr>
          <p:cNvPr id="7" name="Content Placeholder 2">
            <a:extLst>
              <a:ext uri="{FF2B5EF4-FFF2-40B4-BE49-F238E27FC236}">
                <a16:creationId xmlns:a16="http://schemas.microsoft.com/office/drawing/2014/main" id="{7BD73706-DCA2-49B6-A483-AD28D7CF0787}"/>
              </a:ext>
            </a:extLst>
          </p:cNvPr>
          <p:cNvSpPr txBox="1">
            <a:spLocks/>
          </p:cNvSpPr>
          <p:nvPr/>
        </p:nvSpPr>
        <p:spPr bwMode="auto">
          <a:xfrm>
            <a:off x="605390" y="980728"/>
            <a:ext cx="10981219" cy="468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spcAft>
                <a:spcPts val="1800"/>
              </a:spcAft>
            </a:pPr>
            <a:r>
              <a:rPr lang="en-GB" altLang="en-US" sz="2600" dirty="0"/>
              <a:t>Satisfaction increases because customer insight allows companies to understand their customers better, and create improved customer value propositions and better customer experiences.</a:t>
            </a:r>
          </a:p>
          <a:p>
            <a:pPr algn="just" eaLnBrk="1" hangingPunct="1">
              <a:spcAft>
                <a:spcPts val="1800"/>
              </a:spcAft>
            </a:pPr>
            <a:r>
              <a:rPr lang="en-GB" altLang="en-US" sz="2600" dirty="0"/>
              <a:t>As customer satisfaction rises, so does customer intention to repurchase.30 This in turn influences actual purchasing behaviour that has an impact on business performance.</a:t>
            </a:r>
          </a:p>
          <a:p>
            <a:pPr algn="just" eaLnBrk="1" hangingPunct="1">
              <a:spcAft>
                <a:spcPts val="1800"/>
              </a:spcAft>
            </a:pPr>
            <a:r>
              <a:rPr lang="en-GB" altLang="en-US" sz="2400" dirty="0"/>
              <a:t>Behavioural loyalty is measured by reference to customer purchasing behaviour. Loyalty is expressed in continued patronage and buying. There are two behavioural aspects to loyalty. First, is the customer still active? Second, have we maintained our share of customer spending?</a:t>
            </a:r>
          </a:p>
        </p:txBody>
      </p:sp>
    </p:spTree>
    <p:extLst>
      <p:ext uri="{BB962C8B-B14F-4D97-AF65-F5344CB8AC3E}">
        <p14:creationId xmlns:p14="http://schemas.microsoft.com/office/powerpoint/2010/main" val="1831416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Consumer Behaviour</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1" y="1143000"/>
            <a:ext cx="6768752"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spcBef>
                <a:spcPts val="768"/>
              </a:spcBef>
              <a:buNone/>
            </a:pPr>
            <a:r>
              <a:rPr lang="en-US" b="1" dirty="0"/>
              <a:t>Process through which buyers make purchase decisions</a:t>
            </a:r>
          </a:p>
          <a:p>
            <a:pPr lvl="1" algn="just">
              <a:spcBef>
                <a:spcPts val="768"/>
              </a:spcBef>
            </a:pPr>
            <a:r>
              <a:rPr lang="en-US" dirty="0"/>
              <a:t>Marketers borrow extensively from psychology and sociology to better understand consumer behavior</a:t>
            </a:r>
          </a:p>
          <a:p>
            <a:pPr lvl="1" algn="just">
              <a:spcBef>
                <a:spcPts val="768"/>
              </a:spcBef>
            </a:pPr>
            <a:r>
              <a:rPr lang="en-US" dirty="0"/>
              <a:t>Consumer behavior is understood as a function of interpersonal influences and personal  factors</a:t>
            </a:r>
          </a:p>
          <a:p>
            <a:endParaRPr lang="en-US" sz="2800" dirty="0"/>
          </a:p>
          <a:p>
            <a:pPr marL="0" indent="0" eaLnBrk="1" hangingPunct="1">
              <a:buFont typeface="Arial" panose="020B0604020202020204" pitchFamily="34" charset="0"/>
              <a:buNone/>
              <a:defRPr/>
            </a:pPr>
            <a:endParaRPr lang="en-GB" altLang="en-US" sz="2400" dirty="0"/>
          </a:p>
        </p:txBody>
      </p:sp>
      <p:pic>
        <p:nvPicPr>
          <p:cNvPr id="4" name="Picture 3" descr="A picture containing toy&#10;&#10;Description automatically generated">
            <a:extLst>
              <a:ext uri="{FF2B5EF4-FFF2-40B4-BE49-F238E27FC236}">
                <a16:creationId xmlns:a16="http://schemas.microsoft.com/office/drawing/2014/main" id="{982C1E6D-5087-4883-9E12-F1371EC302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08170" y="1340768"/>
            <a:ext cx="4187035" cy="3782431"/>
          </a:xfrm>
          <a:prstGeom prst="rect">
            <a:avLst/>
          </a:prstGeom>
        </p:spPr>
      </p:pic>
    </p:spTree>
    <p:extLst>
      <p:ext uri="{BB962C8B-B14F-4D97-AF65-F5344CB8AC3E}">
        <p14:creationId xmlns:p14="http://schemas.microsoft.com/office/powerpoint/2010/main" val="3274354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p:cTn id="14" dur="500" fill="hold"/>
                                        <p:tgtEl>
                                          <p:spTgt spid="4"/>
                                        </p:tgtEl>
                                        <p:attrNameLst>
                                          <p:attrName>ppt_w</p:attrName>
                                        </p:attrNameLst>
                                      </p:cBhvr>
                                      <p:tavLst>
                                        <p:tav tm="0">
                                          <p:val>
                                            <p:fltVal val="0"/>
                                          </p:val>
                                        </p:tav>
                                        <p:tav tm="100000">
                                          <p:val>
                                            <p:strVal val="#ppt_w"/>
                                          </p:val>
                                        </p:tav>
                                      </p:tavLst>
                                    </p:anim>
                                    <p:anim calcmode="lin" valueType="num">
                                      <p:cBhvr>
                                        <p:cTn id="15" dur="500" fill="hold"/>
                                        <p:tgtEl>
                                          <p:spTgt spid="4"/>
                                        </p:tgtEl>
                                        <p:attrNameLst>
                                          <p:attrName>ppt_h</p:attrName>
                                        </p:attrNameLst>
                                      </p:cBhvr>
                                      <p:tavLst>
                                        <p:tav tm="0">
                                          <p:val>
                                            <p:fltVal val="0"/>
                                          </p:val>
                                        </p:tav>
                                        <p:tav tm="100000">
                                          <p:val>
                                            <p:strVal val="#ppt_h"/>
                                          </p:val>
                                        </p:tav>
                                      </p:tavLst>
                                    </p:anim>
                                    <p:animEffect transition="in" filter="fade">
                                      <p:cBhvr>
                                        <p:cTn id="1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07369" y="0"/>
            <a:ext cx="11387836" cy="1143000"/>
          </a:xfrm>
        </p:spPr>
        <p:txBody>
          <a:bodyPr/>
          <a:lstStyle/>
          <a:p>
            <a:pPr eaLnBrk="1" hangingPunct="1"/>
            <a:r>
              <a:rPr lang="en-GB" altLang="en-US" sz="3600" b="1" dirty="0">
                <a:solidFill>
                  <a:schemeClr val="tx2">
                    <a:lumMod val="75000"/>
                  </a:schemeClr>
                </a:solidFill>
              </a:rPr>
              <a:t>Interpersonal Determinants of Consumer Behaviour</a:t>
            </a:r>
          </a:p>
        </p:txBody>
      </p:sp>
      <p:pic>
        <p:nvPicPr>
          <p:cNvPr id="3" name="Picture 2" descr="Diagram&#10;&#10;Description automatically generated">
            <a:extLst>
              <a:ext uri="{FF2B5EF4-FFF2-40B4-BE49-F238E27FC236}">
                <a16:creationId xmlns:a16="http://schemas.microsoft.com/office/drawing/2014/main" id="{F2C2C46B-EC46-4DBF-B056-293BFA24B1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96200" y="1390535"/>
            <a:ext cx="4199908" cy="2376264"/>
          </a:xfrm>
          <a:prstGeom prst="rect">
            <a:avLst/>
          </a:prstGeom>
        </p:spPr>
      </p:pic>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0466" y="1143000"/>
            <a:ext cx="7416824" cy="29173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b="1" dirty="0"/>
              <a:t>Cultural influences</a:t>
            </a:r>
          </a:p>
          <a:p>
            <a:pPr lvl="1" algn="just"/>
            <a:r>
              <a:rPr lang="en-US" b="1" dirty="0">
                <a:solidFill>
                  <a:srgbClr val="FF0000"/>
                </a:solidFill>
              </a:rPr>
              <a:t>Culture</a:t>
            </a:r>
            <a:r>
              <a:rPr lang="en-US" dirty="0"/>
              <a:t> - Values, beliefs, preferences, and tastes handed down from one generation to the next</a:t>
            </a:r>
          </a:p>
          <a:p>
            <a:pPr lvl="1" algn="just"/>
            <a:r>
              <a:rPr lang="en-US" dirty="0"/>
              <a:t>The broadest environmental determinant of behavior</a:t>
            </a:r>
          </a:p>
          <a:p>
            <a:endParaRPr lang="en-US" sz="2800" dirty="0"/>
          </a:p>
          <a:p>
            <a:pPr marL="0" indent="0" eaLnBrk="1" hangingPunct="1">
              <a:buFont typeface="Arial" panose="020B0604020202020204" pitchFamily="34" charset="0"/>
              <a:buNone/>
              <a:defRPr/>
            </a:pPr>
            <a:endParaRPr lang="en-GB" altLang="en-US" sz="2400" dirty="0"/>
          </a:p>
        </p:txBody>
      </p:sp>
      <p:sp>
        <p:nvSpPr>
          <p:cNvPr id="7" name="Content Placeholder 2">
            <a:extLst>
              <a:ext uri="{FF2B5EF4-FFF2-40B4-BE49-F238E27FC236}">
                <a16:creationId xmlns:a16="http://schemas.microsoft.com/office/drawing/2014/main" id="{B61879E6-6741-436B-91CA-F06A0CDDFBC2}"/>
              </a:ext>
            </a:extLst>
          </p:cNvPr>
          <p:cNvSpPr txBox="1">
            <a:spLocks/>
          </p:cNvSpPr>
          <p:nvPr/>
        </p:nvSpPr>
        <p:spPr bwMode="auto">
          <a:xfrm>
            <a:off x="660466" y="4014334"/>
            <a:ext cx="10822904" cy="1700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US" sz="3000" dirty="0"/>
              <a:t>Successful strategies in one country may not extend to other international markets</a:t>
            </a:r>
          </a:p>
          <a:p>
            <a:pPr lvl="1" algn="just"/>
            <a:r>
              <a:rPr lang="en-US" sz="2200" dirty="0"/>
              <a:t>Example: Domino’s allows local managers to run their own advertising campaigns tailored to the preferences of their customers</a:t>
            </a:r>
            <a:endParaRPr lang="en-GB" altLang="en-US" sz="2400" dirty="0"/>
          </a:p>
        </p:txBody>
      </p:sp>
    </p:spTree>
    <p:extLst>
      <p:ext uri="{BB962C8B-B14F-4D97-AF65-F5344CB8AC3E}">
        <p14:creationId xmlns:p14="http://schemas.microsoft.com/office/powerpoint/2010/main" val="2247914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53" presetClass="entr" presetSubtype="16" fill="hold" nodeType="after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p:cTn id="19" dur="500" fill="hold"/>
                                        <p:tgtEl>
                                          <p:spTgt spid="3"/>
                                        </p:tgtEl>
                                        <p:attrNameLst>
                                          <p:attrName>ppt_w</p:attrName>
                                        </p:attrNameLst>
                                      </p:cBhvr>
                                      <p:tavLst>
                                        <p:tav tm="0">
                                          <p:val>
                                            <p:fltVal val="0"/>
                                          </p:val>
                                        </p:tav>
                                        <p:tav tm="100000">
                                          <p:val>
                                            <p:strVal val="#ppt_w"/>
                                          </p:val>
                                        </p:tav>
                                      </p:tavLst>
                                    </p:anim>
                                    <p:anim calcmode="lin" valueType="num">
                                      <p:cBhvr>
                                        <p:cTn id="20" dur="500" fill="hold"/>
                                        <p:tgtEl>
                                          <p:spTgt spid="3"/>
                                        </p:tgtEl>
                                        <p:attrNameLst>
                                          <p:attrName>ppt_h</p:attrName>
                                        </p:attrNameLst>
                                      </p:cBhvr>
                                      <p:tavLst>
                                        <p:tav tm="0">
                                          <p:val>
                                            <p:fltVal val="0"/>
                                          </p:val>
                                        </p:tav>
                                        <p:tav tm="100000">
                                          <p:val>
                                            <p:strVal val="#ppt_h"/>
                                          </p:val>
                                        </p:tav>
                                      </p:tavLst>
                                    </p:anim>
                                    <p:animEffect transition="in" filter="fade">
                                      <p:cBhvr>
                                        <p:cTn id="2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07369" y="0"/>
            <a:ext cx="11387836" cy="1143000"/>
          </a:xfrm>
        </p:spPr>
        <p:txBody>
          <a:bodyPr/>
          <a:lstStyle/>
          <a:p>
            <a:pPr eaLnBrk="1" hangingPunct="1"/>
            <a:r>
              <a:rPr lang="en-GB" altLang="en-US" sz="3600" b="1" dirty="0">
                <a:solidFill>
                  <a:schemeClr val="tx2">
                    <a:lumMod val="75000"/>
                  </a:schemeClr>
                </a:solidFill>
              </a:rPr>
              <a:t>Subcultures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0466" y="1143000"/>
            <a:ext cx="5651558"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US" sz="2800" b="1" dirty="0"/>
              <a:t>Groups with their own distinct modes of behavior</a:t>
            </a:r>
          </a:p>
          <a:p>
            <a:pPr lvl="1" algn="just"/>
            <a:r>
              <a:rPr lang="en-US" sz="2400" dirty="0"/>
              <a:t>Can differ by ethnicity, nationality, age, rural versus urban location, religion, and geographic distribution</a:t>
            </a:r>
          </a:p>
          <a:p>
            <a:pPr algn="just"/>
            <a:r>
              <a:rPr lang="en-US" sz="2800" b="1" dirty="0"/>
              <a:t>Population mix in U.S. is changing as the Hispanic, African American, and Asian populations grow</a:t>
            </a:r>
          </a:p>
          <a:p>
            <a:endParaRPr lang="en-US" sz="2800" dirty="0"/>
          </a:p>
          <a:p>
            <a:pPr marL="0" indent="0" eaLnBrk="1" hangingPunct="1">
              <a:buFont typeface="Arial" panose="020B0604020202020204" pitchFamily="34" charset="0"/>
              <a:buNone/>
              <a:defRPr/>
            </a:pPr>
            <a:endParaRPr lang="en-GB" altLang="en-US" sz="2400" dirty="0"/>
          </a:p>
        </p:txBody>
      </p:sp>
      <p:pic>
        <p:nvPicPr>
          <p:cNvPr id="2" name="Picture 1">
            <a:extLst>
              <a:ext uri="{FF2B5EF4-FFF2-40B4-BE49-F238E27FC236}">
                <a16:creationId xmlns:a16="http://schemas.microsoft.com/office/drawing/2014/main" id="{DBAFA838-5050-4F91-83FE-32D1B127C5FA}"/>
              </a:ext>
            </a:extLst>
          </p:cNvPr>
          <p:cNvPicPr>
            <a:picLocks noChangeAspect="1"/>
          </p:cNvPicPr>
          <p:nvPr/>
        </p:nvPicPr>
        <p:blipFill rotWithShape="1">
          <a:blip r:embed="rId3">
            <a:extLst>
              <a:ext uri="{28A0092B-C50C-407E-A947-70E740481C1C}">
                <a14:useLocalDpi xmlns:a14="http://schemas.microsoft.com/office/drawing/2010/main" val="0"/>
              </a:ext>
            </a:extLst>
          </a:blip>
          <a:srcRect r="28886"/>
          <a:stretch/>
        </p:blipFill>
        <p:spPr>
          <a:xfrm>
            <a:off x="6407374" y="1340768"/>
            <a:ext cx="5760640" cy="3958822"/>
          </a:xfrm>
          <a:prstGeom prst="rect">
            <a:avLst/>
          </a:prstGeom>
        </p:spPr>
      </p:pic>
    </p:spTree>
    <p:extLst>
      <p:ext uri="{BB962C8B-B14F-4D97-AF65-F5344CB8AC3E}">
        <p14:creationId xmlns:p14="http://schemas.microsoft.com/office/powerpoint/2010/main" val="3367528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p:cTn id="14" dur="500" fill="hold"/>
                                        <p:tgtEl>
                                          <p:spTgt spid="2"/>
                                        </p:tgtEl>
                                        <p:attrNameLst>
                                          <p:attrName>ppt_w</p:attrName>
                                        </p:attrNameLst>
                                      </p:cBhvr>
                                      <p:tavLst>
                                        <p:tav tm="0">
                                          <p:val>
                                            <p:fltVal val="0"/>
                                          </p:val>
                                        </p:tav>
                                        <p:tav tm="100000">
                                          <p:val>
                                            <p:strVal val="#ppt_w"/>
                                          </p:val>
                                        </p:tav>
                                      </p:tavLst>
                                    </p:anim>
                                    <p:anim calcmode="lin" valueType="num">
                                      <p:cBhvr>
                                        <p:cTn id="15" dur="500" fill="hold"/>
                                        <p:tgtEl>
                                          <p:spTgt spid="2"/>
                                        </p:tgtEl>
                                        <p:attrNameLst>
                                          <p:attrName>ppt_h</p:attrName>
                                        </p:attrNameLst>
                                      </p:cBhvr>
                                      <p:tavLst>
                                        <p:tav tm="0">
                                          <p:val>
                                            <p:fltVal val="0"/>
                                          </p:val>
                                        </p:tav>
                                        <p:tav tm="100000">
                                          <p:val>
                                            <p:strVal val="#ppt_h"/>
                                          </p:val>
                                        </p:tav>
                                      </p:tavLst>
                                    </p:anim>
                                    <p:animEffect transition="in" filter="fade">
                                      <p:cBhvr>
                                        <p:cTn id="16"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Social Influences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980728"/>
            <a:ext cx="10693189" cy="4446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spcAft>
                <a:spcPts val="1800"/>
              </a:spcAft>
            </a:pPr>
            <a:r>
              <a:rPr lang="en-GB" altLang="en-US" dirty="0"/>
              <a:t>Everyone belongs to multiple social groups - Family, neighbourhood, clubs, and sports teams</a:t>
            </a:r>
          </a:p>
          <a:p>
            <a:pPr lvl="1" algn="just" eaLnBrk="1" hangingPunct="1">
              <a:spcAft>
                <a:spcPts val="1800"/>
              </a:spcAft>
            </a:pPr>
            <a:r>
              <a:rPr lang="en-GB" altLang="en-US" dirty="0"/>
              <a:t>Group membership influences an individual consumer’s purchases and behaviour in overt and subtle ways</a:t>
            </a:r>
          </a:p>
          <a:p>
            <a:pPr algn="just" eaLnBrk="1" hangingPunct="1">
              <a:spcAft>
                <a:spcPts val="1800"/>
              </a:spcAft>
            </a:pPr>
            <a:r>
              <a:rPr lang="en-GB" altLang="en-US" dirty="0"/>
              <a:t>Differences in group status and roles influence buying behaviour</a:t>
            </a:r>
          </a:p>
          <a:p>
            <a:pPr lvl="1" algn="just" eaLnBrk="1" hangingPunct="1">
              <a:spcAft>
                <a:spcPts val="1800"/>
              </a:spcAft>
            </a:pPr>
            <a:r>
              <a:rPr lang="en-GB" altLang="en-US" dirty="0"/>
              <a:t>People make purchases designed to reflect their status within a particular group</a:t>
            </a:r>
          </a:p>
        </p:txBody>
      </p:sp>
    </p:spTree>
    <p:extLst>
      <p:ext uri="{BB962C8B-B14F-4D97-AF65-F5344CB8AC3E}">
        <p14:creationId xmlns:p14="http://schemas.microsoft.com/office/powerpoint/2010/main" val="3239933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Social Classes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980728"/>
            <a:ext cx="10693189" cy="4446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b="1" dirty="0"/>
              <a:t>Six classes within the social structures of both small and large cities:</a:t>
            </a:r>
          </a:p>
          <a:p>
            <a:pPr lvl="1"/>
            <a:r>
              <a:rPr lang="en-US" dirty="0"/>
              <a:t>Upper-upper</a:t>
            </a:r>
          </a:p>
          <a:p>
            <a:pPr lvl="1"/>
            <a:r>
              <a:rPr lang="en-US" dirty="0"/>
              <a:t>Lower-upper</a:t>
            </a:r>
          </a:p>
          <a:p>
            <a:pPr lvl="1"/>
            <a:r>
              <a:rPr lang="en-US" dirty="0"/>
              <a:t>Upper-middle</a:t>
            </a:r>
          </a:p>
          <a:p>
            <a:pPr lvl="1"/>
            <a:r>
              <a:rPr lang="en-US" dirty="0"/>
              <a:t>Lower-middle</a:t>
            </a:r>
          </a:p>
          <a:p>
            <a:pPr lvl="1"/>
            <a:r>
              <a:rPr lang="en-US" dirty="0"/>
              <a:t>Working class</a:t>
            </a:r>
          </a:p>
          <a:p>
            <a:pPr lvl="1"/>
            <a:r>
              <a:rPr lang="en-US" dirty="0"/>
              <a:t>Lower class</a:t>
            </a:r>
          </a:p>
        </p:txBody>
      </p:sp>
    </p:spTree>
    <p:extLst>
      <p:ext uri="{BB962C8B-B14F-4D97-AF65-F5344CB8AC3E}">
        <p14:creationId xmlns:p14="http://schemas.microsoft.com/office/powerpoint/2010/main" val="3466022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Social Classes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1143000"/>
            <a:ext cx="10693189" cy="42839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US" dirty="0"/>
              <a:t>Class rankings determined by occupation, income, education, family background, and residence location</a:t>
            </a:r>
          </a:p>
          <a:p>
            <a:pPr lvl="1" algn="just"/>
            <a:r>
              <a:rPr lang="en-US" dirty="0"/>
              <a:t>Income is not always a primary factor</a:t>
            </a:r>
          </a:p>
          <a:p>
            <a:pPr algn="just"/>
            <a:r>
              <a:rPr lang="en-US" dirty="0"/>
              <a:t>Occupations and incomes of one or both parents are primary influences on social class</a:t>
            </a:r>
          </a:p>
          <a:p>
            <a:pPr algn="just"/>
            <a:r>
              <a:rPr lang="en-US" dirty="0"/>
              <a:t>Individuals’ buying habits reflect the class  to which they aspire</a:t>
            </a:r>
          </a:p>
        </p:txBody>
      </p:sp>
    </p:spTree>
    <p:extLst>
      <p:ext uri="{BB962C8B-B14F-4D97-AF65-F5344CB8AC3E}">
        <p14:creationId xmlns:p14="http://schemas.microsoft.com/office/powerpoint/2010/main" val="1032700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Opinion Leaders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1143000"/>
            <a:ext cx="10693189"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US" sz="3500" dirty="0"/>
              <a:t>Trendsetters who purchase new products before others in a group and then influence others in their purchases</a:t>
            </a:r>
          </a:p>
          <a:p>
            <a:pPr algn="just"/>
            <a:r>
              <a:rPr lang="en-US" sz="3500" dirty="0"/>
              <a:t>Individuals tend to act as opinion leaders based on their knowledge of and interest in products</a:t>
            </a:r>
          </a:p>
          <a:p>
            <a:pPr algn="just"/>
            <a:r>
              <a:rPr lang="en-US" sz="3500" dirty="0"/>
              <a:t>Information about goods and services flows from mass media to opinion leaders to consumers</a:t>
            </a:r>
          </a:p>
          <a:p>
            <a:pPr lvl="1" algn="just"/>
            <a:r>
              <a:rPr lang="en-US" sz="3000" dirty="0"/>
              <a:t>Sometimes flows directly to consumers</a:t>
            </a:r>
          </a:p>
        </p:txBody>
      </p:sp>
    </p:spTree>
    <p:extLst>
      <p:ext uri="{BB962C8B-B14F-4D97-AF65-F5344CB8AC3E}">
        <p14:creationId xmlns:p14="http://schemas.microsoft.com/office/powerpoint/2010/main" val="2494118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Family Influences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1052736"/>
            <a:ext cx="10693189"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US" sz="2800" dirty="0"/>
              <a:t>Family structure has changed over the last century</a:t>
            </a:r>
          </a:p>
          <a:p>
            <a:pPr lvl="1" algn="just"/>
            <a:r>
              <a:rPr lang="en-US" sz="2400" dirty="0"/>
              <a:t>Many couples are separated or divorced, so single heads of households are more common</a:t>
            </a:r>
          </a:p>
          <a:p>
            <a:pPr algn="just"/>
            <a:r>
              <a:rPr lang="en-US" sz="2800" dirty="0"/>
              <a:t>Role of each spouse in a household (e.g. husband-dominant role or wife-dominant role)</a:t>
            </a:r>
          </a:p>
          <a:p>
            <a:pPr algn="just"/>
            <a:r>
              <a:rPr lang="en-GB" sz="2800" dirty="0"/>
              <a:t>Children and teenagers represent a huge market and they influence what their parents buy</a:t>
            </a:r>
          </a:p>
          <a:p>
            <a:pPr algn="just"/>
            <a:r>
              <a:rPr lang="en-GB" sz="2800" dirty="0"/>
              <a:t>They have significant influence over the goods and services their families purchase</a:t>
            </a:r>
          </a:p>
          <a:p>
            <a:pPr algn="just"/>
            <a:r>
              <a:rPr lang="en-GB" sz="2800" dirty="0"/>
              <a:t>Teens don’t necessarily shy away from practicality</a:t>
            </a:r>
          </a:p>
          <a:p>
            <a:pPr algn="just"/>
            <a:endParaRPr lang="en-US" sz="2800" dirty="0"/>
          </a:p>
        </p:txBody>
      </p:sp>
    </p:spTree>
    <p:extLst>
      <p:ext uri="{BB962C8B-B14F-4D97-AF65-F5344CB8AC3E}">
        <p14:creationId xmlns:p14="http://schemas.microsoft.com/office/powerpoint/2010/main" val="1651499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Personal Determinants of Consumer Behaviour</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1052736"/>
            <a:ext cx="6354707"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dirty="0"/>
              <a:t>Consumer behaviour is affected by a number of internal, personal factors also</a:t>
            </a:r>
          </a:p>
          <a:p>
            <a:pPr lvl="1" algn="just"/>
            <a:r>
              <a:rPr lang="en-GB" dirty="0"/>
              <a:t>Need - Imbalance between a consumer’s actual and desired states</a:t>
            </a:r>
          </a:p>
          <a:p>
            <a:pPr lvl="1" algn="just"/>
            <a:r>
              <a:rPr lang="en-GB" dirty="0"/>
              <a:t>Motive - Inner state that directs a person toward the goal of satisfying a need</a:t>
            </a:r>
          </a:p>
          <a:p>
            <a:pPr algn="just"/>
            <a:endParaRPr lang="en-US" sz="2800" dirty="0"/>
          </a:p>
        </p:txBody>
      </p:sp>
      <p:pic>
        <p:nvPicPr>
          <p:cNvPr id="3" name="Picture 2" descr="A close up of text on a white background&#10;&#10;Description automatically generated">
            <a:extLst>
              <a:ext uri="{FF2B5EF4-FFF2-40B4-BE49-F238E27FC236}">
                <a16:creationId xmlns:a16="http://schemas.microsoft.com/office/drawing/2014/main" id="{C51A71E8-0C2A-4893-A3F4-A0EF03F519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02133" y="1556792"/>
            <a:ext cx="4495872" cy="3384376"/>
          </a:xfrm>
          <a:prstGeom prst="rect">
            <a:avLst/>
          </a:prstGeom>
        </p:spPr>
      </p:pic>
    </p:spTree>
    <p:extLst>
      <p:ext uri="{BB962C8B-B14F-4D97-AF65-F5344CB8AC3E}">
        <p14:creationId xmlns:p14="http://schemas.microsoft.com/office/powerpoint/2010/main" val="2118339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Maslow’s Hierarchy of Needs</a:t>
            </a:r>
          </a:p>
        </p:txBody>
      </p:sp>
      <p:pic>
        <p:nvPicPr>
          <p:cNvPr id="7" name="Picture 6" descr="Diagram&#10;&#10;Description automatically generated">
            <a:extLst>
              <a:ext uri="{FF2B5EF4-FFF2-40B4-BE49-F238E27FC236}">
                <a16:creationId xmlns:a16="http://schemas.microsoft.com/office/drawing/2014/main" id="{D2032DFE-6F27-461E-9245-C05B2B0A490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69460" y="1628800"/>
            <a:ext cx="4305214" cy="3227992"/>
          </a:xfrm>
          <a:prstGeom prst="rect">
            <a:avLst/>
          </a:prstGeom>
        </p:spPr>
      </p:pic>
      <p:sp>
        <p:nvSpPr>
          <p:cNvPr id="6" name="Content Placeholder 2">
            <a:extLst>
              <a:ext uri="{FF2B5EF4-FFF2-40B4-BE49-F238E27FC236}">
                <a16:creationId xmlns:a16="http://schemas.microsoft.com/office/drawing/2014/main" id="{C756E945-392D-4C8F-B419-5937195F7071}"/>
              </a:ext>
            </a:extLst>
          </p:cNvPr>
          <p:cNvSpPr txBox="1">
            <a:spLocks/>
          </p:cNvSpPr>
          <p:nvPr/>
        </p:nvSpPr>
        <p:spPr bwMode="auto">
          <a:xfrm>
            <a:off x="749405" y="1052736"/>
            <a:ext cx="7362819"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US" sz="2200" b="1" dirty="0">
                <a:solidFill>
                  <a:schemeClr val="tx2">
                    <a:lumMod val="75000"/>
                  </a:schemeClr>
                </a:solidFill>
              </a:rPr>
              <a:t>Physiological needs </a:t>
            </a:r>
            <a:r>
              <a:rPr lang="en-US" sz="2200" dirty="0"/>
              <a:t>- Needs concerning essential requirements for survival, such as food, water, shelter, and clothing</a:t>
            </a:r>
          </a:p>
          <a:p>
            <a:pPr algn="just"/>
            <a:r>
              <a:rPr lang="en-US" sz="2200" b="1" dirty="0">
                <a:solidFill>
                  <a:schemeClr val="accent2">
                    <a:lumMod val="75000"/>
                  </a:schemeClr>
                </a:solidFill>
              </a:rPr>
              <a:t>Safety needs </a:t>
            </a:r>
            <a:r>
              <a:rPr lang="en-US" sz="2200" dirty="0"/>
              <a:t>- Financial or lifestyle security, protection from physical harm, and avoidance of the unexpected</a:t>
            </a:r>
          </a:p>
          <a:p>
            <a:pPr algn="just"/>
            <a:r>
              <a:rPr lang="en-US" sz="2200" b="1" dirty="0">
                <a:solidFill>
                  <a:schemeClr val="accent1">
                    <a:lumMod val="50000"/>
                  </a:schemeClr>
                </a:solidFill>
              </a:rPr>
              <a:t>Social/belongingness needs </a:t>
            </a:r>
            <a:r>
              <a:rPr lang="en-US" sz="2200" dirty="0"/>
              <a:t>- The desire to be accepted by people and groups important to that individual</a:t>
            </a:r>
          </a:p>
          <a:p>
            <a:pPr algn="just"/>
            <a:r>
              <a:rPr lang="en-US" sz="2200" b="1" dirty="0">
                <a:solidFill>
                  <a:schemeClr val="accent6">
                    <a:lumMod val="75000"/>
                  </a:schemeClr>
                </a:solidFill>
              </a:rPr>
              <a:t>Esteem needs </a:t>
            </a:r>
            <a:r>
              <a:rPr lang="en-US" sz="2200" dirty="0"/>
              <a:t>- A universal desire for a sense  of accomplishment and achievement</a:t>
            </a:r>
          </a:p>
          <a:p>
            <a:pPr algn="just"/>
            <a:r>
              <a:rPr lang="en-US" sz="2200" b="1" dirty="0">
                <a:solidFill>
                  <a:schemeClr val="bg2">
                    <a:lumMod val="50000"/>
                  </a:schemeClr>
                </a:solidFill>
              </a:rPr>
              <a:t>Actualization needs </a:t>
            </a:r>
            <a:r>
              <a:rPr lang="en-US" sz="2200" dirty="0"/>
              <a:t>- Desire to realize potential and find fulfillment by expressing their unique talents and capabilities</a:t>
            </a:r>
          </a:p>
          <a:p>
            <a:pPr algn="just"/>
            <a:endParaRPr lang="en-US" sz="2200" dirty="0"/>
          </a:p>
          <a:p>
            <a:pPr algn="just"/>
            <a:endParaRPr lang="en-US" sz="2200" dirty="0"/>
          </a:p>
        </p:txBody>
      </p:sp>
    </p:spTree>
    <p:extLst>
      <p:ext uri="{BB962C8B-B14F-4D97-AF65-F5344CB8AC3E}">
        <p14:creationId xmlns:p14="http://schemas.microsoft.com/office/powerpoint/2010/main" val="177850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500" fill="hold"/>
                                        <p:tgtEl>
                                          <p:spTgt spid="7"/>
                                        </p:tgtEl>
                                        <p:attrNameLst>
                                          <p:attrName>ppt_w</p:attrName>
                                        </p:attrNameLst>
                                      </p:cBhvr>
                                      <p:tavLst>
                                        <p:tav tm="0">
                                          <p:val>
                                            <p:fltVal val="0"/>
                                          </p:val>
                                        </p:tav>
                                        <p:tav tm="100000">
                                          <p:val>
                                            <p:strVal val="#ppt_w"/>
                                          </p:val>
                                        </p:tav>
                                      </p:tavLst>
                                    </p:anim>
                                    <p:anim calcmode="lin" valueType="num">
                                      <p:cBhvr>
                                        <p:cTn id="14" dur="500" fill="hold"/>
                                        <p:tgtEl>
                                          <p:spTgt spid="7"/>
                                        </p:tgtEl>
                                        <p:attrNameLst>
                                          <p:attrName>ppt_h</p:attrName>
                                        </p:attrNameLst>
                                      </p:cBhvr>
                                      <p:tavLst>
                                        <p:tav tm="0">
                                          <p:val>
                                            <p:fltVal val="0"/>
                                          </p:val>
                                        </p:tav>
                                        <p:tav tm="100000">
                                          <p:val>
                                            <p:strVal val="#ppt_h"/>
                                          </p:val>
                                        </p:tav>
                                      </p:tavLst>
                                    </p:anim>
                                    <p:animEffect transition="in" filter="fade">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27347" y="0"/>
            <a:ext cx="11737304" cy="1143000"/>
          </a:xfrm>
        </p:spPr>
        <p:txBody>
          <a:bodyPr/>
          <a:lstStyle/>
          <a:p>
            <a:pPr eaLnBrk="1" hangingPunct="1"/>
            <a:r>
              <a:rPr lang="en-GB" altLang="en-US" sz="3200" b="1" dirty="0">
                <a:solidFill>
                  <a:schemeClr val="tx2">
                    <a:lumMod val="75000"/>
                  </a:schemeClr>
                </a:solidFill>
              </a:rPr>
              <a:t>Marketing Strategies Based on Maslow’s Hierarchy of Needs</a:t>
            </a:r>
          </a:p>
        </p:txBody>
      </p:sp>
      <p:pic>
        <p:nvPicPr>
          <p:cNvPr id="2" name="Picture 2" descr="V:\BRMM\MARKETING_Intro to Bus\14 Copyrights\Boone CM 16e\Supplements\PPT\Figures for slides\Table_6-1.jpg">
            <a:extLst>
              <a:ext uri="{FF2B5EF4-FFF2-40B4-BE49-F238E27FC236}">
                <a16:creationId xmlns:a16="http://schemas.microsoft.com/office/drawing/2014/main" id="{608BF0E8-1A0F-422E-80FB-FFF4F9F777F4}"/>
              </a:ext>
            </a:extLst>
          </p:cNvPr>
          <p:cNvPicPr>
            <a:picLocks noChangeAspect="1" noChangeArrowheads="1"/>
          </p:cNvPicPr>
          <p:nvPr/>
        </p:nvPicPr>
        <p:blipFill rotWithShape="1">
          <a:blip r:embed="rId3"/>
          <a:srcRect t="4482" b="2905"/>
          <a:stretch/>
        </p:blipFill>
        <p:spPr bwMode="auto">
          <a:xfrm>
            <a:off x="1955540" y="908720"/>
            <a:ext cx="8280920" cy="4767430"/>
          </a:xfrm>
          <a:prstGeom prst="rect">
            <a:avLst/>
          </a:prstGeom>
          <a:noFill/>
        </p:spPr>
      </p:pic>
    </p:spTree>
    <p:extLst>
      <p:ext uri="{BB962C8B-B14F-4D97-AF65-F5344CB8AC3E}">
        <p14:creationId xmlns:p14="http://schemas.microsoft.com/office/powerpoint/2010/main" val="3340140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Attitudes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1143000"/>
            <a:ext cx="10693189"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US" dirty="0"/>
              <a:t>Person’s enduring favorable or unfavorable evaluations, emotions, or action tendencies toward some object or idea</a:t>
            </a:r>
          </a:p>
          <a:p>
            <a:pPr algn="just"/>
            <a:r>
              <a:rPr lang="en-US" dirty="0"/>
              <a:t>Marketers have two choices for appealing to consumer attitudes:</a:t>
            </a:r>
          </a:p>
          <a:p>
            <a:pPr lvl="1" algn="just"/>
            <a:r>
              <a:rPr lang="en-US" dirty="0"/>
              <a:t>Attempt to produce consumer attitudes that will lead to the purchase of an existing product</a:t>
            </a:r>
          </a:p>
          <a:p>
            <a:pPr lvl="1" algn="just"/>
            <a:r>
              <a:rPr lang="en-US" dirty="0"/>
              <a:t>Evaluate existing consumer attitudes and create or modify products to appeal to these attitudes</a:t>
            </a:r>
          </a:p>
          <a:p>
            <a:pPr algn="just"/>
            <a:endParaRPr lang="en-US" sz="2800" dirty="0"/>
          </a:p>
          <a:p>
            <a:pPr algn="just"/>
            <a:endParaRPr lang="en-US" sz="2800" dirty="0"/>
          </a:p>
          <a:p>
            <a:pPr marL="0" indent="0" algn="just"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455257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Modifying the Components of Attitude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1143000"/>
            <a:ext cx="10693189"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US" sz="3600" dirty="0"/>
              <a:t>Providing evidence of product benefits and correcting misconceptions</a:t>
            </a:r>
          </a:p>
          <a:p>
            <a:pPr algn="just"/>
            <a:r>
              <a:rPr lang="en-US" sz="3600" dirty="0"/>
              <a:t>Engaging buyers in new behavior</a:t>
            </a:r>
          </a:p>
          <a:p>
            <a:pPr algn="just"/>
            <a:r>
              <a:rPr lang="en-US" sz="3600" dirty="0"/>
              <a:t>New technologies can also encourage consumers to change their attitudes</a:t>
            </a:r>
          </a:p>
          <a:p>
            <a:pPr algn="just"/>
            <a:endParaRPr lang="en-US" sz="2800" dirty="0"/>
          </a:p>
          <a:p>
            <a:pPr algn="just"/>
            <a:endParaRPr lang="en-US" sz="2800" dirty="0"/>
          </a:p>
          <a:p>
            <a:pPr marL="0" indent="0" algn="just"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4259365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1000"/>
                                        <p:tgtEl>
                                          <p:spTgt spid="6">
                                            <p:txEl>
                                              <p:pRg st="0" end="0"/>
                                            </p:txEl>
                                          </p:spTgt>
                                        </p:tgtEl>
                                      </p:cBhvr>
                                    </p:animEffect>
                                    <p:anim calcmode="lin" valueType="num">
                                      <p:cBhvr>
                                        <p:cTn id="1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Effect transition="in" filter="fade">
                                      <p:cBhvr>
                                        <p:cTn id="19" dur="1000"/>
                                        <p:tgtEl>
                                          <p:spTgt spid="6">
                                            <p:txEl>
                                              <p:pRg st="1" end="1"/>
                                            </p:txEl>
                                          </p:spTgt>
                                        </p:tgtEl>
                                      </p:cBhvr>
                                    </p:animEffect>
                                    <p:anim calcmode="lin" valueType="num">
                                      <p:cBhvr>
                                        <p:cTn id="2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6">
                                            <p:txEl>
                                              <p:pRg st="2" end="2"/>
                                            </p:txEl>
                                          </p:spTgt>
                                        </p:tgtEl>
                                        <p:attrNameLst>
                                          <p:attrName>style.visibility</p:attrName>
                                        </p:attrNameLst>
                                      </p:cBhvr>
                                      <p:to>
                                        <p:strVal val="visible"/>
                                      </p:to>
                                    </p:set>
                                    <p:animEffect transition="in" filter="fade">
                                      <p:cBhvr>
                                        <p:cTn id="24" dur="1000"/>
                                        <p:tgtEl>
                                          <p:spTgt spid="6">
                                            <p:txEl>
                                              <p:pRg st="2" end="2"/>
                                            </p:txEl>
                                          </p:spTgt>
                                        </p:tgtEl>
                                      </p:cBhvr>
                                    </p:animEffect>
                                    <p:anim calcmode="lin" valueType="num">
                                      <p:cBhvr>
                                        <p:cTn id="2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1268760"/>
            <a:ext cx="10693189"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spcAft>
                <a:spcPts val="1800"/>
              </a:spcAft>
            </a:pPr>
            <a:r>
              <a:rPr lang="en-GB" altLang="en-US" dirty="0"/>
              <a:t>Knowledge or skill acquired as a result of experience, which changes consumer behaviour</a:t>
            </a:r>
          </a:p>
          <a:p>
            <a:pPr algn="just"/>
            <a:r>
              <a:rPr lang="en-US" dirty="0"/>
              <a:t>Components of learning process:</a:t>
            </a:r>
          </a:p>
          <a:p>
            <a:pPr lvl="1" algn="just"/>
            <a:r>
              <a:rPr lang="en-US" sz="2400" dirty="0"/>
              <a:t>Drive - Fear, pride, greed, jealousy, hunger, thirst, comfort, and rivalry</a:t>
            </a:r>
          </a:p>
          <a:p>
            <a:pPr lvl="1" algn="just"/>
            <a:r>
              <a:rPr lang="en-US" sz="2400" dirty="0"/>
              <a:t>Cue - An object or signal in the environment that determines the nature of the consumer’s response to a drive</a:t>
            </a:r>
          </a:p>
          <a:p>
            <a:pPr lvl="1" algn="just"/>
            <a:r>
              <a:rPr lang="en-US" sz="2400" dirty="0"/>
              <a:t>Response - Individual’s reaction to a set of cues and drives</a:t>
            </a:r>
          </a:p>
          <a:p>
            <a:pPr lvl="1" algn="just"/>
            <a:r>
              <a:rPr lang="en-US" sz="2400" dirty="0"/>
              <a:t>Reinforcement - Reduction in drive that results from a proper response</a:t>
            </a:r>
          </a:p>
          <a:p>
            <a:pPr algn="just" eaLnBrk="1" hangingPunct="1">
              <a:spcAft>
                <a:spcPts val="1800"/>
              </a:spcAft>
            </a:pPr>
            <a:endParaRPr lang="en-GB" altLang="en-US" sz="2800" dirty="0"/>
          </a:p>
          <a:p>
            <a:pPr marL="0" indent="0" algn="just"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711228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400" b="1" dirty="0">
                <a:solidFill>
                  <a:schemeClr val="tx2">
                    <a:lumMod val="75000"/>
                  </a:schemeClr>
                </a:solidFill>
              </a:rPr>
              <a:t>Integrated Model of the Consumer Decision Process</a:t>
            </a:r>
          </a:p>
        </p:txBody>
      </p:sp>
      <p:pic>
        <p:nvPicPr>
          <p:cNvPr id="3" name="Picture 2">
            <a:extLst>
              <a:ext uri="{FF2B5EF4-FFF2-40B4-BE49-F238E27FC236}">
                <a16:creationId xmlns:a16="http://schemas.microsoft.com/office/drawing/2014/main" id="{DB2F1EF7-5E13-4EB9-BE4B-AECAAB4604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3852" y="1143000"/>
            <a:ext cx="10884296" cy="4446240"/>
          </a:xfrm>
          <a:prstGeom prst="rect">
            <a:avLst/>
          </a:prstGeom>
        </p:spPr>
      </p:pic>
    </p:spTree>
    <p:extLst>
      <p:ext uri="{BB962C8B-B14F-4D97-AF65-F5344CB8AC3E}">
        <p14:creationId xmlns:p14="http://schemas.microsoft.com/office/powerpoint/2010/main" val="2278668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Consumer Decision Process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1" y="1700808"/>
            <a:ext cx="7848872" cy="40324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b="1" dirty="0">
                <a:solidFill>
                  <a:srgbClr val="FF0000"/>
                </a:solidFill>
              </a:rPr>
              <a:t>High-involvement purchase decisions</a:t>
            </a:r>
          </a:p>
          <a:p>
            <a:pPr lvl="1"/>
            <a:r>
              <a:rPr lang="en-US" dirty="0"/>
              <a:t>Purchases with high levels of potential social or economic consequences</a:t>
            </a:r>
          </a:p>
          <a:p>
            <a:r>
              <a:rPr lang="en-US" b="1" dirty="0">
                <a:solidFill>
                  <a:srgbClr val="FF0000"/>
                </a:solidFill>
              </a:rPr>
              <a:t>Low-involvement purchase decisions</a:t>
            </a:r>
          </a:p>
          <a:p>
            <a:pPr lvl="1"/>
            <a:r>
              <a:rPr lang="en-US" dirty="0"/>
              <a:t>Routine purchases that pose little risk to the consumer</a:t>
            </a:r>
          </a:p>
          <a:p>
            <a:endParaRPr lang="en-US" sz="2800" dirty="0"/>
          </a:p>
          <a:p>
            <a:pPr marL="0" indent="0" eaLnBrk="1" hangingPunct="1">
              <a:buFont typeface="Arial" panose="020B0604020202020204" pitchFamily="34" charset="0"/>
              <a:buNone/>
              <a:defRPr/>
            </a:pPr>
            <a:endParaRPr lang="en-GB" altLang="en-US" sz="2400" dirty="0"/>
          </a:p>
        </p:txBody>
      </p:sp>
      <p:pic>
        <p:nvPicPr>
          <p:cNvPr id="3" name="Picture 2" descr="A picture containing toy&#10;&#10;Description automatically generated">
            <a:extLst>
              <a:ext uri="{FF2B5EF4-FFF2-40B4-BE49-F238E27FC236}">
                <a16:creationId xmlns:a16="http://schemas.microsoft.com/office/drawing/2014/main" id="{DFCFA811-FFCA-4403-B7A0-45AD8A31F6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17161" y="1700808"/>
            <a:ext cx="3411802" cy="3082111"/>
          </a:xfrm>
          <a:prstGeom prst="rect">
            <a:avLst/>
          </a:prstGeom>
        </p:spPr>
      </p:pic>
    </p:spTree>
    <p:extLst>
      <p:ext uri="{BB962C8B-B14F-4D97-AF65-F5344CB8AC3E}">
        <p14:creationId xmlns:p14="http://schemas.microsoft.com/office/powerpoint/2010/main" val="2405590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Steps in the Consumer Decision Process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1412776"/>
            <a:ext cx="10693189" cy="43113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t>Consumer becomes aware of a gap between the existing situation and a desired situation</a:t>
            </a:r>
          </a:p>
          <a:p>
            <a:r>
              <a:rPr lang="en-US" dirty="0"/>
              <a:t>Consumer gathers information about the attainment of a desired state of affairs</a:t>
            </a:r>
          </a:p>
          <a:p>
            <a:pPr lvl="1"/>
            <a:r>
              <a:rPr lang="en-US" b="1" dirty="0">
                <a:solidFill>
                  <a:srgbClr val="FF0000"/>
                </a:solidFill>
              </a:rPr>
              <a:t>Evoked set </a:t>
            </a:r>
            <a:r>
              <a:rPr lang="en-US" dirty="0"/>
              <a:t>- Number of alternatives that a consumer actually considers in making a purchase decision</a:t>
            </a:r>
            <a:r>
              <a:rPr lang="en-US" altLang="en-US" sz="2800" dirty="0"/>
              <a:t>.</a:t>
            </a:r>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671141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Steps in the Consumer Decision Process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1412776"/>
            <a:ext cx="10693189" cy="43113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US" dirty="0"/>
              <a:t>Consumer evaluates the evoked set of options and as the search progresses, the consumer accepts, distorts, or rejects </a:t>
            </a:r>
          </a:p>
          <a:p>
            <a:pPr lvl="1" algn="just"/>
            <a:r>
              <a:rPr lang="en-US" b="1" dirty="0">
                <a:solidFill>
                  <a:srgbClr val="FF0000"/>
                </a:solidFill>
              </a:rPr>
              <a:t>Evaluative</a:t>
            </a:r>
            <a:r>
              <a:rPr lang="en-US" b="1" dirty="0"/>
              <a:t> </a:t>
            </a:r>
            <a:r>
              <a:rPr lang="en-US" b="1" dirty="0">
                <a:solidFill>
                  <a:srgbClr val="FF0000"/>
                </a:solidFill>
              </a:rPr>
              <a:t>criteria</a:t>
            </a:r>
            <a:r>
              <a:rPr lang="en-US" b="1" dirty="0"/>
              <a:t> </a:t>
            </a:r>
            <a:r>
              <a:rPr lang="en-US" dirty="0"/>
              <a:t>- Features that a consumer considers in choosing among alternatives</a:t>
            </a:r>
          </a:p>
          <a:p>
            <a:pPr marL="457200" lvl="1" indent="-457200" algn="just">
              <a:buClr>
                <a:schemeClr val="tx1"/>
              </a:buClr>
              <a:buSzPct val="101000"/>
              <a:buFont typeface="Arial" panose="020B0604020202020204" pitchFamily="34" charset="0"/>
              <a:buChar char="•"/>
            </a:pPr>
            <a:r>
              <a:rPr lang="en-US" sz="3200" dirty="0"/>
              <a:t>The consumer narrows the alternatives down to one</a:t>
            </a:r>
          </a:p>
          <a:p>
            <a:pPr marL="457200" lvl="1" indent="-457200" algn="just">
              <a:buClr>
                <a:schemeClr val="tx1"/>
              </a:buClr>
              <a:buSzPct val="101000"/>
              <a:buFont typeface="Arial" panose="020B0604020202020204" pitchFamily="34" charset="0"/>
              <a:buChar char="•"/>
            </a:pPr>
            <a:r>
              <a:rPr lang="en-US" sz="3200" dirty="0"/>
              <a:t>The consumer decides where or from  whom to make the purchase</a:t>
            </a:r>
          </a:p>
          <a:p>
            <a:pPr algn="just"/>
            <a:endParaRPr lang="en-US" sz="2800" dirty="0"/>
          </a:p>
          <a:p>
            <a:pPr marL="0" indent="0" algn="just"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862500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Steps in the Consumer Decision Process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1412776"/>
            <a:ext cx="10693189" cy="43113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3600" dirty="0"/>
              <a:t>Post-purchase evaluation – Buyer feels either:</a:t>
            </a:r>
          </a:p>
          <a:p>
            <a:pPr lvl="1" algn="just"/>
            <a:r>
              <a:rPr lang="en-GB" sz="3200" dirty="0"/>
              <a:t>Satisfaction at the removal of the discrepancy between the existing and desired states</a:t>
            </a:r>
          </a:p>
          <a:p>
            <a:pPr lvl="1" algn="just"/>
            <a:r>
              <a:rPr lang="en-GB" sz="3200" dirty="0"/>
              <a:t>Dissatisfaction with the purchase</a:t>
            </a:r>
          </a:p>
          <a:p>
            <a:pPr algn="just"/>
            <a:r>
              <a:rPr lang="en-GB" sz="3600" b="1" dirty="0">
                <a:solidFill>
                  <a:schemeClr val="accent2">
                    <a:lumMod val="50000"/>
                  </a:schemeClr>
                </a:solidFill>
              </a:rPr>
              <a:t>Cognitive dissonance </a:t>
            </a:r>
            <a:r>
              <a:rPr lang="en-GB" sz="3600" dirty="0"/>
              <a:t>- Imbalance among knowledge, beliefs, and attitudes that occurs after an action or decision, such as a purchase</a:t>
            </a:r>
          </a:p>
          <a:p>
            <a:pPr algn="just"/>
            <a:endParaRPr lang="en-US" sz="2800" dirty="0"/>
          </a:p>
          <a:p>
            <a:pPr marL="0" indent="0" algn="just"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789935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Steps in the Consumer Decision Process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86398" y="1273324"/>
            <a:ext cx="10819203" cy="43113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US" sz="3600" dirty="0"/>
              <a:t>Dissonance is likely to increase:</a:t>
            </a:r>
          </a:p>
          <a:p>
            <a:pPr lvl="2" algn="just"/>
            <a:r>
              <a:rPr lang="en-US" sz="2800" dirty="0"/>
              <a:t>As the dollar value of a purchase increases</a:t>
            </a:r>
          </a:p>
          <a:p>
            <a:pPr lvl="2" algn="just"/>
            <a:r>
              <a:rPr lang="en-US" sz="2800" dirty="0"/>
              <a:t>When the rejected alternatives have desirable features that the chosen alternatives do not provide</a:t>
            </a:r>
          </a:p>
          <a:p>
            <a:pPr lvl="2" algn="just"/>
            <a:r>
              <a:rPr lang="en-US" sz="2800" dirty="0"/>
              <a:t>When the purchase decision has a major effect on the buyer</a:t>
            </a:r>
          </a:p>
          <a:p>
            <a:pPr algn="just"/>
            <a:r>
              <a:rPr lang="en-US" sz="3600" dirty="0"/>
              <a:t>Marketers can reduce cognitive dissonance by providing information that supports the chosen item</a:t>
            </a:r>
          </a:p>
          <a:p>
            <a:pPr algn="just"/>
            <a:endParaRPr lang="en-US" sz="2800" dirty="0"/>
          </a:p>
          <a:p>
            <a:pPr marL="0" indent="0" algn="just"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4085326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Classifying Consumer Problem-Solving Processes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86398" y="1143000"/>
            <a:ext cx="10819203"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t>Routinized response behavior</a:t>
            </a:r>
          </a:p>
          <a:p>
            <a:pPr lvl="1"/>
            <a:r>
              <a:rPr lang="en-US" sz="2400" dirty="0"/>
              <a:t>Consumer makes many purchases routinely by choosing a preferred brand or one of a limited group of acceptable brands</a:t>
            </a:r>
          </a:p>
          <a:p>
            <a:r>
              <a:rPr lang="en-US" dirty="0"/>
              <a:t>Limited problem solving</a:t>
            </a:r>
          </a:p>
          <a:p>
            <a:pPr lvl="1"/>
            <a:r>
              <a:rPr lang="en-US" sz="2400" dirty="0"/>
              <a:t>Consumer has previously set evaluative criteria for a particular kind of purchase but then encounters a new, unknown brand</a:t>
            </a:r>
          </a:p>
          <a:p>
            <a:r>
              <a:rPr lang="en-US" dirty="0"/>
              <a:t>Extended problem solving</a:t>
            </a:r>
          </a:p>
          <a:p>
            <a:pPr lvl="1"/>
            <a:r>
              <a:rPr lang="en-US" sz="2400" dirty="0"/>
              <a:t>Results when brands are difficult to categorize or evaluate</a:t>
            </a:r>
          </a:p>
          <a:p>
            <a:pPr lvl="1"/>
            <a:r>
              <a:rPr lang="en-US" sz="2400" dirty="0"/>
              <a:t>Typical of high-involvement purchases</a:t>
            </a:r>
          </a:p>
          <a:p>
            <a:pPr algn="just"/>
            <a:endParaRPr lang="en-US" sz="2400" dirty="0"/>
          </a:p>
          <a:p>
            <a:pPr marL="0" indent="0" algn="just" eaLnBrk="1" hangingPunct="1">
              <a:buFont typeface="Arial" panose="020B0604020202020204" pitchFamily="34" charset="0"/>
              <a:buNone/>
              <a:defRPr/>
            </a:pPr>
            <a:endParaRPr lang="en-GB" altLang="en-US" sz="2000" dirty="0"/>
          </a:p>
        </p:txBody>
      </p:sp>
    </p:spTree>
    <p:extLst>
      <p:ext uri="{BB962C8B-B14F-4D97-AF65-F5344CB8AC3E}">
        <p14:creationId xmlns:p14="http://schemas.microsoft.com/office/powerpoint/2010/main" val="3366118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9228" y="0"/>
            <a:ext cx="12097344" cy="1143000"/>
          </a:xfrm>
        </p:spPr>
        <p:txBody>
          <a:bodyPr/>
          <a:lstStyle/>
          <a:p>
            <a:pPr eaLnBrk="1" hangingPunct="1"/>
            <a:r>
              <a:rPr lang="en-GB" altLang="en-US" sz="3400" b="1" dirty="0">
                <a:solidFill>
                  <a:schemeClr val="tx2">
                    <a:lumMod val="75000"/>
                  </a:schemeClr>
                </a:solidFill>
              </a:rPr>
              <a:t>Strategic Implications of Marketing in the 21</a:t>
            </a:r>
            <a:r>
              <a:rPr lang="en-GB" altLang="en-US" sz="3400" b="1" baseline="30000" dirty="0">
                <a:solidFill>
                  <a:schemeClr val="tx2">
                    <a:lumMod val="75000"/>
                  </a:schemeClr>
                </a:solidFill>
              </a:rPr>
              <a:t>st</a:t>
            </a:r>
            <a:r>
              <a:rPr lang="en-GB" altLang="en-US" sz="3400" b="1" dirty="0">
                <a:solidFill>
                  <a:schemeClr val="tx2">
                    <a:lumMod val="75000"/>
                  </a:schemeClr>
                </a:solidFill>
              </a:rPr>
              <a:t> Century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86398" y="1143000"/>
            <a:ext cx="10819203"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800" dirty="0"/>
              <a:t>Cultural influences play a big role in marketers’ relationships with consumers</a:t>
            </a:r>
          </a:p>
          <a:p>
            <a:pPr algn="just"/>
            <a:r>
              <a:rPr lang="en-GB" sz="2800" dirty="0"/>
              <a:t>Family characteristics are changing </a:t>
            </a:r>
          </a:p>
          <a:p>
            <a:pPr algn="just"/>
            <a:r>
              <a:rPr lang="en-GB" sz="2800" dirty="0"/>
              <a:t>This forecasts a change in the way family units make purchasing decisions</a:t>
            </a:r>
          </a:p>
          <a:p>
            <a:pPr algn="just"/>
            <a:r>
              <a:rPr lang="en-US" sz="2800" dirty="0"/>
              <a:t>Marketers:</a:t>
            </a:r>
          </a:p>
          <a:p>
            <a:pPr lvl="1" algn="just"/>
            <a:r>
              <a:rPr lang="en-US" sz="2400" dirty="0"/>
              <a:t>Constantly work toward changing or modifying components of consumers’ attitudes to gain a favorable attitude and purchase decision</a:t>
            </a:r>
          </a:p>
          <a:p>
            <a:pPr lvl="1" algn="just"/>
            <a:r>
              <a:rPr lang="en-US" sz="2400" dirty="0"/>
              <a:t>Refine their understanding of the consumer decision process </a:t>
            </a:r>
          </a:p>
          <a:p>
            <a:pPr lvl="1" algn="just"/>
            <a:r>
              <a:rPr lang="en-US" sz="2400" dirty="0"/>
              <a:t>Use their knowledge to design effective marketing strategies</a:t>
            </a:r>
          </a:p>
          <a:p>
            <a:pPr algn="just"/>
            <a:endParaRPr lang="en-US" sz="2400" dirty="0"/>
          </a:p>
          <a:p>
            <a:pPr marL="0" indent="0" algn="just" eaLnBrk="1" hangingPunct="1">
              <a:buFont typeface="Arial" panose="020B0604020202020204" pitchFamily="34" charset="0"/>
              <a:buNone/>
              <a:defRPr/>
            </a:pPr>
            <a:endParaRPr lang="en-GB" altLang="en-US" sz="2000" dirty="0"/>
          </a:p>
        </p:txBody>
      </p:sp>
    </p:spTree>
    <p:extLst>
      <p:ext uri="{BB962C8B-B14F-4D97-AF65-F5344CB8AC3E}">
        <p14:creationId xmlns:p14="http://schemas.microsoft.com/office/powerpoint/2010/main" val="1038693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 1</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720080"/>
          </a:xfrm>
        </p:spPr>
        <p:txBody>
          <a:bodyPr/>
          <a:lstStyle/>
          <a:p>
            <a:pPr marL="0" indent="0">
              <a:buNone/>
            </a:pPr>
            <a:r>
              <a:rPr lang="en-GB" sz="3000" b="1" dirty="0"/>
              <a:t>Marketing Automation At Staples</a:t>
            </a:r>
            <a:endParaRPr lang="en-GB" altLang="en-US" sz="2400" b="1" dirty="0"/>
          </a:p>
        </p:txBody>
      </p:sp>
      <p:sp>
        <p:nvSpPr>
          <p:cNvPr id="5" name="Content Placeholder 2">
            <a:extLst>
              <a:ext uri="{FF2B5EF4-FFF2-40B4-BE49-F238E27FC236}">
                <a16:creationId xmlns:a16="http://schemas.microsoft.com/office/drawing/2014/main" id="{E99C0D56-9423-4B3D-8405-6FA934067CB1}"/>
              </a:ext>
            </a:extLst>
          </p:cNvPr>
          <p:cNvSpPr txBox="1">
            <a:spLocks/>
          </p:cNvSpPr>
          <p:nvPr/>
        </p:nvSpPr>
        <p:spPr bwMode="auto">
          <a:xfrm>
            <a:off x="679190" y="1700808"/>
            <a:ext cx="10765195" cy="3960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altLang="en-US" sz="2400" dirty="0"/>
              <a:t>Staples is a US-based multinational retailer of office supplies. It is a worldwide category leader which innovated the ‘big box’ retailing format. As a ‘category killer’ it services customers both online and in-store. It implemented SAS marketing automation and analytics to manage 1,500 separate campaigns across 25 million customer records. The improved number and targeting of the campaigns is reported to have generated a 137 per cent return on investment. In addition, the CRM systems </a:t>
            </a:r>
            <a:r>
              <a:rPr lang="en-GB" altLang="en-US" sz="2400" b="1" dirty="0">
                <a:solidFill>
                  <a:srgbClr val="00B050"/>
                </a:solidFill>
              </a:rPr>
              <a:t>monitor the behaviour of regular customers </a:t>
            </a:r>
            <a:r>
              <a:rPr lang="en-GB" altLang="en-US" sz="2400" dirty="0"/>
              <a:t>and can intervene with bespoke offers when their spending drops. The tools permit different ways of monitoring customer retention and identify those most at risk of defection through models of customers’ purchasing behaviour.</a:t>
            </a:r>
          </a:p>
        </p:txBody>
      </p:sp>
      <p:pic>
        <p:nvPicPr>
          <p:cNvPr id="3" name="Picture 2" descr="A car parked in front of a store&#10;&#10;Description automatically generated">
            <a:extLst>
              <a:ext uri="{FF2B5EF4-FFF2-40B4-BE49-F238E27FC236}">
                <a16:creationId xmlns:a16="http://schemas.microsoft.com/office/drawing/2014/main" id="{36C6EDFF-AEBD-48E4-AE17-A85D157199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60296" y="120380"/>
            <a:ext cx="2592288" cy="1580428"/>
          </a:xfrm>
          <a:prstGeom prst="rect">
            <a:avLst/>
          </a:prstGeom>
        </p:spPr>
      </p:pic>
    </p:spTree>
    <p:extLst>
      <p:ext uri="{BB962C8B-B14F-4D97-AF65-F5344CB8AC3E}">
        <p14:creationId xmlns:p14="http://schemas.microsoft.com/office/powerpoint/2010/main" val="333195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1000"/>
                                        <p:tgtEl>
                                          <p:spTgt spid="5"/>
                                        </p:tgtEl>
                                      </p:cBhvr>
                                    </p:animEffect>
                                    <p:anim calcmode="lin" valueType="num">
                                      <p:cBhvr>
                                        <p:cTn id="21" dur="1000" fill="hold"/>
                                        <p:tgtEl>
                                          <p:spTgt spid="5"/>
                                        </p:tgtEl>
                                        <p:attrNameLst>
                                          <p:attrName>ppt_x</p:attrName>
                                        </p:attrNameLst>
                                      </p:cBhvr>
                                      <p:tavLst>
                                        <p:tav tm="0">
                                          <p:val>
                                            <p:strVal val="#ppt_x"/>
                                          </p:val>
                                        </p:tav>
                                        <p:tav tm="100000">
                                          <p:val>
                                            <p:strVal val="#ppt_x"/>
                                          </p:val>
                                        </p:tav>
                                      </p:tavLst>
                                    </p:anim>
                                    <p:anim calcmode="lin" valueType="num">
                                      <p:cBhvr>
                                        <p:cTn id="22"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 2</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720080"/>
          </a:xfrm>
        </p:spPr>
        <p:txBody>
          <a:bodyPr/>
          <a:lstStyle/>
          <a:p>
            <a:pPr marL="0" indent="0">
              <a:buNone/>
            </a:pPr>
            <a:r>
              <a:rPr lang="en-GB" sz="3000" b="1" dirty="0"/>
              <a:t>Big Data Analytics At British Airways</a:t>
            </a:r>
            <a:endParaRPr lang="en-GB" altLang="en-US" sz="2400" b="1" dirty="0"/>
          </a:p>
        </p:txBody>
      </p:sp>
      <p:sp>
        <p:nvSpPr>
          <p:cNvPr id="5" name="Content Placeholder 2">
            <a:extLst>
              <a:ext uri="{FF2B5EF4-FFF2-40B4-BE49-F238E27FC236}">
                <a16:creationId xmlns:a16="http://schemas.microsoft.com/office/drawing/2014/main" id="{E99C0D56-9423-4B3D-8405-6FA934067CB1}"/>
              </a:ext>
            </a:extLst>
          </p:cNvPr>
          <p:cNvSpPr txBox="1">
            <a:spLocks/>
          </p:cNvSpPr>
          <p:nvPr/>
        </p:nvSpPr>
        <p:spPr bwMode="auto">
          <a:xfrm>
            <a:off x="679190" y="1916832"/>
            <a:ext cx="10765195" cy="37444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altLang="en-US" sz="2600" dirty="0"/>
              <a:t>British Airways (BA) enhanced its CRM programme with a big data solution it calls ‘Know Me’. This integrates data from its loyalty programme, </a:t>
            </a:r>
            <a:r>
              <a:rPr lang="en-GB" altLang="en-US" sz="2600" b="1" dirty="0">
                <a:solidFill>
                  <a:srgbClr val="00B050"/>
                </a:solidFill>
              </a:rPr>
              <a:t>members’ online behaviour</a:t>
            </a:r>
            <a:r>
              <a:rPr lang="en-GB" altLang="en-US" sz="2600" dirty="0"/>
              <a:t>, operational data and buying history. The programme allows BA’s best customers to be welcomed by name by cabin crew, or to receive a personal apology on a return flight if their outbound leg had been delayed. Managed properly, such applications can personalize service and differentiate the carrier amongst its most profitable customers, a goal of many loyalty/ CRM initiatives.</a:t>
            </a:r>
          </a:p>
        </p:txBody>
      </p:sp>
      <p:pic>
        <p:nvPicPr>
          <p:cNvPr id="4" name="Picture 3" descr="A large passenger jet sitting on top of a runway&#10;&#10;Description automatically generated">
            <a:extLst>
              <a:ext uri="{FF2B5EF4-FFF2-40B4-BE49-F238E27FC236}">
                <a16:creationId xmlns:a16="http://schemas.microsoft.com/office/drawing/2014/main" id="{D785B6C7-EC87-42BA-B231-987631F822D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88288" y="198503"/>
            <a:ext cx="2619375" cy="1743075"/>
          </a:xfrm>
          <a:prstGeom prst="rect">
            <a:avLst/>
          </a:prstGeom>
        </p:spPr>
      </p:pic>
    </p:spTree>
    <p:extLst>
      <p:ext uri="{BB962C8B-B14F-4D97-AF65-F5344CB8AC3E}">
        <p14:creationId xmlns:p14="http://schemas.microsoft.com/office/powerpoint/2010/main" val="2349635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fill="hold"/>
                                        <p:tgtEl>
                                          <p:spTgt spid="4"/>
                                        </p:tgtEl>
                                        <p:attrNameLst>
                                          <p:attrName>ppt_w</p:attrName>
                                        </p:attrNameLst>
                                      </p:cBhvr>
                                      <p:tavLst>
                                        <p:tav tm="0">
                                          <p:val>
                                            <p:fltVal val="0"/>
                                          </p:val>
                                        </p:tav>
                                        <p:tav tm="100000">
                                          <p:val>
                                            <p:strVal val="#ppt_w"/>
                                          </p:val>
                                        </p:tav>
                                      </p:tavLst>
                                    </p:anim>
                                    <p:anim calcmode="lin" valueType="num">
                                      <p:cBhvr>
                                        <p:cTn id="14" dur="500" fill="hold"/>
                                        <p:tgtEl>
                                          <p:spTgt spid="4"/>
                                        </p:tgtEl>
                                        <p:attrNameLst>
                                          <p:attrName>ppt_h</p:attrName>
                                        </p:attrNameLst>
                                      </p:cBhvr>
                                      <p:tavLst>
                                        <p:tav tm="0">
                                          <p:val>
                                            <p:fltVal val="0"/>
                                          </p:val>
                                        </p:tav>
                                        <p:tav tm="100000">
                                          <p:val>
                                            <p:strVal val="#ppt_h"/>
                                          </p:val>
                                        </p:tav>
                                      </p:tavLst>
                                    </p:anim>
                                    <p:animEffect transition="in" filter="fade">
                                      <p:cBhvr>
                                        <p:cTn id="15" dur="5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1000"/>
                                        <p:tgtEl>
                                          <p:spTgt spid="5"/>
                                        </p:tgtEl>
                                      </p:cBhvr>
                                    </p:animEffect>
                                    <p:anim calcmode="lin" valueType="num">
                                      <p:cBhvr>
                                        <p:cTn id="21" dur="1000" fill="hold"/>
                                        <p:tgtEl>
                                          <p:spTgt spid="5"/>
                                        </p:tgtEl>
                                        <p:attrNameLst>
                                          <p:attrName>ppt_x</p:attrName>
                                        </p:attrNameLst>
                                      </p:cBhvr>
                                      <p:tavLst>
                                        <p:tav tm="0">
                                          <p:val>
                                            <p:strVal val="#ppt_x"/>
                                          </p:val>
                                        </p:tav>
                                        <p:tav tm="100000">
                                          <p:val>
                                            <p:strVal val="#ppt_x"/>
                                          </p:val>
                                        </p:tav>
                                      </p:tavLst>
                                    </p:anim>
                                    <p:anim calcmode="lin" valueType="num">
                                      <p:cBhvr>
                                        <p:cTn id="22"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par>
                          <p:cTn id="21" fill="hold">
                            <p:stCondLst>
                              <p:cond delay="2000"/>
                            </p:stCondLst>
                            <p:childTnLst>
                              <p:par>
                                <p:cTn id="22" presetID="53" presetClass="entr" presetSubtype="16" fill="hold" grpId="0" nodeType="after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p:cTn id="24" dur="500" fill="hold"/>
                                        <p:tgtEl>
                                          <p:spTgt spid="5"/>
                                        </p:tgtEl>
                                        <p:attrNameLst>
                                          <p:attrName>ppt_w</p:attrName>
                                        </p:attrNameLst>
                                      </p:cBhvr>
                                      <p:tavLst>
                                        <p:tav tm="0">
                                          <p:val>
                                            <p:fltVal val="0"/>
                                          </p:val>
                                        </p:tav>
                                        <p:tav tm="100000">
                                          <p:val>
                                            <p:strVal val="#ppt_w"/>
                                          </p:val>
                                        </p:tav>
                                      </p:tavLst>
                                    </p:anim>
                                    <p:anim calcmode="lin" valueType="num">
                                      <p:cBhvr>
                                        <p:cTn id="25" dur="500" fill="hold"/>
                                        <p:tgtEl>
                                          <p:spTgt spid="5"/>
                                        </p:tgtEl>
                                        <p:attrNameLst>
                                          <p:attrName>ppt_h</p:attrName>
                                        </p:attrNameLst>
                                      </p:cBhvr>
                                      <p:tavLst>
                                        <p:tav tm="0">
                                          <p:val>
                                            <p:fltVal val="0"/>
                                          </p:val>
                                        </p:tav>
                                        <p:tav tm="100000">
                                          <p:val>
                                            <p:strVal val="#ppt_h"/>
                                          </p:val>
                                        </p:tav>
                                      </p:tavLst>
                                    </p:anim>
                                    <p:animEffect transition="in" filter="fade">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000" dirty="0"/>
              <a:t>Boone, L E. &amp; Kurtz, D L., 2014. Contemporary Marketing. 16 ed. Mason, OH: Cengage Learning.</a:t>
            </a:r>
          </a:p>
          <a:p>
            <a:pPr algn="just"/>
            <a:r>
              <a:rPr lang="en-GB" sz="2000" dirty="0"/>
              <a:t>Buttle, F. &amp; </a:t>
            </a:r>
            <a:r>
              <a:rPr lang="en-GB" sz="2000" dirty="0" err="1"/>
              <a:t>Maklan</a:t>
            </a:r>
            <a:r>
              <a:rPr lang="en-GB" sz="2000" dirty="0"/>
              <a:t>, S., 2015. Customer Relationship Management: Concepts and Technologies. 3 ed. Abingdon, Oxon: Routledge.</a:t>
            </a:r>
          </a:p>
          <a:p>
            <a:pPr algn="just"/>
            <a:r>
              <a:rPr lang="en-GB" sz="2000" dirty="0"/>
              <a:t>Peelen, E. &amp; Beltman, R., 2013. Customer Relationship Management. 2 ed. Harlow: Pearson Education Limited.</a:t>
            </a:r>
          </a:p>
          <a:p>
            <a:pPr algn="just"/>
            <a:endParaRPr lang="en-GB" sz="2000" dirty="0"/>
          </a:p>
          <a:p>
            <a:endParaRPr lang="en-GB" sz="1700" dirty="0"/>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4036</TotalTime>
  <Words>1805</Words>
  <Application>Microsoft Office PowerPoint</Application>
  <PresentationFormat>Widescreen</PresentationFormat>
  <Paragraphs>187</Paragraphs>
  <Slides>31</Slides>
  <Notes>30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Aharoni</vt:lpstr>
      <vt:lpstr>Arial</vt:lpstr>
      <vt:lpstr>Candara</vt:lpstr>
      <vt:lpstr>Myriad Pro</vt:lpstr>
      <vt:lpstr>Symbol</vt:lpstr>
      <vt:lpstr>Verdana</vt:lpstr>
      <vt:lpstr>20140311PresentationUWTSDTemplate</vt:lpstr>
      <vt:lpstr>BMSW5103</vt:lpstr>
      <vt:lpstr>Learning Objectives</vt:lpstr>
      <vt:lpstr>CRM &amp; Customer Behaviour</vt:lpstr>
      <vt:lpstr>Customer Satisfaction, Loyalty and Business Performance</vt:lpstr>
      <vt:lpstr>Customer Satisfaction, Loyalty and Business Performance</vt:lpstr>
      <vt:lpstr>Consumer Behaviour</vt:lpstr>
      <vt:lpstr>Interpersonal Determinants of Consumer Behaviour</vt:lpstr>
      <vt:lpstr>Subcultures</vt:lpstr>
      <vt:lpstr>Social Influences</vt:lpstr>
      <vt:lpstr>Social Classes</vt:lpstr>
      <vt:lpstr>Social Classes</vt:lpstr>
      <vt:lpstr>Opinion Leaders </vt:lpstr>
      <vt:lpstr>Family Influences</vt:lpstr>
      <vt:lpstr>Personal Determinants of Consumer Behaviour</vt:lpstr>
      <vt:lpstr>Maslow’s Hierarchy of Needs</vt:lpstr>
      <vt:lpstr>Marketing Strategies Based on Maslow’s Hierarchy of Needs</vt:lpstr>
      <vt:lpstr>Attitudes</vt:lpstr>
      <vt:lpstr>Modifying the Components of Attitude</vt:lpstr>
      <vt:lpstr>Learning</vt:lpstr>
      <vt:lpstr>Integrated Model of the Consumer Decision Process</vt:lpstr>
      <vt:lpstr>The Consumer Decision Process</vt:lpstr>
      <vt:lpstr>Steps in the Consumer Decision Process</vt:lpstr>
      <vt:lpstr>Steps in the Consumer Decision Process</vt:lpstr>
      <vt:lpstr>Steps in the Consumer Decision Process</vt:lpstr>
      <vt:lpstr>Steps in the Consumer Decision Process</vt:lpstr>
      <vt:lpstr>Classifying Consumer Problem-Solving Processes</vt:lpstr>
      <vt:lpstr>Strategic Implications of Marketing in the 21st Century</vt:lpstr>
      <vt:lpstr>Case Study 1</vt:lpstr>
      <vt:lpstr>Case Study 2</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 (Doctoral Researcher)</cp:lastModifiedBy>
  <cp:revision>323</cp:revision>
  <cp:lastPrinted>2018-07-09T15:27:01Z</cp:lastPrinted>
  <dcterms:created xsi:type="dcterms:W3CDTF">2002-10-07T19:43:58Z</dcterms:created>
  <dcterms:modified xsi:type="dcterms:W3CDTF">2020-10-09T18:22:58Z</dcterms:modified>
</cp:coreProperties>
</file>