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5A1DFC3-1854-4851-845C-A4573C57476C}" v="133" dt="2024-05-15T09:37:34.34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972" autoAdjust="0"/>
    <p:restoredTop sz="94660"/>
  </p:normalViewPr>
  <p:slideViewPr>
    <p:cSldViewPr snapToGrid="0">
      <p:cViewPr varScale="1">
        <p:scale>
          <a:sx n="82" d="100"/>
          <a:sy n="82" d="100"/>
        </p:scale>
        <p:origin x="490" y="101"/>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microsoft.com/office/2016/11/relationships/changesInfo" Target="changesInfos/changesInfo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ira Mainwaring (2216696)" userId="S::2216696@student.uwtsd.ac.uk::0adf8862-a2f2-4949-a8ca-055a70ca1fa3" providerId="AD" clId="Web-{46139CAE-0BBD-B09A-8652-C86B3C13CCF2}"/>
    <pc:docChg chg="modSld">
      <pc:chgData name="Eira Mainwaring (2216696)" userId="S::2216696@student.uwtsd.ac.uk::0adf8862-a2f2-4949-a8ca-055a70ca1fa3" providerId="AD" clId="Web-{46139CAE-0BBD-B09A-8652-C86B3C13CCF2}" dt="2024-05-10T15:38:18.800" v="184" actId="14100"/>
      <pc:docMkLst>
        <pc:docMk/>
      </pc:docMkLst>
      <pc:sldChg chg="addSp delSp modSp">
        <pc:chgData name="Eira Mainwaring (2216696)" userId="S::2216696@student.uwtsd.ac.uk::0adf8862-a2f2-4949-a8ca-055a70ca1fa3" providerId="AD" clId="Web-{46139CAE-0BBD-B09A-8652-C86B3C13CCF2}" dt="2024-05-10T15:38:18.800" v="184" actId="14100"/>
        <pc:sldMkLst>
          <pc:docMk/>
          <pc:sldMk cId="109857222" sldId="256"/>
        </pc:sldMkLst>
        <pc:spChg chg="mod">
          <ac:chgData name="Eira Mainwaring (2216696)" userId="S::2216696@student.uwtsd.ac.uk::0adf8862-a2f2-4949-a8ca-055a70ca1fa3" providerId="AD" clId="Web-{46139CAE-0BBD-B09A-8652-C86B3C13CCF2}" dt="2024-05-10T15:27:20.798" v="111" actId="14100"/>
          <ac:spMkLst>
            <pc:docMk/>
            <pc:sldMk cId="109857222" sldId="256"/>
            <ac:spMk id="2" creationId="{3C64856B-1DAA-A565-BE72-A985D8307F23}"/>
          </ac:spMkLst>
        </pc:spChg>
        <pc:spChg chg="add del mod">
          <ac:chgData name="Eira Mainwaring (2216696)" userId="S::2216696@student.uwtsd.ac.uk::0adf8862-a2f2-4949-a8ca-055a70ca1fa3" providerId="AD" clId="Web-{46139CAE-0BBD-B09A-8652-C86B3C13CCF2}" dt="2024-05-10T15:18:04.206" v="48"/>
          <ac:spMkLst>
            <pc:docMk/>
            <pc:sldMk cId="109857222" sldId="256"/>
            <ac:spMk id="3" creationId="{2687A35B-6A00-DEE9-6F03-FB59923031A5}"/>
          </ac:spMkLst>
        </pc:spChg>
        <pc:spChg chg="add del mod">
          <ac:chgData name="Eira Mainwaring (2216696)" userId="S::2216696@student.uwtsd.ac.uk::0adf8862-a2f2-4949-a8ca-055a70ca1fa3" providerId="AD" clId="Web-{46139CAE-0BBD-B09A-8652-C86B3C13CCF2}" dt="2024-05-10T14:49:01.766" v="18"/>
          <ac:spMkLst>
            <pc:docMk/>
            <pc:sldMk cId="109857222" sldId="256"/>
            <ac:spMk id="3" creationId="{727877A0-00BE-9124-C06F-D1615242D9A8}"/>
          </ac:spMkLst>
        </pc:spChg>
        <pc:spChg chg="add mod">
          <ac:chgData name="Eira Mainwaring (2216696)" userId="S::2216696@student.uwtsd.ac.uk::0adf8862-a2f2-4949-a8ca-055a70ca1fa3" providerId="AD" clId="Web-{46139CAE-0BBD-B09A-8652-C86B3C13CCF2}" dt="2024-05-10T15:35:45.171" v="178" actId="1076"/>
          <ac:spMkLst>
            <pc:docMk/>
            <pc:sldMk cId="109857222" sldId="256"/>
            <ac:spMk id="4" creationId="{1279C895-4A00-49E8-1000-B13644EA60DC}"/>
          </ac:spMkLst>
        </pc:spChg>
        <pc:spChg chg="mod">
          <ac:chgData name="Eira Mainwaring (2216696)" userId="S::2216696@student.uwtsd.ac.uk::0adf8862-a2f2-4949-a8ca-055a70ca1fa3" providerId="AD" clId="Web-{46139CAE-0BBD-B09A-8652-C86B3C13CCF2}" dt="2024-05-10T15:35:39.108" v="177" actId="1076"/>
          <ac:spMkLst>
            <pc:docMk/>
            <pc:sldMk cId="109857222" sldId="256"/>
            <ac:spMk id="5" creationId="{E0CBFBD8-B84A-F10C-615A-E73F02FF00F4}"/>
          </ac:spMkLst>
        </pc:spChg>
        <pc:spChg chg="add mod">
          <ac:chgData name="Eira Mainwaring (2216696)" userId="S::2216696@student.uwtsd.ac.uk::0adf8862-a2f2-4949-a8ca-055a70ca1fa3" providerId="AD" clId="Web-{46139CAE-0BBD-B09A-8652-C86B3C13CCF2}" dt="2024-05-10T15:36:59.267" v="183" actId="1076"/>
          <ac:spMkLst>
            <pc:docMk/>
            <pc:sldMk cId="109857222" sldId="256"/>
            <ac:spMk id="6" creationId="{7EC7C6A8-1941-7BFC-0B70-B3C93B8F3A89}"/>
          </ac:spMkLst>
        </pc:spChg>
        <pc:spChg chg="add mod">
          <ac:chgData name="Eira Mainwaring (2216696)" userId="S::2216696@student.uwtsd.ac.uk::0adf8862-a2f2-4949-a8ca-055a70ca1fa3" providerId="AD" clId="Web-{46139CAE-0BBD-B09A-8652-C86B3C13CCF2}" dt="2024-05-10T15:36:48.641" v="182" actId="14100"/>
          <ac:spMkLst>
            <pc:docMk/>
            <pc:sldMk cId="109857222" sldId="256"/>
            <ac:spMk id="7" creationId="{DFDC33EC-631E-198E-3D2E-48362F553853}"/>
          </ac:spMkLst>
        </pc:spChg>
        <pc:spChg chg="add del">
          <ac:chgData name="Eira Mainwaring (2216696)" userId="S::2216696@student.uwtsd.ac.uk::0adf8862-a2f2-4949-a8ca-055a70ca1fa3" providerId="AD" clId="Web-{46139CAE-0BBD-B09A-8652-C86B3C13CCF2}" dt="2024-05-10T15:23:04.901" v="63"/>
          <ac:spMkLst>
            <pc:docMk/>
            <pc:sldMk cId="109857222" sldId="256"/>
            <ac:spMk id="8" creationId="{6932467C-1C34-DD24-331E-A6EFD0CCC3F4}"/>
          </ac:spMkLst>
        </pc:spChg>
        <pc:spChg chg="add del mod">
          <ac:chgData name="Eira Mainwaring (2216696)" userId="S::2216696@student.uwtsd.ac.uk::0adf8862-a2f2-4949-a8ca-055a70ca1fa3" providerId="AD" clId="Web-{46139CAE-0BBD-B09A-8652-C86B3C13CCF2}" dt="2024-05-10T15:23:34.121" v="66"/>
          <ac:spMkLst>
            <pc:docMk/>
            <pc:sldMk cId="109857222" sldId="256"/>
            <ac:spMk id="9" creationId="{07EB208C-5714-93E2-FDE1-C1BC4287B76E}"/>
          </ac:spMkLst>
        </pc:spChg>
        <pc:spChg chg="add del">
          <ac:chgData name="Eira Mainwaring (2216696)" userId="S::2216696@student.uwtsd.ac.uk::0adf8862-a2f2-4949-a8ca-055a70ca1fa3" providerId="AD" clId="Web-{46139CAE-0BBD-B09A-8652-C86B3C13CCF2}" dt="2024-05-10T15:32:15.994" v="166"/>
          <ac:spMkLst>
            <pc:docMk/>
            <pc:sldMk cId="109857222" sldId="256"/>
            <ac:spMk id="10" creationId="{FF84F764-BCF9-C5D0-57A5-B09F19B5821E}"/>
          </ac:spMkLst>
        </pc:spChg>
        <pc:spChg chg="add mod">
          <ac:chgData name="Eira Mainwaring (2216696)" userId="S::2216696@student.uwtsd.ac.uk::0adf8862-a2f2-4949-a8ca-055a70ca1fa3" providerId="AD" clId="Web-{46139CAE-0BBD-B09A-8652-C86B3C13CCF2}" dt="2024-05-10T15:38:18.800" v="184" actId="14100"/>
          <ac:spMkLst>
            <pc:docMk/>
            <pc:sldMk cId="109857222" sldId="256"/>
            <ac:spMk id="11" creationId="{B0C95849-042C-345C-EF75-D397A3F31886}"/>
          </ac:spMkLst>
        </pc:spChg>
      </pc:sldChg>
    </pc:docChg>
  </pc:docChgLst>
  <pc:docChgLst>
    <pc:chgData name="Eira Mainwaring (2216696)" userId="S::2216696@student.uwtsd.ac.uk::0adf8862-a2f2-4949-a8ca-055a70ca1fa3" providerId="AD" clId="Web-{B713FAE3-2426-AF8C-2BF1-13025A2DDABA}"/>
    <pc:docChg chg="modSld">
      <pc:chgData name="Eira Mainwaring (2216696)" userId="S::2216696@student.uwtsd.ac.uk::0adf8862-a2f2-4949-a8ca-055a70ca1fa3" providerId="AD" clId="Web-{B713FAE3-2426-AF8C-2BF1-13025A2DDABA}" dt="2024-05-13T09:52:24.765" v="494" actId="14100"/>
      <pc:docMkLst>
        <pc:docMk/>
      </pc:docMkLst>
      <pc:sldChg chg="addSp delSp modSp">
        <pc:chgData name="Eira Mainwaring (2216696)" userId="S::2216696@student.uwtsd.ac.uk::0adf8862-a2f2-4949-a8ca-055a70ca1fa3" providerId="AD" clId="Web-{B713FAE3-2426-AF8C-2BF1-13025A2DDABA}" dt="2024-05-13T09:52:24.765" v="494" actId="14100"/>
        <pc:sldMkLst>
          <pc:docMk/>
          <pc:sldMk cId="109857222" sldId="256"/>
        </pc:sldMkLst>
        <pc:spChg chg="mod">
          <ac:chgData name="Eira Mainwaring (2216696)" userId="S::2216696@student.uwtsd.ac.uk::0adf8862-a2f2-4949-a8ca-055a70ca1fa3" providerId="AD" clId="Web-{B713FAE3-2426-AF8C-2BF1-13025A2DDABA}" dt="2024-05-13T09:28:42.539" v="381" actId="20577"/>
          <ac:spMkLst>
            <pc:docMk/>
            <pc:sldMk cId="109857222" sldId="256"/>
            <ac:spMk id="2" creationId="{3C64856B-1DAA-A565-BE72-A985D8307F23}"/>
          </ac:spMkLst>
        </pc:spChg>
        <pc:spChg chg="add del">
          <ac:chgData name="Eira Mainwaring (2216696)" userId="S::2216696@student.uwtsd.ac.uk::0adf8862-a2f2-4949-a8ca-055a70ca1fa3" providerId="AD" clId="Web-{B713FAE3-2426-AF8C-2BF1-13025A2DDABA}" dt="2024-05-12T17:50:09.422" v="156"/>
          <ac:spMkLst>
            <pc:docMk/>
            <pc:sldMk cId="109857222" sldId="256"/>
            <ac:spMk id="3" creationId="{2B7232E8-C359-8312-8D92-45EB931F60B9}"/>
          </ac:spMkLst>
        </pc:spChg>
        <pc:spChg chg="mod">
          <ac:chgData name="Eira Mainwaring (2216696)" userId="S::2216696@student.uwtsd.ac.uk::0adf8862-a2f2-4949-a8ca-055a70ca1fa3" providerId="AD" clId="Web-{B713FAE3-2426-AF8C-2BF1-13025A2DDABA}" dt="2024-05-13T09:47:35.601" v="482" actId="20577"/>
          <ac:spMkLst>
            <pc:docMk/>
            <pc:sldMk cId="109857222" sldId="256"/>
            <ac:spMk id="4" creationId="{1279C895-4A00-49E8-1000-B13644EA60DC}"/>
          </ac:spMkLst>
        </pc:spChg>
        <pc:spChg chg="mod">
          <ac:chgData name="Eira Mainwaring (2216696)" userId="S::2216696@student.uwtsd.ac.uk::0adf8862-a2f2-4949-a8ca-055a70ca1fa3" providerId="AD" clId="Web-{B713FAE3-2426-AF8C-2BF1-13025A2DDABA}" dt="2024-05-12T07:52:28.889" v="52" actId="20577"/>
          <ac:spMkLst>
            <pc:docMk/>
            <pc:sldMk cId="109857222" sldId="256"/>
            <ac:spMk id="5" creationId="{E0CBFBD8-B84A-F10C-615A-E73F02FF00F4}"/>
          </ac:spMkLst>
        </pc:spChg>
        <pc:spChg chg="mod">
          <ac:chgData name="Eira Mainwaring (2216696)" userId="S::2216696@student.uwtsd.ac.uk::0adf8862-a2f2-4949-a8ca-055a70ca1fa3" providerId="AD" clId="Web-{B713FAE3-2426-AF8C-2BF1-13025A2DDABA}" dt="2024-05-13T09:47:06.991" v="474" actId="20577"/>
          <ac:spMkLst>
            <pc:docMk/>
            <pc:sldMk cId="109857222" sldId="256"/>
            <ac:spMk id="6" creationId="{7EC7C6A8-1941-7BFC-0B70-B3C93B8F3A89}"/>
          </ac:spMkLst>
        </pc:spChg>
        <pc:spChg chg="mod">
          <ac:chgData name="Eira Mainwaring (2216696)" userId="S::2216696@student.uwtsd.ac.uk::0adf8862-a2f2-4949-a8ca-055a70ca1fa3" providerId="AD" clId="Web-{B713FAE3-2426-AF8C-2BF1-13025A2DDABA}" dt="2024-05-13T09:47:25.023" v="480" actId="20577"/>
          <ac:spMkLst>
            <pc:docMk/>
            <pc:sldMk cId="109857222" sldId="256"/>
            <ac:spMk id="7" creationId="{DFDC33EC-631E-198E-3D2E-48362F553853}"/>
          </ac:spMkLst>
        </pc:spChg>
        <pc:spChg chg="add del mod">
          <ac:chgData name="Eira Mainwaring (2216696)" userId="S::2216696@student.uwtsd.ac.uk::0adf8862-a2f2-4949-a8ca-055a70ca1fa3" providerId="AD" clId="Web-{B713FAE3-2426-AF8C-2BF1-13025A2DDABA}" dt="2024-05-13T09:42:21.593" v="469" actId="20577"/>
          <ac:spMkLst>
            <pc:docMk/>
            <pc:sldMk cId="109857222" sldId="256"/>
            <ac:spMk id="11" creationId="{B0C95849-042C-345C-EF75-D397A3F31886}"/>
          </ac:spMkLst>
        </pc:spChg>
        <pc:picChg chg="add mod">
          <ac:chgData name="Eira Mainwaring (2216696)" userId="S::2216696@student.uwtsd.ac.uk::0adf8862-a2f2-4949-a8ca-055a70ca1fa3" providerId="AD" clId="Web-{B713FAE3-2426-AF8C-2BF1-13025A2DDABA}" dt="2024-05-13T09:52:24.765" v="494" actId="14100"/>
          <ac:picMkLst>
            <pc:docMk/>
            <pc:sldMk cId="109857222" sldId="256"/>
            <ac:picMk id="3" creationId="{004545D5-143D-02B8-1A3D-A37E4B7D5AAF}"/>
          </ac:picMkLst>
        </pc:picChg>
      </pc:sldChg>
    </pc:docChg>
  </pc:docChgLst>
  <pc:docChgLst>
    <pc:chgData name="Eira Mainwaring (2216696)" userId="0adf8862-a2f2-4949-a8ca-055a70ca1fa3" providerId="ADAL" clId="{E5A1DFC3-1854-4851-845C-A4573C57476C}"/>
    <pc:docChg chg="undo redo custSel addSld delSld modSld">
      <pc:chgData name="Eira Mainwaring (2216696)" userId="0adf8862-a2f2-4949-a8ca-055a70ca1fa3" providerId="ADAL" clId="{E5A1DFC3-1854-4851-845C-A4573C57476C}" dt="2024-05-15T09:37:57.327" v="3763" actId="2710"/>
      <pc:docMkLst>
        <pc:docMk/>
      </pc:docMkLst>
      <pc:sldChg chg="addSp delSp modSp del mod">
        <pc:chgData name="Eira Mainwaring (2216696)" userId="0adf8862-a2f2-4949-a8ca-055a70ca1fa3" providerId="ADAL" clId="{E5A1DFC3-1854-4851-845C-A4573C57476C}" dt="2024-05-13T16:41:49.327" v="1321" actId="2696"/>
        <pc:sldMkLst>
          <pc:docMk/>
          <pc:sldMk cId="109857222" sldId="256"/>
        </pc:sldMkLst>
        <pc:spChg chg="mod">
          <ac:chgData name="Eira Mainwaring (2216696)" userId="0adf8862-a2f2-4949-a8ca-055a70ca1fa3" providerId="ADAL" clId="{E5A1DFC3-1854-4851-845C-A4573C57476C}" dt="2024-05-13T12:47:50.123" v="897" actId="1076"/>
          <ac:spMkLst>
            <pc:docMk/>
            <pc:sldMk cId="109857222" sldId="256"/>
            <ac:spMk id="2" creationId="{3C64856B-1DAA-A565-BE72-A985D8307F23}"/>
          </ac:spMkLst>
        </pc:spChg>
        <pc:spChg chg="mod">
          <ac:chgData name="Eira Mainwaring (2216696)" userId="0adf8862-a2f2-4949-a8ca-055a70ca1fa3" providerId="ADAL" clId="{E5A1DFC3-1854-4851-845C-A4573C57476C}" dt="2024-05-13T12:41:54.830" v="759"/>
          <ac:spMkLst>
            <pc:docMk/>
            <pc:sldMk cId="109857222" sldId="256"/>
            <ac:spMk id="4" creationId="{1279C895-4A00-49E8-1000-B13644EA60DC}"/>
          </ac:spMkLst>
        </pc:spChg>
        <pc:spChg chg="mod">
          <ac:chgData name="Eira Mainwaring (2216696)" userId="0adf8862-a2f2-4949-a8ca-055a70ca1fa3" providerId="ADAL" clId="{E5A1DFC3-1854-4851-845C-A4573C57476C}" dt="2024-05-13T12:41:05.056" v="743" actId="20577"/>
          <ac:spMkLst>
            <pc:docMk/>
            <pc:sldMk cId="109857222" sldId="256"/>
            <ac:spMk id="5" creationId="{E0CBFBD8-B84A-F10C-615A-E73F02FF00F4}"/>
          </ac:spMkLst>
        </pc:spChg>
        <pc:spChg chg="mod">
          <ac:chgData name="Eira Mainwaring (2216696)" userId="0adf8862-a2f2-4949-a8ca-055a70ca1fa3" providerId="ADAL" clId="{E5A1DFC3-1854-4851-845C-A4573C57476C}" dt="2024-05-13T12:50:39.981" v="915" actId="1076"/>
          <ac:spMkLst>
            <pc:docMk/>
            <pc:sldMk cId="109857222" sldId="256"/>
            <ac:spMk id="6" creationId="{7EC7C6A8-1941-7BFC-0B70-B3C93B8F3A89}"/>
          </ac:spMkLst>
        </pc:spChg>
        <pc:spChg chg="mod">
          <ac:chgData name="Eira Mainwaring (2216696)" userId="0adf8862-a2f2-4949-a8ca-055a70ca1fa3" providerId="ADAL" clId="{E5A1DFC3-1854-4851-845C-A4573C57476C}" dt="2024-05-13T12:43:52.250" v="836" actId="115"/>
          <ac:spMkLst>
            <pc:docMk/>
            <pc:sldMk cId="109857222" sldId="256"/>
            <ac:spMk id="7" creationId="{DFDC33EC-631E-198E-3D2E-48362F553853}"/>
          </ac:spMkLst>
        </pc:spChg>
        <pc:spChg chg="add del mod ord">
          <ac:chgData name="Eira Mainwaring (2216696)" userId="0adf8862-a2f2-4949-a8ca-055a70ca1fa3" providerId="ADAL" clId="{E5A1DFC3-1854-4851-845C-A4573C57476C}" dt="2024-05-13T11:29:22.627" v="6" actId="21"/>
          <ac:spMkLst>
            <pc:docMk/>
            <pc:sldMk cId="109857222" sldId="256"/>
            <ac:spMk id="8" creationId="{750399D1-35A3-C93E-2917-375B86BD8CA8}"/>
          </ac:spMkLst>
        </pc:spChg>
        <pc:picChg chg="del mod">
          <ac:chgData name="Eira Mainwaring (2216696)" userId="0adf8862-a2f2-4949-a8ca-055a70ca1fa3" providerId="ADAL" clId="{E5A1DFC3-1854-4851-845C-A4573C57476C}" dt="2024-05-13T12:44:07.010" v="837" actId="478"/>
          <ac:picMkLst>
            <pc:docMk/>
            <pc:sldMk cId="109857222" sldId="256"/>
            <ac:picMk id="3" creationId="{004545D5-143D-02B8-1A3D-A37E4B7D5AAF}"/>
          </ac:picMkLst>
        </pc:picChg>
      </pc:sldChg>
      <pc:sldChg chg="addSp delSp modSp new mod setBg">
        <pc:chgData name="Eira Mainwaring (2216696)" userId="0adf8862-a2f2-4949-a8ca-055a70ca1fa3" providerId="ADAL" clId="{E5A1DFC3-1854-4851-845C-A4573C57476C}" dt="2024-05-14T13:11:34.008" v="3708" actId="20577"/>
        <pc:sldMkLst>
          <pc:docMk/>
          <pc:sldMk cId="3382670414" sldId="257"/>
        </pc:sldMkLst>
        <pc:spChg chg="add mod">
          <ac:chgData name="Eira Mainwaring (2216696)" userId="0adf8862-a2f2-4949-a8ca-055a70ca1fa3" providerId="ADAL" clId="{E5A1DFC3-1854-4851-845C-A4573C57476C}" dt="2024-05-14T13:08:36.737" v="3701" actId="20577"/>
          <ac:spMkLst>
            <pc:docMk/>
            <pc:sldMk cId="3382670414" sldId="257"/>
            <ac:spMk id="2" creationId="{DEBFD14B-CB27-F6B5-0BB9-45545822A5D6}"/>
          </ac:spMkLst>
        </pc:spChg>
        <pc:spChg chg="add mod">
          <ac:chgData name="Eira Mainwaring (2216696)" userId="0adf8862-a2f2-4949-a8ca-055a70ca1fa3" providerId="ADAL" clId="{E5A1DFC3-1854-4851-845C-A4573C57476C}" dt="2024-05-14T13:11:34.008" v="3708" actId="20577"/>
          <ac:spMkLst>
            <pc:docMk/>
            <pc:sldMk cId="3382670414" sldId="257"/>
            <ac:spMk id="3" creationId="{4360F4E7-4068-02F2-873A-2E0ED4133BAE}"/>
          </ac:spMkLst>
        </pc:spChg>
        <pc:spChg chg="add mod">
          <ac:chgData name="Eira Mainwaring (2216696)" userId="0adf8862-a2f2-4949-a8ca-055a70ca1fa3" providerId="ADAL" clId="{E5A1DFC3-1854-4851-845C-A4573C57476C}" dt="2024-05-14T12:06:51.594" v="3650" actId="14100"/>
          <ac:spMkLst>
            <pc:docMk/>
            <pc:sldMk cId="3382670414" sldId="257"/>
            <ac:spMk id="4" creationId="{647550CF-EAB0-E04B-5518-C5B7F455C859}"/>
          </ac:spMkLst>
        </pc:spChg>
        <pc:spChg chg="add del">
          <ac:chgData name="Eira Mainwaring (2216696)" userId="0adf8862-a2f2-4949-a8ca-055a70ca1fa3" providerId="ADAL" clId="{E5A1DFC3-1854-4851-845C-A4573C57476C}" dt="2024-05-13T12:54:24.548" v="937" actId="478"/>
          <ac:spMkLst>
            <pc:docMk/>
            <pc:sldMk cId="3382670414" sldId="257"/>
            <ac:spMk id="5" creationId="{4A0AE9C5-B1D9-3C1A-FAE1-C863FF325564}"/>
          </ac:spMkLst>
        </pc:spChg>
        <pc:spChg chg="add del">
          <ac:chgData name="Eira Mainwaring (2216696)" userId="0adf8862-a2f2-4949-a8ca-055a70ca1fa3" providerId="ADAL" clId="{E5A1DFC3-1854-4851-845C-A4573C57476C}" dt="2024-05-13T12:54:46.964" v="939" actId="478"/>
          <ac:spMkLst>
            <pc:docMk/>
            <pc:sldMk cId="3382670414" sldId="257"/>
            <ac:spMk id="6" creationId="{81404229-9A59-3D26-6748-03FE21950F8F}"/>
          </ac:spMkLst>
        </pc:spChg>
        <pc:spChg chg="add mod">
          <ac:chgData name="Eira Mainwaring (2216696)" userId="0adf8862-a2f2-4949-a8ca-055a70ca1fa3" providerId="ADAL" clId="{E5A1DFC3-1854-4851-845C-A4573C57476C}" dt="2024-05-14T12:07:36.719" v="3657" actId="14100"/>
          <ac:spMkLst>
            <pc:docMk/>
            <pc:sldMk cId="3382670414" sldId="257"/>
            <ac:spMk id="7" creationId="{45EF1EAD-F8D2-834B-983C-CB739BB6BA3A}"/>
          </ac:spMkLst>
        </pc:spChg>
        <pc:spChg chg="add del mod">
          <ac:chgData name="Eira Mainwaring (2216696)" userId="0adf8862-a2f2-4949-a8ca-055a70ca1fa3" providerId="ADAL" clId="{E5A1DFC3-1854-4851-845C-A4573C57476C}" dt="2024-05-14T12:07:49.342" v="3659" actId="14100"/>
          <ac:spMkLst>
            <pc:docMk/>
            <pc:sldMk cId="3382670414" sldId="257"/>
            <ac:spMk id="8" creationId="{E249AD5B-8E3A-8AB0-7887-54A38464220C}"/>
          </ac:spMkLst>
        </pc:spChg>
        <pc:spChg chg="add del mod">
          <ac:chgData name="Eira Mainwaring (2216696)" userId="0adf8862-a2f2-4949-a8ca-055a70ca1fa3" providerId="ADAL" clId="{E5A1DFC3-1854-4851-845C-A4573C57476C}" dt="2024-05-13T13:20:36.655" v="1151" actId="478"/>
          <ac:spMkLst>
            <pc:docMk/>
            <pc:sldMk cId="3382670414" sldId="257"/>
            <ac:spMk id="9" creationId="{74BE238B-FE39-00D0-184A-85969C779C38}"/>
          </ac:spMkLst>
        </pc:spChg>
        <pc:spChg chg="add mod">
          <ac:chgData name="Eira Mainwaring (2216696)" userId="0adf8862-a2f2-4949-a8ca-055a70ca1fa3" providerId="ADAL" clId="{E5A1DFC3-1854-4851-845C-A4573C57476C}" dt="2024-05-14T12:07:54.290" v="3660" actId="14100"/>
          <ac:spMkLst>
            <pc:docMk/>
            <pc:sldMk cId="3382670414" sldId="257"/>
            <ac:spMk id="10" creationId="{D3F6AD6B-30B8-3C6D-678F-999454B5D550}"/>
          </ac:spMkLst>
        </pc:spChg>
        <pc:spChg chg="add mod">
          <ac:chgData name="Eira Mainwaring (2216696)" userId="0adf8862-a2f2-4949-a8ca-055a70ca1fa3" providerId="ADAL" clId="{E5A1DFC3-1854-4851-845C-A4573C57476C}" dt="2024-05-14T12:07:02.627" v="3651" actId="1076"/>
          <ac:spMkLst>
            <pc:docMk/>
            <pc:sldMk cId="3382670414" sldId="257"/>
            <ac:spMk id="11" creationId="{FCDD7A8C-8267-10A9-09D6-18DA0C29CE1C}"/>
          </ac:spMkLst>
        </pc:spChg>
      </pc:sldChg>
      <pc:sldChg chg="addSp modSp new mod">
        <pc:chgData name="Eira Mainwaring (2216696)" userId="0adf8862-a2f2-4949-a8ca-055a70ca1fa3" providerId="ADAL" clId="{E5A1DFC3-1854-4851-845C-A4573C57476C}" dt="2024-05-15T09:24:13.668" v="3714" actId="20577"/>
        <pc:sldMkLst>
          <pc:docMk/>
          <pc:sldMk cId="2217366464" sldId="258"/>
        </pc:sldMkLst>
        <pc:spChg chg="add mod">
          <ac:chgData name="Eira Mainwaring (2216696)" userId="0adf8862-a2f2-4949-a8ca-055a70ca1fa3" providerId="ADAL" clId="{E5A1DFC3-1854-4851-845C-A4573C57476C}" dt="2024-05-15T09:24:13.668" v="3714" actId="20577"/>
          <ac:spMkLst>
            <pc:docMk/>
            <pc:sldMk cId="2217366464" sldId="258"/>
            <ac:spMk id="2" creationId="{DC7D8BBE-E5C6-1D4F-E281-B0B3E8C23A82}"/>
          </ac:spMkLst>
        </pc:spChg>
      </pc:sldChg>
      <pc:sldChg chg="addSp modSp new mod">
        <pc:chgData name="Eira Mainwaring (2216696)" userId="0adf8862-a2f2-4949-a8ca-055a70ca1fa3" providerId="ADAL" clId="{E5A1DFC3-1854-4851-845C-A4573C57476C}" dt="2024-05-15T09:25:41.400" v="3718" actId="255"/>
        <pc:sldMkLst>
          <pc:docMk/>
          <pc:sldMk cId="3367792645" sldId="259"/>
        </pc:sldMkLst>
        <pc:spChg chg="add mod">
          <ac:chgData name="Eira Mainwaring (2216696)" userId="0adf8862-a2f2-4949-a8ca-055a70ca1fa3" providerId="ADAL" clId="{E5A1DFC3-1854-4851-845C-A4573C57476C}" dt="2024-05-15T09:25:41.400" v="3718" actId="255"/>
          <ac:spMkLst>
            <pc:docMk/>
            <pc:sldMk cId="3367792645" sldId="259"/>
            <ac:spMk id="2" creationId="{B36A656C-CBDE-A860-9F07-803BB92FA457}"/>
          </ac:spMkLst>
        </pc:spChg>
      </pc:sldChg>
      <pc:sldChg chg="addSp delSp modSp new mod">
        <pc:chgData name="Eira Mainwaring (2216696)" userId="0adf8862-a2f2-4949-a8ca-055a70ca1fa3" providerId="ADAL" clId="{E5A1DFC3-1854-4851-845C-A4573C57476C}" dt="2024-05-15T09:27:32.518" v="3725" actId="255"/>
        <pc:sldMkLst>
          <pc:docMk/>
          <pc:sldMk cId="1210527917" sldId="260"/>
        </pc:sldMkLst>
        <pc:spChg chg="add del mod">
          <ac:chgData name="Eira Mainwaring (2216696)" userId="0adf8862-a2f2-4949-a8ca-055a70ca1fa3" providerId="ADAL" clId="{E5A1DFC3-1854-4851-845C-A4573C57476C}" dt="2024-05-15T09:26:19.086" v="3722"/>
          <ac:spMkLst>
            <pc:docMk/>
            <pc:sldMk cId="1210527917" sldId="260"/>
            <ac:spMk id="2" creationId="{5D759610-3B1C-D9A4-AB87-3FBC41C93754}"/>
          </ac:spMkLst>
        </pc:spChg>
        <pc:spChg chg="add mod">
          <ac:chgData name="Eira Mainwaring (2216696)" userId="0adf8862-a2f2-4949-a8ca-055a70ca1fa3" providerId="ADAL" clId="{E5A1DFC3-1854-4851-845C-A4573C57476C}" dt="2024-05-15T09:27:32.518" v="3725" actId="255"/>
          <ac:spMkLst>
            <pc:docMk/>
            <pc:sldMk cId="1210527917" sldId="260"/>
            <ac:spMk id="3" creationId="{78651F8B-728B-34E4-E43D-A43F37AD8BB6}"/>
          </ac:spMkLst>
        </pc:spChg>
      </pc:sldChg>
      <pc:sldChg chg="addSp modSp new mod">
        <pc:chgData name="Eira Mainwaring (2216696)" userId="0adf8862-a2f2-4949-a8ca-055a70ca1fa3" providerId="ADAL" clId="{E5A1DFC3-1854-4851-845C-A4573C57476C}" dt="2024-05-15T09:29:08.123" v="3729" actId="255"/>
        <pc:sldMkLst>
          <pc:docMk/>
          <pc:sldMk cId="2365417122" sldId="261"/>
        </pc:sldMkLst>
        <pc:spChg chg="add mod">
          <ac:chgData name="Eira Mainwaring (2216696)" userId="0adf8862-a2f2-4949-a8ca-055a70ca1fa3" providerId="ADAL" clId="{E5A1DFC3-1854-4851-845C-A4573C57476C}" dt="2024-05-15T09:29:08.123" v="3729" actId="255"/>
          <ac:spMkLst>
            <pc:docMk/>
            <pc:sldMk cId="2365417122" sldId="261"/>
            <ac:spMk id="2" creationId="{D85FCDEF-2293-0FF0-C240-DE382538B02D}"/>
          </ac:spMkLst>
        </pc:spChg>
      </pc:sldChg>
      <pc:sldChg chg="addSp modSp new mod">
        <pc:chgData name="Eira Mainwaring (2216696)" userId="0adf8862-a2f2-4949-a8ca-055a70ca1fa3" providerId="ADAL" clId="{E5A1DFC3-1854-4851-845C-A4573C57476C}" dt="2024-05-15T09:30:02.925" v="3733" actId="255"/>
        <pc:sldMkLst>
          <pc:docMk/>
          <pc:sldMk cId="776158693" sldId="262"/>
        </pc:sldMkLst>
        <pc:spChg chg="add mod">
          <ac:chgData name="Eira Mainwaring (2216696)" userId="0adf8862-a2f2-4949-a8ca-055a70ca1fa3" providerId="ADAL" clId="{E5A1DFC3-1854-4851-845C-A4573C57476C}" dt="2024-05-15T09:30:02.925" v="3733" actId="255"/>
          <ac:spMkLst>
            <pc:docMk/>
            <pc:sldMk cId="776158693" sldId="262"/>
            <ac:spMk id="2" creationId="{401C72A5-5123-5B29-F3EB-6BA2EC8168C3}"/>
          </ac:spMkLst>
        </pc:spChg>
      </pc:sldChg>
      <pc:sldChg chg="addSp modSp new mod">
        <pc:chgData name="Eira Mainwaring (2216696)" userId="0adf8862-a2f2-4949-a8ca-055a70ca1fa3" providerId="ADAL" clId="{E5A1DFC3-1854-4851-845C-A4573C57476C}" dt="2024-05-15T09:31:17.887" v="3737" actId="255"/>
        <pc:sldMkLst>
          <pc:docMk/>
          <pc:sldMk cId="2363081056" sldId="263"/>
        </pc:sldMkLst>
        <pc:spChg chg="add mod">
          <ac:chgData name="Eira Mainwaring (2216696)" userId="0adf8862-a2f2-4949-a8ca-055a70ca1fa3" providerId="ADAL" clId="{E5A1DFC3-1854-4851-845C-A4573C57476C}" dt="2024-05-15T09:31:17.887" v="3737" actId="255"/>
          <ac:spMkLst>
            <pc:docMk/>
            <pc:sldMk cId="2363081056" sldId="263"/>
            <ac:spMk id="2" creationId="{98B85C0A-A96E-1EAA-1CC6-72DD7FB32F52}"/>
          </ac:spMkLst>
        </pc:spChg>
      </pc:sldChg>
      <pc:sldChg chg="addSp modSp new mod">
        <pc:chgData name="Eira Mainwaring (2216696)" userId="0adf8862-a2f2-4949-a8ca-055a70ca1fa3" providerId="ADAL" clId="{E5A1DFC3-1854-4851-845C-A4573C57476C}" dt="2024-05-15T09:32:52.316" v="3743" actId="255"/>
        <pc:sldMkLst>
          <pc:docMk/>
          <pc:sldMk cId="2256355348" sldId="264"/>
        </pc:sldMkLst>
        <pc:spChg chg="add mod">
          <ac:chgData name="Eira Mainwaring (2216696)" userId="0adf8862-a2f2-4949-a8ca-055a70ca1fa3" providerId="ADAL" clId="{E5A1DFC3-1854-4851-845C-A4573C57476C}" dt="2024-05-15T09:32:52.316" v="3743" actId="255"/>
          <ac:spMkLst>
            <pc:docMk/>
            <pc:sldMk cId="2256355348" sldId="264"/>
            <ac:spMk id="2" creationId="{D3CEC722-7F38-C46F-B19A-FFA1F5327C4B}"/>
          </ac:spMkLst>
        </pc:spChg>
      </pc:sldChg>
      <pc:sldChg chg="addSp modSp new mod">
        <pc:chgData name="Eira Mainwaring (2216696)" userId="0adf8862-a2f2-4949-a8ca-055a70ca1fa3" providerId="ADAL" clId="{E5A1DFC3-1854-4851-845C-A4573C57476C}" dt="2024-05-15T09:34:05.058" v="3748" actId="2710"/>
        <pc:sldMkLst>
          <pc:docMk/>
          <pc:sldMk cId="2773482344" sldId="265"/>
        </pc:sldMkLst>
        <pc:spChg chg="add mod">
          <ac:chgData name="Eira Mainwaring (2216696)" userId="0adf8862-a2f2-4949-a8ca-055a70ca1fa3" providerId="ADAL" clId="{E5A1DFC3-1854-4851-845C-A4573C57476C}" dt="2024-05-15T09:34:05.058" v="3748" actId="2710"/>
          <ac:spMkLst>
            <pc:docMk/>
            <pc:sldMk cId="2773482344" sldId="265"/>
            <ac:spMk id="2" creationId="{8896CCA5-DCFC-2D79-F942-BB85EE1804E8}"/>
          </ac:spMkLst>
        </pc:spChg>
      </pc:sldChg>
      <pc:sldChg chg="addSp modSp new mod">
        <pc:chgData name="Eira Mainwaring (2216696)" userId="0adf8862-a2f2-4949-a8ca-055a70ca1fa3" providerId="ADAL" clId="{E5A1DFC3-1854-4851-845C-A4573C57476C}" dt="2024-05-15T09:36:05.192" v="3753" actId="2710"/>
        <pc:sldMkLst>
          <pc:docMk/>
          <pc:sldMk cId="2853767072" sldId="266"/>
        </pc:sldMkLst>
        <pc:spChg chg="add mod">
          <ac:chgData name="Eira Mainwaring (2216696)" userId="0adf8862-a2f2-4949-a8ca-055a70ca1fa3" providerId="ADAL" clId="{E5A1DFC3-1854-4851-845C-A4573C57476C}" dt="2024-05-15T09:36:05.192" v="3753" actId="2710"/>
          <ac:spMkLst>
            <pc:docMk/>
            <pc:sldMk cId="2853767072" sldId="266"/>
            <ac:spMk id="2" creationId="{AC2B15BC-36C7-A019-7015-8D4F8B44DE5E}"/>
          </ac:spMkLst>
        </pc:spChg>
      </pc:sldChg>
      <pc:sldChg chg="addSp modSp new mod">
        <pc:chgData name="Eira Mainwaring (2216696)" userId="0adf8862-a2f2-4949-a8ca-055a70ca1fa3" providerId="ADAL" clId="{E5A1DFC3-1854-4851-845C-A4573C57476C}" dt="2024-05-15T09:37:01.943" v="3758" actId="2710"/>
        <pc:sldMkLst>
          <pc:docMk/>
          <pc:sldMk cId="2195927957" sldId="267"/>
        </pc:sldMkLst>
        <pc:spChg chg="add mod">
          <ac:chgData name="Eira Mainwaring (2216696)" userId="0adf8862-a2f2-4949-a8ca-055a70ca1fa3" providerId="ADAL" clId="{E5A1DFC3-1854-4851-845C-A4573C57476C}" dt="2024-05-15T09:37:01.943" v="3758" actId="2710"/>
          <ac:spMkLst>
            <pc:docMk/>
            <pc:sldMk cId="2195927957" sldId="267"/>
            <ac:spMk id="2" creationId="{4DF3738A-828D-C177-97D9-7828D3394074}"/>
          </ac:spMkLst>
        </pc:spChg>
      </pc:sldChg>
      <pc:sldChg chg="addSp modSp new mod">
        <pc:chgData name="Eira Mainwaring (2216696)" userId="0adf8862-a2f2-4949-a8ca-055a70ca1fa3" providerId="ADAL" clId="{E5A1DFC3-1854-4851-845C-A4573C57476C}" dt="2024-05-15T09:37:57.327" v="3763" actId="2710"/>
        <pc:sldMkLst>
          <pc:docMk/>
          <pc:sldMk cId="4088587905" sldId="268"/>
        </pc:sldMkLst>
        <pc:spChg chg="add mod">
          <ac:chgData name="Eira Mainwaring (2216696)" userId="0adf8862-a2f2-4949-a8ca-055a70ca1fa3" providerId="ADAL" clId="{E5A1DFC3-1854-4851-845C-A4573C57476C}" dt="2024-05-15T09:37:57.327" v="3763" actId="2710"/>
          <ac:spMkLst>
            <pc:docMk/>
            <pc:sldMk cId="4088587905" sldId="268"/>
            <ac:spMk id="2" creationId="{DC041078-E76C-75BB-584D-36A21C7F1343}"/>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846CE7D5-CF57-46EF-B807-FDD0502418D4}"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46CE7D5-CF57-46EF-B807-FDD0502418D4}" type="datetimeFigureOut">
              <a:rPr lang="en-US" smtClean="0"/>
              <a:t>5/13/2024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846CE7D5-CF57-46EF-B807-FDD0502418D4}" type="datetimeFigureOut">
              <a:rPr lang="en-US" smtClean="0"/>
              <a:t>5/13/2024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US" smtClean="0"/>
              <a:t>5/13/2024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US" smtClean="0"/>
              <a:t>5/13/2024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846CE7D5-CF57-46EF-B807-FDD0502418D4}" type="datetimeFigureOut">
              <a:rPr lang="en-US" smtClean="0"/>
              <a:t>5/13/2024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30EA680-D336-4FF7-8B7A-9848BB0A1C32}" type="slidenum">
              <a:rPr lang="en-US" smtClean="0"/>
              <a:t>‹#›</a:t>
            </a:fld>
            <a:endParaRPr lang="en-US"/>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846CE7D5-CF57-46EF-B807-FDD0502418D4}" type="datetimeFigureOut">
              <a:rPr lang="en-US" smtClean="0"/>
              <a:t>5/13/2024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330EA680-D336-4FF7-8B7A-9848BB0A1C32}" type="slidenum">
              <a:rPr lang="en-US" smtClean="0"/>
              <a:t>‹#›</a:t>
            </a:fld>
            <a:endParaRPr lang="en-US"/>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youtube.com/watch?v=1dZyWQWZ-Gk" TargetMode="External"/><Relationship Id="rId2" Type="http://schemas.openxmlformats.org/officeDocument/2006/relationships/hyperlink" Target="https://www.bbc.co.uk/cbeebies/joinin/something-special-what-is-makaton" TargetMode="External"/><Relationship Id="rId1" Type="http://schemas.openxmlformats.org/officeDocument/2006/relationships/slideLayout" Target="../slideLayouts/slideLayout7.xml"/><Relationship Id="rId6" Type="http://schemas.openxmlformats.org/officeDocument/2006/relationships/hyperlink" Target="https://www.youtube.com/watch?v=dBrTPBXUsZo" TargetMode="External"/><Relationship Id="rId5" Type="http://schemas.openxmlformats.org/officeDocument/2006/relationships/hyperlink" Target="https://www.youtube.com/watch?v=gbIqLbYb7sg" TargetMode="External"/><Relationship Id="rId4" Type="http://schemas.openxmlformats.org/officeDocument/2006/relationships/hyperlink" Target="https://www.youtube.com/watch?v=kW9OZwgQpWA" TargetMode="External"/></Relationships>
</file>

<file path=ppt/slides/_rels/slide2.xml.rels><?xml version="1.0" encoding="UTF-8" standalone="yes"?>
<Relationships xmlns="http://schemas.openxmlformats.org/package/2006/relationships"><Relationship Id="rId3" Type="http://schemas.openxmlformats.org/officeDocument/2006/relationships/hyperlink" Target="https://www.youtube.com/watch?v=tRiW0s7wWIc" TargetMode="External"/><Relationship Id="rId2" Type="http://schemas.openxmlformats.org/officeDocument/2006/relationships/hyperlink" Target="https://www.legislation.gov.uk/anaw/2018/2/contents/enacted" TargetMode="External"/><Relationship Id="rId1" Type="http://schemas.openxmlformats.org/officeDocument/2006/relationships/slideLayout" Target="../slideLayouts/slideLayout7.xml"/><Relationship Id="rId6" Type="http://schemas.openxmlformats.org/officeDocument/2006/relationships/hyperlink" Target="https://asset.nasen.org.uk/Identifying-special-educational-needs-in-the-early-years.pdf" TargetMode="External"/><Relationship Id="rId5" Type="http://schemas.openxmlformats.org/officeDocument/2006/relationships/hyperlink" Target="https://www.csie.org.uk/?inclusion/unesco-salamaca.shtml" TargetMode="External"/><Relationship Id="rId4" Type="http://schemas.openxmlformats.org/officeDocument/2006/relationships/hyperlink" Target="https://www.bbc.co.uk/cbeebies/joinin/something-special-what-is-makaton"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education-uk-org/documents/warnock1978.html" TargetMode="External"/><Relationship Id="rId7" Type="http://schemas.openxmlformats.org/officeDocument/2006/relationships/hyperlink" Target="https://doi:10.1542/peds.2018-3556" TargetMode="External"/><Relationship Id="rId2" Type="http://schemas.openxmlformats.org/officeDocument/2006/relationships/hyperlink" Target="https://doi:10.1111/1460-4984.12387" TargetMode="External"/><Relationship Id="rId1" Type="http://schemas.openxmlformats.org/officeDocument/2006/relationships/slideLayout" Target="../slideLayouts/slideLayout7.xml"/><Relationship Id="rId6" Type="http://schemas.openxmlformats.org/officeDocument/2006/relationships/hyperlink" Target="https://doi:10.4103/singaporemedj.SMJ-2022-051" TargetMode="External"/><Relationship Id="rId5" Type="http://schemas.openxmlformats.org/officeDocument/2006/relationships/hyperlink" Target="https://doi.org/10.1177/0265659020974426" TargetMode="External"/><Relationship Id="rId4" Type="http://schemas.openxmlformats.org/officeDocument/2006/relationships/hyperlink" Target="https://doi:10.1371/journal.pmed.1003602" TargetMode="External"/></Relationships>
</file>

<file path=ppt/slides/_rels/slide4.xml.rels><?xml version="1.0" encoding="UTF-8" standalone="yes"?>
<Relationships xmlns="http://schemas.openxmlformats.org/package/2006/relationships"><Relationship Id="rId8" Type="http://schemas.openxmlformats.org/officeDocument/2006/relationships/hyperlink" Target="https://www.youtube.com/watch?v=kW9OZwgQpWA" TargetMode="External"/><Relationship Id="rId3" Type="http://schemas.openxmlformats.org/officeDocument/2006/relationships/hyperlink" Target="https://www.youtube.com/watch?v=gbIqLbYb7sg" TargetMode="External"/><Relationship Id="rId7" Type="http://schemas.openxmlformats.org/officeDocument/2006/relationships/hyperlink" Target="https://www.youtube.com/watch?v=1dZyWQWZ-Gk" TargetMode="External"/><Relationship Id="rId2" Type="http://schemas.openxmlformats.org/officeDocument/2006/relationships/hyperlink" Target="https://makaton.org/TMC/TMC/About_Makaton/What_is_Makaton.aspx" TargetMode="External"/><Relationship Id="rId1" Type="http://schemas.openxmlformats.org/officeDocument/2006/relationships/slideLayout" Target="../slideLayouts/slideLayout7.xml"/><Relationship Id="rId6" Type="http://schemas.openxmlformats.org/officeDocument/2006/relationships/hyperlink" Target="https://doi:10.1044/2019_AJSLP-18-0132" TargetMode="External"/><Relationship Id="rId5" Type="http://schemas.openxmlformats.org/officeDocument/2006/relationships/hyperlink" Target="https://www.meadowbanksp.co.uk/makaton-1/" TargetMode="External"/><Relationship Id="rId4" Type="http://schemas.openxmlformats.org/officeDocument/2006/relationships/hyperlink" Target="https://10.0.6.6/peds.2016-1684" TargetMode="External"/><Relationship Id="rId9" Type="http://schemas.openxmlformats.org/officeDocument/2006/relationships/hyperlink" Target="https://www.naht.org.uk/Portals/0/PDF's/Wales/Wales%20funding%20report%20-%20ENG.pdf?ver=2024-01-23-100724-023" TargetMode="External"/></Relationships>
</file>

<file path=ppt/slides/_rels/slide5.xml.rels><?xml version="1.0" encoding="UTF-8" standalone="yes"?>
<Relationships xmlns="http://schemas.openxmlformats.org/package/2006/relationships"><Relationship Id="rId8" Type="http://schemas.openxmlformats.org/officeDocument/2006/relationships/hyperlink" Target="https://doi.org/10.1080/08856257.2016.1187879" TargetMode="External"/><Relationship Id="rId3" Type="http://schemas.openxmlformats.org/officeDocument/2006/relationships/hyperlink" Target="https://doi:10.1044/2015_JSLHR-S-14-0084" TargetMode="External"/><Relationship Id="rId7" Type="http://schemas.openxmlformats.org/officeDocument/2006/relationships/hyperlink" Target="https://www.youtube.com/watch?v=dBrTPBXUsZo" TargetMode="External"/><Relationship Id="rId2" Type="http://schemas.openxmlformats.org/officeDocument/2006/relationships/hyperlink" Target="https://sbuhb.nhs.wales/community-primary-care/primary-care/health-visiting/" TargetMode="External"/><Relationship Id="rId1" Type="http://schemas.openxmlformats.org/officeDocument/2006/relationships/slideLayout" Target="../slideLayouts/slideLayout7.xml"/><Relationship Id="rId6" Type="http://schemas.openxmlformats.org/officeDocument/2006/relationships/hyperlink" Target="https://www.youtube.com/watch?v=N4mrVyYpxus" TargetMode="External"/><Relationship Id="rId5" Type="http://schemas.openxmlformats.org/officeDocument/2006/relationships/hyperlink" Target="https://doi.org/10.11477/2396941516645251" TargetMode="External"/><Relationship Id="rId4" Type="http://schemas.openxmlformats.org/officeDocument/2006/relationships/hyperlink" Target="https://doi:10.1111/jcpp.12573" TargetMode="External"/></Relationships>
</file>

<file path=ppt/slides/_rels/slide6.xml.rels><?xml version="1.0" encoding="UTF-8" standalone="yes"?>
<Relationships xmlns="http://schemas.openxmlformats.org/package/2006/relationships"><Relationship Id="rId3" Type="http://schemas.openxmlformats.org/officeDocument/2006/relationships/hyperlink" Target="https://www.senexpertsolicitors.co.uk/site/news/parents-to-blame-for-misdiagnosis-of-special-educational-needs" TargetMode="External"/><Relationship Id="rId7" Type="http://schemas.openxmlformats.org/officeDocument/2006/relationships/hyperlink" Target="https://www.gov.wales/more-funding-and-consistency-children-additional-learning-needs" TargetMode="External"/><Relationship Id="rId2" Type="http://schemas.openxmlformats.org/officeDocument/2006/relationships/hyperlink" Target="https://www.thechildrenstrust.org.uk/brain-injury-information/latest/the-benefits-of-makaton-for-children-with-disabilities" TargetMode="External"/><Relationship Id="rId1" Type="http://schemas.openxmlformats.org/officeDocument/2006/relationships/slideLayout" Target="../slideLayouts/slideLayout7.xml"/><Relationship Id="rId6" Type="http://schemas.openxmlformats.org/officeDocument/2006/relationships/hyperlink" Target="https://www.gov.wales/sites/default/files/publications/2024-04/220622-the-additional-learning-needs-code-for-wales-2021%20%282%29.pdf" TargetMode="External"/><Relationship Id="rId5" Type="http://schemas.openxmlformats.org/officeDocument/2006/relationships/hyperlink" Target="https://www.gov.wales/sites/default/files/publications/2018-09/additional-learning-needs-aln-transformation-programme-v2.pdf" TargetMode="External"/><Relationship Id="rId4" Type="http://schemas.openxmlformats.org/officeDocument/2006/relationships/hyperlink" Target="https://doi:10.7748/ncyp2013.04.25.3.14.e153" TargetMode="External"/></Relationships>
</file>

<file path=ppt/slides/_rels/slide7.xml.rels><?xml version="1.0" encoding="UTF-8" standalone="yes"?>
<Relationships xmlns="http://schemas.openxmlformats.org/package/2006/relationships"><Relationship Id="rId2" Type="http://schemas.openxmlformats.org/officeDocument/2006/relationships/hyperlink" Target="https://doi:10.1111/1460-6984.12599" TargetMode="Externa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chemeClr val="accent3">
                <a:lumMod val="40000"/>
                <a:lumOff val="60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effectLst/>
      </p:bgPr>
    </p:bg>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DEBFD14B-CB27-F6B5-0BB9-45545822A5D6}"/>
              </a:ext>
            </a:extLst>
          </p:cNvPr>
          <p:cNvSpPr/>
          <p:nvPr/>
        </p:nvSpPr>
        <p:spPr>
          <a:xfrm>
            <a:off x="470292" y="610585"/>
            <a:ext cx="10858124" cy="63909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800" b="1" u="sng" dirty="0">
                <a:latin typeface="Arial" panose="020B0604020202020204" pitchFamily="34" charset="0"/>
                <a:ea typeface="+mn-lt"/>
                <a:cs typeface="Arial" panose="020B0604020202020204" pitchFamily="34" charset="0"/>
              </a:rPr>
              <a:t>What is verbal dyspraxia?</a:t>
            </a:r>
          </a:p>
          <a:p>
            <a:r>
              <a:rPr lang="en-GB" sz="800" dirty="0">
                <a:latin typeface="Arial" panose="020B0604020202020204" pitchFamily="34" charset="0"/>
                <a:ea typeface="+mn-lt"/>
                <a:cs typeface="Arial" panose="020B0604020202020204" pitchFamily="34" charset="0"/>
              </a:rPr>
              <a:t>Verbal dyspraxia is a speech and language delay where children have difficulty making and coordinating the movement needed to produce speech that is clear and easy to understand. Some children experience difficulties in controlling lips, jaw and </a:t>
            </a:r>
            <a:r>
              <a:rPr lang="en-GB" sz="800" dirty="0" err="1">
                <a:latin typeface="Arial" panose="020B0604020202020204" pitchFamily="34" charset="0"/>
                <a:ea typeface="+mn-lt"/>
                <a:cs typeface="Arial" panose="020B0604020202020204" pitchFamily="34" charset="0"/>
              </a:rPr>
              <a:t>tounge</a:t>
            </a:r>
            <a:r>
              <a:rPr lang="en-GB" sz="800" dirty="0">
                <a:latin typeface="Arial" panose="020B0604020202020204" pitchFamily="34" charset="0"/>
                <a:ea typeface="+mn-lt"/>
                <a:cs typeface="Arial" panose="020B0604020202020204" pitchFamily="34" charset="0"/>
              </a:rPr>
              <a:t> movement when speaking as the brain is not able to direct the movements needed for speech properly. The child may also experience feeding difficulties, making homemade gestures to be understood, drooling, late development of motor skills overall and oral motor incoordination (</a:t>
            </a:r>
            <a:r>
              <a:rPr lang="en-GB" sz="800" dirty="0" err="1">
                <a:latin typeface="Arial" panose="020B0604020202020204" pitchFamily="34" charset="0"/>
                <a:ea typeface="+mn-lt"/>
                <a:cs typeface="Arial" panose="020B0604020202020204" pitchFamily="34" charset="0"/>
              </a:rPr>
              <a:t>Nijland</a:t>
            </a:r>
            <a:r>
              <a:rPr lang="en-GB" sz="800" dirty="0">
                <a:latin typeface="Arial" panose="020B0604020202020204" pitchFamily="34" charset="0"/>
                <a:ea typeface="+mn-lt"/>
                <a:cs typeface="Arial" panose="020B0604020202020204" pitchFamily="34" charset="0"/>
              </a:rPr>
              <a:t> </a:t>
            </a:r>
            <a:r>
              <a:rPr lang="en-GB" sz="800" i="1" dirty="0">
                <a:latin typeface="Arial" panose="020B0604020202020204" pitchFamily="34" charset="0"/>
                <a:ea typeface="+mn-lt"/>
                <a:cs typeface="Arial" panose="020B0604020202020204" pitchFamily="34" charset="0"/>
              </a:rPr>
              <a:t>et al., </a:t>
            </a:r>
            <a:r>
              <a:rPr lang="en-GB" sz="800" dirty="0">
                <a:latin typeface="Arial" panose="020B0604020202020204" pitchFamily="34" charset="0"/>
                <a:ea typeface="+mn-lt"/>
                <a:cs typeface="Arial" panose="020B0604020202020204" pitchFamily="34" charset="0"/>
              </a:rPr>
              <a:t>2015). </a:t>
            </a:r>
          </a:p>
        </p:txBody>
      </p:sp>
      <p:sp>
        <p:nvSpPr>
          <p:cNvPr id="3" name="Rectangle: Rounded Corners 2">
            <a:extLst>
              <a:ext uri="{FF2B5EF4-FFF2-40B4-BE49-F238E27FC236}">
                <a16:creationId xmlns:a16="http://schemas.microsoft.com/office/drawing/2014/main" id="{4360F4E7-4068-02F2-873A-2E0ED4133BAE}"/>
              </a:ext>
            </a:extLst>
          </p:cNvPr>
          <p:cNvSpPr/>
          <p:nvPr/>
        </p:nvSpPr>
        <p:spPr>
          <a:xfrm>
            <a:off x="470292" y="1313590"/>
            <a:ext cx="6784258" cy="3847690"/>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000" b="1" u="sng" dirty="0">
              <a:latin typeface="Arial" panose="020B0604020202020204" pitchFamily="34" charset="0"/>
              <a:ea typeface="ADLaM Display" panose="020F0502020204030204" pitchFamily="2" charset="0"/>
              <a:cs typeface="Arial" panose="020B0604020202020204" pitchFamily="34" charset="0"/>
            </a:endParaRPr>
          </a:p>
          <a:p>
            <a:pPr algn="ctr"/>
            <a:endParaRPr lang="en-GB" sz="1000" b="1" u="sng" dirty="0">
              <a:latin typeface="Arial" panose="020B0604020202020204" pitchFamily="34" charset="0"/>
              <a:ea typeface="ADLaM Display" panose="020F0502020204030204" pitchFamily="2" charset="0"/>
              <a:cs typeface="Arial" panose="020B0604020202020204" pitchFamily="34" charset="0"/>
            </a:endParaRPr>
          </a:p>
          <a:p>
            <a:pPr algn="ctr"/>
            <a:r>
              <a:rPr lang="en-GB" sz="800" b="1" u="sng" dirty="0">
                <a:latin typeface="Arial" panose="020B0604020202020204" pitchFamily="34" charset="0"/>
                <a:ea typeface="ADLaM Display" panose="020F0502020204030204" pitchFamily="2" charset="0"/>
                <a:cs typeface="Arial" panose="020B0604020202020204" pitchFamily="34" charset="0"/>
              </a:rPr>
              <a:t>Identification and diagnosis</a:t>
            </a:r>
          </a:p>
          <a:p>
            <a:pPr algn="ctr"/>
            <a:endParaRPr lang="en-GB" sz="800" dirty="0">
              <a:latin typeface="Arial" panose="020B0604020202020204" pitchFamily="34" charset="0"/>
              <a:ea typeface="+mn-lt"/>
              <a:cs typeface="Arial" panose="020B0604020202020204" pitchFamily="34" charset="0"/>
            </a:endParaRPr>
          </a:p>
          <a:p>
            <a:r>
              <a:rPr lang="en-GB" sz="800" dirty="0">
                <a:latin typeface="Arial" panose="020B0604020202020204" pitchFamily="34" charset="0"/>
                <a:ea typeface="+mn-lt"/>
                <a:cs typeface="Arial" panose="020B0604020202020204" pitchFamily="34" charset="0"/>
              </a:rPr>
              <a:t>A child in early years will initially be under the primary health care of a health visitor, who will monitor the child’s development at regular intervals, prior to starting full time school. If a child falls significantly behind peers, showing signs such as limited vocabulary, difficulty forming sentences, and struggles with understanding or expressing thoughts it could indicate a potential disorder such as verbal dyspraxia (NHS Wales, no date). A speech and language delay are typically identified through observations of a child’s communication skills compared to development milestones (Liang</a:t>
            </a:r>
            <a:r>
              <a:rPr lang="en-GB" sz="800" i="1" dirty="0">
                <a:latin typeface="Arial" panose="020B0604020202020204" pitchFamily="34" charset="0"/>
                <a:ea typeface="+mn-lt"/>
                <a:cs typeface="Arial" panose="020B0604020202020204" pitchFamily="34" charset="0"/>
              </a:rPr>
              <a:t>, et al</a:t>
            </a:r>
            <a:r>
              <a:rPr lang="en-GB" sz="800" dirty="0">
                <a:latin typeface="Arial" panose="020B0604020202020204" pitchFamily="34" charset="0"/>
                <a:ea typeface="+mn-lt"/>
                <a:cs typeface="Arial" panose="020B0604020202020204" pitchFamily="34" charset="0"/>
              </a:rPr>
              <a:t>., 2023). </a:t>
            </a:r>
          </a:p>
          <a:p>
            <a:r>
              <a:rPr lang="en-GB" sz="800" dirty="0">
                <a:latin typeface="Arial" panose="020B0604020202020204" pitchFamily="34" charset="0"/>
                <a:ea typeface="+mn-lt"/>
                <a:cs typeface="Arial" panose="020B0604020202020204" pitchFamily="34" charset="0"/>
              </a:rPr>
              <a:t>The health visitor will offer support, advice, and give guidance to parents with any concerns based on the evidence. When verbal dyspraxia is identified, a referral is made to specialists when appropriate and continued contribution to the statutory assessment process is followed. However, the report by Curran (2020) highlighted accessing health visitors are difficult at times and the process were too lengthy causing a delay in receiving the necessary advice needed. </a:t>
            </a:r>
          </a:p>
          <a:p>
            <a:r>
              <a:rPr lang="en-GB" sz="800" dirty="0">
                <a:latin typeface="Arial" panose="020B0604020202020204" pitchFamily="34" charset="0"/>
                <a:ea typeface="+mn-lt"/>
                <a:cs typeface="Arial" panose="020B0604020202020204" pitchFamily="34" charset="0"/>
              </a:rPr>
              <a:t>Professionals such as paediatricians, speech-language therapists (SLT), often assess and diagnose such delays with an evidence-based approach. (Kent and McDonald, 2020). Furthermore, Curran (2020) claims that by collaborating with professionals, parents, and settings this provides children with the best possible additional support and outcomes. The child’s progress will be discussed in a review meeting, which will involve further discussions with feedback (Welsh Government, 2021).  Speech and Language skills are important and essential requirement for development in areas of cognitive, emotional, Jeong</a:t>
            </a:r>
            <a:r>
              <a:rPr lang="en-GB" sz="800" i="1" dirty="0">
                <a:latin typeface="Arial" panose="020B0604020202020204" pitchFamily="34" charset="0"/>
                <a:ea typeface="+mn-lt"/>
                <a:cs typeface="Arial" panose="020B0604020202020204" pitchFamily="34" charset="0"/>
              </a:rPr>
              <a:t>, et al</a:t>
            </a:r>
            <a:r>
              <a:rPr lang="en-GB" sz="800" dirty="0">
                <a:latin typeface="Arial" panose="020B0604020202020204" pitchFamily="34" charset="0"/>
                <a:ea typeface="+mn-lt"/>
                <a:cs typeface="Arial" panose="020B0604020202020204" pitchFamily="34" charset="0"/>
              </a:rPr>
              <a:t>., (2021) and social and self-concept development (Norbury, </a:t>
            </a:r>
            <a:r>
              <a:rPr lang="en-GB" sz="800" i="1" dirty="0">
                <a:latin typeface="Arial" panose="020B0604020202020204" pitchFamily="34" charset="0"/>
                <a:ea typeface="+mn-lt"/>
                <a:cs typeface="Arial" panose="020B0604020202020204" pitchFamily="34" charset="0"/>
              </a:rPr>
              <a:t>et</a:t>
            </a:r>
            <a:r>
              <a:rPr lang="en-GB" sz="800" dirty="0">
                <a:latin typeface="Arial" panose="020B0604020202020204" pitchFamily="34" charset="0"/>
                <a:ea typeface="+mn-lt"/>
                <a:cs typeface="Arial" panose="020B0604020202020204" pitchFamily="34" charset="0"/>
              </a:rPr>
              <a:t> </a:t>
            </a:r>
            <a:r>
              <a:rPr lang="en-GB" sz="800" i="1" dirty="0">
                <a:latin typeface="Arial" panose="020B0604020202020204" pitchFamily="34" charset="0"/>
                <a:ea typeface="+mn-lt"/>
                <a:cs typeface="Arial" panose="020B0604020202020204" pitchFamily="34" charset="0"/>
              </a:rPr>
              <a:t>al</a:t>
            </a:r>
            <a:r>
              <a:rPr lang="en-GB" sz="800" dirty="0">
                <a:latin typeface="Arial" panose="020B0604020202020204" pitchFamily="34" charset="0"/>
                <a:ea typeface="+mn-lt"/>
                <a:cs typeface="Arial" panose="020B0604020202020204" pitchFamily="34" charset="0"/>
              </a:rPr>
              <a:t>., 2016). Without these skills, children’s development may be compromised. Levels of frustration may be experienced from the inability or limited to communicate. This may cause the child to become withdrawn, affecting well-being and to give up trying to be understood (Norbury</a:t>
            </a:r>
            <a:r>
              <a:rPr lang="en-GB" sz="800" i="1" dirty="0">
                <a:latin typeface="Arial" panose="020B0604020202020204" pitchFamily="34" charset="0"/>
                <a:ea typeface="+mn-lt"/>
                <a:cs typeface="Arial" panose="020B0604020202020204" pitchFamily="34" charset="0"/>
              </a:rPr>
              <a:t>, et al</a:t>
            </a:r>
            <a:r>
              <a:rPr lang="en-GB" sz="800" dirty="0">
                <a:latin typeface="Arial" panose="020B0604020202020204" pitchFamily="34" charset="0"/>
                <a:ea typeface="+mn-lt"/>
                <a:cs typeface="Arial" panose="020B0604020202020204" pitchFamily="34" charset="0"/>
              </a:rPr>
              <a:t>., 2016). </a:t>
            </a:r>
          </a:p>
          <a:p>
            <a:r>
              <a:rPr lang="en-GB" sz="800" dirty="0">
                <a:latin typeface="Arial" panose="020B0604020202020204" pitchFamily="34" charset="0"/>
                <a:ea typeface="+mn-lt"/>
                <a:cs typeface="Arial" panose="020B0604020202020204" pitchFamily="34" charset="0"/>
              </a:rPr>
              <a:t>According to Pickles,</a:t>
            </a:r>
            <a:r>
              <a:rPr lang="en-GB" sz="800" i="1" dirty="0">
                <a:latin typeface="Arial" panose="020B0604020202020204" pitchFamily="34" charset="0"/>
                <a:ea typeface="+mn-lt"/>
                <a:cs typeface="Arial" panose="020B0604020202020204" pitchFamily="34" charset="0"/>
              </a:rPr>
              <a:t> et al., </a:t>
            </a:r>
            <a:r>
              <a:rPr lang="en-GB" sz="800" dirty="0">
                <a:latin typeface="Arial" panose="020B0604020202020204" pitchFamily="34" charset="0"/>
                <a:ea typeface="+mn-lt"/>
                <a:cs typeface="Arial" panose="020B0604020202020204" pitchFamily="34" charset="0"/>
              </a:rPr>
              <a:t>(2016) some children who experience verbal dyspraxia may experience other difficulties and challenges such as social isolation due to finding it difficult to express themselves effectively. The child may find it difficult to express thoughts and understanding others, making it hard to form friendships and navigate social situations, resulting in the child needing the speciality of a language unit or special school provision. </a:t>
            </a:r>
          </a:p>
          <a:p>
            <a:r>
              <a:rPr lang="en-GB" sz="800" dirty="0">
                <a:latin typeface="Arial" panose="020B0604020202020204" pitchFamily="34" charset="0"/>
                <a:ea typeface="+mn-lt"/>
                <a:cs typeface="Arial" panose="020B0604020202020204" pitchFamily="34" charset="0"/>
              </a:rPr>
              <a:t>However, since the 1978 Warnock report, inclusion has been the avowed educational goal for children in the UK with special educational, medical or health needs. This is also supported by the Salamanca Statement (UNESCO, 1994) which called for all educational establishments to be inclusive. The demand of equal inclusion of all children in education refers to automatically advocating for more consideration of difference, inclusive education, and policies. This resulting in most children remaining in local mainstream schools with supporting provision provided for them with additional funding and resourcing to be made available to ensure equal access to the curriculum (</a:t>
            </a:r>
            <a:r>
              <a:rPr lang="en-GB" sz="800" dirty="0" err="1">
                <a:latin typeface="Arial" panose="020B0604020202020204" pitchFamily="34" charset="0"/>
                <a:ea typeface="+mn-lt"/>
                <a:cs typeface="Arial" panose="020B0604020202020204" pitchFamily="34" charset="0"/>
              </a:rPr>
              <a:t>Smeets</a:t>
            </a:r>
            <a:r>
              <a:rPr lang="en-GB" sz="800" dirty="0">
                <a:latin typeface="Arial" panose="020B0604020202020204" pitchFamily="34" charset="0"/>
                <a:ea typeface="+mn-lt"/>
                <a:cs typeface="Arial" panose="020B0604020202020204" pitchFamily="34" charset="0"/>
              </a:rPr>
              <a:t> and </a:t>
            </a:r>
            <a:r>
              <a:rPr lang="en-GB" sz="800" dirty="0" err="1">
                <a:latin typeface="Arial" panose="020B0604020202020204" pitchFamily="34" charset="0"/>
                <a:ea typeface="+mn-lt"/>
                <a:cs typeface="Arial" panose="020B0604020202020204" pitchFamily="34" charset="0"/>
              </a:rPr>
              <a:t>Roeleveld</a:t>
            </a:r>
            <a:r>
              <a:rPr lang="en-GB" sz="800" dirty="0">
                <a:latin typeface="Arial" panose="020B0604020202020204" pitchFamily="34" charset="0"/>
                <a:ea typeface="+mn-lt"/>
                <a:cs typeface="Arial" panose="020B0604020202020204" pitchFamily="34" charset="0"/>
              </a:rPr>
              <a:t>, 2016; </a:t>
            </a:r>
            <a:r>
              <a:rPr lang="en-GB" sz="800" dirty="0" err="1">
                <a:latin typeface="Arial" panose="020B0604020202020204" pitchFamily="34" charset="0"/>
                <a:ea typeface="+mn-lt"/>
                <a:cs typeface="Arial" panose="020B0604020202020204" pitchFamily="34" charset="0"/>
              </a:rPr>
              <a:t>Crutchley</a:t>
            </a:r>
            <a:r>
              <a:rPr lang="en-GB" sz="800" dirty="0">
                <a:latin typeface="Arial" panose="020B0604020202020204" pitchFamily="34" charset="0"/>
                <a:ea typeface="+mn-lt"/>
                <a:cs typeface="Arial" panose="020B0604020202020204" pitchFamily="34" charset="0"/>
              </a:rPr>
              <a:t>, 2018: Welsh Government 2024). </a:t>
            </a:r>
          </a:p>
          <a:p>
            <a:endParaRPr lang="en-GB" sz="800" dirty="0">
              <a:latin typeface="Arial" panose="020B0604020202020204" pitchFamily="34" charset="0"/>
              <a:ea typeface="+mn-lt"/>
              <a:cs typeface="Arial" panose="020B0604020202020204" pitchFamily="34" charset="0"/>
            </a:endParaRPr>
          </a:p>
          <a:p>
            <a:pPr algn="ctr"/>
            <a:endParaRPr lang="en-GB" sz="800" dirty="0">
              <a:latin typeface="Arial" panose="020B0604020202020204" pitchFamily="34" charset="0"/>
              <a:ea typeface="+mn-lt"/>
              <a:cs typeface="Arial" panose="020B0604020202020204" pitchFamily="34" charset="0"/>
            </a:endParaRPr>
          </a:p>
          <a:p>
            <a:pPr algn="ctr"/>
            <a:endParaRPr lang="en-GB" sz="800" dirty="0">
              <a:latin typeface="Arial" panose="020B0604020202020204" pitchFamily="34" charset="0"/>
              <a:ea typeface="+mn-lt"/>
              <a:cs typeface="Arial" panose="020B0604020202020204" pitchFamily="34" charset="0"/>
            </a:endParaRPr>
          </a:p>
          <a:p>
            <a:pPr algn="ctr"/>
            <a:endParaRPr lang="en-GB" sz="800" dirty="0">
              <a:latin typeface="Arial" panose="020B0604020202020204" pitchFamily="34" charset="0"/>
              <a:ea typeface="+mn-lt"/>
              <a:cs typeface="Arial" panose="020B0604020202020204" pitchFamily="34" charset="0"/>
            </a:endParaRPr>
          </a:p>
        </p:txBody>
      </p:sp>
      <p:sp>
        <p:nvSpPr>
          <p:cNvPr id="4" name="Rectangle: Rounded Corners 3">
            <a:extLst>
              <a:ext uri="{FF2B5EF4-FFF2-40B4-BE49-F238E27FC236}">
                <a16:creationId xmlns:a16="http://schemas.microsoft.com/office/drawing/2014/main" id="{647550CF-EAB0-E04B-5518-C5B7F455C859}"/>
              </a:ext>
            </a:extLst>
          </p:cNvPr>
          <p:cNvSpPr/>
          <p:nvPr/>
        </p:nvSpPr>
        <p:spPr>
          <a:xfrm>
            <a:off x="2762866" y="182881"/>
            <a:ext cx="5801032" cy="36379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1600" dirty="0">
                <a:latin typeface="Amasis MT Pro Black" panose="02040A04050005020304" pitchFamily="18" charset="0"/>
                <a:ea typeface="+mn-lt"/>
                <a:cs typeface="Arial" panose="020B0604020202020204" pitchFamily="34" charset="0"/>
              </a:rPr>
              <a:t>Verbal dyspraxia in early years </a:t>
            </a:r>
          </a:p>
        </p:txBody>
      </p:sp>
      <p:sp>
        <p:nvSpPr>
          <p:cNvPr id="7" name="Rectangle: Rounded Corners 6">
            <a:extLst>
              <a:ext uri="{FF2B5EF4-FFF2-40B4-BE49-F238E27FC236}">
                <a16:creationId xmlns:a16="http://schemas.microsoft.com/office/drawing/2014/main" id="{45EF1EAD-F8D2-834B-983C-CB739BB6BA3A}"/>
              </a:ext>
            </a:extLst>
          </p:cNvPr>
          <p:cNvSpPr/>
          <p:nvPr/>
        </p:nvSpPr>
        <p:spPr>
          <a:xfrm>
            <a:off x="470292" y="5225189"/>
            <a:ext cx="4306532" cy="155349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1000" b="1" u="sng" dirty="0">
              <a:latin typeface="Arial" panose="020B0604020202020204" pitchFamily="34" charset="0"/>
              <a:cs typeface="Arial" panose="020B0604020202020204" pitchFamily="34" charset="0"/>
            </a:endParaRPr>
          </a:p>
          <a:p>
            <a:pPr algn="ctr"/>
            <a:r>
              <a:rPr lang="en-GB" sz="800" b="1" u="sng" dirty="0">
                <a:latin typeface="Arial" panose="020B0604020202020204" pitchFamily="34" charset="0"/>
                <a:cs typeface="Arial" panose="020B0604020202020204" pitchFamily="34" charset="0"/>
              </a:rPr>
              <a:t>Barriers</a:t>
            </a:r>
          </a:p>
          <a:p>
            <a:r>
              <a:rPr lang="en-GB" sz="900" dirty="0"/>
              <a:t>Unfortunately, verbal dyspraxia can sometimes be mistaken for other development disorders and may lead to misdiagnosis and inappropriate intervention introduced. The misdiagnosis may lead to levels of frustration, resulting in unacceptable behaviour at the setting or within the home (</a:t>
            </a:r>
            <a:r>
              <a:rPr lang="en-GB" sz="900" dirty="0" err="1"/>
              <a:t>Smeets</a:t>
            </a:r>
            <a:r>
              <a:rPr lang="en-GB" sz="900" dirty="0"/>
              <a:t> and </a:t>
            </a:r>
            <a:r>
              <a:rPr lang="en-GB" sz="900" dirty="0" err="1"/>
              <a:t>Roeleveld</a:t>
            </a:r>
            <a:r>
              <a:rPr lang="en-GB" sz="900" dirty="0"/>
              <a:t>, 2016; Turner, 2017). According to Turner (2017) practitioners and parents may spend time focusing on the behaviour difficulties without attempting firstly to alleviate the underlying cause. However, Madigan et al., (2019) suggests a higher level of positive responsive behaviour and support from caregivers and practitioners can facilitate stronger language skills in children.  </a:t>
            </a:r>
          </a:p>
          <a:p>
            <a:pPr algn="ctr"/>
            <a:endParaRPr lang="en-GB" dirty="0"/>
          </a:p>
        </p:txBody>
      </p:sp>
      <p:sp>
        <p:nvSpPr>
          <p:cNvPr id="8" name="Rectangle: Rounded Corners 7">
            <a:extLst>
              <a:ext uri="{FF2B5EF4-FFF2-40B4-BE49-F238E27FC236}">
                <a16:creationId xmlns:a16="http://schemas.microsoft.com/office/drawing/2014/main" id="{E249AD5B-8E3A-8AB0-7887-54A38464220C}"/>
              </a:ext>
            </a:extLst>
          </p:cNvPr>
          <p:cNvSpPr/>
          <p:nvPr/>
        </p:nvSpPr>
        <p:spPr>
          <a:xfrm>
            <a:off x="5016262" y="5225189"/>
            <a:ext cx="2241755" cy="1553497"/>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800" b="1" u="sng" dirty="0">
              <a:latin typeface="Arial" panose="020B0604020202020204" pitchFamily="34" charset="0"/>
              <a:cs typeface="Arial" panose="020B0604020202020204" pitchFamily="34" charset="0"/>
            </a:endParaRPr>
          </a:p>
          <a:p>
            <a:pPr algn="ctr"/>
            <a:r>
              <a:rPr lang="en-GB" sz="800" b="1" u="sng" dirty="0">
                <a:latin typeface="Arial" panose="020B0604020202020204" pitchFamily="34" charset="0"/>
                <a:cs typeface="Arial" panose="020B0604020202020204" pitchFamily="34" charset="0"/>
              </a:rPr>
              <a:t>Support</a:t>
            </a:r>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The speech and language therapist may suggest Makaton as an additional resource to help with communication difficulties. Gesturing and sign are easier to learn than spoken words and this is proven in babies as they use gesture before they can speak to tell others what they want or need (The Children’s Trust, 2020).  </a:t>
            </a:r>
          </a:p>
          <a:p>
            <a:pPr algn="ctr"/>
            <a:endParaRPr lang="en-GB" sz="900" dirty="0">
              <a:latin typeface="Arial" panose="020B0604020202020204" pitchFamily="34" charset="0"/>
              <a:cs typeface="Arial" panose="020B0604020202020204" pitchFamily="34" charset="0"/>
            </a:endParaRPr>
          </a:p>
          <a:p>
            <a:pPr algn="ctr"/>
            <a:endParaRPr lang="en-GB" sz="900" dirty="0">
              <a:latin typeface="Arial" panose="020B060402020202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D3F6AD6B-30B8-3C6D-678F-999454B5D550}"/>
              </a:ext>
            </a:extLst>
          </p:cNvPr>
          <p:cNvSpPr/>
          <p:nvPr/>
        </p:nvSpPr>
        <p:spPr>
          <a:xfrm>
            <a:off x="7415177" y="1396180"/>
            <a:ext cx="3913239" cy="5382506"/>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GB" sz="800" b="1" u="sng" dirty="0">
              <a:latin typeface="Arial" panose="020B0604020202020204" pitchFamily="34" charset="0"/>
              <a:cs typeface="Arial" panose="020B0604020202020204" pitchFamily="34" charset="0"/>
            </a:endParaRPr>
          </a:p>
          <a:p>
            <a:pPr algn="ctr"/>
            <a:r>
              <a:rPr lang="en-GB" sz="800" b="1" u="sng" dirty="0">
                <a:latin typeface="Arial" panose="020B0604020202020204" pitchFamily="34" charset="0"/>
                <a:cs typeface="Arial" panose="020B0604020202020204" pitchFamily="34" charset="0"/>
              </a:rPr>
              <a:t>Using Makaton at settings and at home</a:t>
            </a:r>
            <a:r>
              <a:rPr lang="en-GB" sz="800" dirty="0">
                <a:latin typeface="Arial" panose="020B0604020202020204" pitchFamily="34" charset="0"/>
                <a:cs typeface="Arial" panose="020B0604020202020204" pitchFamily="34" charset="0"/>
              </a:rPr>
              <a:t>.</a:t>
            </a:r>
          </a:p>
          <a:p>
            <a:endParaRPr lang="en-GB" sz="800" dirty="0">
              <a:latin typeface="Arial" panose="020B0604020202020204" pitchFamily="34" charset="0"/>
              <a:cs typeface="Arial" panose="020B0604020202020204" pitchFamily="34" charset="0"/>
            </a:endParaRPr>
          </a:p>
          <a:p>
            <a:r>
              <a:rPr lang="en-GB" sz="800" dirty="0">
                <a:latin typeface="Arial" panose="020B0604020202020204" pitchFamily="34" charset="0"/>
                <a:cs typeface="Arial" panose="020B0604020202020204" pitchFamily="34" charset="0"/>
              </a:rPr>
              <a:t>Makaton is a unique language programme that uses symbols, signs, and speech to enable children, practitioners, and parents to communicate. It supports the development of essential communication skills such as attention and listening, comprehension, memory, recall and organisation of language and expression (Makaton, 2023; BBC, 2023). </a:t>
            </a:r>
          </a:p>
          <a:p>
            <a:r>
              <a:rPr lang="en-GB" sz="800" dirty="0">
                <a:latin typeface="Arial" panose="020B0604020202020204" pitchFamily="34" charset="0"/>
                <a:cs typeface="Arial" panose="020B0604020202020204" pitchFamily="34" charset="0"/>
              </a:rPr>
              <a:t>The following link shows a brief introduction to Makaton:</a:t>
            </a:r>
          </a:p>
          <a:p>
            <a:r>
              <a:rPr lang="en-GB" sz="800" dirty="0">
                <a:latin typeface="Arial" panose="020B0604020202020204" pitchFamily="34" charset="0"/>
                <a:cs typeface="Arial" panose="020B0604020202020204" pitchFamily="34" charset="0"/>
                <a:hlinkClick r:id="rId2"/>
              </a:rPr>
              <a:t>https://www.bbc.co.uk/cbeebies/joinin/something-special-what-is-makaton</a:t>
            </a:r>
            <a:r>
              <a:rPr lang="en-GB" sz="800" dirty="0">
                <a:latin typeface="Arial" panose="020B0604020202020204" pitchFamily="34" charset="0"/>
                <a:cs typeface="Arial" panose="020B0604020202020204" pitchFamily="34" charset="0"/>
              </a:rPr>
              <a:t> </a:t>
            </a:r>
          </a:p>
          <a:p>
            <a:pPr algn="ctr"/>
            <a:r>
              <a:rPr lang="en-GB" sz="800" b="1" u="sng" dirty="0">
                <a:latin typeface="Arial" panose="020B0604020202020204" pitchFamily="34" charset="0"/>
                <a:cs typeface="Arial" panose="020B0604020202020204" pitchFamily="34" charset="0"/>
              </a:rPr>
              <a:t>Why use Makaton?</a:t>
            </a:r>
          </a:p>
          <a:p>
            <a:r>
              <a:rPr lang="en-GB" sz="800" dirty="0">
                <a:latin typeface="Arial" panose="020B0604020202020204" pitchFamily="34" charset="0"/>
                <a:cs typeface="Arial" panose="020B0604020202020204" pitchFamily="34" charset="0"/>
              </a:rPr>
              <a:t>The Children’s Trust, (2020) states that gestures and sign is easier to learn than spoken words. This makes sense as babies use gestures before they can speak to tell us what they want for example pointing at a biscuit tin or a bottle if a biscuit or a drink is needed. Makaton can help if a child has difficulty understanding and speaking (Duggan, 2023). </a:t>
            </a:r>
          </a:p>
          <a:p>
            <a:pPr algn="ctr"/>
            <a:r>
              <a:rPr lang="en-GB" sz="800" b="1" u="sng" dirty="0">
                <a:latin typeface="Arial" panose="020B0604020202020204" pitchFamily="34" charset="0"/>
                <a:cs typeface="Arial" panose="020B0604020202020204" pitchFamily="34" charset="0"/>
              </a:rPr>
              <a:t>Will using Makaton stop a child from speaking?</a:t>
            </a:r>
          </a:p>
          <a:p>
            <a:r>
              <a:rPr lang="en-GB" sz="800" dirty="0">
                <a:latin typeface="Arial" panose="020B0604020202020204" pitchFamily="34" charset="0"/>
                <a:cs typeface="Arial" panose="020B0604020202020204" pitchFamily="34" charset="0"/>
              </a:rPr>
              <a:t>No, according to Rust (2019) using signs and symbols actively encourages the development of speech and language skills. When using Makaton, always speak while signing or using symbols this will make the link between the sign, symbol, and the spoken word. Many children then drop the signs or symbols naturally at own pace as speech is developed. </a:t>
            </a:r>
          </a:p>
          <a:p>
            <a:pPr algn="ctr"/>
            <a:r>
              <a:rPr lang="en-GB" sz="800" b="1" u="sng" dirty="0">
                <a:latin typeface="Arial" panose="020B0604020202020204" pitchFamily="34" charset="0"/>
                <a:cs typeface="Arial" panose="020B0604020202020204" pitchFamily="34" charset="0"/>
              </a:rPr>
              <a:t>Where to start using Makaton?</a:t>
            </a:r>
          </a:p>
          <a:p>
            <a:r>
              <a:rPr lang="en-GB" sz="800" dirty="0">
                <a:latin typeface="Arial" panose="020B0604020202020204" pitchFamily="34" charset="0"/>
                <a:cs typeface="Arial" panose="020B0604020202020204" pitchFamily="34" charset="0"/>
              </a:rPr>
              <a:t>Start by introducing a few key signs matching important words in the child’s language. This could for example be “drink” or “more”. These signs help the child get what is needed and met throughout the day. Once these have been established more vocabulary signs can be introduced (Rust, 2019). </a:t>
            </a:r>
          </a:p>
          <a:p>
            <a:r>
              <a:rPr lang="en-GB" sz="800" dirty="0">
                <a:latin typeface="Arial" panose="020B0604020202020204" pitchFamily="34" charset="0"/>
                <a:cs typeface="Arial" panose="020B0604020202020204" pitchFamily="34" charset="0"/>
              </a:rPr>
              <a:t>The CBeebies television show ‘Mr Tumble’ uses Makaton signing. This is a great place to start learning Makaton signs. </a:t>
            </a:r>
          </a:p>
          <a:p>
            <a:r>
              <a:rPr lang="en-GB" sz="800" dirty="0">
                <a:latin typeface="Arial" panose="020B0604020202020204" pitchFamily="34" charset="0"/>
                <a:cs typeface="Arial" panose="020B0604020202020204" pitchFamily="34" charset="0"/>
              </a:rPr>
              <a:t>The following categories of sign may be beneficial for children:</a:t>
            </a:r>
          </a:p>
          <a:p>
            <a:r>
              <a:rPr lang="en-GB" sz="800" dirty="0">
                <a:latin typeface="Arial" panose="020B0604020202020204" pitchFamily="34" charset="0"/>
                <a:cs typeface="Arial" panose="020B0604020202020204" pitchFamily="34" charset="0"/>
              </a:rPr>
              <a:t>Food: </a:t>
            </a:r>
            <a:r>
              <a:rPr lang="en-GB" sz="800" dirty="0">
                <a:latin typeface="Arial" panose="020B0604020202020204" pitchFamily="34" charset="0"/>
                <a:cs typeface="Arial" panose="020B0604020202020204" pitchFamily="34" charset="0"/>
                <a:hlinkClick r:id="rId3"/>
              </a:rPr>
              <a:t>https://www.youtube.com/watch?v=1dZyWQWZ-Gk</a:t>
            </a:r>
            <a:r>
              <a:rPr lang="en-GB" sz="800" dirty="0">
                <a:latin typeface="Arial" panose="020B0604020202020204" pitchFamily="34" charset="0"/>
                <a:cs typeface="Arial" panose="020B0604020202020204" pitchFamily="34" charset="0"/>
              </a:rPr>
              <a:t>  </a:t>
            </a:r>
          </a:p>
          <a:p>
            <a:r>
              <a:rPr lang="en-GB" sz="800" dirty="0">
                <a:latin typeface="Arial" panose="020B0604020202020204" pitchFamily="34" charset="0"/>
                <a:cs typeface="Arial" panose="020B0604020202020204" pitchFamily="34" charset="0"/>
              </a:rPr>
              <a:t>Animals: </a:t>
            </a:r>
            <a:r>
              <a:rPr lang="en-GB" sz="800" dirty="0">
                <a:latin typeface="Arial" panose="020B0604020202020204" pitchFamily="34" charset="0"/>
                <a:cs typeface="Arial" panose="020B0604020202020204" pitchFamily="34" charset="0"/>
                <a:hlinkClick r:id="rId4"/>
              </a:rPr>
              <a:t>https://www.youtube.com/watch?v=kW9OZwgQpWA</a:t>
            </a:r>
            <a:r>
              <a:rPr lang="en-GB" sz="800" dirty="0">
                <a:latin typeface="Arial" panose="020B0604020202020204" pitchFamily="34" charset="0"/>
                <a:cs typeface="Arial" panose="020B0604020202020204" pitchFamily="34" charset="0"/>
              </a:rPr>
              <a:t>  </a:t>
            </a:r>
          </a:p>
          <a:p>
            <a:r>
              <a:rPr lang="en-GB" sz="800" dirty="0">
                <a:latin typeface="Arial" panose="020B0604020202020204" pitchFamily="34" charset="0"/>
                <a:cs typeface="Arial" panose="020B0604020202020204" pitchFamily="34" charset="0"/>
              </a:rPr>
              <a:t>These different activities may be beneficial throughout the day:</a:t>
            </a:r>
          </a:p>
          <a:p>
            <a:r>
              <a:rPr lang="en-GB" sz="800" dirty="0">
                <a:latin typeface="Arial" panose="020B0604020202020204" pitchFamily="34" charset="0"/>
                <a:cs typeface="Arial" panose="020B0604020202020204" pitchFamily="34" charset="0"/>
              </a:rPr>
              <a:t>Snack time: </a:t>
            </a:r>
            <a:r>
              <a:rPr lang="en-GB" sz="800" dirty="0">
                <a:latin typeface="Arial" panose="020B0604020202020204" pitchFamily="34" charset="0"/>
                <a:cs typeface="Arial" panose="020B0604020202020204" pitchFamily="34" charset="0"/>
                <a:hlinkClick r:id="rId5"/>
              </a:rPr>
              <a:t>https://www.youtube.com/watch?v=gbIqLbYb7sg</a:t>
            </a:r>
            <a:r>
              <a:rPr lang="en-GB" sz="800" dirty="0">
                <a:latin typeface="Arial" panose="020B0604020202020204" pitchFamily="34" charset="0"/>
                <a:cs typeface="Arial" panose="020B0604020202020204" pitchFamily="34" charset="0"/>
              </a:rPr>
              <a:t> </a:t>
            </a:r>
          </a:p>
          <a:p>
            <a:r>
              <a:rPr lang="en-GB" sz="800" dirty="0">
                <a:latin typeface="Arial" panose="020B0604020202020204" pitchFamily="34" charset="0"/>
                <a:cs typeface="Arial" panose="020B0604020202020204" pitchFamily="34" charset="0"/>
              </a:rPr>
              <a:t>Play time: </a:t>
            </a:r>
            <a:r>
              <a:rPr lang="en-GB" sz="800" dirty="0">
                <a:latin typeface="Arial" panose="020B0604020202020204" pitchFamily="34" charset="0"/>
                <a:cs typeface="Arial" panose="020B0604020202020204" pitchFamily="34" charset="0"/>
                <a:hlinkClick r:id="rId6"/>
              </a:rPr>
              <a:t>https://www.youtube.com/watch?v=dBrTPBXUsZo</a:t>
            </a:r>
            <a:r>
              <a:rPr lang="en-GB" sz="800" dirty="0">
                <a:latin typeface="Arial" panose="020B0604020202020204" pitchFamily="34" charset="0"/>
                <a:cs typeface="Arial" panose="020B0604020202020204" pitchFamily="34" charset="0"/>
              </a:rPr>
              <a:t>  </a:t>
            </a:r>
          </a:p>
          <a:p>
            <a:pPr algn="ctr"/>
            <a:endParaRPr lang="en-GB" sz="800" b="1" u="sng" dirty="0">
              <a:latin typeface="Arial" panose="020B0604020202020204" pitchFamily="34" charset="0"/>
              <a:cs typeface="Arial" panose="020B0604020202020204" pitchFamily="34" charset="0"/>
            </a:endParaRPr>
          </a:p>
          <a:p>
            <a:pPr algn="ctr"/>
            <a:r>
              <a:rPr lang="en-GB" sz="800" b="1" u="sng" dirty="0">
                <a:latin typeface="Arial" panose="020B0604020202020204" pitchFamily="34" charset="0"/>
                <a:cs typeface="Arial" panose="020B0604020202020204" pitchFamily="34" charset="0"/>
              </a:rPr>
              <a:t>Top Tips!</a:t>
            </a:r>
          </a:p>
          <a:p>
            <a:pPr algn="ctr"/>
            <a:r>
              <a:rPr lang="en-GB" sz="800" b="1" dirty="0">
                <a:latin typeface="Arial" panose="020B0604020202020204" pitchFamily="34" charset="0"/>
                <a:cs typeface="Arial" panose="020B0604020202020204" pitchFamily="34" charset="0"/>
              </a:rPr>
              <a:t>Using Makaton is fun!</a:t>
            </a:r>
          </a:p>
          <a:p>
            <a:pPr algn="ctr"/>
            <a:r>
              <a:rPr lang="en-GB" sz="800" b="1" dirty="0">
                <a:latin typeface="Arial" panose="020B0604020202020204" pitchFamily="34" charset="0"/>
                <a:cs typeface="Arial" panose="020B0604020202020204" pitchFamily="34" charset="0"/>
              </a:rPr>
              <a:t>Use signs and symbols as much and as often as you can.</a:t>
            </a:r>
          </a:p>
          <a:p>
            <a:pPr algn="ctr"/>
            <a:r>
              <a:rPr lang="en-GB" sz="800" b="1" dirty="0">
                <a:latin typeface="Arial" panose="020B0604020202020204" pitchFamily="34" charset="0"/>
                <a:cs typeface="Arial" panose="020B0604020202020204" pitchFamily="34" charset="0"/>
              </a:rPr>
              <a:t>Always speak as you sign.</a:t>
            </a:r>
          </a:p>
          <a:p>
            <a:pPr algn="ctr"/>
            <a:r>
              <a:rPr lang="en-GB" sz="800" b="1" dirty="0">
                <a:latin typeface="Arial" panose="020B0604020202020204" pitchFamily="34" charset="0"/>
                <a:cs typeface="Arial" panose="020B0604020202020204" pitchFamily="34" charset="0"/>
              </a:rPr>
              <a:t>Offer lots of encouragement.</a:t>
            </a:r>
          </a:p>
          <a:p>
            <a:pPr algn="ctr"/>
            <a:r>
              <a:rPr lang="en-GB" sz="800" b="1" dirty="0">
                <a:latin typeface="Arial" panose="020B0604020202020204" pitchFamily="34" charset="0"/>
                <a:cs typeface="Arial" panose="020B0604020202020204" pitchFamily="34" charset="0"/>
              </a:rPr>
              <a:t>Don’t give up! It may take a while, but it is worth it in the end. </a:t>
            </a:r>
          </a:p>
          <a:p>
            <a:endParaRPr lang="en-GB" sz="800" dirty="0">
              <a:latin typeface="Arial" panose="020B0604020202020204" pitchFamily="34" charset="0"/>
              <a:cs typeface="Arial" panose="020B0604020202020204" pitchFamily="34" charset="0"/>
            </a:endParaRPr>
          </a:p>
          <a:p>
            <a:pPr algn="ctr"/>
            <a:endParaRPr lang="en-GB" sz="800" dirty="0">
              <a:latin typeface="Arial" panose="020B0604020202020204" pitchFamily="34" charset="0"/>
              <a:cs typeface="Arial" panose="020B0604020202020204" pitchFamily="34" charset="0"/>
            </a:endParaRPr>
          </a:p>
        </p:txBody>
      </p:sp>
      <p:sp>
        <p:nvSpPr>
          <p:cNvPr id="11" name="Rectangle: Rounded Corners 10">
            <a:extLst>
              <a:ext uri="{FF2B5EF4-FFF2-40B4-BE49-F238E27FC236}">
                <a16:creationId xmlns:a16="http://schemas.microsoft.com/office/drawing/2014/main" id="{FCDD7A8C-8267-10A9-09D6-18DA0C29CE1C}"/>
              </a:ext>
            </a:extLst>
          </p:cNvPr>
          <p:cNvSpPr/>
          <p:nvPr/>
        </p:nvSpPr>
        <p:spPr>
          <a:xfrm>
            <a:off x="470292" y="182880"/>
            <a:ext cx="1366686" cy="363795"/>
          </a:xfrm>
          <a:prstGeom prst="round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sz="900" dirty="0">
                <a:latin typeface="Arial" panose="020B0604020202020204" pitchFamily="34" charset="0"/>
                <a:cs typeface="Arial" panose="020B0604020202020204" pitchFamily="34" charset="0"/>
              </a:rPr>
              <a:t>2216696   ECEY6006</a:t>
            </a:r>
          </a:p>
        </p:txBody>
      </p:sp>
    </p:spTree>
    <p:extLst>
      <p:ext uri="{BB962C8B-B14F-4D97-AF65-F5344CB8AC3E}">
        <p14:creationId xmlns:p14="http://schemas.microsoft.com/office/powerpoint/2010/main" val="33826704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7D8BBE-E5C6-1D4F-E281-B0B3E8C23A82}"/>
              </a:ext>
            </a:extLst>
          </p:cNvPr>
          <p:cNvSpPr txBox="1"/>
          <p:nvPr/>
        </p:nvSpPr>
        <p:spPr>
          <a:xfrm>
            <a:off x="304800" y="142240"/>
            <a:ext cx="11684000" cy="6681701"/>
          </a:xfrm>
          <a:prstGeom prst="rect">
            <a:avLst/>
          </a:prstGeom>
          <a:noFill/>
        </p:spPr>
        <p:txBody>
          <a:bodyPr wrap="square" rtlCol="0">
            <a:spAutoFit/>
          </a:bodyPr>
          <a:lstStyle/>
          <a:p>
            <a:pPr>
              <a:lnSpc>
                <a:spcPct val="107000"/>
              </a:lnSpc>
              <a:spcAft>
                <a:spcPts val="800"/>
              </a:spcAft>
            </a:pPr>
            <a:r>
              <a:rPr lang="en-GB" sz="1200" u="sng" kern="100" dirty="0">
                <a:effectLst/>
                <a:latin typeface="Arial" panose="020B0604020202020204" pitchFamily="34" charset="0"/>
                <a:ea typeface="Aptos" panose="020B0004020202020204" pitchFamily="34" charset="0"/>
                <a:cs typeface="Times New Roman" panose="02020603050405020304" pitchFamily="18" charset="0"/>
              </a:rPr>
              <a:t>Reference List</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200" i="1" kern="100" dirty="0">
                <a:effectLst/>
                <a:latin typeface="Arial" panose="020B0604020202020204" pitchFamily="34" charset="0"/>
                <a:ea typeface="Aptos" panose="020B0004020202020204" pitchFamily="34" charset="0"/>
                <a:cs typeface="Times New Roman" panose="02020603050405020304" pitchFamily="18" charset="0"/>
              </a:rPr>
              <a:t>Additional Learning Needs and Education Tribunal (Wales) Act 2018</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anaw</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https://www.legislation.gov.uk/anaw/2018/2/contents/enacted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Armstrong, D and Squires, G. (2012)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Contemporary issues in special educational needs: considering the whole child.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McGraw-Hill: Open University Press.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BBC (2014)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CBeebies Grown-ups: The Benefit of Makaton for your child,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25 February</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https://www.youtube.com/watch?v=tRiW0s7wWIc</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BBC (2024)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CBeebies All something special: What is Makaton.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https://www.bbc.co.uk/cbeebies/joinin/something-special-what-is-makaton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9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Bradbury, A. and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Swailes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R. (2022)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Early Childhood Theories Today.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London: Sage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Brodie, K. and Savage, K.(eds) (2015)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Inclusion and Early Years practice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Oxon: Routledge.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Centre for Studies on Inclusive Education (2018)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The UNESCO Salamanca Statement.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https://www.csie.org.uk?inclusion/unesco-salamaca.shtml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Crutchley</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R. (eds) (2018)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Special needs in the Early years; Partnership and participation.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London: Sage.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Curran, H. (2020)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Identifying Special Education in the Early Years: Perspectives from Special Educational Needs Coordinators.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https://asset.nasen.org.uk/Identifying-special-educational-needs-in-the-early-years.pdf</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3 May 2024).</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21736646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36A656C-CBDE-A860-9F07-803BB92FA457}"/>
              </a:ext>
            </a:extLst>
          </p:cNvPr>
          <p:cNvSpPr txBox="1"/>
          <p:nvPr/>
        </p:nvSpPr>
        <p:spPr>
          <a:xfrm>
            <a:off x="261257" y="121298"/>
            <a:ext cx="11691257" cy="5355312"/>
          </a:xfrm>
          <a:prstGeom prst="rect">
            <a:avLst/>
          </a:prstGeom>
          <a:noFill/>
        </p:spPr>
        <p:txBody>
          <a:bodyPr wrap="square" rtlCol="0">
            <a:spAutoFit/>
          </a:bodyPr>
          <a:lstStyle/>
          <a:p>
            <a:pPr>
              <a:lnSpc>
                <a:spcPct val="150000"/>
              </a:lnSpc>
              <a:spcBef>
                <a:spcPts val="1200"/>
              </a:spcBef>
              <a:spcAft>
                <a:spcPts val="800"/>
              </a:spcAft>
            </a:pP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Ebbels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S.H., McCartney, E.,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Slonims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V.,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Dockrell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J.E. and Norbury, C. (2019) ‘Evidence based pathways to interventions for children with language disorders’,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International Journal of Language and Communication Disorders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54(1) pp. 3-19.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https://doi:10.1111/1460-4984.12387</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6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Education UK (no date) Warnock Report 1978.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https://education-uk-org/documents/warnock1978.html</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Jeong, J.,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Francett</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 E., Ramos de Oliveira, C.V.,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Rehmani</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K. and Yousafzai, A. K. (2021) ‘Parenting Interventions to promote early child development in the first three years of life: A global systematic review and meta-analysis’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Journal of PubMed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18(5): e1003602.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https://doi:10.1371/journal.pmed.1003602</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Kent, J. and McDonald, S. (2020) ‘What are the experiences of speech and language therapists implementing a staff development approach in early years settings to enhance good communication practices?’,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Child Language Teaching and Therapy,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37(1).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https://doi.org/10.1177/0265659020974426</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Liang, W. H. K.,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Gn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L.W.E., Tan, Y.C.D. and Tan, G.H. (2023) ‘Speech and language delay in children: a practical framework for primary care physicians’,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Singapore Medical Journal,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64(12), pp. 745-750.</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https://doi:10.4103/singaporemedj.SMJ-2022-051</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Madigan, S., Prime, H., Graham, S. A., Rodrigues, M., Anderson, N., Khoury, J. and Jenkins, K. M. (2019) ‘Parenting behaviour and child language: A meta-analysis’, </a:t>
            </a:r>
            <a:r>
              <a:rPr lang="en-GB" sz="1200" i="1" kern="100" dirty="0" err="1">
                <a:effectLst/>
                <a:latin typeface="Arial" panose="020B0604020202020204" pitchFamily="34" charset="0"/>
                <a:ea typeface="Aptos" panose="020B0004020202020204" pitchFamily="34" charset="0"/>
                <a:cs typeface="Times New Roman" panose="02020603050405020304" pitchFamily="18" charset="0"/>
              </a:rPr>
              <a:t>Pediatrics</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144(4): e20183556.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https://doi:10.1542/peds.2018-3556</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336779264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8651F8B-728B-34E4-E43D-A43F37AD8BB6}"/>
              </a:ext>
            </a:extLst>
          </p:cNvPr>
          <p:cNvSpPr txBox="1"/>
          <p:nvPr/>
        </p:nvSpPr>
        <p:spPr>
          <a:xfrm>
            <a:off x="233265" y="121298"/>
            <a:ext cx="11709919" cy="5591274"/>
          </a:xfrm>
          <a:prstGeom prst="rect">
            <a:avLst/>
          </a:prstGeom>
          <a:noFill/>
        </p:spPr>
        <p:txBody>
          <a:bodyPr wrap="square" rtlCol="0">
            <a:spAutoFit/>
          </a:bodyPr>
          <a:lstStyle/>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Makaton (2023)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What is Makaton?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https://makaton.org/TMC/TMC/About_Makaton/What_is_Makaton.aspx</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9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Makaton with Lucinda (2019)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Makaton for ‘snack’,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10 November.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https://www.youtube.com/watch?v=gbIqLbYb7sg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McKean, C., Reilly, S.,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Bavin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 L., Bretherton, L.,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Cini</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 Conway, L., Cook, F., Eadie, P., Prior, M., Wake, W. and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Menash</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F. (2017) ‘Language Outcomes at 7 years: Early Predictors and Co-Occurring Difficulties’, </a:t>
            </a:r>
            <a:r>
              <a:rPr lang="en-GB" sz="1200" i="1" kern="100" dirty="0" err="1">
                <a:effectLst/>
                <a:latin typeface="Arial" panose="020B0604020202020204" pitchFamily="34" charset="0"/>
                <a:ea typeface="Aptos" panose="020B0004020202020204" pitchFamily="34" charset="0"/>
                <a:cs typeface="Times New Roman" panose="02020603050405020304" pitchFamily="18" charset="0"/>
              </a:rPr>
              <a:t>Pediatrics</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139(3), e20161684.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https://10.1542/peds.2016-1684</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Meadowbank School (no date)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Makaton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https://www.meadowbanksp.co.uk/makaton-1/</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Miller, G. J., Lewis, B.,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Benchek</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P.,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Freebairn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L., Tag, J., Budge, K., Iyengar, S. K., Voss-Hoynes, H., Taylor, H. G. and Stein, C. (2019) ‘Reading Outcomes for individuals with histories of suspected childhood of speech’,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American Journal of Speech-Language Pathology,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28(4), pp. 1432-1447.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https://doi:10.1044/2019_AJSLP-18-0132</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14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Mr Tumble and Friends (2019)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Learn to sign different types of food,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11 May,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https://www.youtube.com/watch?v=1dZyWQWZ-Gk</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Mt Tumble and Friends (2019)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Learn to sign Animals,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13 July.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https://www.youtube.com/watch?v=kW9OZwgQpWA</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National Association of Head Teachers (2024)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Fair funding for Wales: Ambitious change needs real spending.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9"/>
              </a:rPr>
              <a:t>https://www.naht.org.uk/Portals/0/PDF's/Wales/Wales%20funding%20report%20-%20ENG.pdf?ver=2024-01-23-100724-023</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121052791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5FCDEF-2293-0FF0-C240-DE382538B02D}"/>
              </a:ext>
            </a:extLst>
          </p:cNvPr>
          <p:cNvSpPr txBox="1"/>
          <p:nvPr/>
        </p:nvSpPr>
        <p:spPr>
          <a:xfrm>
            <a:off x="261257" y="121298"/>
            <a:ext cx="11672596" cy="6006773"/>
          </a:xfrm>
          <a:prstGeom prst="rect">
            <a:avLst/>
          </a:prstGeom>
          <a:noFill/>
        </p:spPr>
        <p:txBody>
          <a:bodyPr wrap="square" rtlCol="0">
            <a:spAutoFit/>
          </a:bodyPr>
          <a:lstStyle/>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NHS Wales (no date)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Health Visiting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https://sbuhb.nhs.wales/community-primary-care/primary-care/health-visiting/</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5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Nijland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L.,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Terband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H. and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Maassen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B. (2015) ‘Cognitive functions in childhood Apraxia of speech’,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Journal of Speech Language &amp; Hearing Research,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58(3), pp. 550-565.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https://doi:10.1044/2015_JSLHR-S-14-0084</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14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Norbury, C. F., Gooch, D., Wray, C., Baird, G., Charman. T.,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Simonoff</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Vamvakas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G. and Pickles, A. (2016) ‘The impact of nonverbal ability on prevalence and clinical presentation of language disorder evidence from a population study’,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Journal of Child Psychology and Psychiatry,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57(11), pp. 1247-1257.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https://doi:10.1111/jcpp.12573</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Peer, L. and Reid, G. (eds) (2021)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Special Educational Needs: A guide for inclusive practice.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3rd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edn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London: Sage.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Pickles, A., Durkin. K. and Conti-Ramsden, G. (2016) ‘Conduct problems co-occur with hyperactivity in children with language impairment: A longitudinal study from childhood to adolescence’,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Autism &amp; Developmental Language Impairments.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https://doi.org/10.11477/2396941516645251</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Rust, B. (2019)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Will signing stop my child talking?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16 November.</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https://www.youtube.com/watch?v=N4mrVyYpxus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SingingHandsUK</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(2020)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Makaton Topic – Play,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27 May.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https://www.youtube.com/watch?v=dBrTPBXUsZo</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Smeets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 and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Roeleveld</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J. (2016) ‘The identification by teachers of special educational needs in primary school pupils and factors associated with referral to special education’,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European Journal of Special Needs Education,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31(4), pp. 423-439.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8"/>
              </a:rPr>
              <a:t>https://doi.org/10.1080/08856257.2016.1187879</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May 2024).</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654171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1C72A5-5123-5B29-F3EB-6BA2EC8168C3}"/>
              </a:ext>
            </a:extLst>
          </p:cNvPr>
          <p:cNvSpPr txBox="1"/>
          <p:nvPr/>
        </p:nvSpPr>
        <p:spPr>
          <a:xfrm>
            <a:off x="233265" y="111967"/>
            <a:ext cx="11709919" cy="6283771"/>
          </a:xfrm>
          <a:prstGeom prst="rect">
            <a:avLst/>
          </a:prstGeom>
          <a:noFill/>
        </p:spPr>
        <p:txBody>
          <a:bodyPr wrap="square" rtlCol="0">
            <a:spAutoFit/>
          </a:bodyPr>
          <a:lstStyle/>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The Children’s Trust (2020)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The benefits of Makaton for children with disabilities.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https://www.thechildrenstrust.org.uk/brain-injury-information/latest/the-benefits-of-makaton-for-children-with-disabilities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Turner, B. (2017)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Parents to blame for misdiagnosis of special educational needs?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3"/>
              </a:rPr>
              <a:t>https://www.senexpertsolicitors.co.uk/site/news/parents-to-blame-for-misdiagnosis-of-special-educational-needs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UNESCO (1994)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The Salamanca Statement and Framework for Action on Special Needs Education.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Paris: UNESCO.</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Vinales, J.J. (2013) ‘Evaluation of Makaton in practice by children’s nursing students’,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Nursing Children and Young people (through 2013),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25(3), pp. 14-7.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4"/>
              </a:rPr>
              <a:t>https://doi:10.7748/ncyp2013.04.25.3.14.e153</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9 May 2024).</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Wall, K. (2011)</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Special Needs and Early Years; A practitioners’ guide.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3rd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edn</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London: Sage.</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Welsh Government (2018)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The additional learning needs transformation programme.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5"/>
              </a:rPr>
              <a:t>https://www.gov.wales/sites/default/files/publications/2018-09/additional-learning-needs-aln-transformation-programme-v2.pdf</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Welsh Government (2021)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Draft Additional Learning Needs Code for Wales.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6"/>
              </a:rPr>
              <a:t>https://www.gov.wales/sites/default/files/publications/2024-04/220622-the-additional-learning-needs-code-for-wales-2021%20%282%29.pdf</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8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Welsh Government (2024)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More funding and consistency for children with additional learning needs.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7"/>
              </a:rPr>
              <a:t>https://www.gov.wales/more-funding-and-consistency-children-additional-learning-needs</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10 May 2024).</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7761586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B85C0A-A96E-1EAA-1CC6-72DD7FB32F52}"/>
              </a:ext>
            </a:extLst>
          </p:cNvPr>
          <p:cNvSpPr txBox="1"/>
          <p:nvPr/>
        </p:nvSpPr>
        <p:spPr>
          <a:xfrm>
            <a:off x="242596" y="130629"/>
            <a:ext cx="11635273" cy="894989"/>
          </a:xfrm>
          <a:prstGeom prst="rect">
            <a:avLst/>
          </a:prstGeom>
          <a:noFill/>
        </p:spPr>
        <p:txBody>
          <a:bodyPr wrap="square" rtlCol="0">
            <a:spAutoFit/>
          </a:bodyPr>
          <a:lstStyle/>
          <a:p>
            <a:pPr>
              <a:lnSpc>
                <a:spcPct val="150000"/>
              </a:lnSpc>
              <a:spcBef>
                <a:spcPts val="1200"/>
              </a:spcBef>
              <a:spcAft>
                <a:spcPts val="800"/>
              </a:spcAft>
            </a:pPr>
            <a:r>
              <a:rPr lang="en-GB" sz="1200" kern="100" dirty="0">
                <a:effectLst/>
                <a:latin typeface="Arial" panose="020B0604020202020204" pitchFamily="34" charset="0"/>
                <a:ea typeface="Aptos" panose="020B0004020202020204" pitchFamily="34" charset="0"/>
                <a:cs typeface="Times New Roman" panose="02020603050405020304" pitchFamily="18" charset="0"/>
              </a:rPr>
              <a:t>Wren, Y.,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Pagnamenta</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E., Peters, T. J., Emond, A.,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Northstone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K., Miller, L. L. and </a:t>
            </a:r>
            <a:r>
              <a:rPr lang="en-GB" sz="1200" kern="100" dirty="0" err="1">
                <a:effectLst/>
                <a:latin typeface="Arial" panose="020B0604020202020204" pitchFamily="34" charset="0"/>
                <a:ea typeface="Aptos" panose="020B0004020202020204" pitchFamily="34" charset="0"/>
                <a:cs typeface="Times New Roman" panose="02020603050405020304" pitchFamily="18" charset="0"/>
              </a:rPr>
              <a:t>Roulstone</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S.  (2021) ‘Educational outcomes associated with persistent speech disorder.’, </a:t>
            </a:r>
            <a:r>
              <a:rPr lang="en-GB" sz="1200" i="1" kern="100" dirty="0">
                <a:effectLst/>
                <a:latin typeface="Arial" panose="020B0604020202020204" pitchFamily="34" charset="0"/>
                <a:ea typeface="Aptos" panose="020B0004020202020204" pitchFamily="34" charset="0"/>
                <a:cs typeface="Times New Roman" panose="02020603050405020304" pitchFamily="18" charset="0"/>
              </a:rPr>
              <a:t>International Journal of Journal of Language &amp; Communication Disorders, </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56(2), pp. 299-312. Available at: </a:t>
            </a:r>
            <a:r>
              <a:rPr lang="en-GB" sz="1200" u="sng" kern="100" dirty="0">
                <a:solidFill>
                  <a:srgbClr val="467886"/>
                </a:solidFill>
                <a:effectLst/>
                <a:latin typeface="Arial" panose="020B0604020202020204" pitchFamily="34" charset="0"/>
                <a:ea typeface="Aptos" panose="020B0004020202020204" pitchFamily="34" charset="0"/>
                <a:cs typeface="Times New Roman" panose="02020603050405020304" pitchFamily="18" charset="0"/>
                <a:hlinkClick r:id="rId2"/>
              </a:rPr>
              <a:t>https://doi:10.1111/1460-6984.12599</a:t>
            </a:r>
            <a:r>
              <a:rPr lang="en-GB" sz="1200" kern="100" dirty="0">
                <a:effectLst/>
                <a:latin typeface="Arial" panose="020B0604020202020204" pitchFamily="34" charset="0"/>
                <a:ea typeface="Aptos" panose="020B0004020202020204" pitchFamily="34" charset="0"/>
                <a:cs typeface="Times New Roman" panose="02020603050405020304" pitchFamily="18" charset="0"/>
              </a:rPr>
              <a:t> (Accessed: 7 May 2024). </a:t>
            </a:r>
            <a:endParaRPr lang="en-GB" sz="1200" kern="100" dirty="0">
              <a:effectLst/>
              <a:latin typeface="Aptos" panose="020B0004020202020204" pitchFamily="34" charset="0"/>
              <a:ea typeface="Aptos" panose="020B0004020202020204" pitchFamily="34" charset="0"/>
              <a:cs typeface="Times New Roman" panose="02020603050405020304" pitchFamily="18" charset="0"/>
            </a:endParaRPr>
          </a:p>
        </p:txBody>
      </p:sp>
    </p:spTree>
    <p:extLst>
      <p:ext uri="{BB962C8B-B14F-4D97-AF65-F5344CB8AC3E}">
        <p14:creationId xmlns:p14="http://schemas.microsoft.com/office/powerpoint/2010/main" val="236308105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3CEC722-7F38-C46F-B19A-FFA1F5327C4B}"/>
              </a:ext>
            </a:extLst>
          </p:cNvPr>
          <p:cNvSpPr txBox="1"/>
          <p:nvPr/>
        </p:nvSpPr>
        <p:spPr>
          <a:xfrm>
            <a:off x="270588" y="102637"/>
            <a:ext cx="11681926" cy="5811527"/>
          </a:xfrm>
          <a:prstGeom prst="rect">
            <a:avLst/>
          </a:prstGeom>
          <a:noFill/>
        </p:spPr>
        <p:txBody>
          <a:bodyPr wrap="square" rtlCol="0">
            <a:spAutoFit/>
          </a:bodyPr>
          <a:lstStyle/>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2216696   ECEY6006   Supporting children with Additional Learning Needs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Bef>
                <a:spcPts val="1200"/>
              </a:spcBef>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My chosen Addition Learning Needs (ALN) is verbal dyspraxia, a speech and language delay where children have difficulty making and coordinating the movement needed to produce speech that is clear and easy to understand. Some children experience difficulties in controlling lips, jaw and tongue movement when speaking as the brain is not able to direct the movements needed for speech properly. Children may also experience feeding difficulties, making homemade gestures to be understood, drooling, late development of motor skills overall and oral motor incoordination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Nijland</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2015; Miller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2019).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Speech and language delays differ but often overlap and difficult to diagnose in children in early years (Miller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2019). A child with verbal dyspraxia is born with it, therefore it may be a genetic factor, the child often has a family members who has a history of a communication disorder or a learning disability or has a neurological condition such as autism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Nijland</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2015; Welsh Government, 2021). Children with verbal dyspraxia will not outgrow the problem therefore, speech and language therapy are necessary. Each case is unique as each child is unique and require individual assessment and early intervention, but this is not always easy (Brodie and Savage, 2015).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A child in early years will initially be under the primary health care of a health visitor, who will monitor the child’s development at regular intervals, who will look for signs such as babbling to begin with, speaking words, followed by combining words by 24 months prior to starting in full time school. If a child falls significantly behind peers, showing signs such as limited vocabulary, difficulty forming sentences, and struggles with understanding or expressing thoughts it could indicate a potential disorder (NHS Wales, no date).  A speech and language delay are typically identified through observations of a child’s communication skills compared to development milestones (Liang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2023).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Professionals such as paediatricians, speech-language therapists (SLT), or early intervention specialists often assess and diagnose such delays with an evidence-based approach. (Kent and McDonald, 2020). Furthermore, Curran (2020) claims that by collaborating with professionals, parents, and settings this provides children with the best possible additional support and outcomes.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pPr>
            <a:r>
              <a:rPr lang="en-GB" sz="1100" dirty="0">
                <a:effectLst/>
                <a:latin typeface="Arial" panose="020B0604020202020204" pitchFamily="34" charset="0"/>
                <a:ea typeface="Aptos" panose="020B0004020202020204" pitchFamily="34" charset="0"/>
              </a:rPr>
              <a:t>In addition, the therapist may visit the setting to discuss progression and the next steps with staff, recommending a few targets to follow such as, memory or attention skills or free conversation during play. Once practitioners identify which specific areas of the child’s development requires support within the setting, an Individual Development Plan (IDP) can be agreed by practitioners and the therapist, encouraging a collaborative process which places the child’s needs at the centre of any decision. The IDP will ensure flexibility and consistent monitoring, as the child’s needs develop and changes. The child’s progress will be discussed in a review </a:t>
            </a:r>
            <a:endParaRPr lang="en-GB" sz="1100" dirty="0"/>
          </a:p>
        </p:txBody>
      </p:sp>
    </p:spTree>
    <p:extLst>
      <p:ext uri="{BB962C8B-B14F-4D97-AF65-F5344CB8AC3E}">
        <p14:creationId xmlns:p14="http://schemas.microsoft.com/office/powerpoint/2010/main" val="22563553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96CCA5-DCFC-2D79-F942-BB85EE1804E8}"/>
              </a:ext>
            </a:extLst>
          </p:cNvPr>
          <p:cNvSpPr txBox="1"/>
          <p:nvPr/>
        </p:nvSpPr>
        <p:spPr>
          <a:xfrm>
            <a:off x="186612" y="111967"/>
            <a:ext cx="11775233" cy="5760231"/>
          </a:xfrm>
          <a:prstGeom prst="rect">
            <a:avLst/>
          </a:prstGeom>
          <a:noFill/>
        </p:spPr>
        <p:txBody>
          <a:bodyPr wrap="square" rtlCol="0">
            <a:spAutoFit/>
          </a:bodyPr>
          <a:lstStyle/>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meeting, which will involve further discussions and feedback between practitioners, parents, and therapist (Welsh Government, 2021).</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Speech and Language skills are important and essential requirement for development in areas of cognitive, emotional, Jeong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(2021) and social and self-concept development (Norbury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2016). Without these skills, children’s development may be compromised, and levels of frustration may be experienced from the inability or limited ability to communicate. This may cause the child to become withdrawn affecting well-being and to give up trying to be understood (Norbury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 </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2016).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Peer and Reid (2021, p. 87) and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Ebbels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(2019) both states children with a complex language disorder such as verbal dyspraxia can progress by following direct individual intervention programme who will support and monitor. This prevents future costly and less effective interventions (Welsh Government. 2021, p.39) However, according to Peer and Reid (2021) parents and carers sometimes find it difficult to refer or access professional services such as a Speech and Language Therapist.</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According to Pickles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(2016) some children who experience speech and language difficulties such as verbal dyspraxia may experience other difficulties and challenges such as social isolation due to finding it difficult to express themselves effectively. The child may find it difficult to express thoughts and understanding others, making it hard to form friendships and navigate social situations, resulting in the child needing the speciality of a language unit or special school provision.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However, since the 1978 Warnock report, inclusion has been the avowed educational goal for children in the UK with special educational, medical or health needs (Education UK, no date; Armstrong and Squires, 2012). This is also supported by the Salamanca Statement, UNESCO (1994) which called for all educational establishments to be inclusive (Centre for studies on inclusive education, 2018). The demand of equal inclusion of all children in education refers to automatically advocating for more consideration of difference, inclusive education, and policies. This resulting in most children remaining in local mainstream schools with supporting provision provided for them with additional funding and resourcing to be made available to ensure equal access to the curriculum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Smeets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and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Roeleveld</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2016;</a:t>
            </a:r>
            <a:r>
              <a:rPr lang="en-GB" sz="1100" kern="100" dirty="0">
                <a:effectLst/>
                <a:latin typeface="Aptos" panose="020B0004020202020204" pitchFamily="34" charset="0"/>
                <a:ea typeface="Aptos" panose="020B0004020202020204" pitchFamily="34" charset="0"/>
                <a:cs typeface="Times New Roman" panose="02020603050405020304" pitchFamily="18" charset="0"/>
              </a:rPr>
              <a:t>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Crutchley</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2018; Welsh Government 2024).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However,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Crutchley</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(2018) due to the increase of children with Additional Learning Needs in mainstream settings, staff with no prior experience were given new complex roles and felt unprepared and ill-equipped to deal with the higher demand. The ALN and Education Tribunal (Wales) Act 2018 and ALN Transformation Programme reassures support for staff through training and children who need extra support.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pPr>
            <a:r>
              <a:rPr lang="en-GB" sz="1100" dirty="0">
                <a:effectLst/>
                <a:latin typeface="Arial" panose="020B0604020202020204" pitchFamily="34" charset="0"/>
                <a:ea typeface="Aptos" panose="020B0004020202020204" pitchFamily="34" charset="0"/>
              </a:rPr>
              <a:t>Drawing on Bronfenbrenner’s ecological system theory (1976) where a child is shaped by the immediate social system and wider communities and values over time, people’s experience of inclusion around disability may influence own feelings about inclusion </a:t>
            </a:r>
            <a:endParaRPr lang="en-GB" sz="1100" dirty="0"/>
          </a:p>
        </p:txBody>
      </p:sp>
    </p:spTree>
    <p:extLst>
      <p:ext uri="{BB962C8B-B14F-4D97-AF65-F5344CB8AC3E}">
        <p14:creationId xmlns:p14="http://schemas.microsoft.com/office/powerpoint/2010/main" val="277348234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C2B15BC-36C7-A019-7015-8D4F8B44DE5E}"/>
              </a:ext>
            </a:extLst>
          </p:cNvPr>
          <p:cNvSpPr txBox="1"/>
          <p:nvPr/>
        </p:nvSpPr>
        <p:spPr>
          <a:xfrm>
            <a:off x="214604" y="121298"/>
            <a:ext cx="11775233" cy="6073458"/>
          </a:xfrm>
          <a:prstGeom prst="rect">
            <a:avLst/>
          </a:prstGeom>
          <a:noFill/>
        </p:spPr>
        <p:txBody>
          <a:bodyPr wrap="square" rtlCol="0">
            <a:spAutoFit/>
          </a:bodyPr>
          <a:lstStyle/>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(Bradbury and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Swailes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2022, p. 22). Staff working in a setting such as Flying Start with adequate resources such as good links with a professional speech therapist may have a different view regarding inclusion to staff working in a funded non-maintained setting or a primary school sharing teachers assistants and limited links to professionals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Crutchley</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2018, p. 65).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Unfortunately, speech and language delays such as verbal dyspraxia can sometimes be mistaken for other development disorders and may lead to misdiagnosis and inappropriate intervention introduced. The misdiagnosis may lead to levels of frustration, resulting in unacceptable behaviour at the setting or within the home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Smeets</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and </a:t>
            </a:r>
            <a:r>
              <a:rPr lang="en-GB" sz="1100" kern="100" dirty="0" err="1">
                <a:effectLst/>
                <a:latin typeface="Arial" panose="020B0604020202020204" pitchFamily="34" charset="0"/>
                <a:ea typeface="Aptos" panose="020B0004020202020204" pitchFamily="34" charset="0"/>
                <a:cs typeface="Times New Roman" panose="02020603050405020304" pitchFamily="18" charset="0"/>
              </a:rPr>
              <a:t>Roeleveld</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2016; Turner, 2017). According to Turner (2017) practitioners and parents may spend time focusing on the behaviour difficulties without attempting firstly to alleviate the underlying cause. However, Madigan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(2019) suggests a higher level of positive responsive behaviour and support from caregivers and practitioners can facilitate stronger language skills in children.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The speech and language therapist may suggest Makaton as an additional resource to help with communication difficulties. Gesturing and sign are easier to learn than spoken words and this is proven in babies as they use gesture before they can speak to tell others what they want or need (The Children’s Trust, 2020).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Makaton is a unique language programme that uses signs, symbols, and speech to help children and adults to communicate.  Communication is one skill that is important in life from learning in a setting, asking for food or drink or during playtime and making friends (Makaton, 2023; BBC, 2024).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According to Kate Duggan, BBC (2023) we all use gestures and other visual clues when communicating, but for children experiencing difficulties with verbal dyspraxia, Makaton can give the additional support and structure to enable communication without the need for the child to verbalise.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According to BBC (2023) Makaton enables communication and increases self-confidence, as it relieves the frustration of not being able to verbalise and communicate in the same way as others and encourages children to interact face to face (The Children’s Trust, 2020). While Wall, (2011) suggests that replacing verbalisation with signs and pictures removes the need and desire to speak, Rust (2019) however states the opposite, using gestures alongside verbalisation supports, encourages, and motivates the use of language by allowing the child to make connections.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This is achieved by speaking slowly and clearly, simplifying speech, giving instructions in an orderly manner and repeating words this encourages children to become successful communicators (The Children’s Trust, 2020). However, The Children’s Trust (2020) also suggests Makaton is not a practical means of interacting socially with new people because the communication partner must also have a prior knowledge of Makaton.</a:t>
            </a: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8537670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F3738A-828D-C177-97D9-7828D3394074}"/>
              </a:ext>
            </a:extLst>
          </p:cNvPr>
          <p:cNvSpPr txBox="1"/>
          <p:nvPr/>
        </p:nvSpPr>
        <p:spPr>
          <a:xfrm>
            <a:off x="214604" y="121298"/>
            <a:ext cx="11756572" cy="6116739"/>
          </a:xfrm>
          <a:prstGeom prst="rect">
            <a:avLst/>
          </a:prstGeom>
          <a:noFill/>
        </p:spPr>
        <p:txBody>
          <a:bodyPr wrap="square" rtlCol="0">
            <a:spAutoFit/>
          </a:bodyPr>
          <a:lstStyle/>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It is not always easy to learn Makaton but if introduced at an early age it will be used collaboratively while communication in conversations. Makaton can be used within a setting and ideally should be introduced within the home to increase accessibility, but this depends on parental support and the willingness to participate (Wall, 2011). Words, signs, and symbols are introduced gradually, beginning with words the child would use daily such as drink and biscuit, then progressively it may be introduced during carpet time and while singing in settings where all the children participate and becomes the norm of a daily routine (Rust, 2019; Meadowbank School, no date). The most important element of Makaton is a total communication approach. By using Makaton alongside spoken language the desired outcome is verbal communication (The Children’s Trust, 2020).</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Training and courses are available locally, but according to National Association of Head Teachers (2024) this is not always available due to schools being in financial crisis. Peer and Reid (2021) states services sometimes are inequitable and inaccessible due to the support for children with speech, language and communication needs is planned and funded rather than what is needed but funded on what resources is available, leading to levels of variation across the country which is unacceptable. Vinales (2013) noted the number of service users with communication difficulties is increasing, therefore training for alternative communication such as Makaton is valuable and should be made available to all. The CBeebies television show “Mr Tumble” uses Makaton signing. This is a great place to start learning Makaton signs. There are also many websites available on YouTube for free, offering support for children and adults to learn and to have fun in the process.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To conclude, early diagnosis and intervention in verbal dyspraxia are crucial because it can significantly impact a child’s development. Addressing these issues early can prevent potential academic, social, and emotional challenges later in life. Early intervention maximises the effectiveness of therapies and enhances a child’s ability to communicate effectively, fostering better overall development. Regardless of the severity of the disability, every child has the right to live a full and decent life with dignity.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Thank you for listening.</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Any questions?</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AMANDA – Eira, you mentioned misdiagnosis, what future disadvantages may this cause the child?</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pPr>
            <a:r>
              <a:rPr lang="en-GB" sz="1100" dirty="0">
                <a:effectLst/>
                <a:latin typeface="Arial" panose="020B0604020202020204" pitchFamily="34" charset="0"/>
                <a:ea typeface="Aptos" panose="020B0004020202020204" pitchFamily="34" charset="0"/>
              </a:rPr>
              <a:t>The child may also experience academic struggles in primary and secondary school with areas such as reading and writing (Miller </a:t>
            </a:r>
            <a:r>
              <a:rPr lang="en-GB" sz="1100" i="1" dirty="0">
                <a:effectLst/>
                <a:latin typeface="Arial" panose="020B0604020202020204" pitchFamily="34" charset="0"/>
                <a:ea typeface="Aptos" panose="020B0004020202020204" pitchFamily="34" charset="0"/>
              </a:rPr>
              <a:t>et al, </a:t>
            </a:r>
            <a:r>
              <a:rPr lang="en-GB" sz="1100" dirty="0">
                <a:effectLst/>
                <a:latin typeface="Arial" panose="020B0604020202020204" pitchFamily="34" charset="0"/>
                <a:ea typeface="Aptos" panose="020B0004020202020204" pitchFamily="34" charset="0"/>
              </a:rPr>
              <a:t>2019; Wren, </a:t>
            </a:r>
            <a:r>
              <a:rPr lang="en-GB" sz="1100" i="1" dirty="0">
                <a:effectLst/>
                <a:latin typeface="Arial" panose="020B0604020202020204" pitchFamily="34" charset="0"/>
                <a:ea typeface="Aptos" panose="020B0004020202020204" pitchFamily="34" charset="0"/>
              </a:rPr>
              <a:t>et al.,</a:t>
            </a:r>
            <a:r>
              <a:rPr lang="en-GB" sz="1100" dirty="0">
                <a:effectLst/>
                <a:latin typeface="Arial" panose="020B0604020202020204" pitchFamily="34" charset="0"/>
                <a:ea typeface="Aptos" panose="020B0004020202020204" pitchFamily="34" charset="0"/>
              </a:rPr>
              <a:t> 2021).  However, </a:t>
            </a:r>
            <a:r>
              <a:rPr lang="en-GB" sz="1100" dirty="0" err="1">
                <a:effectLst/>
                <a:latin typeface="Arial" panose="020B0604020202020204" pitchFamily="34" charset="0"/>
                <a:ea typeface="Aptos" panose="020B0004020202020204" pitchFamily="34" charset="0"/>
              </a:rPr>
              <a:t>Ebbelse</a:t>
            </a:r>
            <a:r>
              <a:rPr lang="en-GB" sz="1100" dirty="0">
                <a:effectLst/>
                <a:latin typeface="Arial" panose="020B0604020202020204" pitchFamily="34" charset="0"/>
                <a:ea typeface="Aptos" panose="020B0004020202020204" pitchFamily="34" charset="0"/>
              </a:rPr>
              <a:t> </a:t>
            </a:r>
            <a:r>
              <a:rPr lang="en-GB" sz="1100" i="1" dirty="0">
                <a:effectLst/>
                <a:latin typeface="Arial" panose="020B0604020202020204" pitchFamily="34" charset="0"/>
                <a:ea typeface="Aptos" panose="020B0004020202020204" pitchFamily="34" charset="0"/>
              </a:rPr>
              <a:t>et al</a:t>
            </a:r>
            <a:r>
              <a:rPr lang="en-GB" sz="1100" dirty="0">
                <a:effectLst/>
                <a:latin typeface="Arial" panose="020B0604020202020204" pitchFamily="34" charset="0"/>
                <a:ea typeface="Aptos" panose="020B0004020202020204" pitchFamily="34" charset="0"/>
              </a:rPr>
              <a:t>., (2019) research found that the best suggestion for supporting children with communication difficulties such as verbal dyspraxia, is not to correct but to model language to support and minimise the effects</a:t>
            </a:r>
            <a:endParaRPr lang="en-GB" sz="1100" dirty="0"/>
          </a:p>
        </p:txBody>
      </p:sp>
    </p:spTree>
    <p:extLst>
      <p:ext uri="{BB962C8B-B14F-4D97-AF65-F5344CB8AC3E}">
        <p14:creationId xmlns:p14="http://schemas.microsoft.com/office/powerpoint/2010/main" val="219592795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C041078-E76C-75BB-584D-36A21C7F1343}"/>
              </a:ext>
            </a:extLst>
          </p:cNvPr>
          <p:cNvSpPr txBox="1"/>
          <p:nvPr/>
        </p:nvSpPr>
        <p:spPr>
          <a:xfrm>
            <a:off x="223935" y="121298"/>
            <a:ext cx="11747241" cy="2853473"/>
          </a:xfrm>
          <a:prstGeom prst="rect">
            <a:avLst/>
          </a:prstGeom>
          <a:noFill/>
        </p:spPr>
        <p:txBody>
          <a:bodyPr wrap="square" rtlCol="0">
            <a:spAutoFit/>
          </a:bodyPr>
          <a:lstStyle/>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of the difficulties on the child. Effective early appropriate intervention and therapy may possibly prevent educational and social needs in the future and similarly McKean, </a:t>
            </a:r>
            <a:r>
              <a:rPr lang="en-GB" sz="1100" i="1" kern="100" dirty="0">
                <a:effectLst/>
                <a:latin typeface="Arial" panose="020B0604020202020204" pitchFamily="34" charset="0"/>
                <a:ea typeface="Aptos" panose="020B0004020202020204" pitchFamily="34" charset="0"/>
                <a:cs typeface="Times New Roman" panose="02020603050405020304" pitchFamily="18" charset="0"/>
              </a:rPr>
              <a:t>et al</a:t>
            </a:r>
            <a:r>
              <a:rPr lang="en-GB" sz="1100" kern="100" dirty="0">
                <a:effectLst/>
                <a:latin typeface="Arial" panose="020B0604020202020204" pitchFamily="34" charset="0"/>
                <a:ea typeface="Aptos" panose="020B0004020202020204" pitchFamily="34" charset="0"/>
                <a:cs typeface="Times New Roman" panose="02020603050405020304" pitchFamily="18" charset="0"/>
              </a:rPr>
              <a:t>., (2017) states it could prevent underachieving academically compared to peers. Therefore, appropriate interventions are crucial.</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LINDSAY – Eira you mentioned Health visitors, how would the health visitor help the child and parents with verbal dyspraxia?</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50000"/>
              </a:lnSpc>
              <a:spcAft>
                <a:spcPts val="800"/>
              </a:spcAft>
            </a:pPr>
            <a:r>
              <a:rPr lang="en-GB" sz="1100" kern="100" dirty="0">
                <a:effectLst/>
                <a:latin typeface="Arial" panose="020B0604020202020204" pitchFamily="34" charset="0"/>
                <a:ea typeface="Aptos" panose="020B0004020202020204" pitchFamily="34" charset="0"/>
                <a:cs typeface="Times New Roman" panose="02020603050405020304" pitchFamily="18" charset="0"/>
              </a:rPr>
              <a:t>The health visitor will offer support, advice, and give guidance to parents with any concerns based on the evidence. Developing a good relationship with parents is a priority as parents know the child best. When a speech and language delay is identified, a referral is made to specialists when appropriate and continued contribution to the statutory assessment process is followed. However, the report by Curran (2020) highlighted accessing health visitors are difficult at times and the process can be too lengthy causing a delay in receiving the necessary advice needed.</a:t>
            </a:r>
            <a:endParaRPr lang="en-GB" sz="1100" kern="100" dirty="0">
              <a:effectLst/>
              <a:latin typeface="Aptos" panose="020B0004020202020204" pitchFamily="34" charset="0"/>
              <a:ea typeface="Aptos" panose="020B0004020202020204" pitchFamily="34" charset="0"/>
              <a:cs typeface="Times New Roman" panose="02020603050405020304" pitchFamily="18" charset="0"/>
            </a:endParaRPr>
          </a:p>
          <a:p>
            <a:pPr>
              <a:lnSpc>
                <a:spcPct val="107000"/>
              </a:lnSpc>
              <a:spcAft>
                <a:spcPts val="800"/>
              </a:spcAft>
            </a:pPr>
            <a:r>
              <a:rPr lang="en-GB" sz="1800" kern="100" dirty="0">
                <a:effectLst/>
                <a:latin typeface="Arial" panose="020B0604020202020204" pitchFamily="34" charset="0"/>
                <a:ea typeface="Aptos" panose="020B0004020202020204" pitchFamily="34" charset="0"/>
                <a:cs typeface="Times New Roman" panose="02020603050405020304" pitchFamily="18" charset="0"/>
              </a:rPr>
              <a:t>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408858790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ptos" panose="020B000402020202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office theme</Template>
  <TotalTime>2770</TotalTime>
  <Words>5471</Words>
  <Application>Microsoft Office PowerPoint</Application>
  <PresentationFormat>Widescreen</PresentationFormat>
  <Paragraphs>120</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Amasis MT Pro Black</vt:lpstr>
      <vt:lpstr>Aptos</vt:lpstr>
      <vt:lpstr>Aptos Display</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
  <cp:lastModifiedBy>Eira</cp:lastModifiedBy>
  <cp:revision>327</cp:revision>
  <cp:lastPrinted>2024-05-14T10:15:26Z</cp:lastPrinted>
  <dcterms:created xsi:type="dcterms:W3CDTF">2024-05-10T14:06:32Z</dcterms:created>
  <dcterms:modified xsi:type="dcterms:W3CDTF">2024-05-15T09:38:04Z</dcterms:modified>
</cp:coreProperties>
</file>