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5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0396B4-647D-45FE-971B-6E157CA8EDE6}" v="4" dt="2026-10-08T19:25:09.8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1" d="100"/>
          <a:sy n="81" d="100"/>
        </p:scale>
        <p:origin x="8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sabeta Ramona Kadar (2522578)" userId="765abb86-2412-4b9a-a059-68c536998ba2" providerId="ADAL" clId="{A3002C83-F1C3-4F4C-B925-146B56497DB4}"/>
    <pc:docChg chg="modSld">
      <pc:chgData name="Elisabeta Ramona Kadar (2522578)" userId="765abb86-2412-4b9a-a059-68c536998ba2" providerId="ADAL" clId="{A3002C83-F1C3-4F4C-B925-146B56497DB4}" dt="2026-10-08T20:11:20.170" v="125" actId="20577"/>
      <pc:docMkLst>
        <pc:docMk/>
      </pc:docMkLst>
      <pc:sldChg chg="modSp mod">
        <pc:chgData name="Elisabeta Ramona Kadar (2522578)" userId="765abb86-2412-4b9a-a059-68c536998ba2" providerId="ADAL" clId="{A3002C83-F1C3-4F4C-B925-146B56497DB4}" dt="2026-10-08T19:23:00.035" v="0" actId="17032"/>
        <pc:sldMkLst>
          <pc:docMk/>
          <pc:sldMk cId="0" sldId="256"/>
        </pc:sldMkLst>
        <pc:spChg chg="mod">
          <ac:chgData name="Elisabeta Ramona Kadar (2522578)" userId="765abb86-2412-4b9a-a059-68c536998ba2" providerId="ADAL" clId="{A3002C83-F1C3-4F4C-B925-146B56497DB4}" dt="2026-10-08T19:23:00.035" v="0" actId="17032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Elisabeta Ramona Kadar (2522578)" userId="765abb86-2412-4b9a-a059-68c536998ba2" providerId="ADAL" clId="{A3002C83-F1C3-4F4C-B925-146B56497DB4}" dt="2026-10-08T19:37:41.530" v="114" actId="20577"/>
        <pc:sldMkLst>
          <pc:docMk/>
          <pc:sldMk cId="0" sldId="259"/>
        </pc:sldMkLst>
        <pc:spChg chg="mod">
          <ac:chgData name="Elisabeta Ramona Kadar (2522578)" userId="765abb86-2412-4b9a-a059-68c536998ba2" providerId="ADAL" clId="{A3002C83-F1C3-4F4C-B925-146B56497DB4}" dt="2026-10-08T19:37:41.530" v="114" actId="20577"/>
          <ac:spMkLst>
            <pc:docMk/>
            <pc:sldMk cId="0" sldId="259"/>
            <ac:spMk id="5" creationId="{00000000-0000-0000-0000-000000000000}"/>
          </ac:spMkLst>
        </pc:spChg>
      </pc:sldChg>
      <pc:sldChg chg="delSp modSp mod">
        <pc:chgData name="Elisabeta Ramona Kadar (2522578)" userId="765abb86-2412-4b9a-a059-68c536998ba2" providerId="ADAL" clId="{A3002C83-F1C3-4F4C-B925-146B56497DB4}" dt="2026-10-08T20:11:20.170" v="125" actId="20577"/>
        <pc:sldMkLst>
          <pc:docMk/>
          <pc:sldMk cId="0" sldId="265"/>
        </pc:sldMkLst>
        <pc:spChg chg="mod">
          <ac:chgData name="Elisabeta Ramona Kadar (2522578)" userId="765abb86-2412-4b9a-a059-68c536998ba2" providerId="ADAL" clId="{A3002C83-F1C3-4F4C-B925-146B56497DB4}" dt="2026-10-08T20:11:20.170" v="125" actId="20577"/>
          <ac:spMkLst>
            <pc:docMk/>
            <pc:sldMk cId="0" sldId="265"/>
            <ac:spMk id="5" creationId="{00000000-0000-0000-0000-000000000000}"/>
          </ac:spMkLst>
        </pc:spChg>
        <pc:spChg chg="del mod">
          <ac:chgData name="Elisabeta Ramona Kadar (2522578)" userId="765abb86-2412-4b9a-a059-68c536998ba2" providerId="ADAL" clId="{A3002C83-F1C3-4F4C-B925-146B56497DB4}" dt="2026-10-08T20:06:41.303" v="118"/>
          <ac:spMkLst>
            <pc:docMk/>
            <pc:sldMk cId="0" sldId="265"/>
            <ac:spMk id="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E18338-5D12-4A8A-AA13-89297643E9ED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0F50F7-AC8C-44F2-B582-704571314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93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0F50F7-AC8C-44F2-B582-704571314B4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093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005" y="1016955"/>
            <a:ext cx="9140954" cy="33465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cap="all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62963" y="4869030"/>
            <a:ext cx="7152030" cy="9872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0"/>
            <a:ext cx="8582023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41" y="6477000"/>
            <a:ext cx="188595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92240"/>
            <a:ext cx="657221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631FF2A-9DA0-DC5C-0C53-91FDE15093DD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A4208E-B529-0934-86E0-24278D43C68A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1438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46759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398" y="1748474"/>
            <a:ext cx="11125202" cy="47285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5526932-58BC-3B05-A619-8FE2BA7973DD}"/>
              </a:ext>
            </a:extLst>
          </p:cNvPr>
          <p:cNvSpPr/>
          <p:nvPr/>
        </p:nvSpPr>
        <p:spPr>
          <a:xfrm>
            <a:off x="634030" y="565606"/>
            <a:ext cx="11557968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751EC6-9764-CDDF-E8BC-793AD483E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A395EC9-5212-9F09-E9FA-0AB62AFB6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86E48EB-E81D-8C6A-DBE6-738017E5A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114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4572000"/>
            <a:ext cx="11125201" cy="11125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200" cap="all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" y="5715000"/>
            <a:ext cx="11125201" cy="533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2000" b="1" i="0" dirty="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3981764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 t="-419" b="-419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10036" y="6476999"/>
            <a:ext cx="188054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995976" y="6477000"/>
            <a:ext cx="662624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885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86071" y="1016955"/>
            <a:ext cx="3872530" cy="37268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cap="all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6071" y="5134926"/>
            <a:ext cx="3868420" cy="11134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7BE7EAD-CCCA-EA7C-0263-265AA3E43C5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7224095" cy="6858000"/>
          </a:xfrm>
          <a:custGeom>
            <a:avLst/>
            <a:gdLst>
              <a:gd name="connsiteX0" fmla="*/ 0 w 7224095"/>
              <a:gd name="connsiteY0" fmla="*/ 629614 h 6858000"/>
              <a:gd name="connsiteX1" fmla="*/ 7224095 w 7224095"/>
              <a:gd name="connsiteY1" fmla="*/ 629614 h 6858000"/>
              <a:gd name="connsiteX2" fmla="*/ 7224095 w 7224095"/>
              <a:gd name="connsiteY2" fmla="*/ 6858000 h 6858000"/>
              <a:gd name="connsiteX3" fmla="*/ 0 w 7224095"/>
              <a:gd name="connsiteY3" fmla="*/ 6858000 h 6858000"/>
              <a:gd name="connsiteX4" fmla="*/ 0 w 7224095"/>
              <a:gd name="connsiteY4" fmla="*/ 0 h 6858000"/>
              <a:gd name="connsiteX5" fmla="*/ 7224095 w 7224095"/>
              <a:gd name="connsiteY5" fmla="*/ 0 h 6858000"/>
              <a:gd name="connsiteX6" fmla="*/ 7224095 w 7224095"/>
              <a:gd name="connsiteY6" fmla="*/ 565606 h 6858000"/>
              <a:gd name="connsiteX7" fmla="*/ 0 w 7224095"/>
              <a:gd name="connsiteY7" fmla="*/ 56560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24095" h="6858000">
                <a:moveTo>
                  <a:pt x="0" y="629614"/>
                </a:moveTo>
                <a:lnTo>
                  <a:pt x="7224095" y="629614"/>
                </a:lnTo>
                <a:lnTo>
                  <a:pt x="7224095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7224095" y="0"/>
                </a:lnTo>
                <a:lnTo>
                  <a:pt x="7224095" y="565606"/>
                </a:lnTo>
                <a:lnTo>
                  <a:pt x="0" y="565606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67937" y="6476999"/>
            <a:ext cx="189584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2" y="6476999"/>
            <a:ext cx="937594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77000"/>
            <a:ext cx="657221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79DE85-4541-95AA-B871-7CBAD2BA1550}"/>
              </a:ext>
            </a:extLst>
          </p:cNvPr>
          <p:cNvSpPr/>
          <p:nvPr/>
        </p:nvSpPr>
        <p:spPr>
          <a:xfrm>
            <a:off x="0" y="565606"/>
            <a:ext cx="1155797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1349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3400" y="1143000"/>
            <a:ext cx="8576636" cy="52710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cap="all" baseline="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0"/>
            <a:ext cx="857663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41" y="6492240"/>
            <a:ext cx="18913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92240"/>
            <a:ext cx="657222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5F1B314-6B95-45EC-8168-CEA297F1BD40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4E8A7FA-CBEB-E74B-AC79-5D830DAFC993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628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BAE97C67-C2EB-5515-0FDC-A535220C9DF0}"/>
              </a:ext>
            </a:extLst>
          </p:cNvPr>
          <p:cNvSpPr/>
          <p:nvPr/>
        </p:nvSpPr>
        <p:spPr>
          <a:xfrm>
            <a:off x="9110035" y="0"/>
            <a:ext cx="30819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1016955"/>
            <a:ext cx="8195646" cy="112775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7200" cap="all" baseline="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399" y="2510472"/>
            <a:ext cx="8190496" cy="3966527"/>
          </a:xfrm>
          <a:prstGeom prst="rect">
            <a:avLst/>
          </a:prstGeom>
        </p:spPr>
        <p:txBody>
          <a:bodyPr>
            <a:normAutofit/>
          </a:bodyPr>
          <a:lstStyle>
            <a:lvl1pPr marL="4572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1pPr>
            <a:lvl2pPr marL="6858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2pPr>
            <a:lvl3pPr marL="8001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3pPr>
            <a:lvl4pPr marL="10287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4pPr>
            <a:lvl5pPr marL="12573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5758481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91885" y="6492240"/>
            <a:ext cx="1763999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1271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58CA726-6257-4F3F-9296-A3CF5DCA19DB}"/>
              </a:ext>
            </a:extLst>
          </p:cNvPr>
          <p:cNvSpPr/>
          <p:nvPr/>
        </p:nvSpPr>
        <p:spPr>
          <a:xfrm>
            <a:off x="634029" y="2144714"/>
            <a:ext cx="8476007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237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C713386-53DE-AEBA-6318-6C7146DE22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43517" y="1386842"/>
            <a:ext cx="6315083" cy="1127758"/>
          </a:xfrm>
        </p:spPr>
        <p:txBody>
          <a:bodyPr>
            <a:normAutofit/>
          </a:bodyPr>
          <a:lstStyle>
            <a:lvl1pPr>
              <a:defRPr sz="7200" cap="all" baseline="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440984A-B82C-18F1-2933-6DF295884CE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440055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3518" y="2886089"/>
            <a:ext cx="6315082" cy="3336911"/>
          </a:xfrm>
          <a:prstGeom prst="rect">
            <a:avLst/>
          </a:prstGeom>
        </p:spPr>
        <p:txBody>
          <a:bodyPr>
            <a:normAutofit/>
          </a:bodyPr>
          <a:lstStyle>
            <a:lvl1pPr marL="4572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1pPr>
            <a:lvl2pPr marL="5715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2pPr>
            <a:lvl3pPr marL="8001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3pPr>
            <a:lvl4pPr marL="1028700" indent="-3429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4pPr>
            <a:lvl5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43518" y="6477000"/>
            <a:ext cx="3771905" cy="381001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0821" y="6477000"/>
            <a:ext cx="1875160" cy="381001"/>
          </a:xfrm>
          <a:prstGeom prst="rect">
            <a:avLst/>
          </a:prstGeom>
        </p:spPr>
        <p:txBody>
          <a:bodyPr/>
          <a:lstStyle/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86" y="6477000"/>
            <a:ext cx="662614" cy="381001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8E5CA23-2176-4B29-AB27-EDD9AC417271}"/>
              </a:ext>
            </a:extLst>
          </p:cNvPr>
          <p:cNvSpPr/>
          <p:nvPr/>
        </p:nvSpPr>
        <p:spPr>
          <a:xfrm>
            <a:off x="4400554" y="2496190"/>
            <a:ext cx="779144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899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1016955"/>
            <a:ext cx="3491539" cy="4083580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2526" y="1016955"/>
            <a:ext cx="6696073" cy="408357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91338" cy="381001"/>
          </a:xfrm>
          <a:prstGeom prst="rect">
            <a:avLst/>
          </a:prstGeom>
        </p:spPr>
        <p:txBody>
          <a:bodyPr/>
          <a:lstStyle/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AE531BB-71E1-57EF-0879-5979B0C95458}"/>
              </a:ext>
            </a:extLst>
          </p:cNvPr>
          <p:cNvSpPr/>
          <p:nvPr/>
        </p:nvSpPr>
        <p:spPr>
          <a:xfrm>
            <a:off x="4024938" y="570037"/>
            <a:ext cx="8167062" cy="595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1FD272-0797-A5C1-BAB9-E68F518B8158}"/>
              </a:ext>
            </a:extLst>
          </p:cNvPr>
          <p:cNvSpPr/>
          <p:nvPr/>
        </p:nvSpPr>
        <p:spPr>
          <a:xfrm>
            <a:off x="634030" y="570037"/>
            <a:ext cx="3390908" cy="5957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153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3486153" cy="272145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2526" y="1016955"/>
            <a:ext cx="6696074" cy="549052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91338" cy="381001"/>
          </a:xfrm>
          <a:prstGeom prst="rect">
            <a:avLst/>
          </a:prstGeom>
        </p:spPr>
        <p:txBody>
          <a:bodyPr/>
          <a:lstStyle/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922775-D819-CE59-81DF-9A22F9309472}"/>
              </a:ext>
            </a:extLst>
          </p:cNvPr>
          <p:cNvSpPr/>
          <p:nvPr/>
        </p:nvSpPr>
        <p:spPr>
          <a:xfrm>
            <a:off x="4017310" y="565607"/>
            <a:ext cx="817469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1D59CA-78A2-7B8F-A9C7-E86B47BEAE5E}"/>
              </a:ext>
            </a:extLst>
          </p:cNvPr>
          <p:cNvSpPr/>
          <p:nvPr/>
        </p:nvSpPr>
        <p:spPr>
          <a:xfrm>
            <a:off x="634030" y="570037"/>
            <a:ext cx="3390908" cy="5957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496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2523" y="1016956"/>
            <a:ext cx="6696076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99EF452C-FB1E-E93B-DCC5-1D98DE0179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400554" cy="6858000"/>
          </a:xfrm>
          <a:custGeom>
            <a:avLst/>
            <a:gdLst>
              <a:gd name="connsiteX0" fmla="*/ 0 w 4400554"/>
              <a:gd name="connsiteY0" fmla="*/ 634999 h 6858000"/>
              <a:gd name="connsiteX1" fmla="*/ 4400554 w 4400554"/>
              <a:gd name="connsiteY1" fmla="*/ 634999 h 6858000"/>
              <a:gd name="connsiteX2" fmla="*/ 4400554 w 4400554"/>
              <a:gd name="connsiteY2" fmla="*/ 6858000 h 6858000"/>
              <a:gd name="connsiteX3" fmla="*/ 0 w 4400554"/>
              <a:gd name="connsiteY3" fmla="*/ 6858000 h 6858000"/>
              <a:gd name="connsiteX4" fmla="*/ 0 w 4400554"/>
              <a:gd name="connsiteY4" fmla="*/ 0 h 6858000"/>
              <a:gd name="connsiteX5" fmla="*/ 4400554 w 4400554"/>
              <a:gd name="connsiteY5" fmla="*/ 0 h 6858000"/>
              <a:gd name="connsiteX6" fmla="*/ 4400554 w 4400554"/>
              <a:gd name="connsiteY6" fmla="*/ 570991 h 6858000"/>
              <a:gd name="connsiteX7" fmla="*/ 0 w 4400554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00554" h="6858000">
                <a:moveTo>
                  <a:pt x="0" y="634999"/>
                </a:moveTo>
                <a:lnTo>
                  <a:pt x="4400554" y="634999"/>
                </a:lnTo>
                <a:lnTo>
                  <a:pt x="4400554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4400554" y="0"/>
                </a:lnTo>
                <a:lnTo>
                  <a:pt x="4400554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3" y="2145668"/>
            <a:ext cx="6689892" cy="411839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964103" y="6477000"/>
            <a:ext cx="470790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72013" y="6477000"/>
            <a:ext cx="132936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9" y="6477000"/>
            <a:ext cx="657221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C16BEA9-7D3A-E34B-4442-F0BFB853F3F8}"/>
              </a:ext>
            </a:extLst>
          </p:cNvPr>
          <p:cNvSpPr/>
          <p:nvPr/>
        </p:nvSpPr>
        <p:spPr>
          <a:xfrm>
            <a:off x="4408228" y="570993"/>
            <a:ext cx="7142064" cy="64006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462211-E1BA-E90A-00F8-E717C7293E42}"/>
              </a:ext>
            </a:extLst>
          </p:cNvPr>
          <p:cNvSpPr/>
          <p:nvPr/>
        </p:nvSpPr>
        <p:spPr>
          <a:xfrm>
            <a:off x="-2282" y="570991"/>
            <a:ext cx="441051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740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3" y="1016955"/>
            <a:ext cx="7026437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87476243-EB8F-9EFF-F789-0088ABBB0FB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3998133" cy="6858000"/>
          </a:xfrm>
          <a:custGeom>
            <a:avLst/>
            <a:gdLst>
              <a:gd name="connsiteX0" fmla="*/ 0 w 3998133"/>
              <a:gd name="connsiteY0" fmla="*/ 634999 h 6858000"/>
              <a:gd name="connsiteX1" fmla="*/ 3998133 w 3998133"/>
              <a:gd name="connsiteY1" fmla="*/ 634999 h 6858000"/>
              <a:gd name="connsiteX2" fmla="*/ 3998133 w 3998133"/>
              <a:gd name="connsiteY2" fmla="*/ 6858000 h 6858000"/>
              <a:gd name="connsiteX3" fmla="*/ 0 w 3998133"/>
              <a:gd name="connsiteY3" fmla="*/ 6858000 h 6858000"/>
              <a:gd name="connsiteX4" fmla="*/ 0 w 3998133"/>
              <a:gd name="connsiteY4" fmla="*/ 0 h 6858000"/>
              <a:gd name="connsiteX5" fmla="*/ 3998133 w 3998133"/>
              <a:gd name="connsiteY5" fmla="*/ 0 h 6858000"/>
              <a:gd name="connsiteX6" fmla="*/ 3998133 w 3998133"/>
              <a:gd name="connsiteY6" fmla="*/ 570991 h 6858000"/>
              <a:gd name="connsiteX7" fmla="*/ 0 w 3998133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98133" h="6858000">
                <a:moveTo>
                  <a:pt x="0" y="634999"/>
                </a:moveTo>
                <a:lnTo>
                  <a:pt x="3998133" y="634999"/>
                </a:lnTo>
                <a:lnTo>
                  <a:pt x="3998133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3998133" y="0"/>
                </a:lnTo>
                <a:lnTo>
                  <a:pt x="3998133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2145668"/>
            <a:ext cx="7026432" cy="407733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7" y="6477000"/>
            <a:ext cx="5426231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404" y="6477000"/>
            <a:ext cx="94297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4" y="6477000"/>
            <a:ext cx="65722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CF4FA5C-D406-8202-9143-DAEA62C5C872}"/>
              </a:ext>
            </a:extLst>
          </p:cNvPr>
          <p:cNvSpPr/>
          <p:nvPr/>
        </p:nvSpPr>
        <p:spPr>
          <a:xfrm>
            <a:off x="0" y="570992"/>
            <a:ext cx="4019552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082645EB-0315-BBF0-B28C-6A31158DE8D1}"/>
              </a:ext>
            </a:extLst>
          </p:cNvPr>
          <p:cNvSpPr/>
          <p:nvPr/>
        </p:nvSpPr>
        <p:spPr>
          <a:xfrm>
            <a:off x="3997235" y="570992"/>
            <a:ext cx="7560729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6794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1016955"/>
            <a:ext cx="6858000" cy="731519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1" y="2145668"/>
            <a:ext cx="6858000" cy="409352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33401" y="6464300"/>
            <a:ext cx="5366715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900115" y="6464300"/>
            <a:ext cx="929303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829424" y="6464300"/>
            <a:ext cx="561977" cy="39951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70CE66A-15FE-D8FB-D711-D3BB0755F0D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193866" y="1"/>
            <a:ext cx="3998133" cy="6858000"/>
          </a:xfrm>
          <a:custGeom>
            <a:avLst/>
            <a:gdLst>
              <a:gd name="connsiteX0" fmla="*/ 0 w 3998133"/>
              <a:gd name="connsiteY0" fmla="*/ 634999 h 6858000"/>
              <a:gd name="connsiteX1" fmla="*/ 3998133 w 3998133"/>
              <a:gd name="connsiteY1" fmla="*/ 634999 h 6858000"/>
              <a:gd name="connsiteX2" fmla="*/ 3998133 w 3998133"/>
              <a:gd name="connsiteY2" fmla="*/ 6858000 h 6858000"/>
              <a:gd name="connsiteX3" fmla="*/ 0 w 3998133"/>
              <a:gd name="connsiteY3" fmla="*/ 6858000 h 6858000"/>
              <a:gd name="connsiteX4" fmla="*/ 0 w 3998133"/>
              <a:gd name="connsiteY4" fmla="*/ 0 h 6858000"/>
              <a:gd name="connsiteX5" fmla="*/ 3998133 w 3998133"/>
              <a:gd name="connsiteY5" fmla="*/ 0 h 6858000"/>
              <a:gd name="connsiteX6" fmla="*/ 3998133 w 3998133"/>
              <a:gd name="connsiteY6" fmla="*/ 570991 h 6858000"/>
              <a:gd name="connsiteX7" fmla="*/ 0 w 3998133"/>
              <a:gd name="connsiteY7" fmla="*/ 5709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98133" h="6858000">
                <a:moveTo>
                  <a:pt x="0" y="634999"/>
                </a:moveTo>
                <a:lnTo>
                  <a:pt x="3998133" y="634999"/>
                </a:lnTo>
                <a:lnTo>
                  <a:pt x="3998133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3998133" y="0"/>
                </a:lnTo>
                <a:lnTo>
                  <a:pt x="3998133" y="570991"/>
                </a:lnTo>
                <a:lnTo>
                  <a:pt x="0" y="5709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E19B021D-A5A3-D515-C491-988160E0708C}"/>
              </a:ext>
            </a:extLst>
          </p:cNvPr>
          <p:cNvSpPr/>
          <p:nvPr/>
        </p:nvSpPr>
        <p:spPr>
          <a:xfrm>
            <a:off x="8172447" y="570992"/>
            <a:ext cx="4019552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F6879252-7B61-583A-CF4D-92BF27416ADC}"/>
              </a:ext>
            </a:extLst>
          </p:cNvPr>
          <p:cNvSpPr/>
          <p:nvPr/>
        </p:nvSpPr>
        <p:spPr>
          <a:xfrm>
            <a:off x="633137" y="570992"/>
            <a:ext cx="7560729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625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1016955"/>
            <a:ext cx="4573438" cy="1328932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1" y="2495232"/>
            <a:ext cx="4573438" cy="372776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77000"/>
            <a:ext cx="292155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54946" y="6477000"/>
            <a:ext cx="1100995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53312" y="6477000"/>
            <a:ext cx="552253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103B3571-8BEB-7B5F-5141-60BE7E4F2B98}"/>
              </a:ext>
            </a:extLst>
          </p:cNvPr>
          <p:cNvSpPr/>
          <p:nvPr/>
        </p:nvSpPr>
        <p:spPr>
          <a:xfrm>
            <a:off x="631405" y="570990"/>
            <a:ext cx="5024894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6359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275" y="1016955"/>
            <a:ext cx="3445936" cy="1328932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056A831-274A-4E01-51DC-29FC50834A4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533400" y="2495232"/>
            <a:ext cx="3445936" cy="372776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33400" y="6477000"/>
            <a:ext cx="207677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610177" y="6477000"/>
            <a:ext cx="94976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59943" y="6477000"/>
            <a:ext cx="42920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0BBEF0D8-DF37-CB82-D6FC-4B18E864B26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02979" y="0"/>
            <a:ext cx="7584144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8DC2254B-5D42-9D5B-16C8-9FAF562F458A}"/>
              </a:ext>
            </a:extLst>
          </p:cNvPr>
          <p:cNvSpPr/>
          <p:nvPr/>
        </p:nvSpPr>
        <p:spPr>
          <a:xfrm>
            <a:off x="615697" y="570989"/>
            <a:ext cx="3987282" cy="64012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2771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0" y="1016955"/>
            <a:ext cx="2770539" cy="1875475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769544" cy="2844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477000"/>
            <a:ext cx="140446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477000"/>
            <a:ext cx="708857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80" y="6477000"/>
            <a:ext cx="657220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3AEE3D4D-61F7-E7A0-0EB4-DE705A2CAF60}"/>
              </a:ext>
            </a:extLst>
          </p:cNvPr>
          <p:cNvSpPr/>
          <p:nvPr/>
        </p:nvSpPr>
        <p:spPr>
          <a:xfrm>
            <a:off x="8326322" y="570989"/>
            <a:ext cx="3332277" cy="64008"/>
          </a:xfrm>
          <a:custGeom>
            <a:avLst/>
            <a:gdLst>
              <a:gd name="connsiteX0" fmla="*/ 0 w 7152036"/>
              <a:gd name="connsiteY0" fmla="*/ 0 h 64008"/>
              <a:gd name="connsiteX1" fmla="*/ 7152036 w 7152036"/>
              <a:gd name="connsiteY1" fmla="*/ 0 h 64008"/>
              <a:gd name="connsiteX2" fmla="*/ 7152036 w 7152036"/>
              <a:gd name="connsiteY2" fmla="*/ 64008 h 64008"/>
              <a:gd name="connsiteX3" fmla="*/ 0 w 7152036"/>
              <a:gd name="connsiteY3" fmla="*/ 64008 h 64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52036" h="64008">
                <a:moveTo>
                  <a:pt x="0" y="0"/>
                </a:moveTo>
                <a:lnTo>
                  <a:pt x="7152036" y="0"/>
                </a:lnTo>
                <a:lnTo>
                  <a:pt x="7152036" y="64008"/>
                </a:lnTo>
                <a:lnTo>
                  <a:pt x="0" y="6400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4075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3623948"/>
            <a:ext cx="3486152" cy="2599051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242949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3623949"/>
            <a:ext cx="7252664" cy="2599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6999"/>
            <a:ext cx="189133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693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016955"/>
            <a:ext cx="11125199" cy="731519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6" name="Picture Placeholder 11">
            <a:extLst>
              <a:ext uri="{FF2B5EF4-FFF2-40B4-BE49-F238E27FC236}">
                <a16:creationId xmlns:a16="http://schemas.microsoft.com/office/drawing/2014/main" id="{61ACD7CC-7A35-CC8D-F7DA-128B795065B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2145668"/>
            <a:ext cx="6291878" cy="4728525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None/>
              <a:defRPr lang="en-US" dirty="0"/>
            </a:lvl1pPr>
          </a:lstStyle>
          <a:p>
            <a:pPr marL="228600" lvl="0" indent="-228600"/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145668"/>
            <a:ext cx="4815505" cy="419049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5" y="6492240"/>
            <a:ext cx="321529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058398" y="6492240"/>
            <a:ext cx="942982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1379" y="6492240"/>
            <a:ext cx="657221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335081-FA52-F16F-A616-E20DA766DB57}"/>
              </a:ext>
            </a:extLst>
          </p:cNvPr>
          <p:cNvSpPr/>
          <p:nvPr/>
        </p:nvSpPr>
        <p:spPr>
          <a:xfrm>
            <a:off x="634030" y="565606"/>
            <a:ext cx="11557968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1213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1016955"/>
            <a:ext cx="3486153" cy="1316347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6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34030" y="2495233"/>
            <a:ext cx="3385517" cy="3727765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6142" y="1016954"/>
            <a:ext cx="7082457" cy="520604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6999"/>
            <a:ext cx="1891338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77000"/>
            <a:ext cx="657226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5CA24FE-7F15-0A35-2050-28F4CE33B91F}"/>
              </a:ext>
            </a:extLst>
          </p:cNvPr>
          <p:cNvSpPr/>
          <p:nvPr/>
        </p:nvSpPr>
        <p:spPr>
          <a:xfrm>
            <a:off x="634030" y="565606"/>
            <a:ext cx="338552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9E0A62-7502-AFE4-4860-6DE00EB6D1D5}"/>
              </a:ext>
            </a:extLst>
          </p:cNvPr>
          <p:cNvSpPr/>
          <p:nvPr/>
        </p:nvSpPr>
        <p:spPr>
          <a:xfrm>
            <a:off x="4019547" y="565605"/>
            <a:ext cx="8172453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8543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473C94E-2C8E-3F68-4792-D2F9DD866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2961" y="5109525"/>
            <a:ext cx="8195638" cy="744634"/>
          </a:xfrm>
        </p:spPr>
        <p:txBody>
          <a:bodyPr anchor="b">
            <a:normAutofit/>
          </a:bodyPr>
          <a:lstStyle>
            <a:lvl1pPr>
              <a:defRPr sz="2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E6EBA2-EEB8-DB5B-897E-6DAE1530B3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33400" y="533400"/>
            <a:ext cx="11125200" cy="4576763"/>
          </a:xfrm>
        </p:spPr>
        <p:txBody>
          <a:bodyPr>
            <a:normAutofit/>
          </a:bodyPr>
          <a:lstStyle>
            <a:lvl1pPr marL="0" indent="0">
              <a:buNone/>
              <a:defRPr sz="300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77000"/>
            <a:ext cx="857663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77000"/>
            <a:ext cx="1880546" cy="3810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CD9F1A0-57DB-F034-0AB9-2E671ABA4CDD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66B7340E-9893-2D44-91EA-76771EE522E6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2806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3399" y="1016955"/>
            <a:ext cx="11125201" cy="4840285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4572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6858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914400" indent="0">
              <a:lnSpc>
                <a:spcPct val="90000"/>
              </a:lnSpc>
              <a:spcBef>
                <a:spcPts val="0"/>
              </a:spcBef>
              <a:buNone/>
              <a:defRPr sz="7200" b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0"/>
            <a:ext cx="8576637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39"/>
            <a:ext cx="1891338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0"/>
            <a:ext cx="662624" cy="36576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10F272-8DCB-3D9F-8EA6-FBDD6B7DFDA3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38ED97-EB88-D071-C45A-D0C32569D40D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4761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467745" y="5216204"/>
            <a:ext cx="8190855" cy="640080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3398" y="1016954"/>
            <a:ext cx="11125201" cy="3711571"/>
          </a:xfrm>
          <a:prstGeom prst="rect">
            <a:avLst/>
          </a:prstGeom>
        </p:spPr>
        <p:txBody>
          <a:bodyPr anchor="t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None/>
              <a:defRPr sz="7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78961" cy="365760"/>
          </a:xfrm>
          <a:prstGeom prst="rect">
            <a:avLst/>
          </a:prstGeom>
        </p:spPr>
        <p:txBody>
          <a:bodyPr/>
          <a:lstStyle/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68" y="6492241"/>
            <a:ext cx="657231" cy="365760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22AFB11-60F0-1BFB-3EE2-25A317606ED4}"/>
              </a:ext>
            </a:extLst>
          </p:cNvPr>
          <p:cNvSpPr/>
          <p:nvPr/>
        </p:nvSpPr>
        <p:spPr>
          <a:xfrm>
            <a:off x="9110040" y="6155911"/>
            <a:ext cx="3081959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DB6C2DA-9756-1101-616C-92AE71300FD8}"/>
              </a:ext>
            </a:extLst>
          </p:cNvPr>
          <p:cNvSpPr/>
          <p:nvPr/>
        </p:nvSpPr>
        <p:spPr>
          <a:xfrm>
            <a:off x="3467745" y="6155911"/>
            <a:ext cx="5642289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9332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6"/>
            <a:ext cx="11125201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7" name="Content Placeholder 5">
            <a:extLst>
              <a:ext uri="{FF2B5EF4-FFF2-40B4-BE49-F238E27FC236}">
                <a16:creationId xmlns:a16="http://schemas.microsoft.com/office/drawing/2014/main" id="{2D30AC1E-99F3-1176-72D1-F6FF258E307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33399" y="1883248"/>
            <a:ext cx="5075238" cy="433975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8" name="Content Placeholder 11">
            <a:extLst>
              <a:ext uri="{FF2B5EF4-FFF2-40B4-BE49-F238E27FC236}">
                <a16:creationId xmlns:a16="http://schemas.microsoft.com/office/drawing/2014/main" id="{54CE6F64-34A4-5E4B-21B9-E65B60D60DF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83043" y="1883248"/>
            <a:ext cx="5075556" cy="433975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39"/>
            <a:ext cx="662624" cy="365761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DF6D21-8591-4FB9-5FF0-44B10800DC79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A7345B5-8AF1-C46D-5FB8-FF298EC5943D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42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3399" y="1883248"/>
            <a:ext cx="5074920" cy="37561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33399" y="2444434"/>
            <a:ext cx="5075238" cy="377856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83679" y="1883247"/>
            <a:ext cx="5074920" cy="37561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83043" y="2444434"/>
            <a:ext cx="5075556" cy="377856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B0A7ECD-2835-13DC-1392-DC6E9D6B14EE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3FF6D6A-BF5E-8499-2E05-993B26BA4977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9022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1112519"/>
          </a:xfrm>
          <a:prstGeom prst="rect">
            <a:avLst/>
          </a:prstGeom>
        </p:spPr>
        <p:txBody>
          <a:bodyPr anchor="t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41"/>
            <a:ext cx="662624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0F7BCB4-DC28-7382-4A0F-0498411C4247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5560D8-36FC-D0D1-04BB-54F2CCBC8B5E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6982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1970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1860235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398" y="3258190"/>
            <a:ext cx="11125201" cy="296481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  <a:lvl2pPr marL="228600" indent="0">
              <a:buNone/>
              <a:defRPr>
                <a:solidFill>
                  <a:schemeClr val="tx2"/>
                </a:solidFill>
              </a:defRPr>
            </a:lvl2pPr>
            <a:lvl3pPr marL="457200" indent="0">
              <a:buNone/>
              <a:defRPr>
                <a:solidFill>
                  <a:schemeClr val="tx2"/>
                </a:solidFill>
              </a:defRPr>
            </a:lvl3pPr>
            <a:lvl4pPr marL="685800" indent="0">
              <a:buNone/>
              <a:defRPr>
                <a:solidFill>
                  <a:schemeClr val="tx2"/>
                </a:solidFill>
              </a:defRPr>
            </a:lvl4pPr>
            <a:lvl5pPr marL="914400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504949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14990" y="6492241"/>
            <a:ext cx="1043610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612DD4-C154-5A34-CBE2-09022345DFF5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245B82D-4F13-20D2-DD25-C26E60C48A92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0730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016955"/>
            <a:ext cx="8576636" cy="1842020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3400" y="4614992"/>
            <a:ext cx="8576506" cy="160800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4572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6858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914400" indent="0">
              <a:buNone/>
              <a:defRPr sz="2000" b="1" i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400" y="6492241"/>
            <a:ext cx="857663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4" y="6492241"/>
            <a:ext cx="657226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0E45243-34A7-09D9-589C-A28D8FB592BD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77B2CF5-DB49-E6FB-F72A-24AA38988AEC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853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5"/>
            <a:ext cx="11125201" cy="7467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3398" y="1748474"/>
            <a:ext cx="11125202" cy="47285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3399" y="6476998"/>
            <a:ext cx="8576637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10036" y="6476998"/>
            <a:ext cx="1885951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5BCAD085-E8A6-8845-BD4E-CB4CCA059FC4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1379" y="6476998"/>
            <a:ext cx="657221" cy="3810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>
                <a:solidFill>
                  <a:schemeClr val="tx2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624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  <p:sldLayoutId id="2147483749" r:id="rId14"/>
    <p:sldLayoutId id="2147483750" r:id="rId15"/>
    <p:sldLayoutId id="2147483751" r:id="rId16"/>
    <p:sldLayoutId id="2147483752" r:id="rId17"/>
    <p:sldLayoutId id="2147483753" r:id="rId18"/>
    <p:sldLayoutId id="2147483754" r:id="rId19"/>
    <p:sldLayoutId id="2147483755" r:id="rId20"/>
    <p:sldLayoutId id="2147483756" r:id="rId21"/>
    <p:sldLayoutId id="2147483757" r:id="rId22"/>
    <p:sldLayoutId id="2147483758" r:id="rId23"/>
    <p:sldLayoutId id="2147483759" r:id="rId24"/>
    <p:sldLayoutId id="2147483760" r:id="rId25"/>
    <p:sldLayoutId id="2147483761" r:id="rId26"/>
    <p:sldLayoutId id="2147483762" r:id="rId27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0" kern="1200" spc="0" baseline="0">
          <a:solidFill>
            <a:schemeClr val="tx2"/>
          </a:solidFill>
          <a:latin typeface="+mj-lt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0" orient="horz" pos="2160">
          <p15:clr>
            <a:srgbClr val="F26B43"/>
          </p15:clr>
        </p15:guide>
        <p15:guide id="31" pos="3840">
          <p15:clr>
            <a:srgbClr val="F26B43"/>
          </p15:clr>
        </p15:guide>
        <p15:guide id="32" pos="336">
          <p15:clr>
            <a:srgbClr val="F26B43"/>
          </p15:clr>
        </p15:guide>
        <p15:guide id="33" pos="7344">
          <p15:clr>
            <a:srgbClr val="F26B43"/>
          </p15:clr>
        </p15:guide>
        <p15:guide id="34" orient="horz" pos="4080">
          <p15:clr>
            <a:srgbClr val="F26B43"/>
          </p15:clr>
        </p15:guide>
        <p15:guide id="35" orient="horz" pos="1344">
          <p15:clr>
            <a:srgbClr val="F26B43"/>
          </p15:clr>
        </p15:guide>
        <p15:guide id="36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8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3657600" cy="6858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502920" y="731520"/>
            <a:ext cx="914400" cy="914400"/>
          </a:xfrm>
          <a:prstGeom prst="ellipse">
            <a:avLst/>
          </a:prstGeom>
          <a:solidFill>
            <a:srgbClr val="48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2057400" y="5166360"/>
            <a:ext cx="594360" cy="594360"/>
          </a:xfrm>
          <a:prstGeom prst="ellipse">
            <a:avLst/>
          </a:prstGeom>
          <a:solidFill>
            <a:srgbClr val="82AAA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2697480" y="1737360"/>
            <a:ext cx="384048" cy="384048"/>
          </a:xfrm>
          <a:prstGeom prst="ellipse">
            <a:avLst/>
          </a:prstGeom>
          <a:solidFill>
            <a:srgbClr val="6991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4251960" y="960120"/>
            <a:ext cx="7223760" cy="1554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500" b="1">
                <a:solidFill>
                  <a:srgbClr val="23374B"/>
                </a:solidFill>
                <a:latin typeface="Aptos Display"/>
              </a:defRPr>
            </a:pPr>
            <a:r>
              <a:t>Applying Bowlby's</a:t>
            </a:r>
            <a:br/>
            <a:r>
              <a:t>Attachment Theory</a:t>
            </a:r>
          </a:p>
          <a:p>
            <a:pPr>
              <a:defRPr sz="2700">
                <a:solidFill>
                  <a:srgbClr val="488287"/>
                </a:solidFill>
                <a:latin typeface="Aptos Display"/>
              </a:defRPr>
            </a:pPr>
            <a:r>
              <a:t>to Support Shona's Development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79392" y="2788920"/>
            <a:ext cx="65836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 b="1">
                <a:solidFill>
                  <a:srgbClr val="5A646C"/>
                </a:solidFill>
                <a:latin typeface="Aptos"/>
              </a:defRPr>
            </a:pPr>
            <a:r>
              <a:t>Lifespan Development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79392" y="3429000"/>
            <a:ext cx="6766560" cy="21945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700"/>
              </a:spcAft>
              <a:defRPr sz="1550">
                <a:solidFill>
                  <a:srgbClr val="262B30"/>
                </a:solidFill>
                <a:latin typeface="Aptos"/>
              </a:defRPr>
            </a:pPr>
            <a:r>
              <a:t>Student Name: Elisabeta Ramona Kadar</a:t>
            </a:r>
          </a:p>
          <a:p>
            <a:pPr>
              <a:spcAft>
                <a:spcPts val="700"/>
              </a:spcAft>
              <a:defRPr sz="1550">
                <a:solidFill>
                  <a:srgbClr val="262B30"/>
                </a:solidFill>
                <a:latin typeface="Aptos"/>
              </a:defRPr>
            </a:pPr>
            <a:r>
              <a:t>Student Number: 2522578</a:t>
            </a:r>
          </a:p>
          <a:p>
            <a:pPr>
              <a:spcAft>
                <a:spcPts val="700"/>
              </a:spcAft>
              <a:defRPr sz="1550">
                <a:solidFill>
                  <a:srgbClr val="262B30"/>
                </a:solidFill>
                <a:latin typeface="Aptos"/>
              </a:defRPr>
            </a:pPr>
            <a:r>
              <a:t>Course: Psychology in Health and Social Care</a:t>
            </a:r>
          </a:p>
          <a:p>
            <a:pPr>
              <a:spcAft>
                <a:spcPts val="700"/>
              </a:spcAft>
              <a:defRPr sz="1550">
                <a:solidFill>
                  <a:srgbClr val="262B30"/>
                </a:solidFill>
                <a:latin typeface="Aptos"/>
              </a:defRPr>
            </a:pPr>
            <a:r>
              <a:t>Module: LCHS4010_BIRM</a:t>
            </a:r>
          </a:p>
          <a:p>
            <a:pPr>
              <a:spcAft>
                <a:spcPts val="700"/>
              </a:spcAft>
              <a:defRPr sz="1550">
                <a:solidFill>
                  <a:srgbClr val="262B30"/>
                </a:solidFill>
                <a:latin typeface="Aptos"/>
              </a:defRPr>
            </a:pPr>
            <a:r>
              <a:t>Lecturer: Prabjot Kaur Sahota</a:t>
            </a:r>
          </a:p>
          <a:p>
            <a:pPr>
              <a:spcAft>
                <a:spcPts val="700"/>
              </a:spcAft>
              <a:defRPr sz="1550">
                <a:solidFill>
                  <a:srgbClr val="262B30"/>
                </a:solidFill>
                <a:latin typeface="Aptos"/>
              </a:defRPr>
            </a:pPr>
            <a:r>
              <a:t>Academic Year: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48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23374B"/>
                </a:solidFill>
                <a:latin typeface="Aptos Display"/>
              </a:defRPr>
            </a:pPr>
            <a:r>
              <a:t>Introduction to the Case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34440"/>
            <a:ext cx="6720840" cy="489204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Shona's Situation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👧  3 years old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🏫  Recently joined nursery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😟  Separation anxiety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💬  Limited verbal communication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👭  Difficulty engaging in group play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543800" y="1234440"/>
            <a:ext cx="4050791" cy="489204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Aim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Apply Bowlby's Attachment Theory to understand Shona's developmental needs.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Identify appropriate support strategies for the nursery setting.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26679" y="5742431"/>
            <a:ext cx="3685031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 i="1">
                <a:solidFill>
                  <a:srgbClr val="5A646C"/>
                </a:solidFill>
                <a:latin typeface="Aptos"/>
              </a:defRPr>
            </a:pPr>
            <a:r>
              <a:t>(Berlin, 2021)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CE2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21792" y="6556248"/>
            <a:ext cx="1088136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A646C"/>
                </a:solidFill>
                <a:latin typeface="Aptos"/>
              </a:defRPr>
            </a:pPr>
            <a:r>
              <a:t>Applying Bowlby's Attachment Theory to Support Shona's Development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201400" y="6510528"/>
            <a:ext cx="41148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46C"/>
                </a:solidFill>
                <a:latin typeface="Aptos"/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48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23374B"/>
                </a:solidFill>
                <a:latin typeface="Aptos Display"/>
              </a:defRPr>
            </a:pPr>
            <a:r>
              <a:t>Bowlby's Attachment Theory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>
                <a:solidFill>
                  <a:srgbClr val="5A646C"/>
                </a:solidFill>
                <a:latin typeface="Aptos"/>
              </a:defRPr>
            </a:pPr>
            <a:r>
              <a:t>Key concepts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5349240" cy="498348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Attachment &amp; Secure Base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❤️ Attachment — an emotional bond between a child and caregiver.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🏠 Secure base — a trusted caregiver provides safety and confidence to explore.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When worried or uncertain, children may seek comfort and reassurance.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45352" y="1234440"/>
            <a:ext cx="5349240" cy="498348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Internal Working Model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🧠 Early relationships can influence expectations of relationships and interactions.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🌱 Secure attachment is associated with emotional security, exploration and positive social development.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A sensitive practitioner can help a child feel safer in a new setting.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28232" y="5833872"/>
            <a:ext cx="4983479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 i="1">
                <a:solidFill>
                  <a:srgbClr val="5A646C"/>
                </a:solidFill>
                <a:latin typeface="Aptos"/>
              </a:defRPr>
            </a:pPr>
            <a:r>
              <a:t>(Berlin, 2021; Nivison et al., 2026)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201400" y="6510528"/>
            <a:ext cx="41148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46C"/>
                </a:solidFill>
                <a:latin typeface="Aptos"/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48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23374B"/>
                </a:solidFill>
                <a:latin typeface="Aptos Display"/>
              </a:defRPr>
            </a:pPr>
            <a:r>
              <a:t>Applying Attachment Theory to Shona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34440"/>
            <a:ext cx="6858000" cy="498348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rPr dirty="0"/>
              <a:t>Understanding Shona's </a:t>
            </a:r>
            <a:r>
              <a:rPr dirty="0" err="1"/>
              <a:t>Behaviour</a:t>
            </a:r>
            <a:endParaRPr dirty="0"/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rPr dirty="0"/>
              <a:t>😟 Separation anxiety — </a:t>
            </a:r>
            <a:r>
              <a:rPr lang="en-GB" dirty="0"/>
              <a:t>when her carers leave, Shona </a:t>
            </a:r>
            <a:r>
              <a:rPr dirty="0"/>
              <a:t> becomes distressed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rPr dirty="0"/>
              <a:t>💬 Limited communication —</a:t>
            </a:r>
            <a:r>
              <a:rPr lang="en-GB" dirty="0"/>
              <a:t> </a:t>
            </a:r>
            <a:r>
              <a:rPr dirty="0"/>
              <a:t>her confidence in communicating her needs</a:t>
            </a:r>
            <a:r>
              <a:rPr lang="en-GB" dirty="0"/>
              <a:t> can be affected by anxiety.</a:t>
            </a:r>
            <a:endParaRPr dirty="0"/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rPr dirty="0"/>
              <a:t>👭 Group play — </a:t>
            </a:r>
            <a:r>
              <a:rPr lang="en-GB" dirty="0"/>
              <a:t>in some social situations, she</a:t>
            </a:r>
            <a:r>
              <a:rPr dirty="0"/>
              <a:t> may need greater emotional security before confidently exploring</a:t>
            </a:r>
            <a:r>
              <a:rPr lang="en-GB" dirty="0"/>
              <a:t>.</a:t>
            </a:r>
            <a:endParaRPr dirty="0"/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rPr dirty="0"/>
              <a:t>🧑‍🏫 A consistent practitioner can provide a safe and predictable relationship.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662672" y="1234440"/>
            <a:ext cx="3931920" cy="498348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rPr dirty="0"/>
              <a:t>Key Point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rPr dirty="0" err="1"/>
              <a:t>Behaviour</a:t>
            </a:r>
            <a:r>
              <a:rPr dirty="0"/>
              <a:t> should be understood as communication of the child's needs.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rPr dirty="0"/>
              <a:t>Avoid simply describing Shona as difficult or unwilling to participate.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845552" y="5833872"/>
            <a:ext cx="35661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 i="1">
                <a:solidFill>
                  <a:srgbClr val="5A646C"/>
                </a:solidFill>
                <a:latin typeface="Aptos"/>
              </a:defRPr>
            </a:pPr>
            <a:r>
              <a:t>(Opie et al., 2026)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01400" y="6510528"/>
            <a:ext cx="41148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46C"/>
                </a:solidFill>
                <a:latin typeface="Aptos"/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48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23374B"/>
                </a:solidFill>
                <a:latin typeface="Aptos Display"/>
              </a:defRPr>
            </a:pPr>
            <a:r>
              <a:t>Supporting Shona in Nursery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>
                <a:solidFill>
                  <a:srgbClr val="5A646C"/>
                </a:solidFill>
                <a:latin typeface="Aptos"/>
              </a:defRPr>
            </a:pPr>
            <a:r>
              <a:t>Creating a secure base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6675120" cy="498348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Practical Strategies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🧑‍🏫 Consistent key person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📅 Predictable daily routines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❤️ Warm and responsive interactions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⏳ Gradual settling-in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🧸 Comfort object from home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👋 Positive and consistent goodbye routine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👨‍👩‍👧 Partnership with Shona's carers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479792" y="1234440"/>
            <a:ext cx="4114800" cy="498348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Goal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Help Shona develop trust and emotional security.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Increase confidence within the nursery environment.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Support gradual participation in nursery activities.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662671" y="5833872"/>
            <a:ext cx="3749039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 i="1">
                <a:solidFill>
                  <a:srgbClr val="5A646C"/>
                </a:solidFill>
                <a:latin typeface="Aptos"/>
              </a:defRPr>
            </a:pPr>
            <a:r>
              <a:t>(Nivison et al., 2026; Spilt &amp; Koomen, 2022)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201400" y="6510528"/>
            <a:ext cx="41148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46C"/>
                </a:solidFill>
                <a:latin typeface="Aptos"/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48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23374B"/>
                </a:solidFill>
                <a:latin typeface="Aptos Display"/>
              </a:defRPr>
            </a:pPr>
            <a:r>
              <a:t>Supporting Communication and Social Development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34440"/>
            <a:ext cx="5349240" cy="498348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Communication Strategies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📚 Storytelling activities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🖼️ Visual aids and picture cards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💬 Adult language modelling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👥 Small-group discussions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45352" y="1234440"/>
            <a:ext cx="5349240" cy="498348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Social Development Strategies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🤝 Peer buddy support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🎲 Guided play activities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⭐ Positive reinforcement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👭 Gradual introduction to larger groups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CE2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21792" y="6556248"/>
            <a:ext cx="1088136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A646C"/>
                </a:solidFill>
                <a:latin typeface="Aptos"/>
              </a:defRPr>
            </a:pPr>
            <a:r>
              <a:t>(Spilt &amp; Koomen, 2022)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201400" y="6510528"/>
            <a:ext cx="41148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46C"/>
                </a:solidFill>
                <a:latin typeface="Aptos"/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48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23374B"/>
                </a:solidFill>
                <a:latin typeface="Aptos Display"/>
              </a:defRPr>
            </a:pPr>
            <a:r>
              <a:t>Nature and Nurture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>
                <a:solidFill>
                  <a:srgbClr val="5A646C"/>
                </a:solidFill>
                <a:latin typeface="Aptos"/>
              </a:defRPr>
            </a:pPr>
            <a:r>
              <a:t>Influences on Shona's development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5349240" cy="498348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Nature 🧬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Temperament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Emotional sensitivity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Individual characteristics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45352" y="1234440"/>
            <a:ext cx="5349240" cy="498348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Nurture ❤️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Family relationships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Attachment experiences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Previous experiences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Nursery environment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Practitioner support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CE2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21792" y="6556248"/>
            <a:ext cx="1088136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A646C"/>
                </a:solidFill>
                <a:latin typeface="Aptos"/>
              </a:defRPr>
            </a:pPr>
            <a:r>
              <a:t>(Keller, 2018; Strand, 2020)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880360" y="5650992"/>
            <a:ext cx="6446520" cy="502920"/>
          </a:xfrm>
          <a:prstGeom prst="roundRect">
            <a:avLst/>
          </a:prstGeom>
          <a:solidFill>
            <a:srgbClr val="DDED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700" b="1">
                <a:solidFill>
                  <a:srgbClr val="23374B"/>
                </a:solidFill>
                <a:latin typeface="Aptos"/>
              </a:defRPr>
            </a:pPr>
            <a:r>
              <a:t>Nature + Nurture → Development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201400" y="6510528"/>
            <a:ext cx="41148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46C"/>
                </a:solidFill>
                <a:latin typeface="Aptos"/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48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23374B"/>
                </a:solidFill>
                <a:latin typeface="Aptos Display"/>
              </a:defRPr>
            </a:pPr>
            <a:r>
              <a:t>Evaluation of Bowlby's Attachment Theory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34440"/>
            <a:ext cx="5349240" cy="498348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Strengths ✅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Explains the importance of emotional security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Supported by research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Useful for understanding separation anxiety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Provides practical guidance for practitioners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Highlights sensitive relationships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45352" y="1234440"/>
            <a:ext cx="5349240" cy="498348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Limitations ⚠️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Does not explain every aspect of child development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Can place strong emphasis on early relationships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Cultural differences challenge universal assumptions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Shona's behaviour alone should not be used to diagnose attachment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CE2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21792" y="6556248"/>
            <a:ext cx="1088136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50">
                <a:solidFill>
                  <a:srgbClr val="5A646C"/>
                </a:solidFill>
                <a:latin typeface="Aptos"/>
              </a:defRPr>
            </a:pPr>
            <a:r>
              <a:t>(Deneault et al., 2023; Keller, 2018; Opie et al., 2026)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201400" y="6510528"/>
            <a:ext cx="41148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46C"/>
                </a:solidFill>
                <a:latin typeface="Aptos"/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48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23374B"/>
                </a:solidFill>
                <a:latin typeface="Aptos Display"/>
              </a:defRPr>
            </a:pPr>
            <a:r>
              <a:t>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>
                <a:solidFill>
                  <a:srgbClr val="5A646C"/>
                </a:solidFill>
                <a:latin typeface="Aptos"/>
              </a:defRPr>
            </a:pPr>
            <a:r>
              <a:t>Key findings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234440"/>
            <a:ext cx="6720840" cy="489204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t>Supporting Shona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❤️ Emotional security is important for development.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🤝 A consistent and responsive relationship can support confidence.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💬 Communication can be supported through sensitive strategies.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🎲 Gradual opportunities for play can encourage social development.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t>🏫 A predictable nursery environment can provide a secure base.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543800" y="1234440"/>
            <a:ext cx="4050791" cy="4892040"/>
          </a:xfrm>
          <a:prstGeom prst="roundRect">
            <a:avLst/>
          </a:prstGeom>
          <a:solidFill>
            <a:srgbClr val="F5F8F8"/>
          </a:solidFill>
          <a:ln>
            <a:solidFill>
              <a:srgbClr val="DEE6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28600" tIns="164592" rIns="182880" bIns="109728" rtlCol="0" anchor="ctr"/>
          <a:lstStyle/>
          <a:p>
            <a:pPr algn="ctr">
              <a:defRPr sz="1900" b="1">
                <a:solidFill>
                  <a:srgbClr val="488287"/>
                </a:solidFill>
                <a:latin typeface="Aptos"/>
              </a:defRPr>
            </a:pPr>
            <a:r>
              <a:rPr dirty="0"/>
              <a:t>Final Message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rPr dirty="0"/>
              <a:t>Supporting Shona's emotional security can help her communicate, explore, develop relationships and participate more confidently in nursery life.</a:t>
            </a:r>
          </a:p>
          <a:p>
            <a:pPr>
              <a:spcBef>
                <a:spcPts val="700"/>
              </a:spcBef>
              <a:defRPr sz="1700">
                <a:solidFill>
                  <a:srgbClr val="262B30"/>
                </a:solidFill>
                <a:latin typeface="Aptos"/>
              </a:defRPr>
            </a:pPr>
            <a:r>
              <a:rPr dirty="0"/>
              <a:t>Attachment should be considered alongside nature, nurture, culture and individual developmental needs.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201400" y="6510528"/>
            <a:ext cx="41148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46C"/>
                </a:solidFill>
                <a:latin typeface="Aptos"/>
              </a:defRPr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4882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47472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23374B"/>
                </a:solidFill>
                <a:latin typeface="Aptos Display"/>
              </a:defRPr>
            </a:pPr>
            <a:r>
              <a:t>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1170432"/>
            <a:ext cx="10881360" cy="27684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  <a:defRPr sz="1030">
                <a:solidFill>
                  <a:srgbClr val="262B30"/>
                </a:solidFill>
                <a:latin typeface="Aptos"/>
              </a:defRPr>
            </a:pPr>
            <a:r>
              <a:rPr dirty="0"/>
              <a:t>Berlin, L. J. (2021). The value added of attachment theory, research, and intervention for US child</a:t>
            </a:r>
            <a:r>
              <a:rPr lang="en-GB" dirty="0"/>
              <a:t> </a:t>
            </a:r>
            <a:r>
              <a:rPr dirty="0"/>
              <a:t>care and early childhood education: Reflecting and carrying forward the legacy of Edward Zigler. Development and Psychopathology, 33(2), 545–553. https://doi.org/10.1017/S0954579420001571</a:t>
            </a:r>
          </a:p>
          <a:p>
            <a:pPr>
              <a:lnSpc>
                <a:spcPct val="100000"/>
              </a:lnSpc>
              <a:spcAft>
                <a:spcPts val="800"/>
              </a:spcAft>
              <a:defRPr sz="1030">
                <a:solidFill>
                  <a:srgbClr val="262B30"/>
                </a:solidFill>
                <a:latin typeface="Aptos"/>
              </a:defRPr>
            </a:pPr>
            <a:r>
              <a:rPr dirty="0"/>
              <a:t>Deneault, A.-A., Hammond, S. I., &amp; Madigan, S. (2023). A meta-analysis of child-parent attachment in early childhood and</a:t>
            </a:r>
            <a:r>
              <a:rPr lang="en-GB" dirty="0"/>
              <a:t> </a:t>
            </a:r>
            <a:r>
              <a:rPr dirty="0" err="1"/>
              <a:t>prosociality</a:t>
            </a:r>
            <a:r>
              <a:rPr dirty="0"/>
              <a:t>. Developmental Psychology, 59(2), 236–255. https://doi.org/10.1037/dev0001484</a:t>
            </a:r>
          </a:p>
          <a:p>
            <a:pPr>
              <a:lnSpc>
                <a:spcPct val="100000"/>
              </a:lnSpc>
              <a:spcAft>
                <a:spcPts val="800"/>
              </a:spcAft>
              <a:defRPr sz="1030">
                <a:solidFill>
                  <a:srgbClr val="262B30"/>
                </a:solidFill>
                <a:latin typeface="Aptos"/>
              </a:defRPr>
            </a:pPr>
            <a:r>
              <a:rPr dirty="0"/>
              <a:t>Keller, H. (2018). Universality claim of attachment theory: Children's socioemotional development across cultures. Proceedings of the National Academy of Sciences, 115(45), 11414–11419. https://doi.org/10.1073/pnas.1720325115</a:t>
            </a:r>
          </a:p>
          <a:p>
            <a:pPr>
              <a:lnSpc>
                <a:spcPct val="100000"/>
              </a:lnSpc>
              <a:spcAft>
                <a:spcPts val="800"/>
              </a:spcAft>
              <a:defRPr sz="1030">
                <a:solidFill>
                  <a:srgbClr val="262B30"/>
                </a:solidFill>
                <a:latin typeface="Aptos"/>
              </a:defRPr>
            </a:pPr>
            <a:r>
              <a:rPr dirty="0"/>
              <a:t>Nivison, M. D., Fearon, P., Jenkins, J. M., &amp; Madigan, S. (2026). Annual Research Review: The role of caregiver sensitivity in children's developmental outcomes: An umbrella review. Journal of Child Psychology and Psychiatry, 67(4), 486–507. https://doi.org/10.1111/jcpp.70087</a:t>
            </a:r>
          </a:p>
          <a:p>
            <a:pPr>
              <a:lnSpc>
                <a:spcPct val="100000"/>
              </a:lnSpc>
              <a:spcAft>
                <a:spcPts val="800"/>
              </a:spcAft>
              <a:defRPr sz="1030">
                <a:solidFill>
                  <a:srgbClr val="262B30"/>
                </a:solidFill>
                <a:latin typeface="Aptos"/>
              </a:defRPr>
            </a:pPr>
            <a:r>
              <a:rPr dirty="0"/>
              <a:t>Opie, J. E., Waters, E., Duschinsky, R., et al. (2026). Practitioner review: Clinical insights from attachment theory and research for professionals working with young children and their families. Journal of Child Psychology and Psychiatry, 67(5), 723–739. https://doi.org/10.1111/jcpp.70126</a:t>
            </a:r>
          </a:p>
          <a:p>
            <a:pPr>
              <a:lnSpc>
                <a:spcPct val="100000"/>
              </a:lnSpc>
              <a:spcAft>
                <a:spcPts val="800"/>
              </a:spcAft>
              <a:defRPr sz="1030">
                <a:solidFill>
                  <a:srgbClr val="262B30"/>
                </a:solidFill>
                <a:latin typeface="Aptos"/>
              </a:defRPr>
            </a:pPr>
            <a:r>
              <a:rPr dirty="0"/>
              <a:t>Spilt, J. L., &amp; Koomen, H. M. Y. (2022). Three decades of research on individual teacher-child relationships: A chronological review of prominent attachment-based themes. Frontiers in Education, 7. https://doi.org/10.3389/feduc.2022.920985</a:t>
            </a:r>
          </a:p>
          <a:p>
            <a:pPr>
              <a:lnSpc>
                <a:spcPct val="100000"/>
              </a:lnSpc>
              <a:spcAft>
                <a:spcPts val="800"/>
              </a:spcAft>
              <a:defRPr sz="1030">
                <a:solidFill>
                  <a:srgbClr val="262B30"/>
                </a:solidFill>
                <a:latin typeface="Aptos"/>
              </a:defRPr>
            </a:pPr>
            <a:r>
              <a:rPr dirty="0"/>
              <a:t>Strand, P. S. (2020). The security-seeking impulse and the unification of attachment and culture. Psychological Review, 127(5), 778–791. https://doi.org/10.1037/rev0000194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CE2E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201400" y="6510528"/>
            <a:ext cx="41148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46C"/>
                </a:solidFill>
                <a:latin typeface="Aptos"/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dulo">
  <a:themeElements>
    <a:clrScheme name="Project Status Report">
      <a:dk1>
        <a:srgbClr val="000000"/>
      </a:dk1>
      <a:lt1>
        <a:srgbClr val="FFFFFF"/>
      </a:lt1>
      <a:dk2>
        <a:srgbClr val="3B4546"/>
      </a:dk2>
      <a:lt2>
        <a:srgbClr val="E7E6E6"/>
      </a:lt2>
      <a:accent1>
        <a:srgbClr val="B36041"/>
      </a:accent1>
      <a:accent2>
        <a:srgbClr val="6F8185"/>
      </a:accent2>
      <a:accent3>
        <a:srgbClr val="C78F8F"/>
      </a:accent3>
      <a:accent4>
        <a:srgbClr val="647961"/>
      </a:accent4>
      <a:accent5>
        <a:srgbClr val="B09C54"/>
      </a:accent5>
      <a:accent6>
        <a:srgbClr val="9AA749"/>
      </a:accent6>
      <a:hlink>
        <a:srgbClr val="75A073"/>
      </a:hlink>
      <a:folHlink>
        <a:srgbClr val="BD9C5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ulo" id="{37AC43F2-9181-4AE3-B669-CCC580C183C1}" vid="{7A2AE0A7-E8DE-4D1D-AEB1-3FD1924482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Modulo</Template>
  <TotalTime>59</TotalTime>
  <Words>1009</Words>
  <Application>Microsoft Office PowerPoint</Application>
  <PresentationFormat>Widescreen</PresentationFormat>
  <Paragraphs>125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Aptos</vt:lpstr>
      <vt:lpstr>Arial</vt:lpstr>
      <vt:lpstr>Modulo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Elisabeta Ramona Kadar (2522578)</cp:lastModifiedBy>
  <cp:revision>2</cp:revision>
  <dcterms:created xsi:type="dcterms:W3CDTF">2013-01-27T09:14:16Z</dcterms:created>
  <dcterms:modified xsi:type="dcterms:W3CDTF">2026-10-08T20:11:24Z</dcterms:modified>
  <cp:category/>
</cp:coreProperties>
</file>