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20856F-F88D-4C8B-95FA-3E243642A7DD}" v="622" dt="2021-07-12T11:38:19.3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61" autoAdjust="0"/>
    <p:restoredTop sz="94660"/>
  </p:normalViewPr>
  <p:slideViewPr>
    <p:cSldViewPr snapToGrid="0">
      <p:cViewPr varScale="1">
        <p:scale>
          <a:sx n="96" d="100"/>
          <a:sy n="96" d="100"/>
        </p:scale>
        <p:origin x="400"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0D4E46AA-1EC0-4433-9956-E798E94A6FB7}" type="datetimeFigureOut">
              <a:rPr lang="en-US" smtClean="0"/>
              <a:t>4/14/22</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4107177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0D4E46AA-1EC0-4433-9956-E798E94A6FB7}" type="datetimeFigureOut">
              <a:rPr lang="en-US" smtClean="0"/>
              <a:t>4/14/22</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376184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D4E46AA-1EC0-4433-9956-E798E94A6FB7}" type="datetimeFigureOut">
              <a:rPr lang="en-US" smtClean="0"/>
              <a:t>4/14/22</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981022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0D4E46AA-1EC0-4433-9956-E798E94A6FB7}" type="datetimeFigureOut">
              <a:rPr lang="en-US" smtClean="0"/>
              <a:t>4/14/22</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053456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0D4E46AA-1EC0-4433-9956-E798E94A6FB7}" type="datetimeFigureOut">
              <a:rPr lang="en-US" smtClean="0"/>
              <a:t>4/14/22</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849827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0D4E46AA-1EC0-4433-9956-E798E94A6FB7}" type="datetimeFigureOut">
              <a:rPr lang="en-US" smtClean="0"/>
              <a:t>4/14/22</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5213548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D4E46AA-1EC0-4433-9956-E798E94A6FB7}" type="datetimeFigureOut">
              <a:rPr lang="en-US" smtClean="0"/>
              <a:t>4/14/22</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4341209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0D4E46AA-1EC0-4433-9956-E798E94A6FB7}" type="datetimeFigureOut">
              <a:rPr lang="en-US" smtClean="0"/>
              <a:t>4/14/22</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579367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0D4E46AA-1EC0-4433-9956-E798E94A6FB7}" type="datetimeFigureOut">
              <a:rPr lang="en-US" smtClean="0"/>
              <a:t>4/14/22</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183745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0D4E46AA-1EC0-4433-9956-E798E94A6FB7}" type="datetimeFigureOut">
              <a:rPr lang="en-US" smtClean="0"/>
              <a:t>4/14/22</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072278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D4E46AA-1EC0-4433-9956-E798E94A6FB7}" type="datetimeFigureOut">
              <a:rPr lang="en-US" smtClean="0"/>
              <a:t>4/14/22</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096014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0"/>
            <a:ext cx="10363200" cy="1314443"/>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853369"/>
            <a:ext cx="10363200" cy="308846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0D4E46AA-1EC0-4433-9956-E798E94A6FB7}" type="datetimeFigureOut">
              <a:rPr lang="en-US" smtClean="0"/>
              <a:pPr/>
              <a:t>4/14/22</a:t>
            </a:fld>
            <a:endParaRPr lang="en-US" dirty="0"/>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38C08-47C7-4847-B0BE-B9D8DEEB3D1B}" type="slidenum">
              <a:rPr lang="en-US" smtClean="0"/>
              <a:pPr/>
              <a:t>‹#›</a:t>
            </a:fld>
            <a:endParaRPr lang="en-US" dirty="0"/>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9493035"/>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17" r:id="rId6"/>
    <p:sldLayoutId id="2147483713" r:id="rId7"/>
    <p:sldLayoutId id="2147483714" r:id="rId8"/>
    <p:sldLayoutId id="2147483715" r:id="rId9"/>
    <p:sldLayoutId id="2147483716" r:id="rId10"/>
    <p:sldLayoutId id="2147483718"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274320" indent="0" algn="l" defTabSz="914400" rtl="0" eaLnBrk="1" latinLnBrk="0" hangingPunct="1">
        <a:lnSpc>
          <a:spcPct val="120000"/>
        </a:lnSpc>
        <a:spcBef>
          <a:spcPts val="500"/>
        </a:spcBef>
        <a:buSzPct val="87000"/>
        <a:buFontTx/>
        <a:buNone/>
        <a:defRPr sz="1800"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594360" indent="0" algn="l" defTabSz="914400" rtl="0" eaLnBrk="1" latinLnBrk="0" hangingPunct="1">
        <a:lnSpc>
          <a:spcPct val="120000"/>
        </a:lnSpc>
        <a:spcBef>
          <a:spcPts val="500"/>
        </a:spcBef>
        <a:buSzPct val="87000"/>
        <a:buFontTx/>
        <a:buNone/>
        <a:defRPr sz="1400"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ight bulb with hanging lights background">
            <a:extLst>
              <a:ext uri="{FF2B5EF4-FFF2-40B4-BE49-F238E27FC236}">
                <a16:creationId xmlns:a16="http://schemas.microsoft.com/office/drawing/2014/main" id="{11D201CD-4C13-48F2-94F5-8C30299F5FFE}"/>
              </a:ext>
            </a:extLst>
          </p:cNvPr>
          <p:cNvPicPr>
            <a:picLocks noChangeAspect="1"/>
          </p:cNvPicPr>
          <p:nvPr/>
        </p:nvPicPr>
        <p:blipFill rotWithShape="1">
          <a:blip r:embed="rId2"/>
          <a:srcRect t="10362" r="-2" b="3794"/>
          <a:stretch/>
        </p:blipFill>
        <p:spPr>
          <a:xfrm>
            <a:off x="20" y="10"/>
            <a:ext cx="12191979" cy="6857989"/>
          </a:xfrm>
          <a:prstGeom prst="rect">
            <a:avLst/>
          </a:prstGeom>
        </p:spPr>
      </p:pic>
      <p:sp>
        <p:nvSpPr>
          <p:cNvPr id="11" name="Rectangle 10">
            <a:extLst>
              <a:ext uri="{FF2B5EF4-FFF2-40B4-BE49-F238E27FC236}">
                <a16:creationId xmlns:a16="http://schemas.microsoft.com/office/drawing/2014/main" id="{9BD78BA5-2579-4D62-B68F-2289D39BF3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23364" y="914400"/>
            <a:ext cx="8200925" cy="1330126"/>
          </a:xfrm>
        </p:spPr>
        <p:txBody>
          <a:bodyPr anchor="t">
            <a:normAutofit/>
          </a:bodyPr>
          <a:lstStyle/>
          <a:p>
            <a:r>
              <a:rPr lang="en-GB" sz="3600" b="1" dirty="0">
                <a:solidFill>
                  <a:srgbClr val="FFFFFF"/>
                </a:solidFill>
                <a:latin typeface="Georgia Pro Semibold"/>
              </a:rPr>
              <a:t>Effective communication in a business setting</a:t>
            </a:r>
          </a:p>
        </p:txBody>
      </p:sp>
      <p:sp>
        <p:nvSpPr>
          <p:cNvPr id="3" name="Subtitle 2"/>
          <p:cNvSpPr>
            <a:spLocks noGrp="1"/>
          </p:cNvSpPr>
          <p:nvPr>
            <p:ph type="subTitle" idx="1"/>
          </p:nvPr>
        </p:nvSpPr>
        <p:spPr>
          <a:xfrm>
            <a:off x="925290" y="4912393"/>
            <a:ext cx="9178077" cy="1153581"/>
          </a:xfrm>
        </p:spPr>
        <p:txBody>
          <a:bodyPr anchor="t">
            <a:normAutofit/>
          </a:bodyPr>
          <a:lstStyle/>
          <a:p>
            <a:r>
              <a:rPr lang="en-GB" dirty="0">
                <a:solidFill>
                  <a:srgbClr val="FFFFFF"/>
                </a:solidFill>
              </a:rPr>
              <a:t>Timur Avci</a:t>
            </a:r>
          </a:p>
        </p:txBody>
      </p:sp>
      <p:cxnSp>
        <p:nvCxnSpPr>
          <p:cNvPr id="13" name="Straight Connector 12">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752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FED3F4-E08E-45E1-A220-4F2E05DB9110}"/>
              </a:ext>
            </a:extLst>
          </p:cNvPr>
          <p:cNvSpPr>
            <a:spLocks noGrp="1"/>
          </p:cNvSpPr>
          <p:nvPr>
            <p:ph type="title"/>
          </p:nvPr>
        </p:nvSpPr>
        <p:spPr>
          <a:xfrm>
            <a:off x="914399" y="1320272"/>
            <a:ext cx="3862865" cy="4470928"/>
          </a:xfrm>
        </p:spPr>
        <p:txBody>
          <a:bodyPr anchor="b">
            <a:normAutofit/>
          </a:bodyPr>
          <a:lstStyle/>
          <a:p>
            <a:r>
              <a:rPr lang="en-GB" dirty="0"/>
              <a:t>Theories relating to models of communication</a:t>
            </a:r>
          </a:p>
        </p:txBody>
      </p:sp>
      <p:cxnSp>
        <p:nvCxnSpPr>
          <p:cNvPr id="10" name="Straight Connector 9">
            <a:extLst>
              <a:ext uri="{FF2B5EF4-FFF2-40B4-BE49-F238E27FC236}">
                <a16:creationId xmlns:a16="http://schemas.microsoft.com/office/drawing/2014/main" id="{9BDAFE29-04A0-463D-818A-CF92F3272E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770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C6C900-CD2A-4454-80CF-F41107D744C4}"/>
              </a:ext>
            </a:extLst>
          </p:cNvPr>
          <p:cNvSpPr>
            <a:spLocks noGrp="1"/>
          </p:cNvSpPr>
          <p:nvPr>
            <p:ph idx="1"/>
          </p:nvPr>
        </p:nvSpPr>
        <p:spPr>
          <a:xfrm>
            <a:off x="6400800" y="1366284"/>
            <a:ext cx="4796346" cy="4416409"/>
          </a:xfrm>
        </p:spPr>
        <p:txBody>
          <a:bodyPr vert="horz" lIns="91440" tIns="45720" rIns="91440" bIns="45720" rtlCol="0" anchor="t">
            <a:normAutofit/>
          </a:bodyPr>
          <a:lstStyle/>
          <a:p>
            <a:r>
              <a:rPr lang="en-GB" b="1" dirty="0">
                <a:ea typeface="+mn-lt"/>
                <a:cs typeface="+mn-lt"/>
              </a:rPr>
              <a:t>The three most well known models for communication are Linear, Interactional, and Transactional. As West &amp; Turner (2007) explain, each model sheds light on the development of communication, but emphasizes different parts of the communication process.</a:t>
            </a:r>
            <a:endParaRPr lang="en-GB" b="1" dirty="0"/>
          </a:p>
        </p:txBody>
      </p:sp>
    </p:spTree>
    <p:extLst>
      <p:ext uri="{BB962C8B-B14F-4D97-AF65-F5344CB8AC3E}">
        <p14:creationId xmlns:p14="http://schemas.microsoft.com/office/powerpoint/2010/main" val="3786153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B002F8-5C9E-4905-B222-529277829F17}"/>
              </a:ext>
            </a:extLst>
          </p:cNvPr>
          <p:cNvSpPr>
            <a:spLocks noGrp="1"/>
          </p:cNvSpPr>
          <p:nvPr>
            <p:ph idx="1"/>
          </p:nvPr>
        </p:nvSpPr>
        <p:spPr>
          <a:xfrm>
            <a:off x="914399" y="1365228"/>
            <a:ext cx="10363200" cy="3715989"/>
          </a:xfrm>
        </p:spPr>
        <p:txBody>
          <a:bodyPr vert="horz" lIns="91440" tIns="45720" rIns="91440" bIns="45720" rtlCol="0" anchor="t">
            <a:normAutofit/>
          </a:bodyPr>
          <a:lstStyle/>
          <a:p>
            <a:r>
              <a:rPr lang="en-GB" sz="1800" b="1" dirty="0">
                <a:ea typeface="+mn-lt"/>
                <a:cs typeface="+mn-lt"/>
              </a:rPr>
              <a:t>The linear communication model explains the process of one-way communication, whereby a sender transmits a message and a receiver absorbs it. It's a straightforward communication model that's used across businesses to assist with customer communication-driven activities such as marketing, sales and PR.</a:t>
            </a:r>
          </a:p>
          <a:p>
            <a:r>
              <a:rPr lang="en-GB" sz="1800" b="1" dirty="0">
                <a:ea typeface="+mn-lt"/>
                <a:cs typeface="+mn-lt"/>
              </a:rPr>
              <a:t>Interactive communication, Internet can be taken as the best way of interactive communication as receiver can give feedback even in newspapers and books, social media, interactive marketing and user generated contents, ATM machines, online shopping, chat rooms, etc </a:t>
            </a:r>
            <a:endParaRPr lang="en-GB" sz="1800" b="1" dirty="0"/>
          </a:p>
          <a:p>
            <a:r>
              <a:rPr lang="en-GB" sz="1800" b="1" dirty="0">
                <a:ea typeface="+mn-lt"/>
                <a:cs typeface="+mn-lt"/>
              </a:rPr>
              <a:t>The transactional model of communication refers to the continuous exchange of information where both the sender and receiver are involved in the process and take turns to communicate messages. The participants are known as communicators and can be either human beings or machines</a:t>
            </a:r>
            <a:endParaRPr lang="en-GB" sz="1800" b="1" dirty="0"/>
          </a:p>
          <a:p>
            <a:endParaRPr lang="en-GB" sz="1800" b="1" dirty="0"/>
          </a:p>
        </p:txBody>
      </p:sp>
    </p:spTree>
    <p:extLst>
      <p:ext uri="{BB962C8B-B14F-4D97-AF65-F5344CB8AC3E}">
        <p14:creationId xmlns:p14="http://schemas.microsoft.com/office/powerpoint/2010/main" val="3844281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Diagram, schematic&#10;&#10;Description automatically generated">
            <a:extLst>
              <a:ext uri="{FF2B5EF4-FFF2-40B4-BE49-F238E27FC236}">
                <a16:creationId xmlns:a16="http://schemas.microsoft.com/office/drawing/2014/main" id="{0AC1D60C-2AB6-4427-8F36-C2E73033D989}"/>
              </a:ext>
            </a:extLst>
          </p:cNvPr>
          <p:cNvPicPr>
            <a:picLocks noGrp="1" noChangeAspect="1"/>
          </p:cNvPicPr>
          <p:nvPr>
            <p:ph idx="1"/>
          </p:nvPr>
        </p:nvPicPr>
        <p:blipFill>
          <a:blip r:embed="rId2"/>
          <a:stretch>
            <a:fillRect/>
          </a:stretch>
        </p:blipFill>
        <p:spPr>
          <a:xfrm>
            <a:off x="531112" y="916992"/>
            <a:ext cx="4603469" cy="3088460"/>
          </a:xfrm>
        </p:spPr>
      </p:pic>
      <p:pic>
        <p:nvPicPr>
          <p:cNvPr id="5" name="Picture 5" descr="Diagram&#10;&#10;Description automatically generated">
            <a:extLst>
              <a:ext uri="{FF2B5EF4-FFF2-40B4-BE49-F238E27FC236}">
                <a16:creationId xmlns:a16="http://schemas.microsoft.com/office/drawing/2014/main" id="{108A9EA3-5EB4-4F8D-926E-F879E6C4319D}"/>
              </a:ext>
            </a:extLst>
          </p:cNvPr>
          <p:cNvPicPr>
            <a:picLocks noChangeAspect="1"/>
          </p:cNvPicPr>
          <p:nvPr/>
        </p:nvPicPr>
        <p:blipFill>
          <a:blip r:embed="rId3"/>
          <a:stretch>
            <a:fillRect/>
          </a:stretch>
        </p:blipFill>
        <p:spPr>
          <a:xfrm>
            <a:off x="6553200" y="827144"/>
            <a:ext cx="4769223" cy="3105971"/>
          </a:xfrm>
          <a:prstGeom prst="rect">
            <a:avLst/>
          </a:prstGeom>
        </p:spPr>
      </p:pic>
      <p:pic>
        <p:nvPicPr>
          <p:cNvPr id="6" name="Picture 6" descr="Diagram&#10;&#10;Description automatically generated">
            <a:extLst>
              <a:ext uri="{FF2B5EF4-FFF2-40B4-BE49-F238E27FC236}">
                <a16:creationId xmlns:a16="http://schemas.microsoft.com/office/drawing/2014/main" id="{20AA258E-B495-45A2-A66C-DECE7E8B816D}"/>
              </a:ext>
            </a:extLst>
          </p:cNvPr>
          <p:cNvPicPr>
            <a:picLocks noChangeAspect="1"/>
          </p:cNvPicPr>
          <p:nvPr/>
        </p:nvPicPr>
        <p:blipFill>
          <a:blip r:embed="rId4"/>
          <a:stretch>
            <a:fillRect/>
          </a:stretch>
        </p:blipFill>
        <p:spPr>
          <a:xfrm>
            <a:off x="2895600" y="3933571"/>
            <a:ext cx="4123764" cy="2702246"/>
          </a:xfrm>
          <a:prstGeom prst="rect">
            <a:avLst/>
          </a:prstGeom>
        </p:spPr>
      </p:pic>
    </p:spTree>
    <p:extLst>
      <p:ext uri="{BB962C8B-B14F-4D97-AF65-F5344CB8AC3E}">
        <p14:creationId xmlns:p14="http://schemas.microsoft.com/office/powerpoint/2010/main" val="8235244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8289997-BABB-4141-9248-0ADB6D36B334}"/>
              </a:ext>
            </a:extLst>
          </p:cNvPr>
          <p:cNvPicPr>
            <a:picLocks noChangeAspect="1"/>
          </p:cNvPicPr>
          <p:nvPr/>
        </p:nvPicPr>
        <p:blipFill rotWithShape="1">
          <a:blip r:embed="rId2">
            <a:alphaModFix amt="40000"/>
          </a:blip>
          <a:srcRect t="15606" r="-2" b="-2"/>
          <a:stretch/>
        </p:blipFill>
        <p:spPr>
          <a:xfrm>
            <a:off x="20" y="152"/>
            <a:ext cx="12191980" cy="6857848"/>
          </a:xfrm>
          <a:prstGeom prst="rect">
            <a:avLst/>
          </a:prstGeom>
        </p:spPr>
      </p:pic>
      <p:sp>
        <p:nvSpPr>
          <p:cNvPr id="2" name="Title 1">
            <a:extLst>
              <a:ext uri="{FF2B5EF4-FFF2-40B4-BE49-F238E27FC236}">
                <a16:creationId xmlns:a16="http://schemas.microsoft.com/office/drawing/2014/main" id="{EDF5CEB9-F0F6-409B-963B-8E78C12711CF}"/>
              </a:ext>
            </a:extLst>
          </p:cNvPr>
          <p:cNvSpPr>
            <a:spLocks noGrp="1"/>
          </p:cNvSpPr>
          <p:nvPr>
            <p:ph type="title"/>
          </p:nvPr>
        </p:nvSpPr>
        <p:spPr>
          <a:xfrm>
            <a:off x="912629" y="1371600"/>
            <a:ext cx="5758628" cy="2696866"/>
          </a:xfrm>
        </p:spPr>
        <p:txBody>
          <a:bodyPr vert="horz" lIns="91440" tIns="45720" rIns="91440" bIns="45720" rtlCol="0" anchor="t">
            <a:normAutofit/>
          </a:bodyPr>
          <a:lstStyle/>
          <a:p>
            <a:r>
              <a:rPr lang="en-US" dirty="0">
                <a:solidFill>
                  <a:srgbClr val="FFFFFF"/>
                </a:solidFill>
              </a:rPr>
              <a:t>The channels of communication that can be used to improve communication.</a:t>
            </a:r>
          </a:p>
        </p:txBody>
      </p:sp>
      <p:cxnSp>
        <p:nvCxnSpPr>
          <p:cNvPr id="15" name="Straight Connector 14">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95656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C9BFCD3-D750-4215-9FAD-05320AEFD817}"/>
              </a:ext>
            </a:extLst>
          </p:cNvPr>
          <p:cNvSpPr>
            <a:spLocks noGrp="1"/>
          </p:cNvSpPr>
          <p:nvPr>
            <p:ph idx="1"/>
          </p:nvPr>
        </p:nvSpPr>
        <p:spPr>
          <a:xfrm>
            <a:off x="824753" y="1051463"/>
            <a:ext cx="3943762" cy="5446177"/>
          </a:xfrm>
        </p:spPr>
        <p:txBody>
          <a:bodyPr vert="horz" lIns="91440" tIns="45720" rIns="91440" bIns="45720" rtlCol="0" anchor="t">
            <a:normAutofit/>
          </a:bodyPr>
          <a:lstStyle/>
          <a:p>
            <a:pPr>
              <a:lnSpc>
                <a:spcPct val="110000"/>
              </a:lnSpc>
            </a:pPr>
            <a:r>
              <a:rPr lang="en-GB" sz="1300" b="1" dirty="0">
                <a:ea typeface="+mn-lt"/>
                <a:cs typeface="+mn-lt"/>
              </a:rPr>
              <a:t>Communication channels</a:t>
            </a:r>
            <a:r>
              <a:rPr lang="en-GB" sz="1300" dirty="0">
                <a:ea typeface="+mn-lt"/>
                <a:cs typeface="+mn-lt"/>
              </a:rPr>
              <a:t> are the means through which people in an organization communicate and interact with each other. Without the right communication channels in place, it becomes extremely challenging to align employees with the business goals, break down silos, and drive innovation in the workplace</a:t>
            </a:r>
            <a:endParaRPr lang="en-GB" sz="1300" dirty="0"/>
          </a:p>
          <a:p>
            <a:pPr>
              <a:lnSpc>
                <a:spcPct val="110000"/>
              </a:lnSpc>
            </a:pPr>
            <a:endParaRPr lang="en-GB" sz="1300"/>
          </a:p>
          <a:p>
            <a:pPr>
              <a:lnSpc>
                <a:spcPct val="110000"/>
              </a:lnSpc>
            </a:pPr>
            <a:r>
              <a:rPr lang="en-GB" sz="1300" dirty="0"/>
              <a:t>Formal communication channels</a:t>
            </a:r>
            <a:r>
              <a:rPr lang="en-GB" sz="1300" dirty="0">
                <a:ea typeface="+mn-lt"/>
                <a:cs typeface="+mn-lt"/>
              </a:rPr>
              <a:t> includes exchange of information such as the goals, policies and procedures of an organization. </a:t>
            </a:r>
          </a:p>
          <a:p>
            <a:r>
              <a:rPr lang="en-GB" sz="1300" dirty="0">
                <a:ea typeface="+mn-lt"/>
                <a:cs typeface="+mn-lt"/>
              </a:rPr>
              <a:t>Informal communication channels are also used to deliver official business messages but in a more relaxed way</a:t>
            </a:r>
            <a:endParaRPr lang="en-GB" dirty="0">
              <a:ea typeface="+mn-lt"/>
              <a:cs typeface="+mn-lt"/>
            </a:endParaRPr>
          </a:p>
          <a:p>
            <a:r>
              <a:rPr lang="en-GB" sz="1600" dirty="0">
                <a:ea typeface="+mn-lt"/>
                <a:cs typeface="+mn-lt"/>
              </a:rPr>
              <a:t> </a:t>
            </a:r>
            <a:r>
              <a:rPr lang="en-GB" sz="1300" dirty="0"/>
              <a:t>Digital communication channels, </a:t>
            </a:r>
            <a:r>
              <a:rPr lang="en-GB" sz="1300" dirty="0">
                <a:ea typeface="+mn-lt"/>
                <a:cs typeface="+mn-lt"/>
              </a:rPr>
              <a:t>Electronic means of communication include various online tools that employees use to stay connected with each other and keep up with the company news and updates.</a:t>
            </a:r>
          </a:p>
          <a:p>
            <a:endParaRPr lang="en-GB" sz="1300" dirty="0"/>
          </a:p>
          <a:p>
            <a:pPr>
              <a:lnSpc>
                <a:spcPct val="110000"/>
              </a:lnSpc>
            </a:pPr>
            <a:endParaRPr lang="en-GB" sz="1300" dirty="0"/>
          </a:p>
          <a:p>
            <a:pPr>
              <a:lnSpc>
                <a:spcPct val="110000"/>
              </a:lnSpc>
            </a:pPr>
            <a:endParaRPr lang="en-GB" sz="1300"/>
          </a:p>
        </p:txBody>
      </p:sp>
      <p:pic>
        <p:nvPicPr>
          <p:cNvPr id="5" name="Picture 4" descr="White puzzle with one red piece">
            <a:extLst>
              <a:ext uri="{FF2B5EF4-FFF2-40B4-BE49-F238E27FC236}">
                <a16:creationId xmlns:a16="http://schemas.microsoft.com/office/drawing/2014/main" id="{C8FAFA0D-5A66-4D2C-BBEA-3E62E7D6C8CC}"/>
              </a:ext>
            </a:extLst>
          </p:cNvPr>
          <p:cNvPicPr>
            <a:picLocks noChangeAspect="1"/>
          </p:cNvPicPr>
          <p:nvPr/>
        </p:nvPicPr>
        <p:blipFill rotWithShape="1">
          <a:blip r:embed="rId2"/>
          <a:srcRect l="24074" r="22510"/>
          <a:stretch/>
        </p:blipFill>
        <p:spPr>
          <a:xfrm>
            <a:off x="5679452" y="10"/>
            <a:ext cx="6512547" cy="6857990"/>
          </a:xfrm>
          <a:prstGeom prst="rect">
            <a:avLst/>
          </a:prstGeom>
        </p:spPr>
      </p:pic>
    </p:spTree>
    <p:extLst>
      <p:ext uri="{BB962C8B-B14F-4D97-AF65-F5344CB8AC3E}">
        <p14:creationId xmlns:p14="http://schemas.microsoft.com/office/powerpoint/2010/main" val="387313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uzzle pieces">
            <a:extLst>
              <a:ext uri="{FF2B5EF4-FFF2-40B4-BE49-F238E27FC236}">
                <a16:creationId xmlns:a16="http://schemas.microsoft.com/office/drawing/2014/main" id="{0361BFCA-9934-4709-8EDD-C9073B9D6C3D}"/>
              </a:ext>
            </a:extLst>
          </p:cNvPr>
          <p:cNvPicPr>
            <a:picLocks noChangeAspect="1"/>
          </p:cNvPicPr>
          <p:nvPr/>
        </p:nvPicPr>
        <p:blipFill rotWithShape="1">
          <a:blip r:embed="rId2"/>
          <a:srcRect t="4468" r="-2" b="10825"/>
          <a:stretch/>
        </p:blipFill>
        <p:spPr>
          <a:xfrm>
            <a:off x="20" y="10"/>
            <a:ext cx="12191979" cy="6857989"/>
          </a:xfrm>
          <a:prstGeom prst="rect">
            <a:avLst/>
          </a:prstGeom>
        </p:spPr>
      </p:pic>
      <p:sp>
        <p:nvSpPr>
          <p:cNvPr id="13" name="Rectangle 12">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3DB447-36B0-4DC6-9A51-91876AF36BC2}"/>
              </a:ext>
            </a:extLst>
          </p:cNvPr>
          <p:cNvSpPr>
            <a:spLocks noGrp="1"/>
          </p:cNvSpPr>
          <p:nvPr>
            <p:ph type="title"/>
          </p:nvPr>
        </p:nvSpPr>
        <p:spPr>
          <a:xfrm>
            <a:off x="914400" y="914400"/>
            <a:ext cx="9464946" cy="3427867"/>
          </a:xfrm>
        </p:spPr>
        <p:txBody>
          <a:bodyPr vert="horz" lIns="91440" tIns="45720" rIns="91440" bIns="45720" rtlCol="0" anchor="t">
            <a:normAutofit/>
          </a:bodyPr>
          <a:lstStyle/>
          <a:p>
            <a:r>
              <a:rPr lang="en-US" dirty="0">
                <a:solidFill>
                  <a:srgbClr val="FFFFFF"/>
                </a:solidFill>
                <a:latin typeface="Georgia Pro Semibold"/>
              </a:rPr>
              <a:t>The types of barriers that can prevent effective communication between Green-Crop and their clients</a:t>
            </a:r>
          </a:p>
        </p:txBody>
      </p:sp>
      <p:cxnSp>
        <p:nvCxnSpPr>
          <p:cNvPr id="15" name="Straight Connector 14">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752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447162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9D62DE7-B91D-4AAC-B7C8-CC046F3AE1CF}"/>
              </a:ext>
            </a:extLst>
          </p:cNvPr>
          <p:cNvSpPr>
            <a:spLocks noGrp="1"/>
          </p:cNvSpPr>
          <p:nvPr>
            <p:ph idx="1"/>
          </p:nvPr>
        </p:nvSpPr>
        <p:spPr>
          <a:xfrm>
            <a:off x="1004047" y="1150075"/>
            <a:ext cx="3943762" cy="3088460"/>
          </a:xfrm>
        </p:spPr>
        <p:txBody>
          <a:bodyPr vert="horz" lIns="91440" tIns="45720" rIns="91440" bIns="45720" rtlCol="0" anchor="t">
            <a:normAutofit/>
          </a:bodyPr>
          <a:lstStyle/>
          <a:p>
            <a:r>
              <a:rPr lang="en-GB" dirty="0"/>
              <a:t>Lack of Clarity</a:t>
            </a:r>
            <a:endParaRPr lang="en-GB" b="1" dirty="0"/>
          </a:p>
          <a:p>
            <a:r>
              <a:rPr lang="en-GB" dirty="0"/>
              <a:t>Inconsistency</a:t>
            </a:r>
            <a:endParaRPr lang="en-GB" b="1" dirty="0"/>
          </a:p>
          <a:p>
            <a:r>
              <a:rPr lang="en-GB" dirty="0"/>
              <a:t>Language Differences</a:t>
            </a:r>
            <a:endParaRPr lang="en-GB" b="1" dirty="0"/>
          </a:p>
          <a:p>
            <a:r>
              <a:rPr lang="en-GB" dirty="0"/>
              <a:t>Not Enough Listening</a:t>
            </a:r>
            <a:endParaRPr lang="en-GB" b="1" dirty="0"/>
          </a:p>
          <a:p>
            <a:r>
              <a:rPr lang="en-GB" dirty="0"/>
              <a:t>Non-Verbal Cues</a:t>
            </a:r>
            <a:endParaRPr lang="en-GB" b="1" dirty="0"/>
          </a:p>
          <a:p>
            <a:endParaRPr lang="en-GB" b="1" dirty="0"/>
          </a:p>
        </p:txBody>
      </p:sp>
      <p:pic>
        <p:nvPicPr>
          <p:cNvPr id="5" name="Picture 4" descr="Graph on document with pen">
            <a:extLst>
              <a:ext uri="{FF2B5EF4-FFF2-40B4-BE49-F238E27FC236}">
                <a16:creationId xmlns:a16="http://schemas.microsoft.com/office/drawing/2014/main" id="{0AAAA660-0EC1-4C79-BA7D-10B868671DA5}"/>
              </a:ext>
            </a:extLst>
          </p:cNvPr>
          <p:cNvPicPr>
            <a:picLocks noChangeAspect="1"/>
          </p:cNvPicPr>
          <p:nvPr/>
        </p:nvPicPr>
        <p:blipFill rotWithShape="1">
          <a:blip r:embed="rId2"/>
          <a:srcRect l="25378" r="11326" b="-3"/>
          <a:stretch/>
        </p:blipFill>
        <p:spPr>
          <a:xfrm>
            <a:off x="5679452" y="10"/>
            <a:ext cx="6512547" cy="6857990"/>
          </a:xfrm>
          <a:prstGeom prst="rect">
            <a:avLst/>
          </a:prstGeom>
        </p:spPr>
      </p:pic>
    </p:spTree>
    <p:extLst>
      <p:ext uri="{BB962C8B-B14F-4D97-AF65-F5344CB8AC3E}">
        <p14:creationId xmlns:p14="http://schemas.microsoft.com/office/powerpoint/2010/main" val="3313087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209B62C-3402-4623-9A7C-AA048B56F8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bulbs with a yellow one standing out">
            <a:extLst>
              <a:ext uri="{FF2B5EF4-FFF2-40B4-BE49-F238E27FC236}">
                <a16:creationId xmlns:a16="http://schemas.microsoft.com/office/drawing/2014/main" id="{0187B504-F70D-40C9-87B2-57D6F6BAE382}"/>
              </a:ext>
            </a:extLst>
          </p:cNvPr>
          <p:cNvPicPr>
            <a:picLocks noChangeAspect="1"/>
          </p:cNvPicPr>
          <p:nvPr/>
        </p:nvPicPr>
        <p:blipFill rotWithShape="1">
          <a:blip r:embed="rId2"/>
          <a:srcRect r="-2" b="15603"/>
          <a:stretch/>
        </p:blipFill>
        <p:spPr>
          <a:xfrm>
            <a:off x="20" y="10"/>
            <a:ext cx="12191979" cy="6857989"/>
          </a:xfrm>
          <a:prstGeom prst="rect">
            <a:avLst/>
          </a:prstGeom>
        </p:spPr>
      </p:pic>
      <p:sp>
        <p:nvSpPr>
          <p:cNvPr id="13" name="Rectangle 12">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D37BB-1833-44E3-946B-A697656B5292}"/>
              </a:ext>
            </a:extLst>
          </p:cNvPr>
          <p:cNvSpPr>
            <a:spLocks noGrp="1"/>
          </p:cNvSpPr>
          <p:nvPr>
            <p:ph type="title"/>
          </p:nvPr>
        </p:nvSpPr>
        <p:spPr>
          <a:xfrm>
            <a:off x="914400" y="914400"/>
            <a:ext cx="4892948" cy="3427867"/>
          </a:xfrm>
        </p:spPr>
        <p:txBody>
          <a:bodyPr vert="horz" lIns="91440" tIns="45720" rIns="91440" bIns="45720" rtlCol="0" anchor="t">
            <a:normAutofit fontScale="90000"/>
          </a:bodyPr>
          <a:lstStyle/>
          <a:p>
            <a:pPr>
              <a:lnSpc>
                <a:spcPct val="90000"/>
              </a:lnSpc>
            </a:pPr>
            <a:r>
              <a:rPr lang="en-US" sz="3700" dirty="0">
                <a:solidFill>
                  <a:srgbClr val="FFFFFF"/>
                </a:solidFill>
              </a:rPr>
              <a:t>The Impact of communication to Green-Crop business setting  and the advantages of effective communication to the </a:t>
            </a:r>
            <a:r>
              <a:rPr lang="en-US" sz="3700" dirty="0" err="1">
                <a:solidFill>
                  <a:srgbClr val="FFFFFF"/>
                </a:solidFill>
              </a:rPr>
              <a:t>organisation</a:t>
            </a:r>
            <a:endParaRPr lang="en-US" sz="3700" dirty="0">
              <a:solidFill>
                <a:srgbClr val="FFFFFF"/>
              </a:solidFill>
            </a:endParaRPr>
          </a:p>
        </p:txBody>
      </p:sp>
      <p:cxnSp>
        <p:nvCxnSpPr>
          <p:cNvPr id="15" name="Straight Connector 14">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752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6244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arge skydiving group mid-air">
            <a:extLst>
              <a:ext uri="{FF2B5EF4-FFF2-40B4-BE49-F238E27FC236}">
                <a16:creationId xmlns:a16="http://schemas.microsoft.com/office/drawing/2014/main" id="{5DEB0075-E951-4F55-874C-FAAE5109FEE9}"/>
              </a:ext>
            </a:extLst>
          </p:cNvPr>
          <p:cNvPicPr>
            <a:picLocks noChangeAspect="1"/>
          </p:cNvPicPr>
          <p:nvPr/>
        </p:nvPicPr>
        <p:blipFill rotWithShape="1">
          <a:blip r:embed="rId2"/>
          <a:srcRect l="19217" r="17539" b="3"/>
          <a:stretch/>
        </p:blipFill>
        <p:spPr>
          <a:xfrm>
            <a:off x="20" y="10"/>
            <a:ext cx="6512527"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37121"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2944437-5D3D-492D-813C-184AD2A6B732}"/>
              </a:ext>
            </a:extLst>
          </p:cNvPr>
          <p:cNvSpPr>
            <a:spLocks noGrp="1"/>
          </p:cNvSpPr>
          <p:nvPr>
            <p:ph idx="1"/>
          </p:nvPr>
        </p:nvSpPr>
        <p:spPr>
          <a:xfrm>
            <a:off x="7353037" y="2853369"/>
            <a:ext cx="3924562" cy="3088460"/>
          </a:xfrm>
        </p:spPr>
        <p:txBody>
          <a:bodyPr vert="horz" lIns="91440" tIns="45720" rIns="91440" bIns="45720" rtlCol="0">
            <a:normAutofit/>
          </a:bodyPr>
          <a:lstStyle/>
          <a:p>
            <a:r>
              <a:rPr lang="en-GB" b="1" dirty="0">
                <a:latin typeface="Arial"/>
                <a:cs typeface="Arial"/>
              </a:rPr>
              <a:t>GOALS</a:t>
            </a:r>
          </a:p>
          <a:p>
            <a:r>
              <a:rPr lang="en-GB" b="1" dirty="0">
                <a:latin typeface="Arial"/>
                <a:cs typeface="Arial"/>
              </a:rPr>
              <a:t>ERRORS</a:t>
            </a:r>
          </a:p>
          <a:p>
            <a:r>
              <a:rPr lang="en-GB" b="1" dirty="0">
                <a:latin typeface="Arial"/>
                <a:cs typeface="Arial"/>
              </a:rPr>
              <a:t>UNHAPPY CLIENTS</a:t>
            </a:r>
          </a:p>
          <a:p>
            <a:r>
              <a:rPr lang="en-GB" b="1" dirty="0">
                <a:latin typeface="Arial"/>
                <a:cs typeface="Arial"/>
              </a:rPr>
              <a:t>POOR RELATIONSHIPS</a:t>
            </a:r>
          </a:p>
          <a:p>
            <a:endParaRPr lang="en-GB" b="1" dirty="0">
              <a:latin typeface="Arial"/>
              <a:cs typeface="Arial"/>
            </a:endParaRPr>
          </a:p>
          <a:p>
            <a:endParaRPr lang="en-GB" dirty="0"/>
          </a:p>
        </p:txBody>
      </p:sp>
    </p:spTree>
    <p:extLst>
      <p:ext uri="{BB962C8B-B14F-4D97-AF65-F5344CB8AC3E}">
        <p14:creationId xmlns:p14="http://schemas.microsoft.com/office/powerpoint/2010/main" val="3932050507"/>
      </p:ext>
    </p:extLst>
  </p:cSld>
  <p:clrMapOvr>
    <a:masterClrMapping/>
  </p:clrMapOvr>
</p:sld>
</file>

<file path=ppt/theme/theme1.xml><?xml version="1.0" encoding="utf-8"?>
<a:theme xmlns:a="http://schemas.openxmlformats.org/drawingml/2006/main" name="DashVTI">
  <a:themeElements>
    <a:clrScheme name="AnalogousFromRegularSeed_2SEEDS">
      <a:dk1>
        <a:srgbClr val="000000"/>
      </a:dk1>
      <a:lt1>
        <a:srgbClr val="FFFFFF"/>
      </a:lt1>
      <a:dk2>
        <a:srgbClr val="1C2F31"/>
      </a:dk2>
      <a:lt2>
        <a:srgbClr val="F0F1F3"/>
      </a:lt2>
      <a:accent1>
        <a:srgbClr val="B1843B"/>
      </a:accent1>
      <a:accent2>
        <a:srgbClr val="C3644D"/>
      </a:accent2>
      <a:accent3>
        <a:srgbClr val="A2A641"/>
      </a:accent3>
      <a:accent4>
        <a:srgbClr val="3BB1AB"/>
      </a:accent4>
      <a:accent5>
        <a:srgbClr val="4D98C3"/>
      </a:accent5>
      <a:accent6>
        <a:srgbClr val="3B55B1"/>
      </a:accent6>
      <a:hlink>
        <a:srgbClr val="4474C0"/>
      </a:hlink>
      <a:folHlink>
        <a:srgbClr val="7F7F7F"/>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42B0E7C6-1071-483F-A575-9AF7EE1B96AC}" vid="{E18014FF-B132-4F63-9D72-5B85E99D6417}"/>
    </a:ext>
  </a:extLst>
</a:theme>
</file>

<file path=docProps/app.xml><?xml version="1.0" encoding="utf-8"?>
<Properties xmlns="http://schemas.openxmlformats.org/officeDocument/2006/extended-properties" xmlns:vt="http://schemas.openxmlformats.org/officeDocument/2006/docPropsVTypes">
  <Template>office theme</Template>
  <TotalTime>30</TotalTime>
  <Words>369</Words>
  <Application>Microsoft Macintosh PowerPoint</Application>
  <PresentationFormat>Widescreen</PresentationFormat>
  <Paragraphs>25</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Georgia Pro Semibold</vt:lpstr>
      <vt:lpstr>Grandview Display</vt:lpstr>
      <vt:lpstr>DashVTI</vt:lpstr>
      <vt:lpstr>Effective communication in a business setting</vt:lpstr>
      <vt:lpstr>Theories relating to models of communication</vt:lpstr>
      <vt:lpstr>PowerPoint Presentation</vt:lpstr>
      <vt:lpstr>PowerPoint Presentation</vt:lpstr>
      <vt:lpstr>The channels of communication that can be used to improve communication.</vt:lpstr>
      <vt:lpstr>PowerPoint Presentation</vt:lpstr>
      <vt:lpstr>The types of barriers that can prevent effective communication between Green-Crop and their clients</vt:lpstr>
      <vt:lpstr>PowerPoint Presentation</vt:lpstr>
      <vt:lpstr>The Impact of communication to Green-Crop business setting  and the advantages of effective communication to the organisation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Ionela Avci (s234910)</cp:lastModifiedBy>
  <cp:revision>147</cp:revision>
  <dcterms:created xsi:type="dcterms:W3CDTF">2021-07-12T10:56:50Z</dcterms:created>
  <dcterms:modified xsi:type="dcterms:W3CDTF">2022-04-14T12:01:30Z</dcterms:modified>
</cp:coreProperties>
</file>