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1" r:id="rId1"/>
  </p:sldMasterIdLst>
  <p:notesMasterIdLst>
    <p:notesMasterId r:id="rId45"/>
  </p:notesMasterIdLst>
  <p:sldIdLst>
    <p:sldId id="256" r:id="rId2"/>
    <p:sldId id="257" r:id="rId3"/>
    <p:sldId id="328" r:id="rId4"/>
    <p:sldId id="584" r:id="rId5"/>
    <p:sldId id="385" r:id="rId6"/>
    <p:sldId id="585" r:id="rId7"/>
    <p:sldId id="329" r:id="rId8"/>
    <p:sldId id="340" r:id="rId9"/>
    <p:sldId id="743" r:id="rId10"/>
    <p:sldId id="742" r:id="rId11"/>
    <p:sldId id="347" r:id="rId12"/>
    <p:sldId id="544" r:id="rId13"/>
    <p:sldId id="786" r:id="rId14"/>
    <p:sldId id="769" r:id="rId15"/>
    <p:sldId id="345" r:id="rId16"/>
    <p:sldId id="383" r:id="rId17"/>
    <p:sldId id="346" r:id="rId18"/>
    <p:sldId id="785" r:id="rId19"/>
    <p:sldId id="348" r:id="rId20"/>
    <p:sldId id="349" r:id="rId21"/>
    <p:sldId id="771" r:id="rId22"/>
    <p:sldId id="772" r:id="rId23"/>
    <p:sldId id="313" r:id="rId24"/>
    <p:sldId id="776" r:id="rId25"/>
    <p:sldId id="748" r:id="rId26"/>
    <p:sldId id="750" r:id="rId27"/>
    <p:sldId id="777" r:id="rId28"/>
    <p:sldId id="331" r:id="rId29"/>
    <p:sldId id="753" r:id="rId30"/>
    <p:sldId id="778" r:id="rId31"/>
    <p:sldId id="332" r:id="rId32"/>
    <p:sldId id="755" r:id="rId33"/>
    <p:sldId id="547" r:id="rId34"/>
    <p:sldId id="774" r:id="rId35"/>
    <p:sldId id="782" r:id="rId36"/>
    <p:sldId id="335" r:id="rId37"/>
    <p:sldId id="784" r:id="rId38"/>
    <p:sldId id="336" r:id="rId39"/>
    <p:sldId id="783" r:id="rId40"/>
    <p:sldId id="337" r:id="rId41"/>
    <p:sldId id="787" r:id="rId42"/>
    <p:sldId id="775" r:id="rId43"/>
    <p:sldId id="384" r:id="rId4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44" autoAdjust="0"/>
    <p:restoredTop sz="76667" autoAdjust="0"/>
  </p:normalViewPr>
  <p:slideViewPr>
    <p:cSldViewPr snapToGrid="0">
      <p:cViewPr varScale="1">
        <p:scale>
          <a:sx n="75" d="100"/>
          <a:sy n="75" d="100"/>
        </p:scale>
        <p:origin x="54" y="15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presProps" Target="presProps.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diagrams/colors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0394CB2-DB4B-4C7B-813B-56872F60B53E}" type="doc">
      <dgm:prSet loTypeId="urn:microsoft.com/office/officeart/2005/8/layout/radial1" loCatId="cycle" qsTypeId="urn:microsoft.com/office/officeart/2005/8/quickstyle/3d5" qsCatId="3D" csTypeId="urn:microsoft.com/office/officeart/2005/8/colors/colorful3" csCatId="colorful" phldr="1"/>
      <dgm:spPr/>
      <dgm:t>
        <a:bodyPr/>
        <a:lstStyle/>
        <a:p>
          <a:endParaRPr lang="en-GB"/>
        </a:p>
      </dgm:t>
    </dgm:pt>
    <dgm:pt modelId="{D474FC03-FB5F-4844-BB25-46AB0C9067EF}">
      <dgm:prSet phldrT="[Text]"/>
      <dgm:spPr/>
      <dgm:t>
        <a:bodyPr/>
        <a:lstStyle/>
        <a:p>
          <a:r>
            <a:rPr lang="en-GB" dirty="0"/>
            <a:t>The Marketing Mix </a:t>
          </a:r>
        </a:p>
      </dgm:t>
    </dgm:pt>
    <dgm:pt modelId="{FEA5C4FC-1B0B-4063-93DF-41DB39A1DE9E}" type="parTrans" cxnId="{67111852-F734-4255-B167-526611BD5181}">
      <dgm:prSet/>
      <dgm:spPr/>
      <dgm:t>
        <a:bodyPr/>
        <a:lstStyle/>
        <a:p>
          <a:endParaRPr lang="en-GB"/>
        </a:p>
      </dgm:t>
    </dgm:pt>
    <dgm:pt modelId="{089BC01F-EA4C-458F-90E7-C84CE7C15F23}" type="sibTrans" cxnId="{67111852-F734-4255-B167-526611BD5181}">
      <dgm:prSet/>
      <dgm:spPr/>
      <dgm:t>
        <a:bodyPr/>
        <a:lstStyle/>
        <a:p>
          <a:endParaRPr lang="en-GB"/>
        </a:p>
      </dgm:t>
    </dgm:pt>
    <dgm:pt modelId="{B874792E-F756-4A8F-8582-CA78E800EE4B}">
      <dgm:prSet phldrT="[Text]"/>
      <dgm:spPr/>
      <dgm:t>
        <a:bodyPr/>
        <a:lstStyle/>
        <a:p>
          <a:r>
            <a:rPr lang="en-GB" dirty="0"/>
            <a:t>Price</a:t>
          </a:r>
        </a:p>
      </dgm:t>
    </dgm:pt>
    <dgm:pt modelId="{9D3374BD-6228-49D9-BCC5-1D81558DDFD8}" type="parTrans" cxnId="{F1DC4CFB-CBCE-4B18-BB24-1449A6A2FB6A}">
      <dgm:prSet/>
      <dgm:spPr/>
      <dgm:t>
        <a:bodyPr/>
        <a:lstStyle/>
        <a:p>
          <a:endParaRPr lang="en-GB"/>
        </a:p>
      </dgm:t>
    </dgm:pt>
    <dgm:pt modelId="{1B2492B5-29D1-49BC-B509-D96995441A46}" type="sibTrans" cxnId="{F1DC4CFB-CBCE-4B18-BB24-1449A6A2FB6A}">
      <dgm:prSet/>
      <dgm:spPr/>
      <dgm:t>
        <a:bodyPr/>
        <a:lstStyle/>
        <a:p>
          <a:endParaRPr lang="en-GB"/>
        </a:p>
      </dgm:t>
    </dgm:pt>
    <dgm:pt modelId="{5809BC67-BE73-4A70-99BD-3DD4AE2FBEF5}">
      <dgm:prSet phldrT="[Text]"/>
      <dgm:spPr/>
      <dgm:t>
        <a:bodyPr/>
        <a:lstStyle/>
        <a:p>
          <a:r>
            <a:rPr lang="en-GB" dirty="0"/>
            <a:t>Place</a:t>
          </a:r>
        </a:p>
      </dgm:t>
    </dgm:pt>
    <dgm:pt modelId="{E1DE898E-9AFE-4DB7-BDFF-9A3CD13797FC}" type="parTrans" cxnId="{7B8DAAE4-B5B1-4D22-ADDA-064BCF771BC7}">
      <dgm:prSet/>
      <dgm:spPr/>
      <dgm:t>
        <a:bodyPr/>
        <a:lstStyle/>
        <a:p>
          <a:endParaRPr lang="en-GB"/>
        </a:p>
      </dgm:t>
    </dgm:pt>
    <dgm:pt modelId="{05898B42-C0F5-4CC2-B133-3B58161218F3}" type="sibTrans" cxnId="{7B8DAAE4-B5B1-4D22-ADDA-064BCF771BC7}">
      <dgm:prSet/>
      <dgm:spPr/>
      <dgm:t>
        <a:bodyPr/>
        <a:lstStyle/>
        <a:p>
          <a:endParaRPr lang="en-GB"/>
        </a:p>
      </dgm:t>
    </dgm:pt>
    <dgm:pt modelId="{50A35554-8765-4675-AC20-833EAEE32E19}">
      <dgm:prSet phldrT="[Text]"/>
      <dgm:spPr/>
      <dgm:t>
        <a:bodyPr/>
        <a:lstStyle/>
        <a:p>
          <a:r>
            <a:rPr lang="en-GB" dirty="0"/>
            <a:t>Promotion</a:t>
          </a:r>
        </a:p>
      </dgm:t>
    </dgm:pt>
    <dgm:pt modelId="{D343E480-D269-4497-9C2D-C278172DF963}" type="parTrans" cxnId="{77B1A873-5D69-4666-BB0D-62F4FED5E0D6}">
      <dgm:prSet/>
      <dgm:spPr/>
      <dgm:t>
        <a:bodyPr/>
        <a:lstStyle/>
        <a:p>
          <a:endParaRPr lang="en-GB"/>
        </a:p>
      </dgm:t>
    </dgm:pt>
    <dgm:pt modelId="{B9F6A54F-B33C-409F-A3D0-73E8F1BE4A85}" type="sibTrans" cxnId="{77B1A873-5D69-4666-BB0D-62F4FED5E0D6}">
      <dgm:prSet/>
      <dgm:spPr/>
      <dgm:t>
        <a:bodyPr/>
        <a:lstStyle/>
        <a:p>
          <a:endParaRPr lang="en-GB"/>
        </a:p>
      </dgm:t>
    </dgm:pt>
    <dgm:pt modelId="{8AFFFE8C-7599-4F43-BAA7-0C70BD320BC5}">
      <dgm:prSet phldrT="[Text]"/>
      <dgm:spPr/>
      <dgm:t>
        <a:bodyPr/>
        <a:lstStyle/>
        <a:p>
          <a:r>
            <a:rPr lang="en-GB" dirty="0"/>
            <a:t>People</a:t>
          </a:r>
        </a:p>
      </dgm:t>
    </dgm:pt>
    <dgm:pt modelId="{FFB70820-9C7F-41F8-98F5-9A3F2B0D43A8}" type="parTrans" cxnId="{996DCB18-9E1B-47FF-B2FE-521F6F2E85CA}">
      <dgm:prSet/>
      <dgm:spPr/>
      <dgm:t>
        <a:bodyPr/>
        <a:lstStyle/>
        <a:p>
          <a:endParaRPr lang="en-GB"/>
        </a:p>
      </dgm:t>
    </dgm:pt>
    <dgm:pt modelId="{828F08DB-9F91-4FEF-ABB0-82AA4C1E8C49}" type="sibTrans" cxnId="{996DCB18-9E1B-47FF-B2FE-521F6F2E85CA}">
      <dgm:prSet/>
      <dgm:spPr/>
      <dgm:t>
        <a:bodyPr/>
        <a:lstStyle/>
        <a:p>
          <a:endParaRPr lang="en-GB"/>
        </a:p>
      </dgm:t>
    </dgm:pt>
    <dgm:pt modelId="{3CEFB16C-C631-4069-A0D9-6BC744C59F55}">
      <dgm:prSet/>
      <dgm:spPr/>
      <dgm:t>
        <a:bodyPr/>
        <a:lstStyle/>
        <a:p>
          <a:r>
            <a:rPr lang="en-GB" dirty="0"/>
            <a:t>Physical Evidence</a:t>
          </a:r>
        </a:p>
      </dgm:t>
    </dgm:pt>
    <dgm:pt modelId="{91971DC2-2005-439A-9C16-97FEB1284476}" type="parTrans" cxnId="{8EFEB3E0-DCF7-480C-B70A-2AD6F9DCB780}">
      <dgm:prSet/>
      <dgm:spPr/>
      <dgm:t>
        <a:bodyPr/>
        <a:lstStyle/>
        <a:p>
          <a:endParaRPr lang="en-GB"/>
        </a:p>
      </dgm:t>
    </dgm:pt>
    <dgm:pt modelId="{8EC7AF66-3094-4938-8DBA-0C5906F95DF4}" type="sibTrans" cxnId="{8EFEB3E0-DCF7-480C-B70A-2AD6F9DCB780}">
      <dgm:prSet/>
      <dgm:spPr/>
      <dgm:t>
        <a:bodyPr/>
        <a:lstStyle/>
        <a:p>
          <a:endParaRPr lang="en-GB"/>
        </a:p>
      </dgm:t>
    </dgm:pt>
    <dgm:pt modelId="{40A73B34-E41E-464B-A4F8-33B3EBD2BCDE}">
      <dgm:prSet/>
      <dgm:spPr/>
      <dgm:t>
        <a:bodyPr/>
        <a:lstStyle/>
        <a:p>
          <a:r>
            <a:rPr lang="en-GB" dirty="0"/>
            <a:t>Process</a:t>
          </a:r>
        </a:p>
      </dgm:t>
    </dgm:pt>
    <dgm:pt modelId="{B399EF40-DB95-405D-9387-5871301B490F}" type="parTrans" cxnId="{05B3CBDF-AC03-4125-BDBB-DA8AABD58310}">
      <dgm:prSet/>
      <dgm:spPr/>
      <dgm:t>
        <a:bodyPr/>
        <a:lstStyle/>
        <a:p>
          <a:endParaRPr lang="en-GB"/>
        </a:p>
      </dgm:t>
    </dgm:pt>
    <dgm:pt modelId="{2F540009-0147-4DEA-A80F-E5E8716C5A45}" type="sibTrans" cxnId="{05B3CBDF-AC03-4125-BDBB-DA8AABD58310}">
      <dgm:prSet/>
      <dgm:spPr/>
      <dgm:t>
        <a:bodyPr/>
        <a:lstStyle/>
        <a:p>
          <a:endParaRPr lang="en-GB"/>
        </a:p>
      </dgm:t>
    </dgm:pt>
    <dgm:pt modelId="{A4103EFB-585A-41DA-B671-E14DD4D173BC}">
      <dgm:prSet/>
      <dgm:spPr/>
      <dgm:t>
        <a:bodyPr/>
        <a:lstStyle/>
        <a:p>
          <a:r>
            <a:rPr lang="en-GB" dirty="0"/>
            <a:t>Product</a:t>
          </a:r>
        </a:p>
      </dgm:t>
    </dgm:pt>
    <dgm:pt modelId="{27A9D322-6A5C-4520-AC12-4D22851E6BB5}" type="parTrans" cxnId="{03776F58-47A6-489A-ABC2-90DB561DA98D}">
      <dgm:prSet/>
      <dgm:spPr/>
      <dgm:t>
        <a:bodyPr/>
        <a:lstStyle/>
        <a:p>
          <a:endParaRPr lang="en-GB"/>
        </a:p>
      </dgm:t>
    </dgm:pt>
    <dgm:pt modelId="{8A840344-B521-4FA6-B78F-050878B062AF}" type="sibTrans" cxnId="{03776F58-47A6-489A-ABC2-90DB561DA98D}">
      <dgm:prSet/>
      <dgm:spPr/>
      <dgm:t>
        <a:bodyPr/>
        <a:lstStyle/>
        <a:p>
          <a:endParaRPr lang="en-GB"/>
        </a:p>
      </dgm:t>
    </dgm:pt>
    <dgm:pt modelId="{9248E1D2-C936-4AC5-A4D8-8AFA298E53D3}" type="pres">
      <dgm:prSet presAssocID="{60394CB2-DB4B-4C7B-813B-56872F60B53E}" presName="cycle" presStyleCnt="0">
        <dgm:presLayoutVars>
          <dgm:chMax val="1"/>
          <dgm:dir/>
          <dgm:animLvl val="ctr"/>
          <dgm:resizeHandles val="exact"/>
        </dgm:presLayoutVars>
      </dgm:prSet>
      <dgm:spPr/>
    </dgm:pt>
    <dgm:pt modelId="{464BB93C-E643-4BA8-B140-055B780CA51B}" type="pres">
      <dgm:prSet presAssocID="{D474FC03-FB5F-4844-BB25-46AB0C9067EF}" presName="centerShape" presStyleLbl="node0" presStyleIdx="0" presStyleCnt="1"/>
      <dgm:spPr/>
    </dgm:pt>
    <dgm:pt modelId="{AB669D11-CC15-4C2B-BA40-62D040574708}" type="pres">
      <dgm:prSet presAssocID="{9D3374BD-6228-49D9-BCC5-1D81558DDFD8}" presName="Name9" presStyleLbl="parChTrans1D2" presStyleIdx="0" presStyleCnt="7"/>
      <dgm:spPr/>
    </dgm:pt>
    <dgm:pt modelId="{8B8B1592-DC90-4EC4-AFB3-FB3CC8A12609}" type="pres">
      <dgm:prSet presAssocID="{9D3374BD-6228-49D9-BCC5-1D81558DDFD8}" presName="connTx" presStyleLbl="parChTrans1D2" presStyleIdx="0" presStyleCnt="7"/>
      <dgm:spPr/>
    </dgm:pt>
    <dgm:pt modelId="{B317BCC4-CC22-4D93-A218-F9D6209E4DE5}" type="pres">
      <dgm:prSet presAssocID="{B874792E-F756-4A8F-8582-CA78E800EE4B}" presName="node" presStyleLbl="node1" presStyleIdx="0" presStyleCnt="7">
        <dgm:presLayoutVars>
          <dgm:bulletEnabled val="1"/>
        </dgm:presLayoutVars>
      </dgm:prSet>
      <dgm:spPr/>
    </dgm:pt>
    <dgm:pt modelId="{56D3D988-9544-4F4B-A1FC-9246567773DB}" type="pres">
      <dgm:prSet presAssocID="{E1DE898E-9AFE-4DB7-BDFF-9A3CD13797FC}" presName="Name9" presStyleLbl="parChTrans1D2" presStyleIdx="1" presStyleCnt="7"/>
      <dgm:spPr/>
    </dgm:pt>
    <dgm:pt modelId="{7CAF2A42-F8B9-48B2-9539-CCF598AF276B}" type="pres">
      <dgm:prSet presAssocID="{E1DE898E-9AFE-4DB7-BDFF-9A3CD13797FC}" presName="connTx" presStyleLbl="parChTrans1D2" presStyleIdx="1" presStyleCnt="7"/>
      <dgm:spPr/>
    </dgm:pt>
    <dgm:pt modelId="{6B56FA9E-9857-4911-96F6-5CA5DF45B070}" type="pres">
      <dgm:prSet presAssocID="{5809BC67-BE73-4A70-99BD-3DD4AE2FBEF5}" presName="node" presStyleLbl="node1" presStyleIdx="1" presStyleCnt="7">
        <dgm:presLayoutVars>
          <dgm:bulletEnabled val="1"/>
        </dgm:presLayoutVars>
      </dgm:prSet>
      <dgm:spPr/>
    </dgm:pt>
    <dgm:pt modelId="{D47893D1-64E4-4CB5-9C7E-71C27302A771}" type="pres">
      <dgm:prSet presAssocID="{D343E480-D269-4497-9C2D-C278172DF963}" presName="Name9" presStyleLbl="parChTrans1D2" presStyleIdx="2" presStyleCnt="7"/>
      <dgm:spPr/>
    </dgm:pt>
    <dgm:pt modelId="{5AF4BDF1-5FE2-44A3-BE4C-3FC94C07443D}" type="pres">
      <dgm:prSet presAssocID="{D343E480-D269-4497-9C2D-C278172DF963}" presName="connTx" presStyleLbl="parChTrans1D2" presStyleIdx="2" presStyleCnt="7"/>
      <dgm:spPr/>
    </dgm:pt>
    <dgm:pt modelId="{D967BE9B-17FF-42EB-8FBD-60CE3D74D52B}" type="pres">
      <dgm:prSet presAssocID="{50A35554-8765-4675-AC20-833EAEE32E19}" presName="node" presStyleLbl="node1" presStyleIdx="2" presStyleCnt="7">
        <dgm:presLayoutVars>
          <dgm:bulletEnabled val="1"/>
        </dgm:presLayoutVars>
      </dgm:prSet>
      <dgm:spPr/>
    </dgm:pt>
    <dgm:pt modelId="{5A1ADD2E-19A8-4567-A058-825756AF9230}" type="pres">
      <dgm:prSet presAssocID="{FFB70820-9C7F-41F8-98F5-9A3F2B0D43A8}" presName="Name9" presStyleLbl="parChTrans1D2" presStyleIdx="3" presStyleCnt="7"/>
      <dgm:spPr/>
    </dgm:pt>
    <dgm:pt modelId="{71D0712F-248E-435F-98A9-6AD644ABEE79}" type="pres">
      <dgm:prSet presAssocID="{FFB70820-9C7F-41F8-98F5-9A3F2B0D43A8}" presName="connTx" presStyleLbl="parChTrans1D2" presStyleIdx="3" presStyleCnt="7"/>
      <dgm:spPr/>
    </dgm:pt>
    <dgm:pt modelId="{1D6A8D1E-0B88-4766-BAC0-3DA63DEE64EB}" type="pres">
      <dgm:prSet presAssocID="{8AFFFE8C-7599-4F43-BAA7-0C70BD320BC5}" presName="node" presStyleLbl="node1" presStyleIdx="3" presStyleCnt="7">
        <dgm:presLayoutVars>
          <dgm:bulletEnabled val="1"/>
        </dgm:presLayoutVars>
      </dgm:prSet>
      <dgm:spPr/>
    </dgm:pt>
    <dgm:pt modelId="{D5A3A8D9-72EA-44DA-ADF9-714C503E24C3}" type="pres">
      <dgm:prSet presAssocID="{91971DC2-2005-439A-9C16-97FEB1284476}" presName="Name9" presStyleLbl="parChTrans1D2" presStyleIdx="4" presStyleCnt="7"/>
      <dgm:spPr/>
    </dgm:pt>
    <dgm:pt modelId="{F70D9FCF-26C4-4B5C-BD2F-B0B3C424A74E}" type="pres">
      <dgm:prSet presAssocID="{91971DC2-2005-439A-9C16-97FEB1284476}" presName="connTx" presStyleLbl="parChTrans1D2" presStyleIdx="4" presStyleCnt="7"/>
      <dgm:spPr/>
    </dgm:pt>
    <dgm:pt modelId="{A7537A05-70BE-47AD-B49F-569A88E135D9}" type="pres">
      <dgm:prSet presAssocID="{3CEFB16C-C631-4069-A0D9-6BC744C59F55}" presName="node" presStyleLbl="node1" presStyleIdx="4" presStyleCnt="7">
        <dgm:presLayoutVars>
          <dgm:bulletEnabled val="1"/>
        </dgm:presLayoutVars>
      </dgm:prSet>
      <dgm:spPr/>
    </dgm:pt>
    <dgm:pt modelId="{57D0B9FE-59A7-46D0-9C96-945BF5BE7015}" type="pres">
      <dgm:prSet presAssocID="{B399EF40-DB95-405D-9387-5871301B490F}" presName="Name9" presStyleLbl="parChTrans1D2" presStyleIdx="5" presStyleCnt="7"/>
      <dgm:spPr/>
    </dgm:pt>
    <dgm:pt modelId="{A79BD667-A71E-40B9-A91F-61B67BE9C1EE}" type="pres">
      <dgm:prSet presAssocID="{B399EF40-DB95-405D-9387-5871301B490F}" presName="connTx" presStyleLbl="parChTrans1D2" presStyleIdx="5" presStyleCnt="7"/>
      <dgm:spPr/>
    </dgm:pt>
    <dgm:pt modelId="{CE8E241A-672C-4A43-A8EC-5068470DAA4E}" type="pres">
      <dgm:prSet presAssocID="{40A73B34-E41E-464B-A4F8-33B3EBD2BCDE}" presName="node" presStyleLbl="node1" presStyleIdx="5" presStyleCnt="7">
        <dgm:presLayoutVars>
          <dgm:bulletEnabled val="1"/>
        </dgm:presLayoutVars>
      </dgm:prSet>
      <dgm:spPr/>
    </dgm:pt>
    <dgm:pt modelId="{3A834412-CE13-4227-96F4-C877B3E8C315}" type="pres">
      <dgm:prSet presAssocID="{27A9D322-6A5C-4520-AC12-4D22851E6BB5}" presName="Name9" presStyleLbl="parChTrans1D2" presStyleIdx="6" presStyleCnt="7"/>
      <dgm:spPr/>
    </dgm:pt>
    <dgm:pt modelId="{EF80799B-03E9-4CCA-B163-FCBB09EA42CC}" type="pres">
      <dgm:prSet presAssocID="{27A9D322-6A5C-4520-AC12-4D22851E6BB5}" presName="connTx" presStyleLbl="parChTrans1D2" presStyleIdx="6" presStyleCnt="7"/>
      <dgm:spPr/>
    </dgm:pt>
    <dgm:pt modelId="{398B0D17-4FC0-4717-86B1-FFAC8A098E4A}" type="pres">
      <dgm:prSet presAssocID="{A4103EFB-585A-41DA-B671-E14DD4D173BC}" presName="node" presStyleLbl="node1" presStyleIdx="6" presStyleCnt="7">
        <dgm:presLayoutVars>
          <dgm:bulletEnabled val="1"/>
        </dgm:presLayoutVars>
      </dgm:prSet>
      <dgm:spPr/>
    </dgm:pt>
  </dgm:ptLst>
  <dgm:cxnLst>
    <dgm:cxn modelId="{EC32E001-6168-4A84-8BBE-C51CDAB37650}" type="presOf" srcId="{B399EF40-DB95-405D-9387-5871301B490F}" destId="{57D0B9FE-59A7-46D0-9C96-945BF5BE7015}" srcOrd="0" destOrd="0" presId="urn:microsoft.com/office/officeart/2005/8/layout/radial1"/>
    <dgm:cxn modelId="{29950E09-FB5D-418B-A43F-5C2F7B0390BB}" type="presOf" srcId="{A4103EFB-585A-41DA-B671-E14DD4D173BC}" destId="{398B0D17-4FC0-4717-86B1-FFAC8A098E4A}" srcOrd="0" destOrd="0" presId="urn:microsoft.com/office/officeart/2005/8/layout/radial1"/>
    <dgm:cxn modelId="{71338A10-7335-4D63-A438-682B4A0F7DD7}" type="presOf" srcId="{3CEFB16C-C631-4069-A0D9-6BC744C59F55}" destId="{A7537A05-70BE-47AD-B49F-569A88E135D9}" srcOrd="0" destOrd="0" presId="urn:microsoft.com/office/officeart/2005/8/layout/radial1"/>
    <dgm:cxn modelId="{996DCB18-9E1B-47FF-B2FE-521F6F2E85CA}" srcId="{D474FC03-FB5F-4844-BB25-46AB0C9067EF}" destId="{8AFFFE8C-7599-4F43-BAA7-0C70BD320BC5}" srcOrd="3" destOrd="0" parTransId="{FFB70820-9C7F-41F8-98F5-9A3F2B0D43A8}" sibTransId="{828F08DB-9F91-4FEF-ABB0-82AA4C1E8C49}"/>
    <dgm:cxn modelId="{FD1AD025-6C25-4DFA-A90A-70BB50C1363F}" type="presOf" srcId="{E1DE898E-9AFE-4DB7-BDFF-9A3CD13797FC}" destId="{7CAF2A42-F8B9-48B2-9539-CCF598AF276B}" srcOrd="1" destOrd="0" presId="urn:microsoft.com/office/officeart/2005/8/layout/radial1"/>
    <dgm:cxn modelId="{60DF6B37-071C-42DD-AA45-1E1A5DCB251B}" type="presOf" srcId="{50A35554-8765-4675-AC20-833EAEE32E19}" destId="{D967BE9B-17FF-42EB-8FBD-60CE3D74D52B}" srcOrd="0" destOrd="0" presId="urn:microsoft.com/office/officeart/2005/8/layout/radial1"/>
    <dgm:cxn modelId="{6626C740-5287-40CB-BFC4-6DF967C47333}" type="presOf" srcId="{FFB70820-9C7F-41F8-98F5-9A3F2B0D43A8}" destId="{71D0712F-248E-435F-98A9-6AD644ABEE79}" srcOrd="1" destOrd="0" presId="urn:microsoft.com/office/officeart/2005/8/layout/radial1"/>
    <dgm:cxn modelId="{43E2B967-D3E7-4785-AC73-E6BA2DB65104}" type="presOf" srcId="{8AFFFE8C-7599-4F43-BAA7-0C70BD320BC5}" destId="{1D6A8D1E-0B88-4766-BAC0-3DA63DEE64EB}" srcOrd="0" destOrd="0" presId="urn:microsoft.com/office/officeart/2005/8/layout/radial1"/>
    <dgm:cxn modelId="{F8D0DA68-E889-46D3-9132-3B434D8BE886}" type="presOf" srcId="{27A9D322-6A5C-4520-AC12-4D22851E6BB5}" destId="{3A834412-CE13-4227-96F4-C877B3E8C315}" srcOrd="0" destOrd="0" presId="urn:microsoft.com/office/officeart/2005/8/layout/radial1"/>
    <dgm:cxn modelId="{F6DFF648-F87E-4C45-9C81-DC8FF858222E}" type="presOf" srcId="{9D3374BD-6228-49D9-BCC5-1D81558DDFD8}" destId="{8B8B1592-DC90-4EC4-AFB3-FB3CC8A12609}" srcOrd="1" destOrd="0" presId="urn:microsoft.com/office/officeart/2005/8/layout/radial1"/>
    <dgm:cxn modelId="{04E9E46A-F3D5-40E8-8CAC-55B4E4D5DAE6}" type="presOf" srcId="{5809BC67-BE73-4A70-99BD-3DD4AE2FBEF5}" destId="{6B56FA9E-9857-4911-96F6-5CA5DF45B070}" srcOrd="0" destOrd="0" presId="urn:microsoft.com/office/officeart/2005/8/layout/radial1"/>
    <dgm:cxn modelId="{7CC67C6C-CC97-4560-B4BD-02E80FFEC8DA}" type="presOf" srcId="{B399EF40-DB95-405D-9387-5871301B490F}" destId="{A79BD667-A71E-40B9-A91F-61B67BE9C1EE}" srcOrd="1" destOrd="0" presId="urn:microsoft.com/office/officeart/2005/8/layout/radial1"/>
    <dgm:cxn modelId="{67111852-F734-4255-B167-526611BD5181}" srcId="{60394CB2-DB4B-4C7B-813B-56872F60B53E}" destId="{D474FC03-FB5F-4844-BB25-46AB0C9067EF}" srcOrd="0" destOrd="0" parTransId="{FEA5C4FC-1B0B-4063-93DF-41DB39A1DE9E}" sibTransId="{089BC01F-EA4C-458F-90E7-C84CE7C15F23}"/>
    <dgm:cxn modelId="{E6303952-78F2-47EA-970E-7A869DD74DC9}" type="presOf" srcId="{FFB70820-9C7F-41F8-98F5-9A3F2B0D43A8}" destId="{5A1ADD2E-19A8-4567-A058-825756AF9230}" srcOrd="0" destOrd="0" presId="urn:microsoft.com/office/officeart/2005/8/layout/radial1"/>
    <dgm:cxn modelId="{77B1A873-5D69-4666-BB0D-62F4FED5E0D6}" srcId="{D474FC03-FB5F-4844-BB25-46AB0C9067EF}" destId="{50A35554-8765-4675-AC20-833EAEE32E19}" srcOrd="2" destOrd="0" parTransId="{D343E480-D269-4497-9C2D-C278172DF963}" sibTransId="{B9F6A54F-B33C-409F-A3D0-73E8F1BE4A85}"/>
    <dgm:cxn modelId="{9524FF54-CCB2-44B2-8738-8853CA84C5B6}" type="presOf" srcId="{91971DC2-2005-439A-9C16-97FEB1284476}" destId="{F70D9FCF-26C4-4B5C-BD2F-B0B3C424A74E}" srcOrd="1" destOrd="0" presId="urn:microsoft.com/office/officeart/2005/8/layout/radial1"/>
    <dgm:cxn modelId="{03776F58-47A6-489A-ABC2-90DB561DA98D}" srcId="{D474FC03-FB5F-4844-BB25-46AB0C9067EF}" destId="{A4103EFB-585A-41DA-B671-E14DD4D173BC}" srcOrd="6" destOrd="0" parTransId="{27A9D322-6A5C-4520-AC12-4D22851E6BB5}" sibTransId="{8A840344-B521-4FA6-B78F-050878B062AF}"/>
    <dgm:cxn modelId="{E1B33285-B3C4-4D13-B818-143874B1C751}" type="presOf" srcId="{27A9D322-6A5C-4520-AC12-4D22851E6BB5}" destId="{EF80799B-03E9-4CCA-B163-FCBB09EA42CC}" srcOrd="1" destOrd="0" presId="urn:microsoft.com/office/officeart/2005/8/layout/radial1"/>
    <dgm:cxn modelId="{A2F45987-C0EC-4408-AE97-CAF85F3CE997}" type="presOf" srcId="{91971DC2-2005-439A-9C16-97FEB1284476}" destId="{D5A3A8D9-72EA-44DA-ADF9-714C503E24C3}" srcOrd="0" destOrd="0" presId="urn:microsoft.com/office/officeart/2005/8/layout/radial1"/>
    <dgm:cxn modelId="{1AFF4090-6B10-448A-B274-2E83CF2BA638}" type="presOf" srcId="{D474FC03-FB5F-4844-BB25-46AB0C9067EF}" destId="{464BB93C-E643-4BA8-B140-055B780CA51B}" srcOrd="0" destOrd="0" presId="urn:microsoft.com/office/officeart/2005/8/layout/radial1"/>
    <dgm:cxn modelId="{DF7EC298-DB0B-4AC1-9F64-6291E25CCEC8}" type="presOf" srcId="{40A73B34-E41E-464B-A4F8-33B3EBD2BCDE}" destId="{CE8E241A-672C-4A43-A8EC-5068470DAA4E}" srcOrd="0" destOrd="0" presId="urn:microsoft.com/office/officeart/2005/8/layout/radial1"/>
    <dgm:cxn modelId="{A4BBA4BB-939E-46EF-AD72-68A70EE7EDD0}" type="presOf" srcId="{D343E480-D269-4497-9C2D-C278172DF963}" destId="{D47893D1-64E4-4CB5-9C7E-71C27302A771}" srcOrd="0" destOrd="0" presId="urn:microsoft.com/office/officeart/2005/8/layout/radial1"/>
    <dgm:cxn modelId="{A07D6FC9-9501-444E-847B-91219350666D}" type="presOf" srcId="{9D3374BD-6228-49D9-BCC5-1D81558DDFD8}" destId="{AB669D11-CC15-4C2B-BA40-62D040574708}" srcOrd="0" destOrd="0" presId="urn:microsoft.com/office/officeart/2005/8/layout/radial1"/>
    <dgm:cxn modelId="{DCA9A5CD-C9E9-4525-B543-9A2C6D4B116D}" type="presOf" srcId="{D343E480-D269-4497-9C2D-C278172DF963}" destId="{5AF4BDF1-5FE2-44A3-BE4C-3FC94C07443D}" srcOrd="1" destOrd="0" presId="urn:microsoft.com/office/officeart/2005/8/layout/radial1"/>
    <dgm:cxn modelId="{5AB188D9-55EB-4852-92EA-D702FBC39D04}" type="presOf" srcId="{E1DE898E-9AFE-4DB7-BDFF-9A3CD13797FC}" destId="{56D3D988-9544-4F4B-A1FC-9246567773DB}" srcOrd="0" destOrd="0" presId="urn:microsoft.com/office/officeart/2005/8/layout/radial1"/>
    <dgm:cxn modelId="{3260BCDC-1893-45FC-A7F7-6A8A62AB0F20}" type="presOf" srcId="{B874792E-F756-4A8F-8582-CA78E800EE4B}" destId="{B317BCC4-CC22-4D93-A218-F9D6209E4DE5}" srcOrd="0" destOrd="0" presId="urn:microsoft.com/office/officeart/2005/8/layout/radial1"/>
    <dgm:cxn modelId="{05B3CBDF-AC03-4125-BDBB-DA8AABD58310}" srcId="{D474FC03-FB5F-4844-BB25-46AB0C9067EF}" destId="{40A73B34-E41E-464B-A4F8-33B3EBD2BCDE}" srcOrd="5" destOrd="0" parTransId="{B399EF40-DB95-405D-9387-5871301B490F}" sibTransId="{2F540009-0147-4DEA-A80F-E5E8716C5A45}"/>
    <dgm:cxn modelId="{8EFEB3E0-DCF7-480C-B70A-2AD6F9DCB780}" srcId="{D474FC03-FB5F-4844-BB25-46AB0C9067EF}" destId="{3CEFB16C-C631-4069-A0D9-6BC744C59F55}" srcOrd="4" destOrd="0" parTransId="{91971DC2-2005-439A-9C16-97FEB1284476}" sibTransId="{8EC7AF66-3094-4938-8DBA-0C5906F95DF4}"/>
    <dgm:cxn modelId="{7B8DAAE4-B5B1-4D22-ADDA-064BCF771BC7}" srcId="{D474FC03-FB5F-4844-BB25-46AB0C9067EF}" destId="{5809BC67-BE73-4A70-99BD-3DD4AE2FBEF5}" srcOrd="1" destOrd="0" parTransId="{E1DE898E-9AFE-4DB7-BDFF-9A3CD13797FC}" sibTransId="{05898B42-C0F5-4CC2-B133-3B58161218F3}"/>
    <dgm:cxn modelId="{28550AEB-8D0F-478B-BF64-2C25E5E45C85}" type="presOf" srcId="{60394CB2-DB4B-4C7B-813B-56872F60B53E}" destId="{9248E1D2-C936-4AC5-A4D8-8AFA298E53D3}" srcOrd="0" destOrd="0" presId="urn:microsoft.com/office/officeart/2005/8/layout/radial1"/>
    <dgm:cxn modelId="{F1DC4CFB-CBCE-4B18-BB24-1449A6A2FB6A}" srcId="{D474FC03-FB5F-4844-BB25-46AB0C9067EF}" destId="{B874792E-F756-4A8F-8582-CA78E800EE4B}" srcOrd="0" destOrd="0" parTransId="{9D3374BD-6228-49D9-BCC5-1D81558DDFD8}" sibTransId="{1B2492B5-29D1-49BC-B509-D96995441A46}"/>
    <dgm:cxn modelId="{D6B63DDC-7E52-4365-8459-617D167DEDA4}" type="presParOf" srcId="{9248E1D2-C936-4AC5-A4D8-8AFA298E53D3}" destId="{464BB93C-E643-4BA8-B140-055B780CA51B}" srcOrd="0" destOrd="0" presId="urn:microsoft.com/office/officeart/2005/8/layout/radial1"/>
    <dgm:cxn modelId="{EA94E963-B14A-452E-A53A-165390814B31}" type="presParOf" srcId="{9248E1D2-C936-4AC5-A4D8-8AFA298E53D3}" destId="{AB669D11-CC15-4C2B-BA40-62D040574708}" srcOrd="1" destOrd="0" presId="urn:microsoft.com/office/officeart/2005/8/layout/radial1"/>
    <dgm:cxn modelId="{018E403B-8C45-4928-89D3-C70DD76DFCE1}" type="presParOf" srcId="{AB669D11-CC15-4C2B-BA40-62D040574708}" destId="{8B8B1592-DC90-4EC4-AFB3-FB3CC8A12609}" srcOrd="0" destOrd="0" presId="urn:microsoft.com/office/officeart/2005/8/layout/radial1"/>
    <dgm:cxn modelId="{4D38B73E-12C8-443D-9552-71B9DCF1F8E1}" type="presParOf" srcId="{9248E1D2-C936-4AC5-A4D8-8AFA298E53D3}" destId="{B317BCC4-CC22-4D93-A218-F9D6209E4DE5}" srcOrd="2" destOrd="0" presId="urn:microsoft.com/office/officeart/2005/8/layout/radial1"/>
    <dgm:cxn modelId="{D4AD49C0-E320-4A0D-8022-73D2241D96E0}" type="presParOf" srcId="{9248E1D2-C936-4AC5-A4D8-8AFA298E53D3}" destId="{56D3D988-9544-4F4B-A1FC-9246567773DB}" srcOrd="3" destOrd="0" presId="urn:microsoft.com/office/officeart/2005/8/layout/radial1"/>
    <dgm:cxn modelId="{8F7A199E-4069-4733-88CF-629F5C1241B6}" type="presParOf" srcId="{56D3D988-9544-4F4B-A1FC-9246567773DB}" destId="{7CAF2A42-F8B9-48B2-9539-CCF598AF276B}" srcOrd="0" destOrd="0" presId="urn:microsoft.com/office/officeart/2005/8/layout/radial1"/>
    <dgm:cxn modelId="{8CDD19FD-DD8C-4EEA-AEBE-0F2729BCBBE2}" type="presParOf" srcId="{9248E1D2-C936-4AC5-A4D8-8AFA298E53D3}" destId="{6B56FA9E-9857-4911-96F6-5CA5DF45B070}" srcOrd="4" destOrd="0" presId="urn:microsoft.com/office/officeart/2005/8/layout/radial1"/>
    <dgm:cxn modelId="{CB8DBF82-3A24-4D04-A978-AE81AE255A5F}" type="presParOf" srcId="{9248E1D2-C936-4AC5-A4D8-8AFA298E53D3}" destId="{D47893D1-64E4-4CB5-9C7E-71C27302A771}" srcOrd="5" destOrd="0" presId="urn:microsoft.com/office/officeart/2005/8/layout/radial1"/>
    <dgm:cxn modelId="{69BE9B55-1FC9-4660-A9F8-2B01FA624A23}" type="presParOf" srcId="{D47893D1-64E4-4CB5-9C7E-71C27302A771}" destId="{5AF4BDF1-5FE2-44A3-BE4C-3FC94C07443D}" srcOrd="0" destOrd="0" presId="urn:microsoft.com/office/officeart/2005/8/layout/radial1"/>
    <dgm:cxn modelId="{C63CB4A3-841F-4D91-A4AD-F275D1A73D26}" type="presParOf" srcId="{9248E1D2-C936-4AC5-A4D8-8AFA298E53D3}" destId="{D967BE9B-17FF-42EB-8FBD-60CE3D74D52B}" srcOrd="6" destOrd="0" presId="urn:microsoft.com/office/officeart/2005/8/layout/radial1"/>
    <dgm:cxn modelId="{FC05A0BA-68AC-488A-9C91-1D7D336F5FD2}" type="presParOf" srcId="{9248E1D2-C936-4AC5-A4D8-8AFA298E53D3}" destId="{5A1ADD2E-19A8-4567-A058-825756AF9230}" srcOrd="7" destOrd="0" presId="urn:microsoft.com/office/officeart/2005/8/layout/radial1"/>
    <dgm:cxn modelId="{B8BF7CAB-73AD-43E7-9993-7746F2A2B4AB}" type="presParOf" srcId="{5A1ADD2E-19A8-4567-A058-825756AF9230}" destId="{71D0712F-248E-435F-98A9-6AD644ABEE79}" srcOrd="0" destOrd="0" presId="urn:microsoft.com/office/officeart/2005/8/layout/radial1"/>
    <dgm:cxn modelId="{09F6409B-D64F-4A3A-B925-C77108614B59}" type="presParOf" srcId="{9248E1D2-C936-4AC5-A4D8-8AFA298E53D3}" destId="{1D6A8D1E-0B88-4766-BAC0-3DA63DEE64EB}" srcOrd="8" destOrd="0" presId="urn:microsoft.com/office/officeart/2005/8/layout/radial1"/>
    <dgm:cxn modelId="{F5F15A70-A19C-41F2-9816-24CC7D10C489}" type="presParOf" srcId="{9248E1D2-C936-4AC5-A4D8-8AFA298E53D3}" destId="{D5A3A8D9-72EA-44DA-ADF9-714C503E24C3}" srcOrd="9" destOrd="0" presId="urn:microsoft.com/office/officeart/2005/8/layout/radial1"/>
    <dgm:cxn modelId="{D6EB243E-F5F1-43D1-9F41-156B469B6905}" type="presParOf" srcId="{D5A3A8D9-72EA-44DA-ADF9-714C503E24C3}" destId="{F70D9FCF-26C4-4B5C-BD2F-B0B3C424A74E}" srcOrd="0" destOrd="0" presId="urn:microsoft.com/office/officeart/2005/8/layout/radial1"/>
    <dgm:cxn modelId="{AD639A69-A592-4E00-9059-28002C1E1574}" type="presParOf" srcId="{9248E1D2-C936-4AC5-A4D8-8AFA298E53D3}" destId="{A7537A05-70BE-47AD-B49F-569A88E135D9}" srcOrd="10" destOrd="0" presId="urn:microsoft.com/office/officeart/2005/8/layout/radial1"/>
    <dgm:cxn modelId="{B75BC175-BBD3-4E94-8A65-A78DF2013FFE}" type="presParOf" srcId="{9248E1D2-C936-4AC5-A4D8-8AFA298E53D3}" destId="{57D0B9FE-59A7-46D0-9C96-945BF5BE7015}" srcOrd="11" destOrd="0" presId="urn:microsoft.com/office/officeart/2005/8/layout/radial1"/>
    <dgm:cxn modelId="{194695EC-36D7-4A34-826E-18A13514496C}" type="presParOf" srcId="{57D0B9FE-59A7-46D0-9C96-945BF5BE7015}" destId="{A79BD667-A71E-40B9-A91F-61B67BE9C1EE}" srcOrd="0" destOrd="0" presId="urn:microsoft.com/office/officeart/2005/8/layout/radial1"/>
    <dgm:cxn modelId="{68E72B1B-B902-4E1E-A1D4-4CC4E7B514B7}" type="presParOf" srcId="{9248E1D2-C936-4AC5-A4D8-8AFA298E53D3}" destId="{CE8E241A-672C-4A43-A8EC-5068470DAA4E}" srcOrd="12" destOrd="0" presId="urn:microsoft.com/office/officeart/2005/8/layout/radial1"/>
    <dgm:cxn modelId="{DFA226E3-4782-4BA4-8CE8-ED24FD0058D9}" type="presParOf" srcId="{9248E1D2-C936-4AC5-A4D8-8AFA298E53D3}" destId="{3A834412-CE13-4227-96F4-C877B3E8C315}" srcOrd="13" destOrd="0" presId="urn:microsoft.com/office/officeart/2005/8/layout/radial1"/>
    <dgm:cxn modelId="{145C723B-E2B4-4C1D-987A-0828A3629A45}" type="presParOf" srcId="{3A834412-CE13-4227-96F4-C877B3E8C315}" destId="{EF80799B-03E9-4CCA-B163-FCBB09EA42CC}" srcOrd="0" destOrd="0" presId="urn:microsoft.com/office/officeart/2005/8/layout/radial1"/>
    <dgm:cxn modelId="{3008F978-564A-4C12-9EDE-3926B1100E95}" type="presParOf" srcId="{9248E1D2-C936-4AC5-A4D8-8AFA298E53D3}" destId="{398B0D17-4FC0-4717-86B1-FFAC8A098E4A}" srcOrd="14" destOrd="0" presId="urn:microsoft.com/office/officeart/2005/8/layout/radia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1534EB7-D092-4F10-AFB4-DF82B8C2DB65}"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3CB787AC-63D2-4C36-AC9E-3A498E71B3C6}">
      <dgm:prSet/>
      <dgm:spPr/>
      <dgm:t>
        <a:bodyPr/>
        <a:lstStyle/>
        <a:p>
          <a:r>
            <a:rPr lang="en-GB"/>
            <a:t>Traditionally referred to as the </a:t>
          </a:r>
          <a:r>
            <a:rPr lang="en-GB" b="1"/>
            <a:t>Four Ps of Marketing</a:t>
          </a:r>
          <a:r>
            <a:rPr lang="en-GB"/>
            <a:t>: Price, Product, Place, Promotion        (The ‘4 Ps’ of product marketing (McCarthy, 1960))</a:t>
          </a:r>
          <a:endParaRPr lang="en-US"/>
        </a:p>
      </dgm:t>
    </dgm:pt>
    <dgm:pt modelId="{2EE114E2-B5E4-41A4-A8F5-BC5393488896}" type="parTrans" cxnId="{A07C2DB6-D04A-4837-A99D-7797F3F3DA3B}">
      <dgm:prSet/>
      <dgm:spPr/>
      <dgm:t>
        <a:bodyPr/>
        <a:lstStyle/>
        <a:p>
          <a:endParaRPr lang="en-US"/>
        </a:p>
      </dgm:t>
    </dgm:pt>
    <dgm:pt modelId="{F5889963-52FC-4545-BB85-3D7FE762C66E}" type="sibTrans" cxnId="{A07C2DB6-D04A-4837-A99D-7797F3F3DA3B}">
      <dgm:prSet/>
      <dgm:spPr/>
      <dgm:t>
        <a:bodyPr/>
        <a:lstStyle/>
        <a:p>
          <a:endParaRPr lang="en-US"/>
        </a:p>
      </dgm:t>
    </dgm:pt>
    <dgm:pt modelId="{FD5024A9-954A-4CE2-AF91-40A0A60B5CD9}">
      <dgm:prSet/>
      <dgm:spPr/>
      <dgm:t>
        <a:bodyPr/>
        <a:lstStyle/>
        <a:p>
          <a:r>
            <a:rPr lang="en-GB"/>
            <a:t>To account for the rise in the service economy: </a:t>
          </a:r>
          <a:r>
            <a:rPr lang="en-GB" b="1"/>
            <a:t>Seven Ps of Marketing </a:t>
          </a:r>
          <a:r>
            <a:rPr lang="en-GB"/>
            <a:t>now also include People, Process, Physical                                                   (The ‘7 Ps’ of services marketing (Booms &amp; Bitner, 1981))</a:t>
          </a:r>
          <a:endParaRPr lang="en-US"/>
        </a:p>
      </dgm:t>
    </dgm:pt>
    <dgm:pt modelId="{E2BD4C46-F6D1-48EC-8BC0-60A138354F9C}" type="parTrans" cxnId="{5B1791F5-067C-4D82-9470-16B3E9908035}">
      <dgm:prSet/>
      <dgm:spPr/>
      <dgm:t>
        <a:bodyPr/>
        <a:lstStyle/>
        <a:p>
          <a:endParaRPr lang="en-US"/>
        </a:p>
      </dgm:t>
    </dgm:pt>
    <dgm:pt modelId="{1392AB1E-4ADB-4E4F-B5F3-11B0EB341E13}" type="sibTrans" cxnId="{5B1791F5-067C-4D82-9470-16B3E9908035}">
      <dgm:prSet/>
      <dgm:spPr/>
      <dgm:t>
        <a:bodyPr/>
        <a:lstStyle/>
        <a:p>
          <a:endParaRPr lang="en-US"/>
        </a:p>
      </dgm:t>
    </dgm:pt>
    <dgm:pt modelId="{8E3277BA-5A26-47EA-A89B-E5BBB11D42E4}">
      <dgm:prSet/>
      <dgm:spPr/>
      <dgm:t>
        <a:bodyPr/>
        <a:lstStyle/>
        <a:p>
          <a:r>
            <a:rPr lang="en-GB" b="1"/>
            <a:t>Marketing Strategy </a:t>
          </a:r>
          <a:r>
            <a:rPr lang="en-GB"/>
            <a:t>must be based on these factors</a:t>
          </a:r>
          <a:endParaRPr lang="en-US"/>
        </a:p>
      </dgm:t>
    </dgm:pt>
    <dgm:pt modelId="{8F5C323A-2097-4FBE-A2CD-1F27E6BDF170}" type="parTrans" cxnId="{596C6DF1-30C3-495C-A6B2-4773B45FCFA2}">
      <dgm:prSet/>
      <dgm:spPr/>
      <dgm:t>
        <a:bodyPr/>
        <a:lstStyle/>
        <a:p>
          <a:endParaRPr lang="en-US"/>
        </a:p>
      </dgm:t>
    </dgm:pt>
    <dgm:pt modelId="{7EFD3A7C-0497-465D-8D0C-CFDC4D38BC6F}" type="sibTrans" cxnId="{596C6DF1-30C3-495C-A6B2-4773B45FCFA2}">
      <dgm:prSet/>
      <dgm:spPr/>
      <dgm:t>
        <a:bodyPr/>
        <a:lstStyle/>
        <a:p>
          <a:endParaRPr lang="en-US"/>
        </a:p>
      </dgm:t>
    </dgm:pt>
    <dgm:pt modelId="{F1A13CB9-2B28-4EC2-AE24-307176E0A27A}" type="pres">
      <dgm:prSet presAssocID="{B1534EB7-D092-4F10-AFB4-DF82B8C2DB65}" presName="linear" presStyleCnt="0">
        <dgm:presLayoutVars>
          <dgm:animLvl val="lvl"/>
          <dgm:resizeHandles val="exact"/>
        </dgm:presLayoutVars>
      </dgm:prSet>
      <dgm:spPr/>
    </dgm:pt>
    <dgm:pt modelId="{B5F11358-6C91-4878-A46D-1B700161E567}" type="pres">
      <dgm:prSet presAssocID="{3CB787AC-63D2-4C36-AC9E-3A498E71B3C6}" presName="parentText" presStyleLbl="node1" presStyleIdx="0" presStyleCnt="3">
        <dgm:presLayoutVars>
          <dgm:chMax val="0"/>
          <dgm:bulletEnabled val="1"/>
        </dgm:presLayoutVars>
      </dgm:prSet>
      <dgm:spPr/>
    </dgm:pt>
    <dgm:pt modelId="{AFBB5FF5-2A1F-4170-9990-00AC91E71B5F}" type="pres">
      <dgm:prSet presAssocID="{F5889963-52FC-4545-BB85-3D7FE762C66E}" presName="spacer" presStyleCnt="0"/>
      <dgm:spPr/>
    </dgm:pt>
    <dgm:pt modelId="{ABCE4B67-C7E6-4B94-93A6-F3E7AE20E193}" type="pres">
      <dgm:prSet presAssocID="{FD5024A9-954A-4CE2-AF91-40A0A60B5CD9}" presName="parentText" presStyleLbl="node1" presStyleIdx="1" presStyleCnt="3">
        <dgm:presLayoutVars>
          <dgm:chMax val="0"/>
          <dgm:bulletEnabled val="1"/>
        </dgm:presLayoutVars>
      </dgm:prSet>
      <dgm:spPr/>
    </dgm:pt>
    <dgm:pt modelId="{5A3CD3A2-436F-48E6-9426-F5D6D51A69F9}" type="pres">
      <dgm:prSet presAssocID="{1392AB1E-4ADB-4E4F-B5F3-11B0EB341E13}" presName="spacer" presStyleCnt="0"/>
      <dgm:spPr/>
    </dgm:pt>
    <dgm:pt modelId="{CFA9B6C5-5A6E-4892-9615-C1A09EB6895B}" type="pres">
      <dgm:prSet presAssocID="{8E3277BA-5A26-47EA-A89B-E5BBB11D42E4}" presName="parentText" presStyleLbl="node1" presStyleIdx="2" presStyleCnt="3">
        <dgm:presLayoutVars>
          <dgm:chMax val="0"/>
          <dgm:bulletEnabled val="1"/>
        </dgm:presLayoutVars>
      </dgm:prSet>
      <dgm:spPr/>
    </dgm:pt>
  </dgm:ptLst>
  <dgm:cxnLst>
    <dgm:cxn modelId="{7084590F-62D1-4E94-B92B-1C030B2B7644}" type="presOf" srcId="{8E3277BA-5A26-47EA-A89B-E5BBB11D42E4}" destId="{CFA9B6C5-5A6E-4892-9615-C1A09EB6895B}" srcOrd="0" destOrd="0" presId="urn:microsoft.com/office/officeart/2005/8/layout/vList2"/>
    <dgm:cxn modelId="{D6AFB92F-1AF3-48EA-9844-D3AA46B07C84}" type="presOf" srcId="{3CB787AC-63D2-4C36-AC9E-3A498E71B3C6}" destId="{B5F11358-6C91-4878-A46D-1B700161E567}" srcOrd="0" destOrd="0" presId="urn:microsoft.com/office/officeart/2005/8/layout/vList2"/>
    <dgm:cxn modelId="{F21E9258-A772-44D9-A57F-3B5A5C94C6FE}" type="presOf" srcId="{FD5024A9-954A-4CE2-AF91-40A0A60B5CD9}" destId="{ABCE4B67-C7E6-4B94-93A6-F3E7AE20E193}" srcOrd="0" destOrd="0" presId="urn:microsoft.com/office/officeart/2005/8/layout/vList2"/>
    <dgm:cxn modelId="{2CF6F79E-A690-40BD-8BC9-699D6BEB3455}" type="presOf" srcId="{B1534EB7-D092-4F10-AFB4-DF82B8C2DB65}" destId="{F1A13CB9-2B28-4EC2-AE24-307176E0A27A}" srcOrd="0" destOrd="0" presId="urn:microsoft.com/office/officeart/2005/8/layout/vList2"/>
    <dgm:cxn modelId="{A07C2DB6-D04A-4837-A99D-7797F3F3DA3B}" srcId="{B1534EB7-D092-4F10-AFB4-DF82B8C2DB65}" destId="{3CB787AC-63D2-4C36-AC9E-3A498E71B3C6}" srcOrd="0" destOrd="0" parTransId="{2EE114E2-B5E4-41A4-A8F5-BC5393488896}" sibTransId="{F5889963-52FC-4545-BB85-3D7FE762C66E}"/>
    <dgm:cxn modelId="{596C6DF1-30C3-495C-A6B2-4773B45FCFA2}" srcId="{B1534EB7-D092-4F10-AFB4-DF82B8C2DB65}" destId="{8E3277BA-5A26-47EA-A89B-E5BBB11D42E4}" srcOrd="2" destOrd="0" parTransId="{8F5C323A-2097-4FBE-A2CD-1F27E6BDF170}" sibTransId="{7EFD3A7C-0497-465D-8D0C-CFDC4D38BC6F}"/>
    <dgm:cxn modelId="{5B1791F5-067C-4D82-9470-16B3E9908035}" srcId="{B1534EB7-D092-4F10-AFB4-DF82B8C2DB65}" destId="{FD5024A9-954A-4CE2-AF91-40A0A60B5CD9}" srcOrd="1" destOrd="0" parTransId="{E2BD4C46-F6D1-48EC-8BC0-60A138354F9C}" sibTransId="{1392AB1E-4ADB-4E4F-B5F3-11B0EB341E13}"/>
    <dgm:cxn modelId="{E6E600DF-9FFF-433A-AD24-93F5DE547C6E}" type="presParOf" srcId="{F1A13CB9-2B28-4EC2-AE24-307176E0A27A}" destId="{B5F11358-6C91-4878-A46D-1B700161E567}" srcOrd="0" destOrd="0" presId="urn:microsoft.com/office/officeart/2005/8/layout/vList2"/>
    <dgm:cxn modelId="{3C9FBDCB-9AF8-404E-B105-9FE1A3A45D94}" type="presParOf" srcId="{F1A13CB9-2B28-4EC2-AE24-307176E0A27A}" destId="{AFBB5FF5-2A1F-4170-9990-00AC91E71B5F}" srcOrd="1" destOrd="0" presId="urn:microsoft.com/office/officeart/2005/8/layout/vList2"/>
    <dgm:cxn modelId="{D64CA0AF-2365-4576-8AE7-9B99C894AE33}" type="presParOf" srcId="{F1A13CB9-2B28-4EC2-AE24-307176E0A27A}" destId="{ABCE4B67-C7E6-4B94-93A6-F3E7AE20E193}" srcOrd="2" destOrd="0" presId="urn:microsoft.com/office/officeart/2005/8/layout/vList2"/>
    <dgm:cxn modelId="{79F5C8B2-BFE0-4359-966E-B6087C0BDCA5}" type="presParOf" srcId="{F1A13CB9-2B28-4EC2-AE24-307176E0A27A}" destId="{5A3CD3A2-436F-48E6-9426-F5D6D51A69F9}" srcOrd="3" destOrd="0" presId="urn:microsoft.com/office/officeart/2005/8/layout/vList2"/>
    <dgm:cxn modelId="{5EA90467-5C72-45F8-A64A-E278EDE556B1}" type="presParOf" srcId="{F1A13CB9-2B28-4EC2-AE24-307176E0A27A}" destId="{CFA9B6C5-5A6E-4892-9615-C1A09EB6895B}"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9193FCB-A23E-475D-A3CD-8643FDF7F5E6}" type="doc">
      <dgm:prSet loTypeId="urn:microsoft.com/office/officeart/2005/8/layout/hierarchy1" loCatId="hierarchy" qsTypeId="urn:microsoft.com/office/officeart/2005/8/quickstyle/simple1" qsCatId="simple" csTypeId="urn:microsoft.com/office/officeart/2005/8/colors/colorful2" csCatId="colorful" phldr="1"/>
      <dgm:spPr/>
      <dgm:t>
        <a:bodyPr/>
        <a:lstStyle/>
        <a:p>
          <a:endParaRPr lang="en-US"/>
        </a:p>
      </dgm:t>
    </dgm:pt>
    <dgm:pt modelId="{85E7A52F-3181-49B4-AAD4-6B31B3A75D3E}">
      <dgm:prSet custT="1"/>
      <dgm:spPr/>
      <dgm:t>
        <a:bodyPr/>
        <a:lstStyle/>
        <a:p>
          <a:r>
            <a:rPr lang="en-GB" sz="2200" b="1" i="0" baseline="0" dirty="0">
              <a:latin typeface="Arial" panose="020B0604020202020204" pitchFamily="34" charset="0"/>
              <a:cs typeface="Arial" panose="020B0604020202020204" pitchFamily="34" charset="0"/>
            </a:rPr>
            <a:t>Very few companies differentiate their offering solely on one level</a:t>
          </a:r>
          <a:r>
            <a:rPr lang="en-GB" sz="2000" b="0" i="0" baseline="0" dirty="0"/>
            <a:t>.</a:t>
          </a:r>
          <a:endParaRPr lang="en-US" sz="2000" dirty="0"/>
        </a:p>
      </dgm:t>
    </dgm:pt>
    <dgm:pt modelId="{D0BD0565-252C-4303-B163-E5DBDAFA8B77}" type="parTrans" cxnId="{77D4F78A-84D2-4CB5-822F-7EEA5ADA7D95}">
      <dgm:prSet/>
      <dgm:spPr/>
      <dgm:t>
        <a:bodyPr/>
        <a:lstStyle/>
        <a:p>
          <a:endParaRPr lang="en-US" sz="2000"/>
        </a:p>
      </dgm:t>
    </dgm:pt>
    <dgm:pt modelId="{42AFB874-884F-4896-86A3-EA238CC8F0B7}" type="sibTrans" cxnId="{77D4F78A-84D2-4CB5-822F-7EEA5ADA7D95}">
      <dgm:prSet/>
      <dgm:spPr/>
      <dgm:t>
        <a:bodyPr/>
        <a:lstStyle/>
        <a:p>
          <a:endParaRPr lang="en-US" sz="2000"/>
        </a:p>
      </dgm:t>
    </dgm:pt>
    <dgm:pt modelId="{05CCFE89-6358-4090-8F76-5BDAFD418E3A}">
      <dgm:prSet custT="1"/>
      <dgm:spPr/>
      <dgm:t>
        <a:bodyPr/>
        <a:lstStyle/>
        <a:p>
          <a:r>
            <a:rPr lang="en-GB" sz="2200" b="1" i="0" baseline="0" dirty="0">
              <a:latin typeface="Arial" panose="020B0604020202020204" pitchFamily="34" charset="0"/>
              <a:cs typeface="Arial" panose="020B0604020202020204" pitchFamily="34" charset="0"/>
            </a:rPr>
            <a:t>They tend to ensure that they differentiate their offerings to various extents on all three levels</a:t>
          </a:r>
          <a:r>
            <a:rPr lang="en-GB" sz="2000" b="0" i="0" baseline="0" dirty="0"/>
            <a:t>. </a:t>
          </a:r>
          <a:endParaRPr lang="en-US" sz="2000" dirty="0"/>
        </a:p>
      </dgm:t>
    </dgm:pt>
    <dgm:pt modelId="{2828B2E9-0A77-4777-86A0-BD50DBBDE57C}" type="parTrans" cxnId="{258B531A-9C5A-4C03-B656-FBA31B6B44CD}">
      <dgm:prSet/>
      <dgm:spPr/>
      <dgm:t>
        <a:bodyPr/>
        <a:lstStyle/>
        <a:p>
          <a:endParaRPr lang="en-US" sz="2000"/>
        </a:p>
      </dgm:t>
    </dgm:pt>
    <dgm:pt modelId="{4520ECB0-5FA5-4EF4-B188-1873D4E2F179}" type="sibTrans" cxnId="{258B531A-9C5A-4C03-B656-FBA31B6B44CD}">
      <dgm:prSet/>
      <dgm:spPr/>
      <dgm:t>
        <a:bodyPr/>
        <a:lstStyle/>
        <a:p>
          <a:endParaRPr lang="en-US" sz="2000"/>
        </a:p>
      </dgm:t>
    </dgm:pt>
    <dgm:pt modelId="{FDEFBA55-D5BE-45C4-A87E-49CFAA071E0F}" type="pres">
      <dgm:prSet presAssocID="{99193FCB-A23E-475D-A3CD-8643FDF7F5E6}" presName="hierChild1" presStyleCnt="0">
        <dgm:presLayoutVars>
          <dgm:chPref val="1"/>
          <dgm:dir/>
          <dgm:animOne val="branch"/>
          <dgm:animLvl val="lvl"/>
          <dgm:resizeHandles/>
        </dgm:presLayoutVars>
      </dgm:prSet>
      <dgm:spPr/>
    </dgm:pt>
    <dgm:pt modelId="{3FFB3FB5-6CE5-4538-A48F-FD795849EAF8}" type="pres">
      <dgm:prSet presAssocID="{85E7A52F-3181-49B4-AAD4-6B31B3A75D3E}" presName="hierRoot1" presStyleCnt="0"/>
      <dgm:spPr/>
    </dgm:pt>
    <dgm:pt modelId="{9F6C62EE-64E1-4849-8C7C-8ABB469908AE}" type="pres">
      <dgm:prSet presAssocID="{85E7A52F-3181-49B4-AAD4-6B31B3A75D3E}" presName="composite" presStyleCnt="0"/>
      <dgm:spPr/>
    </dgm:pt>
    <dgm:pt modelId="{8EE83AC2-5607-46D3-8F3A-0CE6F4B7C19C}" type="pres">
      <dgm:prSet presAssocID="{85E7A52F-3181-49B4-AAD4-6B31B3A75D3E}" presName="background" presStyleLbl="node0" presStyleIdx="0" presStyleCnt="2"/>
      <dgm:spPr/>
    </dgm:pt>
    <dgm:pt modelId="{643EDE6E-3694-406F-8376-62B279FC1E1C}" type="pres">
      <dgm:prSet presAssocID="{85E7A52F-3181-49B4-AAD4-6B31B3A75D3E}" presName="text" presStyleLbl="fgAcc0" presStyleIdx="0" presStyleCnt="2">
        <dgm:presLayoutVars>
          <dgm:chPref val="3"/>
        </dgm:presLayoutVars>
      </dgm:prSet>
      <dgm:spPr/>
    </dgm:pt>
    <dgm:pt modelId="{2810022F-1AD3-48BC-832A-8A7D865577FF}" type="pres">
      <dgm:prSet presAssocID="{85E7A52F-3181-49B4-AAD4-6B31B3A75D3E}" presName="hierChild2" presStyleCnt="0"/>
      <dgm:spPr/>
    </dgm:pt>
    <dgm:pt modelId="{75F812F3-337D-40DA-B658-13C8E4C09315}" type="pres">
      <dgm:prSet presAssocID="{05CCFE89-6358-4090-8F76-5BDAFD418E3A}" presName="hierRoot1" presStyleCnt="0"/>
      <dgm:spPr/>
    </dgm:pt>
    <dgm:pt modelId="{490D729A-C25B-48E6-967C-E5305A117FC0}" type="pres">
      <dgm:prSet presAssocID="{05CCFE89-6358-4090-8F76-5BDAFD418E3A}" presName="composite" presStyleCnt="0"/>
      <dgm:spPr/>
    </dgm:pt>
    <dgm:pt modelId="{AF11E464-38A2-448D-BA79-4ED24A93BA24}" type="pres">
      <dgm:prSet presAssocID="{05CCFE89-6358-4090-8F76-5BDAFD418E3A}" presName="background" presStyleLbl="node0" presStyleIdx="1" presStyleCnt="2"/>
      <dgm:spPr/>
    </dgm:pt>
    <dgm:pt modelId="{DDE3E300-C002-4D0E-B06E-F740C2405555}" type="pres">
      <dgm:prSet presAssocID="{05CCFE89-6358-4090-8F76-5BDAFD418E3A}" presName="text" presStyleLbl="fgAcc0" presStyleIdx="1" presStyleCnt="2">
        <dgm:presLayoutVars>
          <dgm:chPref val="3"/>
        </dgm:presLayoutVars>
      </dgm:prSet>
      <dgm:spPr/>
    </dgm:pt>
    <dgm:pt modelId="{D9B47F68-7B20-47E8-ADC2-3014679979B6}" type="pres">
      <dgm:prSet presAssocID="{05CCFE89-6358-4090-8F76-5BDAFD418E3A}" presName="hierChild2" presStyleCnt="0"/>
      <dgm:spPr/>
    </dgm:pt>
  </dgm:ptLst>
  <dgm:cxnLst>
    <dgm:cxn modelId="{258B531A-9C5A-4C03-B656-FBA31B6B44CD}" srcId="{99193FCB-A23E-475D-A3CD-8643FDF7F5E6}" destId="{05CCFE89-6358-4090-8F76-5BDAFD418E3A}" srcOrd="1" destOrd="0" parTransId="{2828B2E9-0A77-4777-86A0-BD50DBBDE57C}" sibTransId="{4520ECB0-5FA5-4EF4-B188-1873D4E2F179}"/>
    <dgm:cxn modelId="{EC4A0064-4070-4F0B-AEFB-622DE61352C2}" type="presOf" srcId="{85E7A52F-3181-49B4-AAD4-6B31B3A75D3E}" destId="{643EDE6E-3694-406F-8376-62B279FC1E1C}" srcOrd="0" destOrd="0" presId="urn:microsoft.com/office/officeart/2005/8/layout/hierarchy1"/>
    <dgm:cxn modelId="{77D4F78A-84D2-4CB5-822F-7EEA5ADA7D95}" srcId="{99193FCB-A23E-475D-A3CD-8643FDF7F5E6}" destId="{85E7A52F-3181-49B4-AAD4-6B31B3A75D3E}" srcOrd="0" destOrd="0" parTransId="{D0BD0565-252C-4303-B163-E5DBDAFA8B77}" sibTransId="{42AFB874-884F-4896-86A3-EA238CC8F0B7}"/>
    <dgm:cxn modelId="{B6EDE3A8-8D5B-4733-92AA-A749452E6775}" type="presOf" srcId="{99193FCB-A23E-475D-A3CD-8643FDF7F5E6}" destId="{FDEFBA55-D5BE-45C4-A87E-49CFAA071E0F}" srcOrd="0" destOrd="0" presId="urn:microsoft.com/office/officeart/2005/8/layout/hierarchy1"/>
    <dgm:cxn modelId="{0F677CD2-4421-4244-B627-549ACCE8C228}" type="presOf" srcId="{05CCFE89-6358-4090-8F76-5BDAFD418E3A}" destId="{DDE3E300-C002-4D0E-B06E-F740C2405555}" srcOrd="0" destOrd="0" presId="urn:microsoft.com/office/officeart/2005/8/layout/hierarchy1"/>
    <dgm:cxn modelId="{34B17B27-D937-466D-8566-B8C33077A77C}" type="presParOf" srcId="{FDEFBA55-D5BE-45C4-A87E-49CFAA071E0F}" destId="{3FFB3FB5-6CE5-4538-A48F-FD795849EAF8}" srcOrd="0" destOrd="0" presId="urn:microsoft.com/office/officeart/2005/8/layout/hierarchy1"/>
    <dgm:cxn modelId="{3A5CCCF1-DC9D-4D9A-AFFF-6FF0A0D0AFF3}" type="presParOf" srcId="{3FFB3FB5-6CE5-4538-A48F-FD795849EAF8}" destId="{9F6C62EE-64E1-4849-8C7C-8ABB469908AE}" srcOrd="0" destOrd="0" presId="urn:microsoft.com/office/officeart/2005/8/layout/hierarchy1"/>
    <dgm:cxn modelId="{B93DBDBC-35F3-4EE6-A6DB-611264BB1028}" type="presParOf" srcId="{9F6C62EE-64E1-4849-8C7C-8ABB469908AE}" destId="{8EE83AC2-5607-46D3-8F3A-0CE6F4B7C19C}" srcOrd="0" destOrd="0" presId="urn:microsoft.com/office/officeart/2005/8/layout/hierarchy1"/>
    <dgm:cxn modelId="{41489415-41C6-4BEB-8747-4D9AA438E120}" type="presParOf" srcId="{9F6C62EE-64E1-4849-8C7C-8ABB469908AE}" destId="{643EDE6E-3694-406F-8376-62B279FC1E1C}" srcOrd="1" destOrd="0" presId="urn:microsoft.com/office/officeart/2005/8/layout/hierarchy1"/>
    <dgm:cxn modelId="{57EF3E58-AAB8-415D-91A8-544C058B79A8}" type="presParOf" srcId="{3FFB3FB5-6CE5-4538-A48F-FD795849EAF8}" destId="{2810022F-1AD3-48BC-832A-8A7D865577FF}" srcOrd="1" destOrd="0" presId="urn:microsoft.com/office/officeart/2005/8/layout/hierarchy1"/>
    <dgm:cxn modelId="{ED5FCD89-C08B-4166-B9F1-2251843F2090}" type="presParOf" srcId="{FDEFBA55-D5BE-45C4-A87E-49CFAA071E0F}" destId="{75F812F3-337D-40DA-B658-13C8E4C09315}" srcOrd="1" destOrd="0" presId="urn:microsoft.com/office/officeart/2005/8/layout/hierarchy1"/>
    <dgm:cxn modelId="{8787581A-748B-48EC-8DCF-2F17D26F0495}" type="presParOf" srcId="{75F812F3-337D-40DA-B658-13C8E4C09315}" destId="{490D729A-C25B-48E6-967C-E5305A117FC0}" srcOrd="0" destOrd="0" presId="urn:microsoft.com/office/officeart/2005/8/layout/hierarchy1"/>
    <dgm:cxn modelId="{46C73F46-C191-4BB2-95A4-5D6476DFED8D}" type="presParOf" srcId="{490D729A-C25B-48E6-967C-E5305A117FC0}" destId="{AF11E464-38A2-448D-BA79-4ED24A93BA24}" srcOrd="0" destOrd="0" presId="urn:microsoft.com/office/officeart/2005/8/layout/hierarchy1"/>
    <dgm:cxn modelId="{974594FF-9021-42DA-BB93-2DC32FC2C59C}" type="presParOf" srcId="{490D729A-C25B-48E6-967C-E5305A117FC0}" destId="{DDE3E300-C002-4D0E-B06E-F740C2405555}" srcOrd="1" destOrd="0" presId="urn:microsoft.com/office/officeart/2005/8/layout/hierarchy1"/>
    <dgm:cxn modelId="{763651C4-94D5-4919-BFAA-E4FBF8166E53}" type="presParOf" srcId="{75F812F3-337D-40DA-B658-13C8E4C09315}" destId="{D9B47F68-7B20-47E8-ADC2-3014679979B6}"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CD96A10-6529-4224-A945-4E1216A327BA}" type="doc">
      <dgm:prSet loTypeId="urn:microsoft.com/office/officeart/2005/8/layout/default" loCatId="list" qsTypeId="urn:microsoft.com/office/officeart/2005/8/quickstyle/3d1" qsCatId="3D" csTypeId="urn:microsoft.com/office/officeart/2005/8/colors/accent3_2" csCatId="accent3" phldr="1"/>
      <dgm:spPr/>
      <dgm:t>
        <a:bodyPr/>
        <a:lstStyle/>
        <a:p>
          <a:endParaRPr lang="en-US"/>
        </a:p>
      </dgm:t>
    </dgm:pt>
    <dgm:pt modelId="{5583F30C-ADB3-49C5-8255-FD5DFE0251ED}">
      <dgm:prSet/>
      <dgm:spPr>
        <a:xfrm>
          <a:off x="3033" y="491308"/>
          <a:ext cx="2406219" cy="1443731"/>
        </a:xfrm>
        <a:prstGeom prst="rect">
          <a:avLst/>
        </a:prstGeom>
        <a:gradFill rotWithShape="0">
          <a:gsLst>
            <a:gs pos="0">
              <a:srgbClr val="4495A2">
                <a:hueOff val="0"/>
                <a:satOff val="0"/>
                <a:lumOff val="0"/>
                <a:alphaOff val="0"/>
                <a:satMod val="103000"/>
                <a:lumMod val="102000"/>
                <a:tint val="94000"/>
              </a:srgbClr>
            </a:gs>
            <a:gs pos="50000">
              <a:srgbClr val="4495A2">
                <a:hueOff val="0"/>
                <a:satOff val="0"/>
                <a:lumOff val="0"/>
                <a:alphaOff val="0"/>
                <a:satMod val="110000"/>
                <a:lumMod val="100000"/>
                <a:shade val="100000"/>
              </a:srgbClr>
            </a:gs>
            <a:gs pos="100000">
              <a:srgbClr val="4495A2">
                <a:hueOff val="0"/>
                <a:satOff val="0"/>
                <a:lumOff val="0"/>
                <a:alphaOff val="0"/>
                <a:lumMod val="99000"/>
                <a:satMod val="120000"/>
                <a:shade val="78000"/>
              </a:srgbClr>
            </a:gs>
          </a:gsLst>
          <a:lin ang="5400000" scaled="0"/>
        </a:gradFill>
        <a:ln>
          <a:noFill/>
        </a:ln>
        <a:effectLst/>
        <a:scene3d>
          <a:camera prst="orthographicFront"/>
          <a:lightRig rig="flat" dir="t"/>
        </a:scene3d>
        <a:sp3d prstMaterial="plastic">
          <a:bevelT w="120900" h="88900"/>
          <a:bevelB w="88900" h="31750" prst="angle"/>
        </a:sp3d>
      </dgm:spPr>
      <dgm:t>
        <a:bodyPr/>
        <a:lstStyle/>
        <a:p>
          <a:pPr>
            <a:buNone/>
          </a:pPr>
          <a:r>
            <a:rPr lang="en-GB" b="1" dirty="0">
              <a:solidFill>
                <a:srgbClr val="FFFFFF"/>
              </a:solidFill>
              <a:latin typeface="Franklin Gothic Book"/>
              <a:ea typeface="+mn-ea"/>
              <a:cs typeface="+mn-cs"/>
            </a:rPr>
            <a:t>Premium</a:t>
          </a:r>
        </a:p>
        <a:p>
          <a:pPr>
            <a:buNone/>
          </a:pPr>
          <a:r>
            <a:rPr lang="en-GB" dirty="0">
              <a:solidFill>
                <a:srgbClr val="FFFFFF"/>
              </a:solidFill>
              <a:latin typeface="Franklin Gothic Book"/>
              <a:ea typeface="+mn-ea"/>
              <a:cs typeface="+mn-cs"/>
            </a:rPr>
            <a:t>High price – High quality</a:t>
          </a:r>
          <a:endParaRPr lang="en-US" dirty="0">
            <a:solidFill>
              <a:srgbClr val="FFFFFF"/>
            </a:solidFill>
            <a:latin typeface="Franklin Gothic Book"/>
            <a:ea typeface="+mn-ea"/>
            <a:cs typeface="+mn-cs"/>
          </a:endParaRPr>
        </a:p>
      </dgm:t>
    </dgm:pt>
    <dgm:pt modelId="{417B4FCC-E4FF-473C-BDF1-849ABE426B37}" type="parTrans" cxnId="{4E6FA125-72A0-4DE0-842F-2BF773C10D9A}">
      <dgm:prSet/>
      <dgm:spPr/>
      <dgm:t>
        <a:bodyPr/>
        <a:lstStyle/>
        <a:p>
          <a:endParaRPr lang="en-US">
            <a:solidFill>
              <a:schemeClr val="bg1"/>
            </a:solidFill>
          </a:endParaRPr>
        </a:p>
      </dgm:t>
    </dgm:pt>
    <dgm:pt modelId="{29A46EDC-2688-438A-A7DA-168FF6255448}" type="sibTrans" cxnId="{4E6FA125-72A0-4DE0-842F-2BF773C10D9A}">
      <dgm:prSet/>
      <dgm:spPr/>
      <dgm:t>
        <a:bodyPr/>
        <a:lstStyle/>
        <a:p>
          <a:endParaRPr lang="en-US">
            <a:solidFill>
              <a:schemeClr val="bg1"/>
            </a:solidFill>
          </a:endParaRPr>
        </a:p>
      </dgm:t>
    </dgm:pt>
    <dgm:pt modelId="{82180DE2-7343-4752-9E82-8F8D74CE519C}">
      <dgm:prSet/>
      <dgm:spPr>
        <a:xfrm>
          <a:off x="2649874" y="491308"/>
          <a:ext cx="2406219" cy="1443731"/>
        </a:xfrm>
        <a:prstGeom prst="rect">
          <a:avLst/>
        </a:prstGeom>
        <a:gradFill rotWithShape="0">
          <a:gsLst>
            <a:gs pos="0">
              <a:srgbClr val="4495A2">
                <a:hueOff val="0"/>
                <a:satOff val="0"/>
                <a:lumOff val="0"/>
                <a:alphaOff val="0"/>
                <a:satMod val="103000"/>
                <a:lumMod val="102000"/>
                <a:tint val="94000"/>
              </a:srgbClr>
            </a:gs>
            <a:gs pos="50000">
              <a:srgbClr val="4495A2">
                <a:hueOff val="0"/>
                <a:satOff val="0"/>
                <a:lumOff val="0"/>
                <a:alphaOff val="0"/>
                <a:satMod val="110000"/>
                <a:lumMod val="100000"/>
                <a:shade val="100000"/>
              </a:srgbClr>
            </a:gs>
            <a:gs pos="100000">
              <a:srgbClr val="4495A2">
                <a:hueOff val="0"/>
                <a:satOff val="0"/>
                <a:lumOff val="0"/>
                <a:alphaOff val="0"/>
                <a:lumMod val="99000"/>
                <a:satMod val="120000"/>
                <a:shade val="78000"/>
              </a:srgbClr>
            </a:gs>
          </a:gsLst>
          <a:lin ang="5400000" scaled="0"/>
        </a:gradFill>
        <a:ln>
          <a:noFill/>
        </a:ln>
        <a:effectLst/>
        <a:scene3d>
          <a:camera prst="orthographicFront"/>
          <a:lightRig rig="flat" dir="t"/>
        </a:scene3d>
        <a:sp3d prstMaterial="plastic">
          <a:bevelT w="120900" h="88900"/>
          <a:bevelB w="88900" h="31750" prst="angle"/>
        </a:sp3d>
      </dgm:spPr>
      <dgm:t>
        <a:bodyPr/>
        <a:lstStyle/>
        <a:p>
          <a:pPr>
            <a:buNone/>
          </a:pPr>
          <a:r>
            <a:rPr lang="en-GB" b="1" dirty="0">
              <a:solidFill>
                <a:srgbClr val="FFFFFF"/>
              </a:solidFill>
              <a:latin typeface="Franklin Gothic Book"/>
              <a:ea typeface="+mn-ea"/>
              <a:cs typeface="+mn-cs"/>
            </a:rPr>
            <a:t>Penetration</a:t>
          </a:r>
        </a:p>
        <a:p>
          <a:pPr>
            <a:buNone/>
          </a:pPr>
          <a:r>
            <a:rPr lang="en-GB" dirty="0">
              <a:solidFill>
                <a:srgbClr val="FFFFFF"/>
              </a:solidFill>
              <a:latin typeface="Franklin Gothic Book"/>
              <a:ea typeface="+mn-ea"/>
              <a:cs typeface="+mn-cs"/>
            </a:rPr>
            <a:t>Initial low price – Price increase</a:t>
          </a:r>
          <a:endParaRPr lang="en-US" dirty="0">
            <a:solidFill>
              <a:srgbClr val="FFFFFF"/>
            </a:solidFill>
            <a:latin typeface="Franklin Gothic Book"/>
            <a:ea typeface="+mn-ea"/>
            <a:cs typeface="+mn-cs"/>
          </a:endParaRPr>
        </a:p>
      </dgm:t>
    </dgm:pt>
    <dgm:pt modelId="{FDFF5FE6-1605-42A6-977F-D1BB4F4A8415}" type="parTrans" cxnId="{7F312AF4-02CF-4818-B133-B5BDFE15ABBA}">
      <dgm:prSet/>
      <dgm:spPr/>
      <dgm:t>
        <a:bodyPr/>
        <a:lstStyle/>
        <a:p>
          <a:endParaRPr lang="en-US">
            <a:solidFill>
              <a:schemeClr val="bg1"/>
            </a:solidFill>
          </a:endParaRPr>
        </a:p>
      </dgm:t>
    </dgm:pt>
    <dgm:pt modelId="{6A4ACE98-BDFA-432B-8854-6A80E57C3268}" type="sibTrans" cxnId="{7F312AF4-02CF-4818-B133-B5BDFE15ABBA}">
      <dgm:prSet/>
      <dgm:spPr/>
      <dgm:t>
        <a:bodyPr/>
        <a:lstStyle/>
        <a:p>
          <a:endParaRPr lang="en-US">
            <a:solidFill>
              <a:schemeClr val="bg1"/>
            </a:solidFill>
          </a:endParaRPr>
        </a:p>
      </dgm:t>
    </dgm:pt>
    <dgm:pt modelId="{CAB55A12-168A-4D03-980F-B6637F254D9A}">
      <dgm:prSet/>
      <dgm:spPr>
        <a:xfrm>
          <a:off x="5296715" y="491308"/>
          <a:ext cx="2406219" cy="1443731"/>
        </a:xfrm>
        <a:prstGeom prst="rect">
          <a:avLst/>
        </a:prstGeom>
        <a:gradFill rotWithShape="0">
          <a:gsLst>
            <a:gs pos="0">
              <a:srgbClr val="4495A2">
                <a:hueOff val="0"/>
                <a:satOff val="0"/>
                <a:lumOff val="0"/>
                <a:alphaOff val="0"/>
                <a:satMod val="103000"/>
                <a:lumMod val="102000"/>
                <a:tint val="94000"/>
              </a:srgbClr>
            </a:gs>
            <a:gs pos="50000">
              <a:srgbClr val="4495A2">
                <a:hueOff val="0"/>
                <a:satOff val="0"/>
                <a:lumOff val="0"/>
                <a:alphaOff val="0"/>
                <a:satMod val="110000"/>
                <a:lumMod val="100000"/>
                <a:shade val="100000"/>
              </a:srgbClr>
            </a:gs>
            <a:gs pos="100000">
              <a:srgbClr val="4495A2">
                <a:hueOff val="0"/>
                <a:satOff val="0"/>
                <a:lumOff val="0"/>
                <a:alphaOff val="0"/>
                <a:lumMod val="99000"/>
                <a:satMod val="120000"/>
                <a:shade val="78000"/>
              </a:srgbClr>
            </a:gs>
          </a:gsLst>
          <a:lin ang="5400000" scaled="0"/>
        </a:gradFill>
        <a:ln>
          <a:noFill/>
        </a:ln>
        <a:effectLst/>
        <a:scene3d>
          <a:camera prst="orthographicFront"/>
          <a:lightRig rig="flat" dir="t"/>
        </a:scene3d>
        <a:sp3d prstMaterial="plastic">
          <a:bevelT w="120900" h="88900"/>
          <a:bevelB w="88900" h="31750" prst="angle"/>
        </a:sp3d>
      </dgm:spPr>
      <dgm:t>
        <a:bodyPr/>
        <a:lstStyle/>
        <a:p>
          <a:pPr>
            <a:buNone/>
          </a:pPr>
          <a:r>
            <a:rPr lang="en-GB" b="1" dirty="0">
              <a:solidFill>
                <a:srgbClr val="FFFFFF"/>
              </a:solidFill>
              <a:latin typeface="Franklin Gothic Book"/>
              <a:ea typeface="+mn-ea"/>
              <a:cs typeface="+mn-cs"/>
            </a:rPr>
            <a:t>Economy</a:t>
          </a:r>
        </a:p>
        <a:p>
          <a:pPr>
            <a:buNone/>
          </a:pPr>
          <a:r>
            <a:rPr lang="en-GB" dirty="0">
              <a:solidFill>
                <a:srgbClr val="FFFFFF"/>
              </a:solidFill>
              <a:latin typeface="Franklin Gothic Book"/>
              <a:ea typeface="+mn-ea"/>
              <a:cs typeface="+mn-cs"/>
            </a:rPr>
            <a:t>Deliberate setting of low price</a:t>
          </a:r>
          <a:endParaRPr lang="en-US" dirty="0">
            <a:solidFill>
              <a:srgbClr val="FFFFFF"/>
            </a:solidFill>
            <a:latin typeface="Franklin Gothic Book"/>
            <a:ea typeface="+mn-ea"/>
            <a:cs typeface="+mn-cs"/>
          </a:endParaRPr>
        </a:p>
      </dgm:t>
    </dgm:pt>
    <dgm:pt modelId="{71A3D5EC-ABC6-4538-9EDC-75923B621124}" type="parTrans" cxnId="{B8505DD0-D64F-460A-88B2-7924077D03E8}">
      <dgm:prSet/>
      <dgm:spPr/>
      <dgm:t>
        <a:bodyPr/>
        <a:lstStyle/>
        <a:p>
          <a:endParaRPr lang="en-US">
            <a:solidFill>
              <a:schemeClr val="bg1"/>
            </a:solidFill>
          </a:endParaRPr>
        </a:p>
      </dgm:t>
    </dgm:pt>
    <dgm:pt modelId="{B7246683-A5C0-4DAC-AC32-F739B797D02C}" type="sibTrans" cxnId="{B8505DD0-D64F-460A-88B2-7924077D03E8}">
      <dgm:prSet/>
      <dgm:spPr/>
      <dgm:t>
        <a:bodyPr/>
        <a:lstStyle/>
        <a:p>
          <a:endParaRPr lang="en-US">
            <a:solidFill>
              <a:schemeClr val="bg1"/>
            </a:solidFill>
          </a:endParaRPr>
        </a:p>
      </dgm:t>
    </dgm:pt>
    <dgm:pt modelId="{44F3E20F-8F0D-47BF-92D3-465E4D399805}">
      <dgm:prSet/>
      <dgm:spPr>
        <a:xfrm>
          <a:off x="7943557" y="491308"/>
          <a:ext cx="2406219" cy="1443731"/>
        </a:xfrm>
        <a:prstGeom prst="rect">
          <a:avLst/>
        </a:prstGeom>
        <a:gradFill rotWithShape="0">
          <a:gsLst>
            <a:gs pos="0">
              <a:srgbClr val="4495A2">
                <a:hueOff val="0"/>
                <a:satOff val="0"/>
                <a:lumOff val="0"/>
                <a:alphaOff val="0"/>
                <a:satMod val="103000"/>
                <a:lumMod val="102000"/>
                <a:tint val="94000"/>
              </a:srgbClr>
            </a:gs>
            <a:gs pos="50000">
              <a:srgbClr val="4495A2">
                <a:hueOff val="0"/>
                <a:satOff val="0"/>
                <a:lumOff val="0"/>
                <a:alphaOff val="0"/>
                <a:satMod val="110000"/>
                <a:lumMod val="100000"/>
                <a:shade val="100000"/>
              </a:srgbClr>
            </a:gs>
            <a:gs pos="100000">
              <a:srgbClr val="4495A2">
                <a:hueOff val="0"/>
                <a:satOff val="0"/>
                <a:lumOff val="0"/>
                <a:alphaOff val="0"/>
                <a:lumMod val="99000"/>
                <a:satMod val="120000"/>
                <a:shade val="78000"/>
              </a:srgbClr>
            </a:gs>
          </a:gsLst>
          <a:lin ang="5400000" scaled="0"/>
        </a:gradFill>
        <a:ln>
          <a:noFill/>
        </a:ln>
        <a:effectLst/>
        <a:scene3d>
          <a:camera prst="orthographicFront"/>
          <a:lightRig rig="flat" dir="t"/>
        </a:scene3d>
        <a:sp3d prstMaterial="plastic">
          <a:bevelT w="120900" h="88900"/>
          <a:bevelB w="88900" h="31750" prst="angle"/>
        </a:sp3d>
      </dgm:spPr>
      <dgm:t>
        <a:bodyPr/>
        <a:lstStyle/>
        <a:p>
          <a:pPr>
            <a:buNone/>
          </a:pPr>
          <a:r>
            <a:rPr lang="en-GB" b="1" dirty="0">
              <a:solidFill>
                <a:srgbClr val="FFFFFF"/>
              </a:solidFill>
              <a:latin typeface="Franklin Gothic Book"/>
              <a:ea typeface="+mn-ea"/>
              <a:cs typeface="+mn-cs"/>
            </a:rPr>
            <a:t>Skim</a:t>
          </a:r>
        </a:p>
        <a:p>
          <a:pPr>
            <a:buNone/>
          </a:pPr>
          <a:r>
            <a:rPr lang="en-GB" dirty="0">
              <a:solidFill>
                <a:srgbClr val="FFFFFF"/>
              </a:solidFill>
              <a:latin typeface="Franklin Gothic Book"/>
              <a:ea typeface="+mn-ea"/>
              <a:cs typeface="+mn-cs"/>
            </a:rPr>
            <a:t>High initial price – Price lowers</a:t>
          </a:r>
          <a:endParaRPr lang="en-US" dirty="0">
            <a:solidFill>
              <a:srgbClr val="FFFFFF"/>
            </a:solidFill>
            <a:latin typeface="Franklin Gothic Book"/>
            <a:ea typeface="+mn-ea"/>
            <a:cs typeface="+mn-cs"/>
          </a:endParaRPr>
        </a:p>
      </dgm:t>
    </dgm:pt>
    <dgm:pt modelId="{1A3086BD-1A80-42FC-A401-21FABBD41320}" type="parTrans" cxnId="{90D154CC-3608-4310-9B5F-EA9D0B32C3E7}">
      <dgm:prSet/>
      <dgm:spPr/>
      <dgm:t>
        <a:bodyPr/>
        <a:lstStyle/>
        <a:p>
          <a:endParaRPr lang="en-US">
            <a:solidFill>
              <a:schemeClr val="bg1"/>
            </a:solidFill>
          </a:endParaRPr>
        </a:p>
      </dgm:t>
    </dgm:pt>
    <dgm:pt modelId="{2D52801B-AE82-462B-BA85-2C828E9EAC4E}" type="sibTrans" cxnId="{90D154CC-3608-4310-9B5F-EA9D0B32C3E7}">
      <dgm:prSet/>
      <dgm:spPr/>
      <dgm:t>
        <a:bodyPr/>
        <a:lstStyle/>
        <a:p>
          <a:endParaRPr lang="en-US">
            <a:solidFill>
              <a:schemeClr val="bg1"/>
            </a:solidFill>
          </a:endParaRPr>
        </a:p>
      </dgm:t>
    </dgm:pt>
    <dgm:pt modelId="{B1CCAF8C-7410-4F91-82AB-13B297FD2D77}">
      <dgm:prSet/>
      <dgm:spPr>
        <a:xfrm>
          <a:off x="1326453" y="2175661"/>
          <a:ext cx="2406219" cy="1443731"/>
        </a:xfrm>
        <a:prstGeom prst="rect">
          <a:avLst/>
        </a:prstGeom>
        <a:gradFill rotWithShape="0">
          <a:gsLst>
            <a:gs pos="0">
              <a:srgbClr val="4495A2">
                <a:hueOff val="0"/>
                <a:satOff val="0"/>
                <a:lumOff val="0"/>
                <a:alphaOff val="0"/>
                <a:satMod val="103000"/>
                <a:lumMod val="102000"/>
                <a:tint val="94000"/>
              </a:srgbClr>
            </a:gs>
            <a:gs pos="50000">
              <a:srgbClr val="4495A2">
                <a:hueOff val="0"/>
                <a:satOff val="0"/>
                <a:lumOff val="0"/>
                <a:alphaOff val="0"/>
                <a:satMod val="110000"/>
                <a:lumMod val="100000"/>
                <a:shade val="100000"/>
              </a:srgbClr>
            </a:gs>
            <a:gs pos="100000">
              <a:srgbClr val="4495A2">
                <a:hueOff val="0"/>
                <a:satOff val="0"/>
                <a:lumOff val="0"/>
                <a:alphaOff val="0"/>
                <a:lumMod val="99000"/>
                <a:satMod val="120000"/>
                <a:shade val="78000"/>
              </a:srgbClr>
            </a:gs>
          </a:gsLst>
          <a:lin ang="5400000" scaled="0"/>
        </a:gradFill>
        <a:ln>
          <a:noFill/>
        </a:ln>
        <a:effectLst/>
        <a:scene3d>
          <a:camera prst="orthographicFront"/>
          <a:lightRig rig="flat" dir="t"/>
        </a:scene3d>
        <a:sp3d prstMaterial="plastic">
          <a:bevelT w="120900" h="88900"/>
          <a:bevelB w="88900" h="31750" prst="angle"/>
        </a:sp3d>
      </dgm:spPr>
      <dgm:t>
        <a:bodyPr/>
        <a:lstStyle/>
        <a:p>
          <a:pPr>
            <a:buNone/>
          </a:pPr>
          <a:r>
            <a:rPr lang="en-GB" b="1" dirty="0">
              <a:solidFill>
                <a:srgbClr val="FFFFFF"/>
              </a:solidFill>
              <a:latin typeface="Franklin Gothic Book"/>
              <a:ea typeface="+mn-ea"/>
              <a:cs typeface="+mn-cs"/>
            </a:rPr>
            <a:t>Psychological</a:t>
          </a:r>
        </a:p>
        <a:p>
          <a:pPr>
            <a:buNone/>
          </a:pPr>
          <a:r>
            <a:rPr lang="en-GB" dirty="0">
              <a:solidFill>
                <a:srgbClr val="FFFFFF"/>
              </a:solidFill>
              <a:latin typeface="Franklin Gothic Book"/>
              <a:ea typeface="+mn-ea"/>
              <a:cs typeface="+mn-cs"/>
            </a:rPr>
            <a:t>Customers emotive response – High quality with high price</a:t>
          </a:r>
          <a:endParaRPr lang="en-US" dirty="0">
            <a:solidFill>
              <a:srgbClr val="FFFFFF"/>
            </a:solidFill>
            <a:latin typeface="Franklin Gothic Book"/>
            <a:ea typeface="+mn-ea"/>
            <a:cs typeface="+mn-cs"/>
          </a:endParaRPr>
        </a:p>
      </dgm:t>
    </dgm:pt>
    <dgm:pt modelId="{78B97CED-A70D-45B6-927B-3BC4AE7B8372}" type="parTrans" cxnId="{39F6A41D-1BCF-4160-BA09-163D75F54522}">
      <dgm:prSet/>
      <dgm:spPr/>
      <dgm:t>
        <a:bodyPr/>
        <a:lstStyle/>
        <a:p>
          <a:endParaRPr lang="en-US">
            <a:solidFill>
              <a:schemeClr val="bg1"/>
            </a:solidFill>
          </a:endParaRPr>
        </a:p>
      </dgm:t>
    </dgm:pt>
    <dgm:pt modelId="{6F3EE4C6-1874-49CE-B805-95A8516FC38D}" type="sibTrans" cxnId="{39F6A41D-1BCF-4160-BA09-163D75F54522}">
      <dgm:prSet/>
      <dgm:spPr/>
      <dgm:t>
        <a:bodyPr/>
        <a:lstStyle/>
        <a:p>
          <a:endParaRPr lang="en-US">
            <a:solidFill>
              <a:schemeClr val="bg1"/>
            </a:solidFill>
          </a:endParaRPr>
        </a:p>
      </dgm:t>
    </dgm:pt>
    <dgm:pt modelId="{69B895F6-9D1E-4692-ACFA-4F8457306295}">
      <dgm:prSet/>
      <dgm:spPr>
        <a:xfrm>
          <a:off x="3973295" y="2175661"/>
          <a:ext cx="2406219" cy="1443731"/>
        </a:xfrm>
        <a:prstGeom prst="rect">
          <a:avLst/>
        </a:prstGeom>
        <a:gradFill rotWithShape="0">
          <a:gsLst>
            <a:gs pos="0">
              <a:srgbClr val="4495A2">
                <a:hueOff val="0"/>
                <a:satOff val="0"/>
                <a:lumOff val="0"/>
                <a:alphaOff val="0"/>
                <a:satMod val="103000"/>
                <a:lumMod val="102000"/>
                <a:tint val="94000"/>
              </a:srgbClr>
            </a:gs>
            <a:gs pos="50000">
              <a:srgbClr val="4495A2">
                <a:hueOff val="0"/>
                <a:satOff val="0"/>
                <a:lumOff val="0"/>
                <a:alphaOff val="0"/>
                <a:satMod val="110000"/>
                <a:lumMod val="100000"/>
                <a:shade val="100000"/>
              </a:srgbClr>
            </a:gs>
            <a:gs pos="100000">
              <a:srgbClr val="4495A2">
                <a:hueOff val="0"/>
                <a:satOff val="0"/>
                <a:lumOff val="0"/>
                <a:alphaOff val="0"/>
                <a:lumMod val="99000"/>
                <a:satMod val="120000"/>
                <a:shade val="78000"/>
              </a:srgbClr>
            </a:gs>
          </a:gsLst>
          <a:lin ang="5400000" scaled="0"/>
        </a:gradFill>
        <a:ln>
          <a:noFill/>
        </a:ln>
        <a:effectLst/>
        <a:scene3d>
          <a:camera prst="orthographicFront"/>
          <a:lightRig rig="flat" dir="t"/>
        </a:scene3d>
        <a:sp3d prstMaterial="plastic">
          <a:bevelT w="120900" h="88900"/>
          <a:bevelB w="88900" h="31750" prst="angle"/>
        </a:sp3d>
      </dgm:spPr>
      <dgm:t>
        <a:bodyPr/>
        <a:lstStyle/>
        <a:p>
          <a:pPr>
            <a:buNone/>
          </a:pPr>
          <a:r>
            <a:rPr lang="en-GB" b="1" dirty="0">
              <a:solidFill>
                <a:srgbClr val="FFFFFF"/>
              </a:solidFill>
              <a:latin typeface="Franklin Gothic Book"/>
              <a:ea typeface="+mn-ea"/>
              <a:cs typeface="+mn-cs"/>
            </a:rPr>
            <a:t>Captive</a:t>
          </a:r>
        </a:p>
        <a:p>
          <a:pPr>
            <a:buNone/>
          </a:pPr>
          <a:r>
            <a:rPr lang="en-GB" dirty="0">
              <a:solidFill>
                <a:srgbClr val="FFFFFF"/>
              </a:solidFill>
              <a:latin typeface="Franklin Gothic Book"/>
              <a:ea typeface="+mn-ea"/>
              <a:cs typeface="+mn-cs"/>
            </a:rPr>
            <a:t>Product consumables, e.g. razors at low cost – Replacement blades priced high</a:t>
          </a:r>
          <a:endParaRPr lang="en-US" dirty="0">
            <a:solidFill>
              <a:srgbClr val="FFFFFF"/>
            </a:solidFill>
            <a:latin typeface="Franklin Gothic Book"/>
            <a:ea typeface="+mn-ea"/>
            <a:cs typeface="+mn-cs"/>
          </a:endParaRPr>
        </a:p>
      </dgm:t>
    </dgm:pt>
    <dgm:pt modelId="{C2DFBEBE-C5D2-42DF-A49B-C04F10C6B3F7}" type="parTrans" cxnId="{3CBD0A14-858E-480E-91B3-52736382597A}">
      <dgm:prSet/>
      <dgm:spPr/>
      <dgm:t>
        <a:bodyPr/>
        <a:lstStyle/>
        <a:p>
          <a:endParaRPr lang="en-US">
            <a:solidFill>
              <a:schemeClr val="bg1"/>
            </a:solidFill>
          </a:endParaRPr>
        </a:p>
      </dgm:t>
    </dgm:pt>
    <dgm:pt modelId="{817C8CBA-66B3-4A20-82D3-FDD94083F607}" type="sibTrans" cxnId="{3CBD0A14-858E-480E-91B3-52736382597A}">
      <dgm:prSet/>
      <dgm:spPr/>
      <dgm:t>
        <a:bodyPr/>
        <a:lstStyle/>
        <a:p>
          <a:endParaRPr lang="en-US">
            <a:solidFill>
              <a:schemeClr val="bg1"/>
            </a:solidFill>
          </a:endParaRPr>
        </a:p>
      </dgm:t>
    </dgm:pt>
    <dgm:pt modelId="{53EC3091-6989-44AC-A790-CF36EEE48D15}">
      <dgm:prSet/>
      <dgm:spPr>
        <a:xfrm>
          <a:off x="6620136" y="2175661"/>
          <a:ext cx="2406219" cy="1443731"/>
        </a:xfrm>
        <a:prstGeom prst="rect">
          <a:avLst/>
        </a:prstGeom>
        <a:gradFill rotWithShape="0">
          <a:gsLst>
            <a:gs pos="0">
              <a:srgbClr val="4495A2">
                <a:hueOff val="0"/>
                <a:satOff val="0"/>
                <a:lumOff val="0"/>
                <a:alphaOff val="0"/>
                <a:satMod val="103000"/>
                <a:lumMod val="102000"/>
                <a:tint val="94000"/>
              </a:srgbClr>
            </a:gs>
            <a:gs pos="50000">
              <a:srgbClr val="4495A2">
                <a:hueOff val="0"/>
                <a:satOff val="0"/>
                <a:lumOff val="0"/>
                <a:alphaOff val="0"/>
                <a:satMod val="110000"/>
                <a:lumMod val="100000"/>
                <a:shade val="100000"/>
              </a:srgbClr>
            </a:gs>
            <a:gs pos="100000">
              <a:srgbClr val="4495A2">
                <a:hueOff val="0"/>
                <a:satOff val="0"/>
                <a:lumOff val="0"/>
                <a:alphaOff val="0"/>
                <a:lumMod val="99000"/>
                <a:satMod val="120000"/>
                <a:shade val="78000"/>
              </a:srgbClr>
            </a:gs>
          </a:gsLst>
          <a:lin ang="5400000" scaled="0"/>
        </a:gradFill>
        <a:ln>
          <a:noFill/>
        </a:ln>
        <a:effectLst/>
        <a:scene3d>
          <a:camera prst="orthographicFront"/>
          <a:lightRig rig="flat" dir="t"/>
        </a:scene3d>
        <a:sp3d prstMaterial="plastic">
          <a:bevelT w="120900" h="88900"/>
          <a:bevelB w="88900" h="31750" prst="angle"/>
        </a:sp3d>
      </dgm:spPr>
      <dgm:t>
        <a:bodyPr/>
        <a:lstStyle/>
        <a:p>
          <a:pPr>
            <a:buNone/>
          </a:pPr>
          <a:r>
            <a:rPr lang="en-GB" b="1" dirty="0">
              <a:solidFill>
                <a:srgbClr val="FFFFFF"/>
              </a:solidFill>
              <a:latin typeface="Franklin Gothic Book"/>
              <a:ea typeface="+mn-ea"/>
              <a:cs typeface="+mn-cs"/>
            </a:rPr>
            <a:t>Product Line</a:t>
          </a:r>
        </a:p>
        <a:p>
          <a:pPr>
            <a:buNone/>
          </a:pPr>
          <a:r>
            <a:rPr lang="en-GB" dirty="0">
              <a:solidFill>
                <a:srgbClr val="FFFFFF"/>
              </a:solidFill>
              <a:latin typeface="Franklin Gothic Book"/>
              <a:ea typeface="+mn-ea"/>
              <a:cs typeface="+mn-cs"/>
            </a:rPr>
            <a:t>Different prices for perceived different quality levels within the same Product Range</a:t>
          </a:r>
          <a:endParaRPr lang="en-US" dirty="0">
            <a:solidFill>
              <a:srgbClr val="FFFFFF"/>
            </a:solidFill>
            <a:latin typeface="Franklin Gothic Book"/>
            <a:ea typeface="+mn-ea"/>
            <a:cs typeface="+mn-cs"/>
          </a:endParaRPr>
        </a:p>
      </dgm:t>
    </dgm:pt>
    <dgm:pt modelId="{0250CA07-613F-4CD0-AEA3-1664AE48B6B1}" type="parTrans" cxnId="{5FA6BCD2-19C3-4CD5-B427-367AB335FE73}">
      <dgm:prSet/>
      <dgm:spPr/>
      <dgm:t>
        <a:bodyPr/>
        <a:lstStyle/>
        <a:p>
          <a:endParaRPr lang="en-US">
            <a:solidFill>
              <a:schemeClr val="bg1"/>
            </a:solidFill>
          </a:endParaRPr>
        </a:p>
      </dgm:t>
    </dgm:pt>
    <dgm:pt modelId="{6A82FB7F-B71F-4549-A96A-73BE04E3136B}" type="sibTrans" cxnId="{5FA6BCD2-19C3-4CD5-B427-367AB335FE73}">
      <dgm:prSet/>
      <dgm:spPr/>
      <dgm:t>
        <a:bodyPr/>
        <a:lstStyle/>
        <a:p>
          <a:endParaRPr lang="en-US">
            <a:solidFill>
              <a:schemeClr val="bg1"/>
            </a:solidFill>
          </a:endParaRPr>
        </a:p>
      </dgm:t>
    </dgm:pt>
    <dgm:pt modelId="{7C7AC02C-143B-4872-8B32-67EC998288CE}">
      <dgm:prSet/>
      <dgm:spPr>
        <a:xfrm>
          <a:off x="6620136" y="2175661"/>
          <a:ext cx="2406219" cy="1443731"/>
        </a:xfrm>
        <a:gradFill rotWithShape="0">
          <a:gsLst>
            <a:gs pos="0">
              <a:srgbClr val="4495A2">
                <a:hueOff val="0"/>
                <a:satOff val="0"/>
                <a:lumOff val="0"/>
                <a:alphaOff val="0"/>
                <a:satMod val="103000"/>
                <a:lumMod val="102000"/>
                <a:tint val="94000"/>
              </a:srgbClr>
            </a:gs>
            <a:gs pos="50000">
              <a:srgbClr val="4495A2">
                <a:hueOff val="0"/>
                <a:satOff val="0"/>
                <a:lumOff val="0"/>
                <a:alphaOff val="0"/>
                <a:satMod val="110000"/>
                <a:lumMod val="100000"/>
                <a:shade val="100000"/>
              </a:srgbClr>
            </a:gs>
            <a:gs pos="100000">
              <a:srgbClr val="4495A2">
                <a:hueOff val="0"/>
                <a:satOff val="0"/>
                <a:lumOff val="0"/>
                <a:alphaOff val="0"/>
                <a:lumMod val="99000"/>
                <a:satMod val="120000"/>
                <a:shade val="78000"/>
              </a:srgbClr>
            </a:gs>
          </a:gsLst>
          <a:lin ang="5400000" scaled="0"/>
        </a:gradFill>
        <a:ln>
          <a:noFill/>
        </a:ln>
        <a:effectLst/>
        <a:scene3d>
          <a:camera prst="orthographicFront"/>
          <a:lightRig rig="flat" dir="t"/>
        </a:scene3d>
        <a:sp3d prstMaterial="plastic">
          <a:bevelT w="120900" h="88900"/>
          <a:bevelB w="88900" h="31750" prst="angle"/>
        </a:sp3d>
      </dgm:spPr>
      <dgm:t>
        <a:bodyPr/>
        <a:lstStyle/>
        <a:p>
          <a:pPr>
            <a:buNone/>
          </a:pPr>
          <a:r>
            <a:rPr lang="en-GB" b="1" dirty="0">
              <a:solidFill>
                <a:srgbClr val="FFFFFF"/>
              </a:solidFill>
              <a:latin typeface="Franklin Gothic Book"/>
              <a:ea typeface="+mn-ea"/>
              <a:cs typeface="+mn-cs"/>
            </a:rPr>
            <a:t>Competitive</a:t>
          </a:r>
        </a:p>
        <a:p>
          <a:pPr>
            <a:buNone/>
          </a:pPr>
          <a:endParaRPr lang="en-GB" b="1" dirty="0">
            <a:solidFill>
              <a:srgbClr val="FFFFFF"/>
            </a:solidFill>
            <a:latin typeface="Franklin Gothic Book"/>
            <a:ea typeface="+mn-ea"/>
            <a:cs typeface="+mn-cs"/>
          </a:endParaRPr>
        </a:p>
        <a:p>
          <a:pPr>
            <a:buNone/>
          </a:pPr>
          <a:r>
            <a:rPr lang="en-GB" dirty="0">
              <a:solidFill>
                <a:srgbClr val="FFFFFF"/>
              </a:solidFill>
              <a:latin typeface="Franklin Gothic Book"/>
              <a:ea typeface="+mn-ea"/>
              <a:cs typeface="+mn-cs"/>
            </a:rPr>
            <a:t>Setting prices based on your competition</a:t>
          </a:r>
          <a:endParaRPr lang="en-US" dirty="0">
            <a:solidFill>
              <a:srgbClr val="FFFFFF"/>
            </a:solidFill>
            <a:latin typeface="Franklin Gothic Book"/>
            <a:ea typeface="+mn-ea"/>
            <a:cs typeface="+mn-cs"/>
          </a:endParaRPr>
        </a:p>
      </dgm:t>
    </dgm:pt>
    <dgm:pt modelId="{247995A5-5CD5-4FE7-8938-BA8AF8CA294D}" type="parTrans" cxnId="{217187FF-581C-43AA-A98E-C8C4F4A890F3}">
      <dgm:prSet/>
      <dgm:spPr/>
      <dgm:t>
        <a:bodyPr/>
        <a:lstStyle/>
        <a:p>
          <a:endParaRPr lang="en-GB"/>
        </a:p>
      </dgm:t>
    </dgm:pt>
    <dgm:pt modelId="{D020002C-36B4-4980-89A6-BF44ED1ECA0C}" type="sibTrans" cxnId="{217187FF-581C-43AA-A98E-C8C4F4A890F3}">
      <dgm:prSet/>
      <dgm:spPr/>
      <dgm:t>
        <a:bodyPr/>
        <a:lstStyle/>
        <a:p>
          <a:endParaRPr lang="en-GB"/>
        </a:p>
      </dgm:t>
    </dgm:pt>
    <dgm:pt modelId="{37167930-B145-496B-A8B1-FE1A5207190F}" type="pres">
      <dgm:prSet presAssocID="{BCD96A10-6529-4224-A945-4E1216A327BA}" presName="diagram" presStyleCnt="0">
        <dgm:presLayoutVars>
          <dgm:dir/>
          <dgm:resizeHandles val="exact"/>
        </dgm:presLayoutVars>
      </dgm:prSet>
      <dgm:spPr/>
    </dgm:pt>
    <dgm:pt modelId="{48B19187-75D3-42B8-8B9F-E45872543A80}" type="pres">
      <dgm:prSet presAssocID="{5583F30C-ADB3-49C5-8255-FD5DFE0251ED}" presName="node" presStyleLbl="node1" presStyleIdx="0" presStyleCnt="8">
        <dgm:presLayoutVars>
          <dgm:bulletEnabled val="1"/>
        </dgm:presLayoutVars>
      </dgm:prSet>
      <dgm:spPr/>
    </dgm:pt>
    <dgm:pt modelId="{31B340CA-325D-4EC0-8532-09F2FC20011D}" type="pres">
      <dgm:prSet presAssocID="{29A46EDC-2688-438A-A7DA-168FF6255448}" presName="sibTrans" presStyleCnt="0"/>
      <dgm:spPr/>
    </dgm:pt>
    <dgm:pt modelId="{38AEB850-C030-438D-8D3C-C6FE0EA0C1CF}" type="pres">
      <dgm:prSet presAssocID="{82180DE2-7343-4752-9E82-8F8D74CE519C}" presName="node" presStyleLbl="node1" presStyleIdx="1" presStyleCnt="8">
        <dgm:presLayoutVars>
          <dgm:bulletEnabled val="1"/>
        </dgm:presLayoutVars>
      </dgm:prSet>
      <dgm:spPr/>
    </dgm:pt>
    <dgm:pt modelId="{DC1ECDAD-BA53-4390-BC45-754B8C75480D}" type="pres">
      <dgm:prSet presAssocID="{6A4ACE98-BDFA-432B-8854-6A80E57C3268}" presName="sibTrans" presStyleCnt="0"/>
      <dgm:spPr/>
    </dgm:pt>
    <dgm:pt modelId="{75CB8114-076B-4A70-BB71-DA50A3A29205}" type="pres">
      <dgm:prSet presAssocID="{CAB55A12-168A-4D03-980F-B6637F254D9A}" presName="node" presStyleLbl="node1" presStyleIdx="2" presStyleCnt="8">
        <dgm:presLayoutVars>
          <dgm:bulletEnabled val="1"/>
        </dgm:presLayoutVars>
      </dgm:prSet>
      <dgm:spPr/>
    </dgm:pt>
    <dgm:pt modelId="{283E9781-BC7A-435B-AF41-5AAC710D0A09}" type="pres">
      <dgm:prSet presAssocID="{B7246683-A5C0-4DAC-AC32-F739B797D02C}" presName="sibTrans" presStyleCnt="0"/>
      <dgm:spPr/>
    </dgm:pt>
    <dgm:pt modelId="{A9F820AC-0528-49F5-B47F-FE85D19E1D3F}" type="pres">
      <dgm:prSet presAssocID="{44F3E20F-8F0D-47BF-92D3-465E4D399805}" presName="node" presStyleLbl="node1" presStyleIdx="3" presStyleCnt="8">
        <dgm:presLayoutVars>
          <dgm:bulletEnabled val="1"/>
        </dgm:presLayoutVars>
      </dgm:prSet>
      <dgm:spPr/>
    </dgm:pt>
    <dgm:pt modelId="{963050B3-DC2D-4441-8E93-250D23F22BAF}" type="pres">
      <dgm:prSet presAssocID="{2D52801B-AE82-462B-BA85-2C828E9EAC4E}" presName="sibTrans" presStyleCnt="0"/>
      <dgm:spPr/>
    </dgm:pt>
    <dgm:pt modelId="{0722AD5F-D428-4664-93E8-B927325DFDC9}" type="pres">
      <dgm:prSet presAssocID="{B1CCAF8C-7410-4F91-82AB-13B297FD2D77}" presName="node" presStyleLbl="node1" presStyleIdx="4" presStyleCnt="8">
        <dgm:presLayoutVars>
          <dgm:bulletEnabled val="1"/>
        </dgm:presLayoutVars>
      </dgm:prSet>
      <dgm:spPr/>
    </dgm:pt>
    <dgm:pt modelId="{A4A37BED-1061-49E8-AD85-64C6B0CAEB27}" type="pres">
      <dgm:prSet presAssocID="{6F3EE4C6-1874-49CE-B805-95A8516FC38D}" presName="sibTrans" presStyleCnt="0"/>
      <dgm:spPr/>
    </dgm:pt>
    <dgm:pt modelId="{704EF9F4-6253-4CAD-9770-F8C3325D5A20}" type="pres">
      <dgm:prSet presAssocID="{69B895F6-9D1E-4692-ACFA-4F8457306295}" presName="node" presStyleLbl="node1" presStyleIdx="5" presStyleCnt="8">
        <dgm:presLayoutVars>
          <dgm:bulletEnabled val="1"/>
        </dgm:presLayoutVars>
      </dgm:prSet>
      <dgm:spPr/>
    </dgm:pt>
    <dgm:pt modelId="{470171EE-F6C6-4786-B95E-372D7A2CFBBE}" type="pres">
      <dgm:prSet presAssocID="{817C8CBA-66B3-4A20-82D3-FDD94083F607}" presName="sibTrans" presStyleCnt="0"/>
      <dgm:spPr/>
    </dgm:pt>
    <dgm:pt modelId="{D2EA063A-1E8D-453D-9660-E462000E2549}" type="pres">
      <dgm:prSet presAssocID="{53EC3091-6989-44AC-A790-CF36EEE48D15}" presName="node" presStyleLbl="node1" presStyleIdx="6" presStyleCnt="8" custAng="0">
        <dgm:presLayoutVars>
          <dgm:bulletEnabled val="1"/>
        </dgm:presLayoutVars>
      </dgm:prSet>
      <dgm:spPr/>
    </dgm:pt>
    <dgm:pt modelId="{7850EC76-C331-450F-8B8E-B3A6D19A90D5}" type="pres">
      <dgm:prSet presAssocID="{6A82FB7F-B71F-4549-A96A-73BE04E3136B}" presName="sibTrans" presStyleCnt="0"/>
      <dgm:spPr/>
    </dgm:pt>
    <dgm:pt modelId="{8CCE482B-ECF6-4DAF-B725-E50B70F581EE}" type="pres">
      <dgm:prSet presAssocID="{7C7AC02C-143B-4872-8B32-67EC998288CE}" presName="node" presStyleLbl="node1" presStyleIdx="7" presStyleCnt="8" custAng="0">
        <dgm:presLayoutVars>
          <dgm:bulletEnabled val="1"/>
        </dgm:presLayoutVars>
      </dgm:prSet>
      <dgm:spPr>
        <a:prstGeom prst="rect">
          <a:avLst/>
        </a:prstGeom>
      </dgm:spPr>
    </dgm:pt>
  </dgm:ptLst>
  <dgm:cxnLst>
    <dgm:cxn modelId="{3CBD0A14-858E-480E-91B3-52736382597A}" srcId="{BCD96A10-6529-4224-A945-4E1216A327BA}" destId="{69B895F6-9D1E-4692-ACFA-4F8457306295}" srcOrd="5" destOrd="0" parTransId="{C2DFBEBE-C5D2-42DF-A49B-C04F10C6B3F7}" sibTransId="{817C8CBA-66B3-4A20-82D3-FDD94083F607}"/>
    <dgm:cxn modelId="{39F6A41D-1BCF-4160-BA09-163D75F54522}" srcId="{BCD96A10-6529-4224-A945-4E1216A327BA}" destId="{B1CCAF8C-7410-4F91-82AB-13B297FD2D77}" srcOrd="4" destOrd="0" parTransId="{78B97CED-A70D-45B6-927B-3BC4AE7B8372}" sibTransId="{6F3EE4C6-1874-49CE-B805-95A8516FC38D}"/>
    <dgm:cxn modelId="{4E6FA125-72A0-4DE0-842F-2BF773C10D9A}" srcId="{BCD96A10-6529-4224-A945-4E1216A327BA}" destId="{5583F30C-ADB3-49C5-8255-FD5DFE0251ED}" srcOrd="0" destOrd="0" parTransId="{417B4FCC-E4FF-473C-BDF1-849ABE426B37}" sibTransId="{29A46EDC-2688-438A-A7DA-168FF6255448}"/>
    <dgm:cxn modelId="{98BC2926-075D-4AC6-AE0F-A8C68D919D8E}" type="presOf" srcId="{69B895F6-9D1E-4692-ACFA-4F8457306295}" destId="{704EF9F4-6253-4CAD-9770-F8C3325D5A20}" srcOrd="0" destOrd="0" presId="urn:microsoft.com/office/officeart/2005/8/layout/default"/>
    <dgm:cxn modelId="{0DDA8C32-2D19-4108-9831-2CBE8E724694}" type="presOf" srcId="{44F3E20F-8F0D-47BF-92D3-465E4D399805}" destId="{A9F820AC-0528-49F5-B47F-FE85D19E1D3F}" srcOrd="0" destOrd="0" presId="urn:microsoft.com/office/officeart/2005/8/layout/default"/>
    <dgm:cxn modelId="{BED91C6B-A8F5-427F-A514-3ED7C3F586BD}" type="presOf" srcId="{BCD96A10-6529-4224-A945-4E1216A327BA}" destId="{37167930-B145-496B-A8B1-FE1A5207190F}" srcOrd="0" destOrd="0" presId="urn:microsoft.com/office/officeart/2005/8/layout/default"/>
    <dgm:cxn modelId="{3764EBA1-95FB-4444-8038-CCE242FA2ABD}" type="presOf" srcId="{53EC3091-6989-44AC-A790-CF36EEE48D15}" destId="{D2EA063A-1E8D-453D-9660-E462000E2549}" srcOrd="0" destOrd="0" presId="urn:microsoft.com/office/officeart/2005/8/layout/default"/>
    <dgm:cxn modelId="{EBE513AB-F0D9-4ABB-96DE-B31BD213C151}" type="presOf" srcId="{CAB55A12-168A-4D03-980F-B6637F254D9A}" destId="{75CB8114-076B-4A70-BB71-DA50A3A29205}" srcOrd="0" destOrd="0" presId="urn:microsoft.com/office/officeart/2005/8/layout/default"/>
    <dgm:cxn modelId="{DDF2F9AE-7993-4781-8900-2B336E04FF66}" type="presOf" srcId="{82180DE2-7343-4752-9E82-8F8D74CE519C}" destId="{38AEB850-C030-438D-8D3C-C6FE0EA0C1CF}" srcOrd="0" destOrd="0" presId="urn:microsoft.com/office/officeart/2005/8/layout/default"/>
    <dgm:cxn modelId="{2A9095C5-3C63-42DE-8275-85CB656A8984}" type="presOf" srcId="{B1CCAF8C-7410-4F91-82AB-13B297FD2D77}" destId="{0722AD5F-D428-4664-93E8-B927325DFDC9}" srcOrd="0" destOrd="0" presId="urn:microsoft.com/office/officeart/2005/8/layout/default"/>
    <dgm:cxn modelId="{1CA628C7-3B32-43C6-A577-D8366C60A0D5}" type="presOf" srcId="{7C7AC02C-143B-4872-8B32-67EC998288CE}" destId="{8CCE482B-ECF6-4DAF-B725-E50B70F581EE}" srcOrd="0" destOrd="0" presId="urn:microsoft.com/office/officeart/2005/8/layout/default"/>
    <dgm:cxn modelId="{90D154CC-3608-4310-9B5F-EA9D0B32C3E7}" srcId="{BCD96A10-6529-4224-A945-4E1216A327BA}" destId="{44F3E20F-8F0D-47BF-92D3-465E4D399805}" srcOrd="3" destOrd="0" parTransId="{1A3086BD-1A80-42FC-A401-21FABBD41320}" sibTransId="{2D52801B-AE82-462B-BA85-2C828E9EAC4E}"/>
    <dgm:cxn modelId="{B8505DD0-D64F-460A-88B2-7924077D03E8}" srcId="{BCD96A10-6529-4224-A945-4E1216A327BA}" destId="{CAB55A12-168A-4D03-980F-B6637F254D9A}" srcOrd="2" destOrd="0" parTransId="{71A3D5EC-ABC6-4538-9EDC-75923B621124}" sibTransId="{B7246683-A5C0-4DAC-AC32-F739B797D02C}"/>
    <dgm:cxn modelId="{5FA6BCD2-19C3-4CD5-B427-367AB335FE73}" srcId="{BCD96A10-6529-4224-A945-4E1216A327BA}" destId="{53EC3091-6989-44AC-A790-CF36EEE48D15}" srcOrd="6" destOrd="0" parTransId="{0250CA07-613F-4CD0-AEA3-1664AE48B6B1}" sibTransId="{6A82FB7F-B71F-4549-A96A-73BE04E3136B}"/>
    <dgm:cxn modelId="{35509FD5-6D48-4A54-B04C-DB004703AC1D}" type="presOf" srcId="{5583F30C-ADB3-49C5-8255-FD5DFE0251ED}" destId="{48B19187-75D3-42B8-8B9F-E45872543A80}" srcOrd="0" destOrd="0" presId="urn:microsoft.com/office/officeart/2005/8/layout/default"/>
    <dgm:cxn modelId="{7F312AF4-02CF-4818-B133-B5BDFE15ABBA}" srcId="{BCD96A10-6529-4224-A945-4E1216A327BA}" destId="{82180DE2-7343-4752-9E82-8F8D74CE519C}" srcOrd="1" destOrd="0" parTransId="{FDFF5FE6-1605-42A6-977F-D1BB4F4A8415}" sibTransId="{6A4ACE98-BDFA-432B-8854-6A80E57C3268}"/>
    <dgm:cxn modelId="{217187FF-581C-43AA-A98E-C8C4F4A890F3}" srcId="{BCD96A10-6529-4224-A945-4E1216A327BA}" destId="{7C7AC02C-143B-4872-8B32-67EC998288CE}" srcOrd="7" destOrd="0" parTransId="{247995A5-5CD5-4FE7-8938-BA8AF8CA294D}" sibTransId="{D020002C-36B4-4980-89A6-BF44ED1ECA0C}"/>
    <dgm:cxn modelId="{984507E6-CC86-421E-BCE7-2E31C3FBABF0}" type="presParOf" srcId="{37167930-B145-496B-A8B1-FE1A5207190F}" destId="{48B19187-75D3-42B8-8B9F-E45872543A80}" srcOrd="0" destOrd="0" presId="urn:microsoft.com/office/officeart/2005/8/layout/default"/>
    <dgm:cxn modelId="{A79AC71C-8472-4044-BC0C-BD5072AFC1D4}" type="presParOf" srcId="{37167930-B145-496B-A8B1-FE1A5207190F}" destId="{31B340CA-325D-4EC0-8532-09F2FC20011D}" srcOrd="1" destOrd="0" presId="urn:microsoft.com/office/officeart/2005/8/layout/default"/>
    <dgm:cxn modelId="{DC78C57A-74F7-4CC5-930C-9455D143AE04}" type="presParOf" srcId="{37167930-B145-496B-A8B1-FE1A5207190F}" destId="{38AEB850-C030-438D-8D3C-C6FE0EA0C1CF}" srcOrd="2" destOrd="0" presId="urn:microsoft.com/office/officeart/2005/8/layout/default"/>
    <dgm:cxn modelId="{0CF2FFB6-06C2-4B11-9C51-C8CA459CA1E6}" type="presParOf" srcId="{37167930-B145-496B-A8B1-FE1A5207190F}" destId="{DC1ECDAD-BA53-4390-BC45-754B8C75480D}" srcOrd="3" destOrd="0" presId="urn:microsoft.com/office/officeart/2005/8/layout/default"/>
    <dgm:cxn modelId="{9A40A6C2-8163-42B5-81A7-4F3CA45C84F4}" type="presParOf" srcId="{37167930-B145-496B-A8B1-FE1A5207190F}" destId="{75CB8114-076B-4A70-BB71-DA50A3A29205}" srcOrd="4" destOrd="0" presId="urn:microsoft.com/office/officeart/2005/8/layout/default"/>
    <dgm:cxn modelId="{D4C36CE4-C9AC-421C-BA0D-5E139304994B}" type="presParOf" srcId="{37167930-B145-496B-A8B1-FE1A5207190F}" destId="{283E9781-BC7A-435B-AF41-5AAC710D0A09}" srcOrd="5" destOrd="0" presId="urn:microsoft.com/office/officeart/2005/8/layout/default"/>
    <dgm:cxn modelId="{11E0478F-4163-4B1F-93B6-59FF959EEFEA}" type="presParOf" srcId="{37167930-B145-496B-A8B1-FE1A5207190F}" destId="{A9F820AC-0528-49F5-B47F-FE85D19E1D3F}" srcOrd="6" destOrd="0" presId="urn:microsoft.com/office/officeart/2005/8/layout/default"/>
    <dgm:cxn modelId="{5D666850-CB29-4D7E-BC80-A19A69C6E86D}" type="presParOf" srcId="{37167930-B145-496B-A8B1-FE1A5207190F}" destId="{963050B3-DC2D-4441-8E93-250D23F22BAF}" srcOrd="7" destOrd="0" presId="urn:microsoft.com/office/officeart/2005/8/layout/default"/>
    <dgm:cxn modelId="{82F2145D-0080-41D6-A2A8-AEA334BA3D5A}" type="presParOf" srcId="{37167930-B145-496B-A8B1-FE1A5207190F}" destId="{0722AD5F-D428-4664-93E8-B927325DFDC9}" srcOrd="8" destOrd="0" presId="urn:microsoft.com/office/officeart/2005/8/layout/default"/>
    <dgm:cxn modelId="{8EF6D5E3-7533-462E-A6CB-16A3A72CBA5E}" type="presParOf" srcId="{37167930-B145-496B-A8B1-FE1A5207190F}" destId="{A4A37BED-1061-49E8-AD85-64C6B0CAEB27}" srcOrd="9" destOrd="0" presId="urn:microsoft.com/office/officeart/2005/8/layout/default"/>
    <dgm:cxn modelId="{7AEE0664-3250-4E51-8AED-4A61FE5757D4}" type="presParOf" srcId="{37167930-B145-496B-A8B1-FE1A5207190F}" destId="{704EF9F4-6253-4CAD-9770-F8C3325D5A20}" srcOrd="10" destOrd="0" presId="urn:microsoft.com/office/officeart/2005/8/layout/default"/>
    <dgm:cxn modelId="{E091346F-D12B-47E1-AF35-8EB995336BFC}" type="presParOf" srcId="{37167930-B145-496B-A8B1-FE1A5207190F}" destId="{470171EE-F6C6-4786-B95E-372D7A2CFBBE}" srcOrd="11" destOrd="0" presId="urn:microsoft.com/office/officeart/2005/8/layout/default"/>
    <dgm:cxn modelId="{C83C2622-2EDD-47EF-A9BC-FF7C1A52758E}" type="presParOf" srcId="{37167930-B145-496B-A8B1-FE1A5207190F}" destId="{D2EA063A-1E8D-453D-9660-E462000E2549}" srcOrd="12" destOrd="0" presId="urn:microsoft.com/office/officeart/2005/8/layout/default"/>
    <dgm:cxn modelId="{20BABAC3-D666-4A70-A93D-C58E229B6078}" type="presParOf" srcId="{37167930-B145-496B-A8B1-FE1A5207190F}" destId="{7850EC76-C331-450F-8B8E-B3A6D19A90D5}" srcOrd="13" destOrd="0" presId="urn:microsoft.com/office/officeart/2005/8/layout/default"/>
    <dgm:cxn modelId="{2BCE08C2-6908-472B-AA7F-9CA6E9D23948}" type="presParOf" srcId="{37167930-B145-496B-A8B1-FE1A5207190F}" destId="{8CCE482B-ECF6-4DAF-B725-E50B70F581EE}" srcOrd="14"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64BB93C-E643-4BA8-B140-055B780CA51B}">
      <dsp:nvSpPr>
        <dsp:cNvPr id="0" name=""/>
        <dsp:cNvSpPr/>
      </dsp:nvSpPr>
      <dsp:spPr>
        <a:xfrm>
          <a:off x="4986286" y="2670727"/>
          <a:ext cx="1762414" cy="1762414"/>
        </a:xfrm>
        <a:prstGeom prst="ellipse">
          <a:avLst/>
        </a:prstGeom>
        <a:solidFill>
          <a:schemeClr val="accent2">
            <a:hueOff val="0"/>
            <a:satOff val="0"/>
            <a:lumOff val="0"/>
            <a:alphaOff val="0"/>
          </a:schemeClr>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GB" sz="2400" kern="1200" dirty="0"/>
            <a:t>The Marketing Mix </a:t>
          </a:r>
        </a:p>
      </dsp:txBody>
      <dsp:txXfrm>
        <a:off x="5244386" y="2928827"/>
        <a:ext cx="1246214" cy="1246214"/>
      </dsp:txXfrm>
    </dsp:sp>
    <dsp:sp modelId="{AB669D11-CC15-4C2B-BA40-62D040574708}">
      <dsp:nvSpPr>
        <dsp:cNvPr id="0" name=""/>
        <dsp:cNvSpPr/>
      </dsp:nvSpPr>
      <dsp:spPr>
        <a:xfrm rot="16200000">
          <a:off x="5426075" y="2215792"/>
          <a:ext cx="882836" cy="27033"/>
        </a:xfrm>
        <a:custGeom>
          <a:avLst/>
          <a:gdLst/>
          <a:ahLst/>
          <a:cxnLst/>
          <a:rect l="0" t="0" r="0" b="0"/>
          <a:pathLst>
            <a:path>
              <a:moveTo>
                <a:pt x="0" y="13516"/>
              </a:moveTo>
              <a:lnTo>
                <a:pt x="882836" y="13516"/>
              </a:lnTo>
            </a:path>
          </a:pathLst>
        </a:custGeom>
        <a:noFill/>
        <a:ln w="12700" cap="flat" cmpd="sng" algn="ctr">
          <a:solidFill>
            <a:schemeClr val="accent4">
              <a:hueOff val="0"/>
              <a:satOff val="0"/>
              <a:lumOff val="0"/>
              <a:alphaOff val="0"/>
            </a:schemeClr>
          </a:solidFill>
          <a:prstDash val="solid"/>
        </a:ln>
        <a:effectLst/>
        <a:sp3d z="-40000"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5845423" y="2207238"/>
        <a:ext cx="44141" cy="44141"/>
      </dsp:txXfrm>
    </dsp:sp>
    <dsp:sp modelId="{B317BCC4-CC22-4D93-A218-F9D6209E4DE5}">
      <dsp:nvSpPr>
        <dsp:cNvPr id="0" name=""/>
        <dsp:cNvSpPr/>
      </dsp:nvSpPr>
      <dsp:spPr>
        <a:xfrm>
          <a:off x="4986286" y="25476"/>
          <a:ext cx="1762414" cy="1762414"/>
        </a:xfrm>
        <a:prstGeom prst="ellipse">
          <a:avLst/>
        </a:prstGeom>
        <a:solidFill>
          <a:schemeClr val="accent3">
            <a:hueOff val="0"/>
            <a:satOff val="0"/>
            <a:lumOff val="0"/>
            <a:alphaOff val="0"/>
          </a:schemeClr>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977900">
            <a:lnSpc>
              <a:spcPct val="90000"/>
            </a:lnSpc>
            <a:spcBef>
              <a:spcPct val="0"/>
            </a:spcBef>
            <a:spcAft>
              <a:spcPct val="35000"/>
            </a:spcAft>
            <a:buNone/>
          </a:pPr>
          <a:r>
            <a:rPr lang="en-GB" sz="2200" kern="1200" dirty="0"/>
            <a:t>Price</a:t>
          </a:r>
        </a:p>
      </dsp:txBody>
      <dsp:txXfrm>
        <a:off x="5244386" y="283576"/>
        <a:ext cx="1246214" cy="1246214"/>
      </dsp:txXfrm>
    </dsp:sp>
    <dsp:sp modelId="{56D3D988-9544-4F4B-A1FC-9246567773DB}">
      <dsp:nvSpPr>
        <dsp:cNvPr id="0" name=""/>
        <dsp:cNvSpPr/>
      </dsp:nvSpPr>
      <dsp:spPr>
        <a:xfrm rot="19285714">
          <a:off x="6460146" y="2713774"/>
          <a:ext cx="882836" cy="27033"/>
        </a:xfrm>
        <a:custGeom>
          <a:avLst/>
          <a:gdLst/>
          <a:ahLst/>
          <a:cxnLst/>
          <a:rect l="0" t="0" r="0" b="0"/>
          <a:pathLst>
            <a:path>
              <a:moveTo>
                <a:pt x="0" y="13516"/>
              </a:moveTo>
              <a:lnTo>
                <a:pt x="882836" y="13516"/>
              </a:lnTo>
            </a:path>
          </a:pathLst>
        </a:custGeom>
        <a:noFill/>
        <a:ln w="12700" cap="flat" cmpd="sng" algn="ctr">
          <a:solidFill>
            <a:schemeClr val="accent4">
              <a:hueOff val="0"/>
              <a:satOff val="0"/>
              <a:lumOff val="0"/>
              <a:alphaOff val="0"/>
            </a:schemeClr>
          </a:solidFill>
          <a:prstDash val="solid"/>
        </a:ln>
        <a:effectLst/>
        <a:sp3d z="-40000"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6879493" y="2705220"/>
        <a:ext cx="44141" cy="44141"/>
      </dsp:txXfrm>
    </dsp:sp>
    <dsp:sp modelId="{6B56FA9E-9857-4911-96F6-5CA5DF45B070}">
      <dsp:nvSpPr>
        <dsp:cNvPr id="0" name=""/>
        <dsp:cNvSpPr/>
      </dsp:nvSpPr>
      <dsp:spPr>
        <a:xfrm>
          <a:off x="7054427" y="1021440"/>
          <a:ext cx="1762414" cy="1762414"/>
        </a:xfrm>
        <a:prstGeom prst="ellipse">
          <a:avLst/>
        </a:prstGeom>
        <a:solidFill>
          <a:schemeClr val="accent3">
            <a:hueOff val="-3350855"/>
            <a:satOff val="70"/>
            <a:lumOff val="-1176"/>
            <a:alphaOff val="0"/>
          </a:schemeClr>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977900">
            <a:lnSpc>
              <a:spcPct val="90000"/>
            </a:lnSpc>
            <a:spcBef>
              <a:spcPct val="0"/>
            </a:spcBef>
            <a:spcAft>
              <a:spcPct val="35000"/>
            </a:spcAft>
            <a:buNone/>
          </a:pPr>
          <a:r>
            <a:rPr lang="en-GB" sz="2200" kern="1200" dirty="0"/>
            <a:t>Place</a:t>
          </a:r>
        </a:p>
      </dsp:txBody>
      <dsp:txXfrm>
        <a:off x="7312527" y="1279540"/>
        <a:ext cx="1246214" cy="1246214"/>
      </dsp:txXfrm>
    </dsp:sp>
    <dsp:sp modelId="{D47893D1-64E4-4CB5-9C7E-71C27302A771}">
      <dsp:nvSpPr>
        <dsp:cNvPr id="0" name=""/>
        <dsp:cNvSpPr/>
      </dsp:nvSpPr>
      <dsp:spPr>
        <a:xfrm rot="771429">
          <a:off x="6715540" y="3832730"/>
          <a:ext cx="882836" cy="27033"/>
        </a:xfrm>
        <a:custGeom>
          <a:avLst/>
          <a:gdLst/>
          <a:ahLst/>
          <a:cxnLst/>
          <a:rect l="0" t="0" r="0" b="0"/>
          <a:pathLst>
            <a:path>
              <a:moveTo>
                <a:pt x="0" y="13516"/>
              </a:moveTo>
              <a:lnTo>
                <a:pt x="882836" y="13516"/>
              </a:lnTo>
            </a:path>
          </a:pathLst>
        </a:custGeom>
        <a:noFill/>
        <a:ln w="12700" cap="flat" cmpd="sng" algn="ctr">
          <a:solidFill>
            <a:schemeClr val="accent4">
              <a:hueOff val="0"/>
              <a:satOff val="0"/>
              <a:lumOff val="0"/>
              <a:alphaOff val="0"/>
            </a:schemeClr>
          </a:solidFill>
          <a:prstDash val="solid"/>
        </a:ln>
        <a:effectLst/>
        <a:sp3d z="-40000"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7134887" y="3824176"/>
        <a:ext cx="44141" cy="44141"/>
      </dsp:txXfrm>
    </dsp:sp>
    <dsp:sp modelId="{D967BE9B-17FF-42EB-8FBD-60CE3D74D52B}">
      <dsp:nvSpPr>
        <dsp:cNvPr id="0" name=""/>
        <dsp:cNvSpPr/>
      </dsp:nvSpPr>
      <dsp:spPr>
        <a:xfrm>
          <a:off x="7565215" y="3259351"/>
          <a:ext cx="1762414" cy="1762414"/>
        </a:xfrm>
        <a:prstGeom prst="ellipse">
          <a:avLst/>
        </a:prstGeom>
        <a:solidFill>
          <a:schemeClr val="accent3">
            <a:hueOff val="-6701710"/>
            <a:satOff val="139"/>
            <a:lumOff val="-2353"/>
            <a:alphaOff val="0"/>
          </a:schemeClr>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977900">
            <a:lnSpc>
              <a:spcPct val="90000"/>
            </a:lnSpc>
            <a:spcBef>
              <a:spcPct val="0"/>
            </a:spcBef>
            <a:spcAft>
              <a:spcPct val="35000"/>
            </a:spcAft>
            <a:buNone/>
          </a:pPr>
          <a:r>
            <a:rPr lang="en-GB" sz="2200" kern="1200" dirty="0"/>
            <a:t>Promotion</a:t>
          </a:r>
        </a:p>
      </dsp:txBody>
      <dsp:txXfrm>
        <a:off x="7823315" y="3517451"/>
        <a:ext cx="1246214" cy="1246214"/>
      </dsp:txXfrm>
    </dsp:sp>
    <dsp:sp modelId="{5A1ADD2E-19A8-4567-A058-825756AF9230}">
      <dsp:nvSpPr>
        <dsp:cNvPr id="0" name=""/>
        <dsp:cNvSpPr/>
      </dsp:nvSpPr>
      <dsp:spPr>
        <a:xfrm rot="3857143">
          <a:off x="5999941" y="4730062"/>
          <a:ext cx="882836" cy="27033"/>
        </a:xfrm>
        <a:custGeom>
          <a:avLst/>
          <a:gdLst/>
          <a:ahLst/>
          <a:cxnLst/>
          <a:rect l="0" t="0" r="0" b="0"/>
          <a:pathLst>
            <a:path>
              <a:moveTo>
                <a:pt x="0" y="13516"/>
              </a:moveTo>
              <a:lnTo>
                <a:pt x="882836" y="13516"/>
              </a:lnTo>
            </a:path>
          </a:pathLst>
        </a:custGeom>
        <a:noFill/>
        <a:ln w="12700" cap="flat" cmpd="sng" algn="ctr">
          <a:solidFill>
            <a:schemeClr val="accent4">
              <a:hueOff val="0"/>
              <a:satOff val="0"/>
              <a:lumOff val="0"/>
              <a:alphaOff val="0"/>
            </a:schemeClr>
          </a:solidFill>
          <a:prstDash val="solid"/>
        </a:ln>
        <a:effectLst/>
        <a:sp3d z="-40000"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6419288" y="4721508"/>
        <a:ext cx="44141" cy="44141"/>
      </dsp:txXfrm>
    </dsp:sp>
    <dsp:sp modelId="{1D6A8D1E-0B88-4766-BAC0-3DA63DEE64EB}">
      <dsp:nvSpPr>
        <dsp:cNvPr id="0" name=""/>
        <dsp:cNvSpPr/>
      </dsp:nvSpPr>
      <dsp:spPr>
        <a:xfrm>
          <a:off x="6134018" y="5054016"/>
          <a:ext cx="1762414" cy="1762414"/>
        </a:xfrm>
        <a:prstGeom prst="ellipse">
          <a:avLst/>
        </a:prstGeom>
        <a:solidFill>
          <a:schemeClr val="accent3">
            <a:hueOff val="-10052564"/>
            <a:satOff val="209"/>
            <a:lumOff val="-3529"/>
            <a:alphaOff val="0"/>
          </a:schemeClr>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977900">
            <a:lnSpc>
              <a:spcPct val="90000"/>
            </a:lnSpc>
            <a:spcBef>
              <a:spcPct val="0"/>
            </a:spcBef>
            <a:spcAft>
              <a:spcPct val="35000"/>
            </a:spcAft>
            <a:buNone/>
          </a:pPr>
          <a:r>
            <a:rPr lang="en-GB" sz="2200" kern="1200" dirty="0"/>
            <a:t>People</a:t>
          </a:r>
        </a:p>
      </dsp:txBody>
      <dsp:txXfrm>
        <a:off x="6392118" y="5312116"/>
        <a:ext cx="1246214" cy="1246214"/>
      </dsp:txXfrm>
    </dsp:sp>
    <dsp:sp modelId="{D5A3A8D9-72EA-44DA-ADF9-714C503E24C3}">
      <dsp:nvSpPr>
        <dsp:cNvPr id="0" name=""/>
        <dsp:cNvSpPr/>
      </dsp:nvSpPr>
      <dsp:spPr>
        <a:xfrm rot="6942857">
          <a:off x="4852210" y="4730062"/>
          <a:ext cx="882836" cy="27033"/>
        </a:xfrm>
        <a:custGeom>
          <a:avLst/>
          <a:gdLst/>
          <a:ahLst/>
          <a:cxnLst/>
          <a:rect l="0" t="0" r="0" b="0"/>
          <a:pathLst>
            <a:path>
              <a:moveTo>
                <a:pt x="0" y="13516"/>
              </a:moveTo>
              <a:lnTo>
                <a:pt x="882836" y="13516"/>
              </a:lnTo>
            </a:path>
          </a:pathLst>
        </a:custGeom>
        <a:noFill/>
        <a:ln w="12700" cap="flat" cmpd="sng" algn="ctr">
          <a:solidFill>
            <a:schemeClr val="accent4">
              <a:hueOff val="0"/>
              <a:satOff val="0"/>
              <a:lumOff val="0"/>
              <a:alphaOff val="0"/>
            </a:schemeClr>
          </a:solidFill>
          <a:prstDash val="solid"/>
        </a:ln>
        <a:effectLst/>
        <a:sp3d z="-40000"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5271557" y="4721508"/>
        <a:ext cx="44141" cy="44141"/>
      </dsp:txXfrm>
    </dsp:sp>
    <dsp:sp modelId="{A7537A05-70BE-47AD-B49F-569A88E135D9}">
      <dsp:nvSpPr>
        <dsp:cNvPr id="0" name=""/>
        <dsp:cNvSpPr/>
      </dsp:nvSpPr>
      <dsp:spPr>
        <a:xfrm>
          <a:off x="3838555" y="5054016"/>
          <a:ext cx="1762414" cy="1762414"/>
        </a:xfrm>
        <a:prstGeom prst="ellipse">
          <a:avLst/>
        </a:prstGeom>
        <a:solidFill>
          <a:schemeClr val="accent3">
            <a:hueOff val="-13403419"/>
            <a:satOff val="279"/>
            <a:lumOff val="-4705"/>
            <a:alphaOff val="0"/>
          </a:schemeClr>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977900">
            <a:lnSpc>
              <a:spcPct val="90000"/>
            </a:lnSpc>
            <a:spcBef>
              <a:spcPct val="0"/>
            </a:spcBef>
            <a:spcAft>
              <a:spcPct val="35000"/>
            </a:spcAft>
            <a:buNone/>
          </a:pPr>
          <a:r>
            <a:rPr lang="en-GB" sz="2200" kern="1200" dirty="0"/>
            <a:t>Physical Evidence</a:t>
          </a:r>
        </a:p>
      </dsp:txBody>
      <dsp:txXfrm>
        <a:off x="4096655" y="5312116"/>
        <a:ext cx="1246214" cy="1246214"/>
      </dsp:txXfrm>
    </dsp:sp>
    <dsp:sp modelId="{57D0B9FE-59A7-46D0-9C96-945BF5BE7015}">
      <dsp:nvSpPr>
        <dsp:cNvPr id="0" name=""/>
        <dsp:cNvSpPr/>
      </dsp:nvSpPr>
      <dsp:spPr>
        <a:xfrm rot="10028571">
          <a:off x="4136611" y="3832730"/>
          <a:ext cx="882836" cy="27033"/>
        </a:xfrm>
        <a:custGeom>
          <a:avLst/>
          <a:gdLst/>
          <a:ahLst/>
          <a:cxnLst/>
          <a:rect l="0" t="0" r="0" b="0"/>
          <a:pathLst>
            <a:path>
              <a:moveTo>
                <a:pt x="0" y="13516"/>
              </a:moveTo>
              <a:lnTo>
                <a:pt x="882836" y="13516"/>
              </a:lnTo>
            </a:path>
          </a:pathLst>
        </a:custGeom>
        <a:noFill/>
        <a:ln w="12700" cap="flat" cmpd="sng" algn="ctr">
          <a:solidFill>
            <a:schemeClr val="accent4">
              <a:hueOff val="0"/>
              <a:satOff val="0"/>
              <a:lumOff val="0"/>
              <a:alphaOff val="0"/>
            </a:schemeClr>
          </a:solidFill>
          <a:prstDash val="solid"/>
        </a:ln>
        <a:effectLst/>
        <a:sp3d z="-40000"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4555958" y="3824176"/>
        <a:ext cx="44141" cy="44141"/>
      </dsp:txXfrm>
    </dsp:sp>
    <dsp:sp modelId="{CE8E241A-672C-4A43-A8EC-5068470DAA4E}">
      <dsp:nvSpPr>
        <dsp:cNvPr id="0" name=""/>
        <dsp:cNvSpPr/>
      </dsp:nvSpPr>
      <dsp:spPr>
        <a:xfrm>
          <a:off x="2407357" y="3259351"/>
          <a:ext cx="1762414" cy="1762414"/>
        </a:xfrm>
        <a:prstGeom prst="ellipse">
          <a:avLst/>
        </a:prstGeom>
        <a:solidFill>
          <a:schemeClr val="accent3">
            <a:hueOff val="-16754273"/>
            <a:satOff val="348"/>
            <a:lumOff val="-5882"/>
            <a:alphaOff val="0"/>
          </a:schemeClr>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977900">
            <a:lnSpc>
              <a:spcPct val="90000"/>
            </a:lnSpc>
            <a:spcBef>
              <a:spcPct val="0"/>
            </a:spcBef>
            <a:spcAft>
              <a:spcPct val="35000"/>
            </a:spcAft>
            <a:buNone/>
          </a:pPr>
          <a:r>
            <a:rPr lang="en-GB" sz="2200" kern="1200" dirty="0"/>
            <a:t>Process</a:t>
          </a:r>
        </a:p>
      </dsp:txBody>
      <dsp:txXfrm>
        <a:off x="2665457" y="3517451"/>
        <a:ext cx="1246214" cy="1246214"/>
      </dsp:txXfrm>
    </dsp:sp>
    <dsp:sp modelId="{3A834412-CE13-4227-96F4-C877B3E8C315}">
      <dsp:nvSpPr>
        <dsp:cNvPr id="0" name=""/>
        <dsp:cNvSpPr/>
      </dsp:nvSpPr>
      <dsp:spPr>
        <a:xfrm rot="13114286">
          <a:off x="4392005" y="2713774"/>
          <a:ext cx="882836" cy="27033"/>
        </a:xfrm>
        <a:custGeom>
          <a:avLst/>
          <a:gdLst/>
          <a:ahLst/>
          <a:cxnLst/>
          <a:rect l="0" t="0" r="0" b="0"/>
          <a:pathLst>
            <a:path>
              <a:moveTo>
                <a:pt x="0" y="13516"/>
              </a:moveTo>
              <a:lnTo>
                <a:pt x="882836" y="13516"/>
              </a:lnTo>
            </a:path>
          </a:pathLst>
        </a:custGeom>
        <a:noFill/>
        <a:ln w="12700" cap="flat" cmpd="sng" algn="ctr">
          <a:solidFill>
            <a:schemeClr val="accent4">
              <a:hueOff val="0"/>
              <a:satOff val="0"/>
              <a:lumOff val="0"/>
              <a:alphaOff val="0"/>
            </a:schemeClr>
          </a:solidFill>
          <a:prstDash val="solid"/>
        </a:ln>
        <a:effectLst/>
        <a:sp3d z="-40000"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4811352" y="2705220"/>
        <a:ext cx="44141" cy="44141"/>
      </dsp:txXfrm>
    </dsp:sp>
    <dsp:sp modelId="{398B0D17-4FC0-4717-86B1-FFAC8A098E4A}">
      <dsp:nvSpPr>
        <dsp:cNvPr id="0" name=""/>
        <dsp:cNvSpPr/>
      </dsp:nvSpPr>
      <dsp:spPr>
        <a:xfrm>
          <a:off x="2918145" y="1021440"/>
          <a:ext cx="1762414" cy="1762414"/>
        </a:xfrm>
        <a:prstGeom prst="ellipse">
          <a:avLst/>
        </a:prstGeom>
        <a:solidFill>
          <a:schemeClr val="accent3">
            <a:hueOff val="-20105129"/>
            <a:satOff val="418"/>
            <a:lumOff val="-7058"/>
            <a:alphaOff val="0"/>
          </a:schemeClr>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977900">
            <a:lnSpc>
              <a:spcPct val="90000"/>
            </a:lnSpc>
            <a:spcBef>
              <a:spcPct val="0"/>
            </a:spcBef>
            <a:spcAft>
              <a:spcPct val="35000"/>
            </a:spcAft>
            <a:buNone/>
          </a:pPr>
          <a:r>
            <a:rPr lang="en-GB" sz="2200" kern="1200" dirty="0"/>
            <a:t>Product</a:t>
          </a:r>
        </a:p>
      </dsp:txBody>
      <dsp:txXfrm>
        <a:off x="3176245" y="1279540"/>
        <a:ext cx="1246214" cy="124621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F11358-6C91-4878-A46D-1B700161E567}">
      <dsp:nvSpPr>
        <dsp:cNvPr id="0" name=""/>
        <dsp:cNvSpPr/>
      </dsp:nvSpPr>
      <dsp:spPr>
        <a:xfrm>
          <a:off x="0" y="2412"/>
          <a:ext cx="10058399" cy="123551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Traditionally referred to as the </a:t>
          </a:r>
          <a:r>
            <a:rPr lang="en-GB" sz="2400" b="1" kern="1200"/>
            <a:t>Four Ps of Marketing</a:t>
          </a:r>
          <a:r>
            <a:rPr lang="en-GB" sz="2400" kern="1200"/>
            <a:t>: Price, Product, Place, Promotion        (The ‘4 Ps’ of product marketing (McCarthy, 1960))</a:t>
          </a:r>
          <a:endParaRPr lang="en-US" sz="2400" kern="1200"/>
        </a:p>
      </dsp:txBody>
      <dsp:txXfrm>
        <a:off x="60313" y="62725"/>
        <a:ext cx="9937773" cy="1114893"/>
      </dsp:txXfrm>
    </dsp:sp>
    <dsp:sp modelId="{ABCE4B67-C7E6-4B94-93A6-F3E7AE20E193}">
      <dsp:nvSpPr>
        <dsp:cNvPr id="0" name=""/>
        <dsp:cNvSpPr/>
      </dsp:nvSpPr>
      <dsp:spPr>
        <a:xfrm>
          <a:off x="0" y="1307052"/>
          <a:ext cx="10058399" cy="123551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To account for the rise in the service economy: </a:t>
          </a:r>
          <a:r>
            <a:rPr lang="en-GB" sz="2400" b="1" kern="1200"/>
            <a:t>Seven Ps of Marketing </a:t>
          </a:r>
          <a:r>
            <a:rPr lang="en-GB" sz="2400" kern="1200"/>
            <a:t>now also include People, Process, Physical                                                   (The ‘7 Ps’ of services marketing (Booms &amp; Bitner, 1981))</a:t>
          </a:r>
          <a:endParaRPr lang="en-US" sz="2400" kern="1200"/>
        </a:p>
      </dsp:txBody>
      <dsp:txXfrm>
        <a:off x="60313" y="1367365"/>
        <a:ext cx="9937773" cy="1114893"/>
      </dsp:txXfrm>
    </dsp:sp>
    <dsp:sp modelId="{CFA9B6C5-5A6E-4892-9615-C1A09EB6895B}">
      <dsp:nvSpPr>
        <dsp:cNvPr id="0" name=""/>
        <dsp:cNvSpPr/>
      </dsp:nvSpPr>
      <dsp:spPr>
        <a:xfrm>
          <a:off x="0" y="2611692"/>
          <a:ext cx="10058399" cy="123551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kern="1200"/>
            <a:t>Marketing Strategy </a:t>
          </a:r>
          <a:r>
            <a:rPr lang="en-GB" sz="2400" kern="1200"/>
            <a:t>must be based on these factors</a:t>
          </a:r>
          <a:endParaRPr lang="en-US" sz="2400" kern="1200"/>
        </a:p>
      </dsp:txBody>
      <dsp:txXfrm>
        <a:off x="60313" y="2672005"/>
        <a:ext cx="9937773" cy="111489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EE83AC2-5607-46D3-8F3A-0CE6F4B7C19C}">
      <dsp:nvSpPr>
        <dsp:cNvPr id="0" name=""/>
        <dsp:cNvSpPr/>
      </dsp:nvSpPr>
      <dsp:spPr>
        <a:xfrm>
          <a:off x="831" y="669545"/>
          <a:ext cx="2919817" cy="185408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43EDE6E-3694-406F-8376-62B279FC1E1C}">
      <dsp:nvSpPr>
        <dsp:cNvPr id="0" name=""/>
        <dsp:cNvSpPr/>
      </dsp:nvSpPr>
      <dsp:spPr>
        <a:xfrm>
          <a:off x="325256" y="977748"/>
          <a:ext cx="2919817" cy="185408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b="1" i="0" kern="1200" baseline="0" dirty="0">
              <a:latin typeface="Arial" panose="020B0604020202020204" pitchFamily="34" charset="0"/>
              <a:cs typeface="Arial" panose="020B0604020202020204" pitchFamily="34" charset="0"/>
            </a:rPr>
            <a:t>Very few companies differentiate their offering solely on one level</a:t>
          </a:r>
          <a:r>
            <a:rPr lang="en-GB" sz="2000" b="0" i="0" kern="1200" baseline="0" dirty="0"/>
            <a:t>.</a:t>
          </a:r>
          <a:endParaRPr lang="en-US" sz="2000" kern="1200" dirty="0"/>
        </a:p>
      </dsp:txBody>
      <dsp:txXfrm>
        <a:off x="379560" y="1032052"/>
        <a:ext cx="2811209" cy="1745476"/>
      </dsp:txXfrm>
    </dsp:sp>
    <dsp:sp modelId="{AF11E464-38A2-448D-BA79-4ED24A93BA24}">
      <dsp:nvSpPr>
        <dsp:cNvPr id="0" name=""/>
        <dsp:cNvSpPr/>
      </dsp:nvSpPr>
      <dsp:spPr>
        <a:xfrm>
          <a:off x="3569497" y="669545"/>
          <a:ext cx="2919817" cy="185408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DE3E300-C002-4D0E-B06E-F740C2405555}">
      <dsp:nvSpPr>
        <dsp:cNvPr id="0" name=""/>
        <dsp:cNvSpPr/>
      </dsp:nvSpPr>
      <dsp:spPr>
        <a:xfrm>
          <a:off x="3893921" y="977748"/>
          <a:ext cx="2919817" cy="185408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b="1" i="0" kern="1200" baseline="0" dirty="0">
              <a:latin typeface="Arial" panose="020B0604020202020204" pitchFamily="34" charset="0"/>
              <a:cs typeface="Arial" panose="020B0604020202020204" pitchFamily="34" charset="0"/>
            </a:rPr>
            <a:t>They tend to ensure that they differentiate their offerings to various extents on all three levels</a:t>
          </a:r>
          <a:r>
            <a:rPr lang="en-GB" sz="2000" b="0" i="0" kern="1200" baseline="0" dirty="0"/>
            <a:t>. </a:t>
          </a:r>
          <a:endParaRPr lang="en-US" sz="2000" kern="1200" dirty="0"/>
        </a:p>
      </dsp:txBody>
      <dsp:txXfrm>
        <a:off x="3948225" y="1032052"/>
        <a:ext cx="2811209" cy="174547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8B19187-75D3-42B8-8B9F-E45872543A80}">
      <dsp:nvSpPr>
        <dsp:cNvPr id="0" name=""/>
        <dsp:cNvSpPr/>
      </dsp:nvSpPr>
      <dsp:spPr>
        <a:xfrm>
          <a:off x="3033" y="491308"/>
          <a:ext cx="2406219" cy="1443731"/>
        </a:xfrm>
        <a:prstGeom prst="rect">
          <a:avLst/>
        </a:prstGeom>
        <a:gradFill rotWithShape="0">
          <a:gsLst>
            <a:gs pos="0">
              <a:srgbClr val="4495A2">
                <a:hueOff val="0"/>
                <a:satOff val="0"/>
                <a:lumOff val="0"/>
                <a:alphaOff val="0"/>
                <a:satMod val="103000"/>
                <a:lumMod val="102000"/>
                <a:tint val="94000"/>
              </a:srgbClr>
            </a:gs>
            <a:gs pos="50000">
              <a:srgbClr val="4495A2">
                <a:hueOff val="0"/>
                <a:satOff val="0"/>
                <a:lumOff val="0"/>
                <a:alphaOff val="0"/>
                <a:satMod val="110000"/>
                <a:lumMod val="100000"/>
                <a:shade val="100000"/>
              </a:srgbClr>
            </a:gs>
            <a:gs pos="100000">
              <a:srgbClr val="4495A2">
                <a:hueOff val="0"/>
                <a:satOff val="0"/>
                <a:lumOff val="0"/>
                <a:alphaOff val="0"/>
                <a:lumMod val="99000"/>
                <a:satMod val="120000"/>
                <a:shade val="78000"/>
              </a:srgb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dirty="0">
              <a:solidFill>
                <a:srgbClr val="FFFFFF"/>
              </a:solidFill>
              <a:latin typeface="Franklin Gothic Book"/>
              <a:ea typeface="+mn-ea"/>
              <a:cs typeface="+mn-cs"/>
            </a:rPr>
            <a:t>Premium</a:t>
          </a:r>
        </a:p>
        <a:p>
          <a:pPr marL="0" lvl="0" indent="0" algn="ctr" defTabSz="800100">
            <a:lnSpc>
              <a:spcPct val="90000"/>
            </a:lnSpc>
            <a:spcBef>
              <a:spcPct val="0"/>
            </a:spcBef>
            <a:spcAft>
              <a:spcPct val="35000"/>
            </a:spcAft>
            <a:buNone/>
          </a:pPr>
          <a:r>
            <a:rPr lang="en-GB" sz="1800" kern="1200" dirty="0">
              <a:solidFill>
                <a:srgbClr val="FFFFFF"/>
              </a:solidFill>
              <a:latin typeface="Franklin Gothic Book"/>
              <a:ea typeface="+mn-ea"/>
              <a:cs typeface="+mn-cs"/>
            </a:rPr>
            <a:t>High price – High quality</a:t>
          </a:r>
          <a:endParaRPr lang="en-US" sz="1800" kern="1200" dirty="0">
            <a:solidFill>
              <a:srgbClr val="FFFFFF"/>
            </a:solidFill>
            <a:latin typeface="Franklin Gothic Book"/>
            <a:ea typeface="+mn-ea"/>
            <a:cs typeface="+mn-cs"/>
          </a:endParaRPr>
        </a:p>
      </dsp:txBody>
      <dsp:txXfrm>
        <a:off x="3033" y="491308"/>
        <a:ext cx="2406219" cy="1443731"/>
      </dsp:txXfrm>
    </dsp:sp>
    <dsp:sp modelId="{38AEB850-C030-438D-8D3C-C6FE0EA0C1CF}">
      <dsp:nvSpPr>
        <dsp:cNvPr id="0" name=""/>
        <dsp:cNvSpPr/>
      </dsp:nvSpPr>
      <dsp:spPr>
        <a:xfrm>
          <a:off x="2649874" y="491308"/>
          <a:ext cx="2406219" cy="1443731"/>
        </a:xfrm>
        <a:prstGeom prst="rect">
          <a:avLst/>
        </a:prstGeom>
        <a:gradFill rotWithShape="0">
          <a:gsLst>
            <a:gs pos="0">
              <a:srgbClr val="4495A2">
                <a:hueOff val="0"/>
                <a:satOff val="0"/>
                <a:lumOff val="0"/>
                <a:alphaOff val="0"/>
                <a:satMod val="103000"/>
                <a:lumMod val="102000"/>
                <a:tint val="94000"/>
              </a:srgbClr>
            </a:gs>
            <a:gs pos="50000">
              <a:srgbClr val="4495A2">
                <a:hueOff val="0"/>
                <a:satOff val="0"/>
                <a:lumOff val="0"/>
                <a:alphaOff val="0"/>
                <a:satMod val="110000"/>
                <a:lumMod val="100000"/>
                <a:shade val="100000"/>
              </a:srgbClr>
            </a:gs>
            <a:gs pos="100000">
              <a:srgbClr val="4495A2">
                <a:hueOff val="0"/>
                <a:satOff val="0"/>
                <a:lumOff val="0"/>
                <a:alphaOff val="0"/>
                <a:lumMod val="99000"/>
                <a:satMod val="120000"/>
                <a:shade val="78000"/>
              </a:srgb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dirty="0">
              <a:solidFill>
                <a:srgbClr val="FFFFFF"/>
              </a:solidFill>
              <a:latin typeface="Franklin Gothic Book"/>
              <a:ea typeface="+mn-ea"/>
              <a:cs typeface="+mn-cs"/>
            </a:rPr>
            <a:t>Penetration</a:t>
          </a:r>
        </a:p>
        <a:p>
          <a:pPr marL="0" lvl="0" indent="0" algn="ctr" defTabSz="800100">
            <a:lnSpc>
              <a:spcPct val="90000"/>
            </a:lnSpc>
            <a:spcBef>
              <a:spcPct val="0"/>
            </a:spcBef>
            <a:spcAft>
              <a:spcPct val="35000"/>
            </a:spcAft>
            <a:buNone/>
          </a:pPr>
          <a:r>
            <a:rPr lang="en-GB" sz="1800" kern="1200" dirty="0">
              <a:solidFill>
                <a:srgbClr val="FFFFFF"/>
              </a:solidFill>
              <a:latin typeface="Franklin Gothic Book"/>
              <a:ea typeface="+mn-ea"/>
              <a:cs typeface="+mn-cs"/>
            </a:rPr>
            <a:t>Initial low price – Price increase</a:t>
          </a:r>
          <a:endParaRPr lang="en-US" sz="1800" kern="1200" dirty="0">
            <a:solidFill>
              <a:srgbClr val="FFFFFF"/>
            </a:solidFill>
            <a:latin typeface="Franklin Gothic Book"/>
            <a:ea typeface="+mn-ea"/>
            <a:cs typeface="+mn-cs"/>
          </a:endParaRPr>
        </a:p>
      </dsp:txBody>
      <dsp:txXfrm>
        <a:off x="2649874" y="491308"/>
        <a:ext cx="2406219" cy="1443731"/>
      </dsp:txXfrm>
    </dsp:sp>
    <dsp:sp modelId="{75CB8114-076B-4A70-BB71-DA50A3A29205}">
      <dsp:nvSpPr>
        <dsp:cNvPr id="0" name=""/>
        <dsp:cNvSpPr/>
      </dsp:nvSpPr>
      <dsp:spPr>
        <a:xfrm>
          <a:off x="5296715" y="491308"/>
          <a:ext cx="2406219" cy="1443731"/>
        </a:xfrm>
        <a:prstGeom prst="rect">
          <a:avLst/>
        </a:prstGeom>
        <a:gradFill rotWithShape="0">
          <a:gsLst>
            <a:gs pos="0">
              <a:srgbClr val="4495A2">
                <a:hueOff val="0"/>
                <a:satOff val="0"/>
                <a:lumOff val="0"/>
                <a:alphaOff val="0"/>
                <a:satMod val="103000"/>
                <a:lumMod val="102000"/>
                <a:tint val="94000"/>
              </a:srgbClr>
            </a:gs>
            <a:gs pos="50000">
              <a:srgbClr val="4495A2">
                <a:hueOff val="0"/>
                <a:satOff val="0"/>
                <a:lumOff val="0"/>
                <a:alphaOff val="0"/>
                <a:satMod val="110000"/>
                <a:lumMod val="100000"/>
                <a:shade val="100000"/>
              </a:srgbClr>
            </a:gs>
            <a:gs pos="100000">
              <a:srgbClr val="4495A2">
                <a:hueOff val="0"/>
                <a:satOff val="0"/>
                <a:lumOff val="0"/>
                <a:alphaOff val="0"/>
                <a:lumMod val="99000"/>
                <a:satMod val="120000"/>
                <a:shade val="78000"/>
              </a:srgb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dirty="0">
              <a:solidFill>
                <a:srgbClr val="FFFFFF"/>
              </a:solidFill>
              <a:latin typeface="Franklin Gothic Book"/>
              <a:ea typeface="+mn-ea"/>
              <a:cs typeface="+mn-cs"/>
            </a:rPr>
            <a:t>Economy</a:t>
          </a:r>
        </a:p>
        <a:p>
          <a:pPr marL="0" lvl="0" indent="0" algn="ctr" defTabSz="800100">
            <a:lnSpc>
              <a:spcPct val="90000"/>
            </a:lnSpc>
            <a:spcBef>
              <a:spcPct val="0"/>
            </a:spcBef>
            <a:spcAft>
              <a:spcPct val="35000"/>
            </a:spcAft>
            <a:buNone/>
          </a:pPr>
          <a:r>
            <a:rPr lang="en-GB" sz="1800" kern="1200" dirty="0">
              <a:solidFill>
                <a:srgbClr val="FFFFFF"/>
              </a:solidFill>
              <a:latin typeface="Franklin Gothic Book"/>
              <a:ea typeface="+mn-ea"/>
              <a:cs typeface="+mn-cs"/>
            </a:rPr>
            <a:t>Deliberate setting of low price</a:t>
          </a:r>
          <a:endParaRPr lang="en-US" sz="1800" kern="1200" dirty="0">
            <a:solidFill>
              <a:srgbClr val="FFFFFF"/>
            </a:solidFill>
            <a:latin typeface="Franklin Gothic Book"/>
            <a:ea typeface="+mn-ea"/>
            <a:cs typeface="+mn-cs"/>
          </a:endParaRPr>
        </a:p>
      </dsp:txBody>
      <dsp:txXfrm>
        <a:off x="5296715" y="491308"/>
        <a:ext cx="2406219" cy="1443731"/>
      </dsp:txXfrm>
    </dsp:sp>
    <dsp:sp modelId="{A9F820AC-0528-49F5-B47F-FE85D19E1D3F}">
      <dsp:nvSpPr>
        <dsp:cNvPr id="0" name=""/>
        <dsp:cNvSpPr/>
      </dsp:nvSpPr>
      <dsp:spPr>
        <a:xfrm>
          <a:off x="7943557" y="491308"/>
          <a:ext cx="2406219" cy="1443731"/>
        </a:xfrm>
        <a:prstGeom prst="rect">
          <a:avLst/>
        </a:prstGeom>
        <a:gradFill rotWithShape="0">
          <a:gsLst>
            <a:gs pos="0">
              <a:srgbClr val="4495A2">
                <a:hueOff val="0"/>
                <a:satOff val="0"/>
                <a:lumOff val="0"/>
                <a:alphaOff val="0"/>
                <a:satMod val="103000"/>
                <a:lumMod val="102000"/>
                <a:tint val="94000"/>
              </a:srgbClr>
            </a:gs>
            <a:gs pos="50000">
              <a:srgbClr val="4495A2">
                <a:hueOff val="0"/>
                <a:satOff val="0"/>
                <a:lumOff val="0"/>
                <a:alphaOff val="0"/>
                <a:satMod val="110000"/>
                <a:lumMod val="100000"/>
                <a:shade val="100000"/>
              </a:srgbClr>
            </a:gs>
            <a:gs pos="100000">
              <a:srgbClr val="4495A2">
                <a:hueOff val="0"/>
                <a:satOff val="0"/>
                <a:lumOff val="0"/>
                <a:alphaOff val="0"/>
                <a:lumMod val="99000"/>
                <a:satMod val="120000"/>
                <a:shade val="78000"/>
              </a:srgb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dirty="0">
              <a:solidFill>
                <a:srgbClr val="FFFFFF"/>
              </a:solidFill>
              <a:latin typeface="Franklin Gothic Book"/>
              <a:ea typeface="+mn-ea"/>
              <a:cs typeface="+mn-cs"/>
            </a:rPr>
            <a:t>Skim</a:t>
          </a:r>
        </a:p>
        <a:p>
          <a:pPr marL="0" lvl="0" indent="0" algn="ctr" defTabSz="800100">
            <a:lnSpc>
              <a:spcPct val="90000"/>
            </a:lnSpc>
            <a:spcBef>
              <a:spcPct val="0"/>
            </a:spcBef>
            <a:spcAft>
              <a:spcPct val="35000"/>
            </a:spcAft>
            <a:buNone/>
          </a:pPr>
          <a:r>
            <a:rPr lang="en-GB" sz="1800" kern="1200" dirty="0">
              <a:solidFill>
                <a:srgbClr val="FFFFFF"/>
              </a:solidFill>
              <a:latin typeface="Franklin Gothic Book"/>
              <a:ea typeface="+mn-ea"/>
              <a:cs typeface="+mn-cs"/>
            </a:rPr>
            <a:t>High initial price – Price lowers</a:t>
          </a:r>
          <a:endParaRPr lang="en-US" sz="1800" kern="1200" dirty="0">
            <a:solidFill>
              <a:srgbClr val="FFFFFF"/>
            </a:solidFill>
            <a:latin typeface="Franklin Gothic Book"/>
            <a:ea typeface="+mn-ea"/>
            <a:cs typeface="+mn-cs"/>
          </a:endParaRPr>
        </a:p>
      </dsp:txBody>
      <dsp:txXfrm>
        <a:off x="7943557" y="491308"/>
        <a:ext cx="2406219" cy="1443731"/>
      </dsp:txXfrm>
    </dsp:sp>
    <dsp:sp modelId="{0722AD5F-D428-4664-93E8-B927325DFDC9}">
      <dsp:nvSpPr>
        <dsp:cNvPr id="0" name=""/>
        <dsp:cNvSpPr/>
      </dsp:nvSpPr>
      <dsp:spPr>
        <a:xfrm>
          <a:off x="3033" y="2175661"/>
          <a:ext cx="2406219" cy="1443731"/>
        </a:xfrm>
        <a:prstGeom prst="rect">
          <a:avLst/>
        </a:prstGeom>
        <a:gradFill rotWithShape="0">
          <a:gsLst>
            <a:gs pos="0">
              <a:srgbClr val="4495A2">
                <a:hueOff val="0"/>
                <a:satOff val="0"/>
                <a:lumOff val="0"/>
                <a:alphaOff val="0"/>
                <a:satMod val="103000"/>
                <a:lumMod val="102000"/>
                <a:tint val="94000"/>
              </a:srgbClr>
            </a:gs>
            <a:gs pos="50000">
              <a:srgbClr val="4495A2">
                <a:hueOff val="0"/>
                <a:satOff val="0"/>
                <a:lumOff val="0"/>
                <a:alphaOff val="0"/>
                <a:satMod val="110000"/>
                <a:lumMod val="100000"/>
                <a:shade val="100000"/>
              </a:srgbClr>
            </a:gs>
            <a:gs pos="100000">
              <a:srgbClr val="4495A2">
                <a:hueOff val="0"/>
                <a:satOff val="0"/>
                <a:lumOff val="0"/>
                <a:alphaOff val="0"/>
                <a:lumMod val="99000"/>
                <a:satMod val="120000"/>
                <a:shade val="78000"/>
              </a:srgb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dirty="0">
              <a:solidFill>
                <a:srgbClr val="FFFFFF"/>
              </a:solidFill>
              <a:latin typeface="Franklin Gothic Book"/>
              <a:ea typeface="+mn-ea"/>
              <a:cs typeface="+mn-cs"/>
            </a:rPr>
            <a:t>Psychological</a:t>
          </a:r>
        </a:p>
        <a:p>
          <a:pPr marL="0" lvl="0" indent="0" algn="ctr" defTabSz="800100">
            <a:lnSpc>
              <a:spcPct val="90000"/>
            </a:lnSpc>
            <a:spcBef>
              <a:spcPct val="0"/>
            </a:spcBef>
            <a:spcAft>
              <a:spcPct val="35000"/>
            </a:spcAft>
            <a:buNone/>
          </a:pPr>
          <a:r>
            <a:rPr lang="en-GB" sz="1800" kern="1200" dirty="0">
              <a:solidFill>
                <a:srgbClr val="FFFFFF"/>
              </a:solidFill>
              <a:latin typeface="Franklin Gothic Book"/>
              <a:ea typeface="+mn-ea"/>
              <a:cs typeface="+mn-cs"/>
            </a:rPr>
            <a:t>Customers emotive response – High quality with high price</a:t>
          </a:r>
          <a:endParaRPr lang="en-US" sz="1800" kern="1200" dirty="0">
            <a:solidFill>
              <a:srgbClr val="FFFFFF"/>
            </a:solidFill>
            <a:latin typeface="Franklin Gothic Book"/>
            <a:ea typeface="+mn-ea"/>
            <a:cs typeface="+mn-cs"/>
          </a:endParaRPr>
        </a:p>
      </dsp:txBody>
      <dsp:txXfrm>
        <a:off x="3033" y="2175661"/>
        <a:ext cx="2406219" cy="1443731"/>
      </dsp:txXfrm>
    </dsp:sp>
    <dsp:sp modelId="{704EF9F4-6253-4CAD-9770-F8C3325D5A20}">
      <dsp:nvSpPr>
        <dsp:cNvPr id="0" name=""/>
        <dsp:cNvSpPr/>
      </dsp:nvSpPr>
      <dsp:spPr>
        <a:xfrm>
          <a:off x="2649874" y="2175661"/>
          <a:ext cx="2406219" cy="1443731"/>
        </a:xfrm>
        <a:prstGeom prst="rect">
          <a:avLst/>
        </a:prstGeom>
        <a:gradFill rotWithShape="0">
          <a:gsLst>
            <a:gs pos="0">
              <a:srgbClr val="4495A2">
                <a:hueOff val="0"/>
                <a:satOff val="0"/>
                <a:lumOff val="0"/>
                <a:alphaOff val="0"/>
                <a:satMod val="103000"/>
                <a:lumMod val="102000"/>
                <a:tint val="94000"/>
              </a:srgbClr>
            </a:gs>
            <a:gs pos="50000">
              <a:srgbClr val="4495A2">
                <a:hueOff val="0"/>
                <a:satOff val="0"/>
                <a:lumOff val="0"/>
                <a:alphaOff val="0"/>
                <a:satMod val="110000"/>
                <a:lumMod val="100000"/>
                <a:shade val="100000"/>
              </a:srgbClr>
            </a:gs>
            <a:gs pos="100000">
              <a:srgbClr val="4495A2">
                <a:hueOff val="0"/>
                <a:satOff val="0"/>
                <a:lumOff val="0"/>
                <a:alphaOff val="0"/>
                <a:lumMod val="99000"/>
                <a:satMod val="120000"/>
                <a:shade val="78000"/>
              </a:srgb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dirty="0">
              <a:solidFill>
                <a:srgbClr val="FFFFFF"/>
              </a:solidFill>
              <a:latin typeface="Franklin Gothic Book"/>
              <a:ea typeface="+mn-ea"/>
              <a:cs typeface="+mn-cs"/>
            </a:rPr>
            <a:t>Captive</a:t>
          </a:r>
        </a:p>
        <a:p>
          <a:pPr marL="0" lvl="0" indent="0" algn="ctr" defTabSz="800100">
            <a:lnSpc>
              <a:spcPct val="90000"/>
            </a:lnSpc>
            <a:spcBef>
              <a:spcPct val="0"/>
            </a:spcBef>
            <a:spcAft>
              <a:spcPct val="35000"/>
            </a:spcAft>
            <a:buNone/>
          </a:pPr>
          <a:r>
            <a:rPr lang="en-GB" sz="1800" kern="1200" dirty="0">
              <a:solidFill>
                <a:srgbClr val="FFFFFF"/>
              </a:solidFill>
              <a:latin typeface="Franklin Gothic Book"/>
              <a:ea typeface="+mn-ea"/>
              <a:cs typeface="+mn-cs"/>
            </a:rPr>
            <a:t>Product consumables, e.g. razors at low cost – Replacement blades priced high</a:t>
          </a:r>
          <a:endParaRPr lang="en-US" sz="1800" kern="1200" dirty="0">
            <a:solidFill>
              <a:srgbClr val="FFFFFF"/>
            </a:solidFill>
            <a:latin typeface="Franklin Gothic Book"/>
            <a:ea typeface="+mn-ea"/>
            <a:cs typeface="+mn-cs"/>
          </a:endParaRPr>
        </a:p>
      </dsp:txBody>
      <dsp:txXfrm>
        <a:off x="2649874" y="2175661"/>
        <a:ext cx="2406219" cy="1443731"/>
      </dsp:txXfrm>
    </dsp:sp>
    <dsp:sp modelId="{D2EA063A-1E8D-453D-9660-E462000E2549}">
      <dsp:nvSpPr>
        <dsp:cNvPr id="0" name=""/>
        <dsp:cNvSpPr/>
      </dsp:nvSpPr>
      <dsp:spPr>
        <a:xfrm>
          <a:off x="5296715" y="2175661"/>
          <a:ext cx="2406219" cy="1443731"/>
        </a:xfrm>
        <a:prstGeom prst="rect">
          <a:avLst/>
        </a:prstGeom>
        <a:gradFill rotWithShape="0">
          <a:gsLst>
            <a:gs pos="0">
              <a:srgbClr val="4495A2">
                <a:hueOff val="0"/>
                <a:satOff val="0"/>
                <a:lumOff val="0"/>
                <a:alphaOff val="0"/>
                <a:satMod val="103000"/>
                <a:lumMod val="102000"/>
                <a:tint val="94000"/>
              </a:srgbClr>
            </a:gs>
            <a:gs pos="50000">
              <a:srgbClr val="4495A2">
                <a:hueOff val="0"/>
                <a:satOff val="0"/>
                <a:lumOff val="0"/>
                <a:alphaOff val="0"/>
                <a:satMod val="110000"/>
                <a:lumMod val="100000"/>
                <a:shade val="100000"/>
              </a:srgbClr>
            </a:gs>
            <a:gs pos="100000">
              <a:srgbClr val="4495A2">
                <a:hueOff val="0"/>
                <a:satOff val="0"/>
                <a:lumOff val="0"/>
                <a:alphaOff val="0"/>
                <a:lumMod val="99000"/>
                <a:satMod val="120000"/>
                <a:shade val="78000"/>
              </a:srgb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dirty="0">
              <a:solidFill>
                <a:srgbClr val="FFFFFF"/>
              </a:solidFill>
              <a:latin typeface="Franklin Gothic Book"/>
              <a:ea typeface="+mn-ea"/>
              <a:cs typeface="+mn-cs"/>
            </a:rPr>
            <a:t>Product Line</a:t>
          </a:r>
        </a:p>
        <a:p>
          <a:pPr marL="0" lvl="0" indent="0" algn="ctr" defTabSz="800100">
            <a:lnSpc>
              <a:spcPct val="90000"/>
            </a:lnSpc>
            <a:spcBef>
              <a:spcPct val="0"/>
            </a:spcBef>
            <a:spcAft>
              <a:spcPct val="35000"/>
            </a:spcAft>
            <a:buNone/>
          </a:pPr>
          <a:r>
            <a:rPr lang="en-GB" sz="1800" kern="1200" dirty="0">
              <a:solidFill>
                <a:srgbClr val="FFFFFF"/>
              </a:solidFill>
              <a:latin typeface="Franklin Gothic Book"/>
              <a:ea typeface="+mn-ea"/>
              <a:cs typeface="+mn-cs"/>
            </a:rPr>
            <a:t>Different prices for perceived different quality levels within the same Product Range</a:t>
          </a:r>
          <a:endParaRPr lang="en-US" sz="1800" kern="1200" dirty="0">
            <a:solidFill>
              <a:srgbClr val="FFFFFF"/>
            </a:solidFill>
            <a:latin typeface="Franklin Gothic Book"/>
            <a:ea typeface="+mn-ea"/>
            <a:cs typeface="+mn-cs"/>
          </a:endParaRPr>
        </a:p>
      </dsp:txBody>
      <dsp:txXfrm>
        <a:off x="5296715" y="2175661"/>
        <a:ext cx="2406219" cy="1443731"/>
      </dsp:txXfrm>
    </dsp:sp>
    <dsp:sp modelId="{8CCE482B-ECF6-4DAF-B725-E50B70F581EE}">
      <dsp:nvSpPr>
        <dsp:cNvPr id="0" name=""/>
        <dsp:cNvSpPr/>
      </dsp:nvSpPr>
      <dsp:spPr>
        <a:xfrm>
          <a:off x="7943557" y="2175661"/>
          <a:ext cx="2406219" cy="1443731"/>
        </a:xfrm>
        <a:prstGeom prst="rect">
          <a:avLst/>
        </a:prstGeom>
        <a:gradFill rotWithShape="0">
          <a:gsLst>
            <a:gs pos="0">
              <a:srgbClr val="4495A2">
                <a:hueOff val="0"/>
                <a:satOff val="0"/>
                <a:lumOff val="0"/>
                <a:alphaOff val="0"/>
                <a:satMod val="103000"/>
                <a:lumMod val="102000"/>
                <a:tint val="94000"/>
              </a:srgbClr>
            </a:gs>
            <a:gs pos="50000">
              <a:srgbClr val="4495A2">
                <a:hueOff val="0"/>
                <a:satOff val="0"/>
                <a:lumOff val="0"/>
                <a:alphaOff val="0"/>
                <a:satMod val="110000"/>
                <a:lumMod val="100000"/>
                <a:shade val="100000"/>
              </a:srgbClr>
            </a:gs>
            <a:gs pos="100000">
              <a:srgbClr val="4495A2">
                <a:hueOff val="0"/>
                <a:satOff val="0"/>
                <a:lumOff val="0"/>
                <a:alphaOff val="0"/>
                <a:lumMod val="99000"/>
                <a:satMod val="120000"/>
                <a:shade val="78000"/>
              </a:srgb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dirty="0">
              <a:solidFill>
                <a:srgbClr val="FFFFFF"/>
              </a:solidFill>
              <a:latin typeface="Franklin Gothic Book"/>
              <a:ea typeface="+mn-ea"/>
              <a:cs typeface="+mn-cs"/>
            </a:rPr>
            <a:t>Competitive</a:t>
          </a:r>
        </a:p>
        <a:p>
          <a:pPr marL="0" lvl="0" indent="0" algn="ctr" defTabSz="800100">
            <a:lnSpc>
              <a:spcPct val="90000"/>
            </a:lnSpc>
            <a:spcBef>
              <a:spcPct val="0"/>
            </a:spcBef>
            <a:spcAft>
              <a:spcPct val="35000"/>
            </a:spcAft>
            <a:buNone/>
          </a:pPr>
          <a:endParaRPr lang="en-GB" sz="1800" b="1" kern="1200" dirty="0">
            <a:solidFill>
              <a:srgbClr val="FFFFFF"/>
            </a:solidFill>
            <a:latin typeface="Franklin Gothic Book"/>
            <a:ea typeface="+mn-ea"/>
            <a:cs typeface="+mn-cs"/>
          </a:endParaRPr>
        </a:p>
        <a:p>
          <a:pPr marL="0" lvl="0" indent="0" algn="ctr" defTabSz="800100">
            <a:lnSpc>
              <a:spcPct val="90000"/>
            </a:lnSpc>
            <a:spcBef>
              <a:spcPct val="0"/>
            </a:spcBef>
            <a:spcAft>
              <a:spcPct val="35000"/>
            </a:spcAft>
            <a:buNone/>
          </a:pPr>
          <a:r>
            <a:rPr lang="en-GB" sz="1800" kern="1200" dirty="0">
              <a:solidFill>
                <a:srgbClr val="FFFFFF"/>
              </a:solidFill>
              <a:latin typeface="Franklin Gothic Book"/>
              <a:ea typeface="+mn-ea"/>
              <a:cs typeface="+mn-cs"/>
            </a:rPr>
            <a:t>Setting prices based on your competition</a:t>
          </a:r>
          <a:endParaRPr lang="en-US" sz="1800" kern="1200" dirty="0">
            <a:solidFill>
              <a:srgbClr val="FFFFFF"/>
            </a:solidFill>
            <a:latin typeface="Franklin Gothic Book"/>
            <a:ea typeface="+mn-ea"/>
            <a:cs typeface="+mn-cs"/>
          </a:endParaRPr>
        </a:p>
      </dsp:txBody>
      <dsp:txXfrm>
        <a:off x="7943557" y="2175661"/>
        <a:ext cx="2406219" cy="1443731"/>
      </dsp:txXfrm>
    </dsp:sp>
  </dsp:spTree>
</dsp:drawing>
</file>

<file path=ppt/diagrams/layout1.xml><?xml version="1.0" encoding="utf-8"?>
<dgm:layoutDef xmlns:dgm="http://schemas.openxmlformats.org/drawingml/2006/diagram" xmlns:a="http://schemas.openxmlformats.org/drawingml/2006/main" uniqueId="urn:microsoft.com/office/officeart/2005/8/layout/radial1">
  <dgm:title val=""/>
  <dgm:desc val=""/>
  <dgm:catLst>
    <dgm:cat type="relationship" pri="22000"/>
    <dgm:cat type="cycle" pri="10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node" refType="w" refFor="ch" refForName="centerShape" op="equ"/>
      <dgm:constr type="sp" refType="w" refFor="ch" refForName="node" fact="0.3"/>
      <dgm:constr type="sibSp" refType="w" refFor="ch" refForName="node" fact="0.3"/>
      <dgm:constr type="primFontSz" for="ch" forName="centerShape" val="65"/>
      <dgm:constr type="primFontSz" for="des" forName="node" op="equ" val="65"/>
      <dgm:constr type="primFontSz" for="des" forName="connTx" val="55"/>
      <dgm:constr type="primFontSz" for="des" forName="connTx" refType="primFontSz" refFor="ch" refForName="centerShape" op="lte" fact="0.8"/>
    </dgm:constrLst>
    <dgm:ruleLst/>
    <dgm:forEach name="Name6"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name="Name7" axis="ch">
        <dgm:forEach name="Name8" axis="self" ptType="parTrans">
          <dgm:layoutNode name="Name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connDist"/>
              <dgm:constr type="userA" for="ch" refType="connDist"/>
              <dgm:constr type="w" val="1"/>
              <dgm:constr type="h" val="5"/>
              <dgm:constr type="begPad"/>
              <dgm:constr type="endPad"/>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w" val="NaN" fact="0.8" max="NaN"/>
                <dgm:rule type="h" val="NaN" fact="1" max="NaN"/>
                <dgm:rule type="primFontSz" val="5" fact="NaN" max="NaN"/>
              </dgm:ruleLst>
            </dgm:layoutNode>
          </dgm:layoutNode>
        </dgm:forEach>
        <dgm:forEach name="Name10"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5">
  <dgm:title val=""/>
  <dgm:desc val=""/>
  <dgm:catLst>
    <dgm:cat type="3D" pri="11500"/>
  </dgm:catLst>
  <dgm:scene3d>
    <a:camera prst="isometricOffAxis2Left" zoom="95000"/>
    <a:lightRig rig="flat" dir="t"/>
  </dgm:scene3d>
  <dgm:styleLbl name="node0">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extrusionH="381000" contourW="38100" prstMaterial="matte">
      <a:contourClr>
        <a:schemeClr val="lt1"/>
      </a:contourClr>
    </dgm:sp3d>
    <dgm:txPr/>
    <dgm:style>
      <a:lnRef idx="1">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z="5715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dgm:scene3d>
    <dgm:sp3d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dgm:scene3d>
    <dgm:sp3d z="-381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dgm:scene3d>
    <dgm:sp3d z="-52400" extrusionH="1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z="5715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z="-38100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z="52400"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z="52400"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z="60000" prstMaterial="flat">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dgm:scene3d>
    <dgm:sp3d z="60000" prstMaterial="flat">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z="-60000" extrusionH="63500" prstMaterial="matte"/>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z="-60000" extrusionH="63500" prstMaterial="matte"/>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extrusionH="381000" prstMaterial="matte"/>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z="-400500" extrusionH="63500" prstMaterial="matte"/>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z="57150" extrusionH="12700" prstMaterial="flat">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extrusionH="12700" prstMaterial="flat">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dgm:scene3d>
    <dgm:sp3d z="-63500" extrusionH="63500" prstMaterial="matte"/>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z="5715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dgm:style>
  </dgm:styleLbl>
  <dgm:styleLbl name="alignAccFollow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dgm:style>
  </dgm:styleLbl>
  <dgm:styleLbl name="bgAccFollowNode1">
    <dgm:scene3d>
      <a:camera prst="orthographicFront"/>
      <a:lightRig rig="threePt" dir="t"/>
    </dgm:scene3d>
    <dgm:sp3d z="-400500" extrusionH="63500" contourW="12700" prstMaterial="matte">
      <a:contourClr>
        <a:schemeClr val="lt1"/>
      </a:contourClr>
    </dgm:sp3d>
    <dgm:txPr/>
    <dgm:style>
      <a:lnRef idx="0">
        <a:scrgbClr r="0" g="0" b="0"/>
      </a:lnRef>
      <a:fillRef idx="1">
        <a:scrgbClr r="0" g="0" b="0"/>
      </a:fillRef>
      <a:effectRef idx="2">
        <a:scrgbClr r="0" g="0" b="0"/>
      </a:effectRef>
      <a:fontRef idx="minor"/>
    </dgm:style>
  </dgm:styleLbl>
  <dgm:styleLbl name="fgAcc0">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z="-400500" extrusionH="63500" contourW="12700" prstMaterial="matte">
      <a:contourClr>
        <a:schemeClr val="lt1">
          <a:tint val="50000"/>
        </a:schemeClr>
      </a:contourClr>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trBgShp">
    <dgm:scene3d>
      <a:camera prst="orthographicFront"/>
      <a:lightRig rig="threePt" dir="t"/>
    </dgm:scene3d>
    <dgm:sp3d z="-4005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z="57150" extrusionH="63500" contourW="12700" prstMaterial="matte">
      <a:contourClr>
        <a:schemeClr val="lt1">
          <a:tint val="50000"/>
        </a:schemeClr>
      </a:contourClr>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5969960-2F78-46F0-BD09-DCF76EF0B89A}" type="datetimeFigureOut">
              <a:rPr lang="en-GB" smtClean="0"/>
              <a:t>06/11/2025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5A5AA75-38C3-4CD8-A0CC-2519A0D456E8}" type="slidenum">
              <a:rPr lang="en-GB" smtClean="0"/>
              <a:t>‹#›</a:t>
            </a:fld>
            <a:endParaRPr lang="en-GB"/>
          </a:p>
        </p:txBody>
      </p:sp>
    </p:spTree>
    <p:extLst>
      <p:ext uri="{BB962C8B-B14F-4D97-AF65-F5344CB8AC3E}">
        <p14:creationId xmlns:p14="http://schemas.microsoft.com/office/powerpoint/2010/main" val="53942944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whatis.techtarget.com/definition/product-lifecycle-in-marketing" TargetMode="External"/><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s://en.wikipedia.org/wiki/Business_model" TargetMode="External"/><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A5AA75-38C3-4CD8-A0CC-2519A0D456E8}" type="slidenum">
              <a:rPr lang="en-GB" smtClean="0"/>
              <a:t>1</a:t>
            </a:fld>
            <a:endParaRPr lang="en-GB"/>
          </a:p>
        </p:txBody>
      </p:sp>
    </p:spTree>
    <p:extLst>
      <p:ext uri="{BB962C8B-B14F-4D97-AF65-F5344CB8AC3E}">
        <p14:creationId xmlns:p14="http://schemas.microsoft.com/office/powerpoint/2010/main" val="184160191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a:extLst>
              <a:ext uri="{FF2B5EF4-FFF2-40B4-BE49-F238E27FC236}">
                <a16:creationId xmlns:a16="http://schemas.microsoft.com/office/drawing/2014/main" id="{514D91FD-395B-487B-9363-7D3465EF92F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2291" name="Notes Placeholder 2">
            <a:extLst>
              <a:ext uri="{FF2B5EF4-FFF2-40B4-BE49-F238E27FC236}">
                <a16:creationId xmlns:a16="http://schemas.microsoft.com/office/drawing/2014/main" id="{71C45A0F-468E-40F4-9A39-D82027154295}"/>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12292" name="Slide Number Placeholder 3">
            <a:extLst>
              <a:ext uri="{FF2B5EF4-FFF2-40B4-BE49-F238E27FC236}">
                <a16:creationId xmlns:a16="http://schemas.microsoft.com/office/drawing/2014/main" id="{79884C0C-F09F-4AB2-A1ED-B95A93E2E93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017D6A2-573E-4E03-BF5D-2A2F40AD9909}" type="slidenum">
              <a:rPr lang="en-GB" altLang="en-US" smtClean="0"/>
              <a:pPr/>
              <a:t>3</a:t>
            </a:fld>
            <a:endParaRPr lang="en-GB"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lvl="0" indent="0">
              <a:buFont typeface="Arial" panose="020B0604020202020204" pitchFamily="34" charset="0"/>
              <a:buNone/>
            </a:pPr>
            <a:r>
              <a:rPr lang="en-GB" sz="1200" b="0" i="0" kern="1200" dirty="0">
                <a:solidFill>
                  <a:schemeClr val="tx1"/>
                </a:solidFill>
                <a:effectLst/>
                <a:latin typeface="+mn-lt"/>
                <a:ea typeface="+mn-ea"/>
                <a:cs typeface="+mn-cs"/>
              </a:rPr>
              <a:t>A marketing mix always begins with a product to sell. In the early development phase of your product, it is extremely important to carry out extensive research on the life cycle of the product you are creating. </a:t>
            </a:r>
            <a:endParaRPr lang="en-GB" altLang="en-US" sz="2800" b="0" dirty="0"/>
          </a:p>
        </p:txBody>
      </p:sp>
      <p:sp>
        <p:nvSpPr>
          <p:cNvPr id="4" name="Slide Number Placeholder 3"/>
          <p:cNvSpPr>
            <a:spLocks noGrp="1"/>
          </p:cNvSpPr>
          <p:nvPr>
            <p:ph type="sldNum" sz="quarter" idx="5"/>
          </p:nvPr>
        </p:nvSpPr>
        <p:spPr/>
        <p:txBody>
          <a:bodyPr/>
          <a:lstStyle/>
          <a:p>
            <a:fld id="{05A5AA75-38C3-4CD8-A0CC-2519A0D456E8}" type="slidenum">
              <a:rPr lang="en-GB" smtClean="0"/>
              <a:t>7</a:t>
            </a:fld>
            <a:endParaRPr lang="en-GB"/>
          </a:p>
        </p:txBody>
      </p:sp>
    </p:spTree>
    <p:extLst>
      <p:ext uri="{BB962C8B-B14F-4D97-AF65-F5344CB8AC3E}">
        <p14:creationId xmlns:p14="http://schemas.microsoft.com/office/powerpoint/2010/main" val="287615444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a:extLst>
              <a:ext uri="{FF2B5EF4-FFF2-40B4-BE49-F238E27FC236}">
                <a16:creationId xmlns:a16="http://schemas.microsoft.com/office/drawing/2014/main" id="{B22D64C7-ACAD-40FA-8B43-AA1172D68BF7}"/>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8675" name="Notes Placeholder 2">
            <a:extLst>
              <a:ext uri="{FF2B5EF4-FFF2-40B4-BE49-F238E27FC236}">
                <a16:creationId xmlns:a16="http://schemas.microsoft.com/office/drawing/2014/main" id="{77F60B08-49AD-4ABE-AFBB-B7076BA933FB}"/>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dirty="0"/>
              <a:t>The most basic level is the </a:t>
            </a:r>
            <a:r>
              <a:rPr lang="en-US" altLang="en-US" b="1" dirty="0"/>
              <a:t>core</a:t>
            </a:r>
            <a:r>
              <a:rPr lang="en-US" altLang="en-US" dirty="0"/>
              <a:t> customer value, which addresses the question “What is the buyer really buying?”</a:t>
            </a:r>
          </a:p>
          <a:p>
            <a:pPr eaLnBrk="1" hangingPunct="1">
              <a:spcBef>
                <a:spcPct val="0"/>
              </a:spcBef>
            </a:pPr>
            <a:endParaRPr lang="en-US" altLang="en-US" dirty="0"/>
          </a:p>
          <a:p>
            <a:pPr eaLnBrk="1" hangingPunct="1">
              <a:spcBef>
                <a:spcPct val="0"/>
              </a:spcBef>
            </a:pPr>
            <a:r>
              <a:rPr lang="en-US" altLang="en-US" dirty="0"/>
              <a:t>At the second level, product planners must turn the core benefit into an </a:t>
            </a:r>
            <a:r>
              <a:rPr lang="en-US" altLang="en-US" b="1" dirty="0"/>
              <a:t>actual</a:t>
            </a:r>
            <a:r>
              <a:rPr lang="en-US" altLang="en-US" dirty="0"/>
              <a:t> product. They need to develop product and service features, design, a quality level, a brand name, and packaging. </a:t>
            </a:r>
          </a:p>
          <a:p>
            <a:pPr eaLnBrk="1" hangingPunct="1">
              <a:spcBef>
                <a:spcPct val="0"/>
              </a:spcBef>
            </a:pPr>
            <a:endParaRPr lang="en-US" altLang="en-US" dirty="0"/>
          </a:p>
          <a:p>
            <a:pPr eaLnBrk="1" hangingPunct="1">
              <a:spcBef>
                <a:spcPct val="0"/>
              </a:spcBef>
            </a:pPr>
            <a:r>
              <a:rPr lang="en-US" altLang="en-US" dirty="0"/>
              <a:t>Finally, product planners must build an </a:t>
            </a:r>
            <a:r>
              <a:rPr lang="en-US" altLang="en-US" b="1" dirty="0"/>
              <a:t>augmented</a:t>
            </a:r>
            <a:r>
              <a:rPr lang="en-US" altLang="en-US" dirty="0"/>
              <a:t> product around the core benefit and actual product by offering additional consumer services and benefits.</a:t>
            </a:r>
          </a:p>
        </p:txBody>
      </p:sp>
      <p:sp>
        <p:nvSpPr>
          <p:cNvPr id="28676" name="Slide Number Placeholder 3">
            <a:extLst>
              <a:ext uri="{FF2B5EF4-FFF2-40B4-BE49-F238E27FC236}">
                <a16:creationId xmlns:a16="http://schemas.microsoft.com/office/drawing/2014/main" id="{F7CED5FB-0CA8-4788-B3FE-CEAFC986C609}"/>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6E456325-B879-44D9-A510-D053CFE1EEF7}" type="slidenum">
              <a:rPr lang="en-US" altLang="en-US">
                <a:latin typeface="Arial" panose="020B0604020202020204" pitchFamily="34" charset="0"/>
              </a:rPr>
              <a:pPr>
                <a:spcBef>
                  <a:spcPct val="0"/>
                </a:spcBef>
              </a:pPr>
              <a:t>8</a:t>
            </a:fld>
            <a:endParaRPr lang="en-US" altLang="en-US">
              <a:latin typeface="Arial" panose="020B060402020202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a:extLst>
              <a:ext uri="{FF2B5EF4-FFF2-40B4-BE49-F238E27FC236}">
                <a16:creationId xmlns:a16="http://schemas.microsoft.com/office/drawing/2014/main" id="{73F420C9-9394-40AC-A2A9-B818E1E03C3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2771" name="Notes Placeholder 2">
            <a:extLst>
              <a:ext uri="{FF2B5EF4-FFF2-40B4-BE49-F238E27FC236}">
                <a16:creationId xmlns:a16="http://schemas.microsoft.com/office/drawing/2014/main" id="{3D5F7CAE-67C6-427D-BB3C-37690B7A3F1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GB" altLang="en-US" dirty="0">
              <a:ea typeface="MS PGothic" panose="020B0600070205080204" pitchFamily="34" charset="-128"/>
            </a:endParaRPr>
          </a:p>
        </p:txBody>
      </p:sp>
      <p:sp>
        <p:nvSpPr>
          <p:cNvPr id="32772" name="Slide Number Placeholder 3">
            <a:extLst>
              <a:ext uri="{FF2B5EF4-FFF2-40B4-BE49-F238E27FC236}">
                <a16:creationId xmlns:a16="http://schemas.microsoft.com/office/drawing/2014/main" id="{4FA4611C-7795-4AA7-81ED-B072C4C6DBB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51BA6372-D50A-42F5-A340-B2A0F1D0BEBF}" type="slidenum">
              <a:rPr lang="en-GB" altLang="en-US" smtClean="0">
                <a:ea typeface="MS PGothic" panose="020B0600070205080204" pitchFamily="34" charset="-128"/>
              </a:rPr>
              <a:pPr/>
              <a:t>11</a:t>
            </a:fld>
            <a:endParaRPr lang="en-GB" altLang="en-US">
              <a:ea typeface="MS PGothic" panose="020B0600070205080204" pitchFamily="34" charset="-128"/>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well as extending existing products, new products are important – </a:t>
            </a:r>
            <a:r>
              <a:rPr lang="en-GB" b="1" dirty="0"/>
              <a:t>why?</a:t>
            </a:r>
            <a:endParaRPr lang="en-GB" dirty="0"/>
          </a:p>
        </p:txBody>
      </p:sp>
      <p:sp>
        <p:nvSpPr>
          <p:cNvPr id="4" name="Slide Number Placeholder 3"/>
          <p:cNvSpPr>
            <a:spLocks noGrp="1"/>
          </p:cNvSpPr>
          <p:nvPr>
            <p:ph type="sldNum" sz="quarter" idx="5"/>
          </p:nvPr>
        </p:nvSpPr>
        <p:spPr/>
        <p:txBody>
          <a:bodyPr/>
          <a:lstStyle/>
          <a:p>
            <a:fld id="{05A5AA75-38C3-4CD8-A0CC-2519A0D456E8}" type="slidenum">
              <a:rPr lang="en-GB" smtClean="0"/>
              <a:t>15</a:t>
            </a:fld>
            <a:endParaRPr lang="en-GB"/>
          </a:p>
        </p:txBody>
      </p:sp>
    </p:spTree>
    <p:extLst>
      <p:ext uri="{BB962C8B-B14F-4D97-AF65-F5344CB8AC3E}">
        <p14:creationId xmlns:p14="http://schemas.microsoft.com/office/powerpoint/2010/main" val="9298390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lvl="0" indent="0">
              <a:buFont typeface="Arial" panose="020B0604020202020204" pitchFamily="34" charset="0"/>
              <a:buNone/>
            </a:pPr>
            <a:r>
              <a:rPr lang="en-GB" altLang="en-US" sz="2800" b="1" dirty="0"/>
              <a:t>Extension strategies: </a:t>
            </a:r>
            <a:r>
              <a:rPr lang="en-GB" sz="1200" b="0" i="0" kern="1200" dirty="0">
                <a:solidFill>
                  <a:schemeClr val="tx1"/>
                </a:solidFill>
                <a:effectLst/>
                <a:latin typeface="+mn-lt"/>
                <a:ea typeface="+mn-ea"/>
                <a:cs typeface="+mn-cs"/>
              </a:rPr>
              <a:t>Small companies can deploy the practice in the same way that large firms have, in order to increase sales of a product by offering variations. This aims to keep a product in the maturity phase of the </a:t>
            </a:r>
            <a:r>
              <a:rPr lang="en-GB" sz="1200" b="0" i="0" u="sng" kern="1200" dirty="0">
                <a:solidFill>
                  <a:schemeClr val="tx1"/>
                </a:solidFill>
                <a:effectLst/>
                <a:latin typeface="+mn-lt"/>
                <a:ea typeface="+mn-ea"/>
                <a:cs typeface="+mn-cs"/>
                <a:hlinkClick r:id="rId3"/>
              </a:rPr>
              <a:t>marketing product lifecycle</a:t>
            </a:r>
            <a:r>
              <a:rPr lang="en-GB" sz="1200" b="0" i="0" u="sng" kern="1200" dirty="0">
                <a:solidFill>
                  <a:schemeClr val="tx1"/>
                </a:solidFill>
                <a:effectLst/>
                <a:latin typeface="+mn-lt"/>
                <a:ea typeface="+mn-ea"/>
                <a:cs typeface="+mn-cs"/>
              </a:rPr>
              <a:t>, </a:t>
            </a:r>
            <a:r>
              <a:rPr lang="en-GB" sz="1200" b="0" i="0" kern="1200" dirty="0">
                <a:solidFill>
                  <a:schemeClr val="tx1"/>
                </a:solidFill>
                <a:effectLst/>
                <a:latin typeface="+mn-lt"/>
                <a:ea typeface="+mn-ea"/>
                <a:cs typeface="+mn-cs"/>
              </a:rPr>
              <a:t>rather than going into decline. </a:t>
            </a:r>
          </a:p>
          <a:p>
            <a:pPr marL="0" lvl="0" indent="0">
              <a:buFont typeface="Arial" panose="020B0604020202020204" pitchFamily="34" charset="0"/>
              <a:buNone/>
            </a:pPr>
            <a:endParaRPr lang="en-GB" sz="1200" b="0" i="0" kern="1200" dirty="0">
              <a:solidFill>
                <a:schemeClr val="tx1"/>
              </a:solidFill>
              <a:effectLst/>
              <a:latin typeface="+mn-lt"/>
              <a:ea typeface="+mn-ea"/>
              <a:cs typeface="+mn-cs"/>
            </a:endParaRPr>
          </a:p>
          <a:p>
            <a:pPr marL="0" lvl="0" indent="0">
              <a:buFont typeface="Arial" panose="020B0604020202020204" pitchFamily="34" charset="0"/>
              <a:buNone/>
            </a:pPr>
            <a:r>
              <a:rPr lang="en-GB" sz="1200" b="0" i="0" kern="1200" dirty="0">
                <a:solidFill>
                  <a:schemeClr val="tx1"/>
                </a:solidFill>
                <a:effectLst/>
                <a:latin typeface="+mn-lt"/>
                <a:ea typeface="+mn-ea"/>
                <a:cs typeface="+mn-cs"/>
              </a:rPr>
              <a:t>Product extension is the strategy of placing an established product's brand name on a new product that is in the same category. </a:t>
            </a:r>
          </a:p>
          <a:p>
            <a:pPr marL="0" lvl="0" indent="0">
              <a:buFont typeface="Arial" panose="020B0604020202020204" pitchFamily="34" charset="0"/>
              <a:buNone/>
            </a:pPr>
            <a:endParaRPr lang="en-GB" altLang="en-US" sz="2800" dirty="0"/>
          </a:p>
          <a:p>
            <a:pPr marL="171450" indent="-171450">
              <a:buFont typeface="Arial" panose="020B0604020202020204" pitchFamily="34" charset="0"/>
              <a:buChar char="•"/>
            </a:pPr>
            <a:r>
              <a:rPr lang="en-GB" sz="1200" b="1" kern="1200" dirty="0">
                <a:solidFill>
                  <a:schemeClr val="tx1"/>
                </a:solidFill>
                <a:effectLst/>
                <a:latin typeface="+mn-lt"/>
                <a:ea typeface="+mn-ea"/>
                <a:cs typeface="+mn-cs"/>
              </a:rPr>
              <a:t>Change product</a:t>
            </a:r>
            <a:r>
              <a:rPr lang="en-GB" sz="1200" kern="1200" dirty="0">
                <a:solidFill>
                  <a:schemeClr val="tx1"/>
                </a:solidFill>
                <a:effectLst/>
                <a:latin typeface="+mn-lt"/>
                <a:ea typeface="+mn-ea"/>
                <a:cs typeface="+mn-cs"/>
              </a:rPr>
              <a:t>– New and improved versions of the product can be released… version 2.0 and then version 3.0.</a:t>
            </a:r>
          </a:p>
          <a:p>
            <a:pPr marL="171450" indent="-171450">
              <a:buFont typeface="Arial" panose="020B0604020202020204" pitchFamily="34" charset="0"/>
              <a:buChar char="•"/>
            </a:pPr>
            <a:r>
              <a:rPr lang="en-GB" sz="1200" b="1" kern="1200" dirty="0">
                <a:solidFill>
                  <a:schemeClr val="tx1"/>
                </a:solidFill>
                <a:effectLst/>
                <a:latin typeface="+mn-lt"/>
                <a:ea typeface="+mn-ea"/>
                <a:cs typeface="+mn-cs"/>
              </a:rPr>
              <a:t>Change price</a:t>
            </a:r>
            <a:r>
              <a:rPr lang="en-GB" sz="1200" kern="1200" dirty="0">
                <a:solidFill>
                  <a:schemeClr val="tx1"/>
                </a:solidFill>
                <a:effectLst/>
                <a:latin typeface="+mn-lt"/>
                <a:ea typeface="+mn-ea"/>
                <a:cs typeface="+mn-cs"/>
              </a:rPr>
              <a:t>– Price can be lowered to allow new customers to buy it.</a:t>
            </a:r>
          </a:p>
          <a:p>
            <a:pPr marL="171450" indent="-171450">
              <a:buFont typeface="Arial" panose="020B0604020202020204" pitchFamily="34" charset="0"/>
              <a:buChar char="•"/>
            </a:pPr>
            <a:r>
              <a:rPr lang="en-GB" sz="1200" b="1" kern="1200" dirty="0">
                <a:solidFill>
                  <a:schemeClr val="tx1"/>
                </a:solidFill>
                <a:effectLst/>
                <a:latin typeface="+mn-lt"/>
                <a:ea typeface="+mn-ea"/>
                <a:cs typeface="+mn-cs"/>
              </a:rPr>
              <a:t>Change place</a:t>
            </a:r>
            <a:r>
              <a:rPr lang="en-GB" sz="1200" kern="1200" dirty="0">
                <a:solidFill>
                  <a:schemeClr val="tx1"/>
                </a:solidFill>
                <a:effectLst/>
                <a:latin typeface="+mn-lt"/>
                <a:ea typeface="+mn-ea"/>
                <a:cs typeface="+mn-cs"/>
              </a:rPr>
              <a:t>– Products can be sold in different countries or territories to gain more sales.</a:t>
            </a:r>
          </a:p>
          <a:p>
            <a:pPr marL="171450" indent="-171450">
              <a:buFont typeface="Arial" panose="020B0604020202020204" pitchFamily="34" charset="0"/>
              <a:buChar char="•"/>
            </a:pPr>
            <a:r>
              <a:rPr lang="en-GB" sz="1200" b="1" kern="1200" dirty="0">
                <a:solidFill>
                  <a:schemeClr val="tx1"/>
                </a:solidFill>
                <a:effectLst/>
                <a:latin typeface="+mn-lt"/>
                <a:ea typeface="+mn-ea"/>
                <a:cs typeface="+mn-cs"/>
              </a:rPr>
              <a:t>Change promotion</a:t>
            </a:r>
            <a:r>
              <a:rPr lang="en-GB" sz="1200" kern="1200" dirty="0">
                <a:solidFill>
                  <a:schemeClr val="tx1"/>
                </a:solidFill>
                <a:effectLst/>
                <a:latin typeface="+mn-lt"/>
                <a:ea typeface="+mn-ea"/>
                <a:cs typeface="+mn-cs"/>
              </a:rPr>
              <a:t>– Different advertising or sales promotion techniques can prolong the life of the product, giving it a new image.</a:t>
            </a:r>
          </a:p>
          <a:p>
            <a:pPr marL="171450" indent="-171450">
              <a:buFont typeface="Arial" panose="020B0604020202020204" pitchFamily="34" charset="0"/>
              <a:buChar char="•"/>
            </a:pPr>
            <a:r>
              <a:rPr lang="en-GB" sz="1200" b="1" kern="1200" dirty="0">
                <a:solidFill>
                  <a:schemeClr val="tx1"/>
                </a:solidFill>
                <a:effectLst/>
                <a:latin typeface="+mn-lt"/>
                <a:ea typeface="+mn-ea"/>
                <a:cs typeface="+mn-cs"/>
              </a:rPr>
              <a:t>Change packaging</a:t>
            </a:r>
            <a:r>
              <a:rPr lang="en-GB" sz="1200" kern="1200" dirty="0">
                <a:solidFill>
                  <a:schemeClr val="tx1"/>
                </a:solidFill>
                <a:effectLst/>
                <a:latin typeface="+mn-lt"/>
                <a:ea typeface="+mn-ea"/>
                <a:cs typeface="+mn-cs"/>
              </a:rPr>
              <a:t>– The style of the packaging may be changed to give the appearance of a new and improved product.</a:t>
            </a:r>
          </a:p>
          <a:p>
            <a:pPr marL="171450" indent="-171450">
              <a:buFont typeface="Arial" panose="020B0604020202020204" pitchFamily="34" charset="0"/>
              <a:buChar char="•"/>
            </a:pPr>
            <a:r>
              <a:rPr lang="en-GB" sz="1200" b="1" kern="1200" dirty="0">
                <a:solidFill>
                  <a:schemeClr val="tx1"/>
                </a:solidFill>
                <a:effectLst/>
                <a:latin typeface="+mn-lt"/>
                <a:ea typeface="+mn-ea"/>
                <a:cs typeface="+mn-cs"/>
              </a:rPr>
              <a:t>Change usage</a:t>
            </a:r>
            <a:r>
              <a:rPr lang="en-GB" sz="1200" kern="1200" dirty="0">
                <a:solidFill>
                  <a:schemeClr val="tx1"/>
                </a:solidFill>
                <a:effectLst/>
                <a:latin typeface="+mn-lt"/>
                <a:ea typeface="+mn-ea"/>
                <a:cs typeface="+mn-cs"/>
              </a:rPr>
              <a:t>– Existing customers can be encouraged to buy more of the product or to use it in a different way. For example breakfast cereals used advertising to show consumers eating cereal at different times of the day.</a:t>
            </a:r>
          </a:p>
          <a:p>
            <a:pPr marL="171450" indent="-171450">
              <a:buFont typeface="Arial" panose="020B0604020202020204" pitchFamily="34" charset="0"/>
              <a:buChar char="•"/>
            </a:pPr>
            <a:r>
              <a:rPr lang="en-GB" sz="1200" b="1" kern="1200" dirty="0">
                <a:solidFill>
                  <a:schemeClr val="tx1"/>
                </a:solidFill>
                <a:effectLst/>
                <a:latin typeface="+mn-lt"/>
                <a:ea typeface="+mn-ea"/>
                <a:cs typeface="+mn-cs"/>
              </a:rPr>
              <a:t>Change name</a:t>
            </a:r>
            <a:r>
              <a:rPr lang="en-GB" sz="1200" kern="1200" dirty="0">
                <a:solidFill>
                  <a:schemeClr val="tx1"/>
                </a:solidFill>
                <a:effectLst/>
                <a:latin typeface="+mn-lt"/>
                <a:ea typeface="+mn-ea"/>
                <a:cs typeface="+mn-cs"/>
              </a:rPr>
              <a:t>– If a product has suffered from bad publicity and sales are falling, a tried and tested technique is to simply change the name of the product.</a:t>
            </a:r>
          </a:p>
          <a:p>
            <a:endParaRPr lang="en-GB" altLang="en-US" sz="2800" dirty="0"/>
          </a:p>
          <a:p>
            <a:pPr marL="0" lvl="0" indent="0">
              <a:buFont typeface="Arial" panose="020B0604020202020204" pitchFamily="34" charset="0"/>
              <a:buNone/>
            </a:pPr>
            <a:r>
              <a:rPr lang="en-GB" altLang="en-US" sz="2800" b="1" dirty="0"/>
              <a:t>Specialist versions</a:t>
            </a:r>
          </a:p>
          <a:p>
            <a:pPr marL="0" lvl="0" indent="0">
              <a:buFont typeface="Arial" panose="020B0604020202020204" pitchFamily="34" charset="0"/>
              <a:buNone/>
            </a:pPr>
            <a:endParaRPr lang="en-GB" altLang="en-US" sz="2800" b="1" dirty="0"/>
          </a:p>
          <a:p>
            <a:pPr marL="0" lvl="0" indent="0">
              <a:buFont typeface="Arial" panose="020B0604020202020204" pitchFamily="34" charset="0"/>
              <a:buNone/>
            </a:pPr>
            <a:r>
              <a:rPr lang="en-GB" altLang="en-US" sz="2800" b="1" dirty="0"/>
              <a:t>Packaging: </a:t>
            </a:r>
            <a:r>
              <a:rPr lang="en-GB" altLang="en-US" sz="2800" b="0" dirty="0"/>
              <a:t>L</a:t>
            </a:r>
            <a:r>
              <a:rPr lang="en-GB" sz="1200" b="0" i="0" kern="1200" dirty="0">
                <a:solidFill>
                  <a:schemeClr val="tx1"/>
                </a:solidFill>
                <a:effectLst/>
                <a:latin typeface="+mn-lt"/>
                <a:ea typeface="+mn-ea"/>
                <a:cs typeface="+mn-cs"/>
              </a:rPr>
              <a:t>eading brands understand the importance of packaging not only in keeping their goods safe, fresh, and protected, but also as an essential part of their branding and marketing efforts. Your packaging is the signature you leave everywhere.</a:t>
            </a:r>
          </a:p>
          <a:p>
            <a:pPr marL="0" lvl="0" indent="0">
              <a:buFont typeface="Arial" panose="020B0604020202020204" pitchFamily="34" charset="0"/>
              <a:buNone/>
            </a:pPr>
            <a:endParaRPr lang="en-GB" altLang="en-US" sz="2800" b="1" dirty="0"/>
          </a:p>
        </p:txBody>
      </p:sp>
      <p:sp>
        <p:nvSpPr>
          <p:cNvPr id="4" name="Slide Number Placeholder 3"/>
          <p:cNvSpPr>
            <a:spLocks noGrp="1"/>
          </p:cNvSpPr>
          <p:nvPr>
            <p:ph type="sldNum" sz="quarter" idx="5"/>
          </p:nvPr>
        </p:nvSpPr>
        <p:spPr/>
        <p:txBody>
          <a:bodyPr/>
          <a:lstStyle/>
          <a:p>
            <a:fld id="{05A5AA75-38C3-4CD8-A0CC-2519A0D456E8}" type="slidenum">
              <a:rPr lang="en-GB" smtClean="0"/>
              <a:t>16</a:t>
            </a:fld>
            <a:endParaRPr lang="en-GB"/>
          </a:p>
        </p:txBody>
      </p:sp>
    </p:spTree>
    <p:extLst>
      <p:ext uri="{BB962C8B-B14F-4D97-AF65-F5344CB8AC3E}">
        <p14:creationId xmlns:p14="http://schemas.microsoft.com/office/powerpoint/2010/main" val="92333422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A5AA75-38C3-4CD8-A0CC-2519A0D456E8}" type="slidenum">
              <a:rPr lang="en-GB" smtClean="0"/>
              <a:t>17</a:t>
            </a:fld>
            <a:endParaRPr lang="en-GB"/>
          </a:p>
        </p:txBody>
      </p:sp>
    </p:spTree>
    <p:extLst>
      <p:ext uri="{BB962C8B-B14F-4D97-AF65-F5344CB8AC3E}">
        <p14:creationId xmlns:p14="http://schemas.microsoft.com/office/powerpoint/2010/main" val="229778148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Services are slightly different to products in that:</a:t>
            </a:r>
          </a:p>
          <a:p>
            <a:endParaRPr lang="en-GB" dirty="0"/>
          </a:p>
        </p:txBody>
      </p:sp>
      <p:sp>
        <p:nvSpPr>
          <p:cNvPr id="4" name="Slide Number Placeholder 3"/>
          <p:cNvSpPr>
            <a:spLocks noGrp="1"/>
          </p:cNvSpPr>
          <p:nvPr>
            <p:ph type="sldNum" sz="quarter" idx="5"/>
          </p:nvPr>
        </p:nvSpPr>
        <p:spPr/>
        <p:txBody>
          <a:bodyPr/>
          <a:lstStyle/>
          <a:p>
            <a:fld id="{05A5AA75-38C3-4CD8-A0CC-2519A0D456E8}" type="slidenum">
              <a:rPr lang="en-GB" smtClean="0"/>
              <a:t>20</a:t>
            </a:fld>
            <a:endParaRPr lang="en-GB"/>
          </a:p>
        </p:txBody>
      </p:sp>
    </p:spTree>
    <p:extLst>
      <p:ext uri="{BB962C8B-B14F-4D97-AF65-F5344CB8AC3E}">
        <p14:creationId xmlns:p14="http://schemas.microsoft.com/office/powerpoint/2010/main" val="332352224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lvl="0" indent="0">
              <a:buFont typeface="Arial" panose="020B0604020202020204" pitchFamily="34" charset="0"/>
              <a:buNone/>
            </a:pPr>
            <a:endParaRPr lang="en-GB" altLang="en-US" sz="2800" b="0" dirty="0"/>
          </a:p>
        </p:txBody>
      </p:sp>
      <p:sp>
        <p:nvSpPr>
          <p:cNvPr id="4" name="Slide Number Placeholder 3"/>
          <p:cNvSpPr>
            <a:spLocks noGrp="1"/>
          </p:cNvSpPr>
          <p:nvPr>
            <p:ph type="sldNum" sz="quarter" idx="5"/>
          </p:nvPr>
        </p:nvSpPr>
        <p:spPr/>
        <p:txBody>
          <a:bodyPr/>
          <a:lstStyle/>
          <a:p>
            <a:fld id="{05A5AA75-38C3-4CD8-A0CC-2519A0D456E8}" type="slidenum">
              <a:rPr lang="en-GB" smtClean="0"/>
              <a:t>24</a:t>
            </a:fld>
            <a:endParaRPr lang="en-GB"/>
          </a:p>
        </p:txBody>
      </p:sp>
    </p:spTree>
    <p:extLst>
      <p:ext uri="{BB962C8B-B14F-4D97-AF65-F5344CB8AC3E}">
        <p14:creationId xmlns:p14="http://schemas.microsoft.com/office/powerpoint/2010/main" val="356937232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lvl="0" indent="0">
              <a:buFont typeface="Arial" panose="020B0604020202020204" pitchFamily="34" charset="0"/>
              <a:buNone/>
            </a:pPr>
            <a:endParaRPr lang="en-GB" altLang="en-US" sz="2800" b="0" dirty="0"/>
          </a:p>
        </p:txBody>
      </p:sp>
      <p:sp>
        <p:nvSpPr>
          <p:cNvPr id="4" name="Slide Number Placeholder 3"/>
          <p:cNvSpPr>
            <a:spLocks noGrp="1"/>
          </p:cNvSpPr>
          <p:nvPr>
            <p:ph type="sldNum" sz="quarter" idx="5"/>
          </p:nvPr>
        </p:nvSpPr>
        <p:spPr/>
        <p:txBody>
          <a:bodyPr/>
          <a:lstStyle/>
          <a:p>
            <a:fld id="{05A5AA75-38C3-4CD8-A0CC-2519A0D456E8}" type="slidenum">
              <a:rPr lang="en-GB" smtClean="0"/>
              <a:t>27</a:t>
            </a:fld>
            <a:endParaRPr lang="en-GB"/>
          </a:p>
        </p:txBody>
      </p:sp>
    </p:spTree>
    <p:extLst>
      <p:ext uri="{BB962C8B-B14F-4D97-AF65-F5344CB8AC3E}">
        <p14:creationId xmlns:p14="http://schemas.microsoft.com/office/powerpoint/2010/main" val="316561361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Online vs high street</a:t>
            </a:r>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To make sure you position your product in the best possible place, it’s vital to understand your customer and what their shopping habits may be.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Examples of distribution strategies include:</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Intensive: Firms that choose an </a:t>
            </a:r>
            <a:r>
              <a:rPr lang="en-GB" sz="1200" b="1" i="0" u="none" strike="noStrike" kern="1200" dirty="0">
                <a:solidFill>
                  <a:schemeClr val="tx1"/>
                </a:solidFill>
                <a:effectLst/>
                <a:latin typeface="+mn-lt"/>
                <a:ea typeface="+mn-ea"/>
                <a:cs typeface="+mn-cs"/>
              </a:rPr>
              <a:t>intensive distribution</a:t>
            </a:r>
            <a:r>
              <a:rPr lang="en-GB" sz="1200" b="0" i="0" kern="1200" dirty="0">
                <a:solidFill>
                  <a:schemeClr val="tx1"/>
                </a:solidFill>
                <a:effectLst/>
                <a:latin typeface="+mn-lt"/>
                <a:ea typeface="+mn-ea"/>
                <a:cs typeface="+mn-cs"/>
              </a:rPr>
              <a:t> strategy try to sell their products in as many outlets as possible. Intensive distribution strategies are often used for convenience offerings—products customers purchase on the spot without much shopping around. Soft drinks and newspapers are an example</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Exclusive: </a:t>
            </a:r>
            <a:r>
              <a:rPr lang="en-GB" sz="1200" b="1" i="0" u="none" strike="noStrike" kern="1200" dirty="0">
                <a:solidFill>
                  <a:schemeClr val="tx1"/>
                </a:solidFill>
                <a:effectLst/>
                <a:latin typeface="+mn-lt"/>
                <a:ea typeface="+mn-ea"/>
                <a:cs typeface="+mn-cs"/>
              </a:rPr>
              <a:t>Exclusive distribution</a:t>
            </a:r>
            <a:r>
              <a:rPr lang="en-GB" sz="1200" b="0" i="0" kern="1200" dirty="0">
                <a:solidFill>
                  <a:schemeClr val="tx1"/>
                </a:solidFill>
                <a:effectLst/>
                <a:latin typeface="+mn-lt"/>
                <a:ea typeface="+mn-ea"/>
                <a:cs typeface="+mn-cs"/>
              </a:rPr>
              <a:t> involves selling products through one or very few outlets. Most students often think exclusive means high priced, but that’s not always the case. Exclusive simply means limiting distribution to only one outlet in any area, and can be a strategic decision based on applying the scarcity principle to creating demand.</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Selective: </a:t>
            </a:r>
            <a:r>
              <a:rPr lang="en-GB" sz="1200" b="1" i="0" kern="1200" dirty="0">
                <a:solidFill>
                  <a:schemeClr val="tx1"/>
                </a:solidFill>
                <a:effectLst/>
                <a:latin typeface="+mn-lt"/>
                <a:ea typeface="+mn-ea"/>
                <a:cs typeface="+mn-cs"/>
              </a:rPr>
              <a:t>Selective distribution</a:t>
            </a:r>
            <a:r>
              <a:rPr lang="en-GB" sz="1200" b="0" i="0" kern="1200" dirty="0">
                <a:solidFill>
                  <a:schemeClr val="tx1"/>
                </a:solidFill>
                <a:effectLst/>
                <a:latin typeface="+mn-lt"/>
                <a:ea typeface="+mn-ea"/>
                <a:cs typeface="+mn-cs"/>
              </a:rPr>
              <a:t> is a strategy where a producer sells its products or services in a few exclusively chosen retail outlets in a specific geographical area. Often a criteria to meet.</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Franchising: A strategy for business expansion. Where implemented, a franchisor licenses its know-how, procedures, intellectual property, use of its </a:t>
            </a:r>
            <a:r>
              <a:rPr lang="en-GB" sz="1200" b="0" i="0" u="none" strike="noStrike" kern="1200" dirty="0">
                <a:solidFill>
                  <a:schemeClr val="tx1"/>
                </a:solidFill>
                <a:effectLst/>
                <a:latin typeface="+mn-lt"/>
                <a:ea typeface="+mn-ea"/>
                <a:cs typeface="+mn-cs"/>
                <a:hlinkClick r:id="rId3" tooltip="Business model"/>
              </a:rPr>
              <a:t>business model</a:t>
            </a:r>
            <a:r>
              <a:rPr lang="en-GB" sz="1200" b="0" i="0" kern="1200" dirty="0">
                <a:solidFill>
                  <a:schemeClr val="tx1"/>
                </a:solidFill>
                <a:effectLst/>
                <a:latin typeface="+mn-lt"/>
                <a:ea typeface="+mn-ea"/>
                <a:cs typeface="+mn-cs"/>
              </a:rPr>
              <a:t>, brand, and rights to sell its branded products and services to a franchisee. In return the franchisee pays certain fees and agrees to comply with certain obligations, typically set out in a Franchise Agreement.</a:t>
            </a:r>
            <a:endParaRPr lang="en-GB" dirty="0"/>
          </a:p>
        </p:txBody>
      </p:sp>
      <p:sp>
        <p:nvSpPr>
          <p:cNvPr id="4" name="Slide Number Placeholder 3"/>
          <p:cNvSpPr>
            <a:spLocks noGrp="1"/>
          </p:cNvSpPr>
          <p:nvPr>
            <p:ph type="sldNum" sz="quarter" idx="5"/>
          </p:nvPr>
        </p:nvSpPr>
        <p:spPr/>
        <p:txBody>
          <a:bodyPr/>
          <a:lstStyle/>
          <a:p>
            <a:fld id="{05A5AA75-38C3-4CD8-A0CC-2519A0D456E8}" type="slidenum">
              <a:rPr lang="en-GB" smtClean="0"/>
              <a:t>28</a:t>
            </a:fld>
            <a:endParaRPr lang="en-GB"/>
          </a:p>
        </p:txBody>
      </p:sp>
    </p:spTree>
    <p:extLst>
      <p:ext uri="{BB962C8B-B14F-4D97-AF65-F5344CB8AC3E}">
        <p14:creationId xmlns:p14="http://schemas.microsoft.com/office/powerpoint/2010/main" val="194296452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lvl="0" indent="0">
              <a:buFont typeface="Arial" panose="020B0604020202020204" pitchFamily="34" charset="0"/>
              <a:buNone/>
            </a:pPr>
            <a:endParaRPr lang="en-GB" altLang="en-US" sz="2800" b="0" dirty="0"/>
          </a:p>
        </p:txBody>
      </p:sp>
      <p:sp>
        <p:nvSpPr>
          <p:cNvPr id="4" name="Slide Number Placeholder 3"/>
          <p:cNvSpPr>
            <a:spLocks noGrp="1"/>
          </p:cNvSpPr>
          <p:nvPr>
            <p:ph type="sldNum" sz="quarter" idx="5"/>
          </p:nvPr>
        </p:nvSpPr>
        <p:spPr/>
        <p:txBody>
          <a:bodyPr/>
          <a:lstStyle/>
          <a:p>
            <a:fld id="{05A5AA75-38C3-4CD8-A0CC-2519A0D456E8}" type="slidenum">
              <a:rPr lang="en-GB" smtClean="0"/>
              <a:t>30</a:t>
            </a:fld>
            <a:endParaRPr lang="en-GB"/>
          </a:p>
        </p:txBody>
      </p:sp>
    </p:spTree>
    <p:extLst>
      <p:ext uri="{BB962C8B-B14F-4D97-AF65-F5344CB8AC3E}">
        <p14:creationId xmlns:p14="http://schemas.microsoft.com/office/powerpoint/2010/main" val="327271987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Promotion is an element that can boost sales and brand recognition through advertising, sales promotion, sales organisation, and public relations.</a:t>
            </a:r>
          </a:p>
          <a:p>
            <a:pPr marL="171450" indent="-171450">
              <a:buFont typeface="Arial" panose="020B0604020202020204" pitchFamily="34" charset="0"/>
              <a:buChar char="•"/>
            </a:pPr>
            <a:endParaRPr lang="en-GB" sz="1200" b="0" i="0" kern="1200" dirty="0">
              <a:solidFill>
                <a:schemeClr val="tx1"/>
              </a:solidFill>
              <a:effectLst/>
              <a:latin typeface="+mn-lt"/>
              <a:ea typeface="+mn-ea"/>
              <a:cs typeface="+mn-cs"/>
            </a:endParaRP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When is the best time to promote my product?</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What is the strategy my competitors are using?</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Should I use social media to promote the product?</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How can I send marketing messages to my target audience?</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What marketing channel is the best to promote my product for my audience?</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 promotional strategy you use is also dependent on your budget, your communication and how you want to get your message across, and your target market.</a:t>
            </a:r>
          </a:p>
          <a:p>
            <a:endParaRPr lang="en-GB" sz="1200" b="0" i="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05A5AA75-38C3-4CD8-A0CC-2519A0D456E8}" type="slidenum">
              <a:rPr lang="en-GB" smtClean="0"/>
              <a:t>31</a:t>
            </a:fld>
            <a:endParaRPr lang="en-GB"/>
          </a:p>
        </p:txBody>
      </p:sp>
    </p:spTree>
    <p:extLst>
      <p:ext uri="{BB962C8B-B14F-4D97-AF65-F5344CB8AC3E}">
        <p14:creationId xmlns:p14="http://schemas.microsoft.com/office/powerpoint/2010/main" val="322573153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lvl="0" indent="0">
              <a:buFont typeface="Arial" panose="020B0604020202020204" pitchFamily="34" charset="0"/>
              <a:buNone/>
            </a:pPr>
            <a:endParaRPr lang="en-GB" altLang="en-US" sz="2800" b="0" dirty="0"/>
          </a:p>
        </p:txBody>
      </p:sp>
      <p:sp>
        <p:nvSpPr>
          <p:cNvPr id="4" name="Slide Number Placeholder 3"/>
          <p:cNvSpPr>
            <a:spLocks noGrp="1"/>
          </p:cNvSpPr>
          <p:nvPr>
            <p:ph type="sldNum" sz="quarter" idx="5"/>
          </p:nvPr>
        </p:nvSpPr>
        <p:spPr/>
        <p:txBody>
          <a:bodyPr/>
          <a:lstStyle/>
          <a:p>
            <a:fld id="{05A5AA75-38C3-4CD8-A0CC-2519A0D456E8}" type="slidenum">
              <a:rPr lang="en-GB" smtClean="0"/>
              <a:t>35</a:t>
            </a:fld>
            <a:endParaRPr lang="en-GB"/>
          </a:p>
        </p:txBody>
      </p:sp>
    </p:spTree>
    <p:extLst>
      <p:ext uri="{BB962C8B-B14F-4D97-AF65-F5344CB8AC3E}">
        <p14:creationId xmlns:p14="http://schemas.microsoft.com/office/powerpoint/2010/main" val="308800741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Consumers aren’t the only important people to consider in your marketing strategy, you also have to take into the account the people who will be delivering the marketing and sales of your product. To make sure you deliver excellent service and marketing, you’ll need people who are fully trained for the job, whether this is customer service assistants, copywriters, designers or a sales representative for example.</a:t>
            </a:r>
          </a:p>
          <a:p>
            <a:endParaRPr lang="en-GB" dirty="0"/>
          </a:p>
          <a:p>
            <a:endParaRPr lang="en-GB" dirty="0"/>
          </a:p>
          <a:p>
            <a:r>
              <a:rPr lang="en-GB" dirty="0"/>
              <a:t>https://www.focus7international.com/2018/05/29/understanding-the-7ps-of-a-marketing-mix/</a:t>
            </a:r>
          </a:p>
        </p:txBody>
      </p:sp>
      <p:sp>
        <p:nvSpPr>
          <p:cNvPr id="4" name="Slide Number Placeholder 3"/>
          <p:cNvSpPr>
            <a:spLocks noGrp="1"/>
          </p:cNvSpPr>
          <p:nvPr>
            <p:ph type="sldNum" sz="quarter" idx="5"/>
          </p:nvPr>
        </p:nvSpPr>
        <p:spPr/>
        <p:txBody>
          <a:bodyPr/>
          <a:lstStyle/>
          <a:p>
            <a:fld id="{05A5AA75-38C3-4CD8-A0CC-2519A0D456E8}" type="slidenum">
              <a:rPr lang="en-GB" smtClean="0"/>
              <a:t>36</a:t>
            </a:fld>
            <a:endParaRPr lang="en-GB"/>
          </a:p>
        </p:txBody>
      </p:sp>
    </p:spTree>
    <p:extLst>
      <p:ext uri="{BB962C8B-B14F-4D97-AF65-F5344CB8AC3E}">
        <p14:creationId xmlns:p14="http://schemas.microsoft.com/office/powerpoint/2010/main" val="310788616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lvl="0" indent="0">
              <a:buFont typeface="Arial" panose="020B0604020202020204" pitchFamily="34" charset="0"/>
              <a:buNone/>
            </a:pPr>
            <a:endParaRPr lang="en-GB" altLang="en-US" sz="2800" b="0" dirty="0"/>
          </a:p>
        </p:txBody>
      </p:sp>
      <p:sp>
        <p:nvSpPr>
          <p:cNvPr id="4" name="Slide Number Placeholder 3"/>
          <p:cNvSpPr>
            <a:spLocks noGrp="1"/>
          </p:cNvSpPr>
          <p:nvPr>
            <p:ph type="sldNum" sz="quarter" idx="5"/>
          </p:nvPr>
        </p:nvSpPr>
        <p:spPr/>
        <p:txBody>
          <a:bodyPr/>
          <a:lstStyle/>
          <a:p>
            <a:fld id="{05A5AA75-38C3-4CD8-A0CC-2519A0D456E8}" type="slidenum">
              <a:rPr lang="en-GB" smtClean="0"/>
              <a:t>37</a:t>
            </a:fld>
            <a:endParaRPr lang="en-GB"/>
          </a:p>
        </p:txBody>
      </p:sp>
    </p:spTree>
    <p:extLst>
      <p:ext uri="{BB962C8B-B14F-4D97-AF65-F5344CB8AC3E}">
        <p14:creationId xmlns:p14="http://schemas.microsoft.com/office/powerpoint/2010/main" val="199195438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a:extLst>
              <a:ext uri="{FF2B5EF4-FFF2-40B4-BE49-F238E27FC236}">
                <a16:creationId xmlns:a16="http://schemas.microsoft.com/office/drawing/2014/main" id="{56EED050-A466-4C64-9A1A-29A718028F0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2531" name="Notes Placeholder 2">
            <a:extLst>
              <a:ext uri="{FF2B5EF4-FFF2-40B4-BE49-F238E27FC236}">
                <a16:creationId xmlns:a16="http://schemas.microsoft.com/office/drawing/2014/main" id="{7A65572A-E89F-4C7B-9E01-EB88769258A4}"/>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dirty="0"/>
              <a:t>Think of any examples?</a:t>
            </a:r>
          </a:p>
        </p:txBody>
      </p:sp>
      <p:sp>
        <p:nvSpPr>
          <p:cNvPr id="22532" name="Slide Number Placeholder 3">
            <a:extLst>
              <a:ext uri="{FF2B5EF4-FFF2-40B4-BE49-F238E27FC236}">
                <a16:creationId xmlns:a16="http://schemas.microsoft.com/office/drawing/2014/main" id="{BBCB68EC-F6F8-4D50-BF88-E30E94315CFB}"/>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233F12B-A9EE-473E-A958-E07BD184A942}" type="slidenum">
              <a:rPr lang="en-GB" altLang="en-US" smtClean="0"/>
              <a:pPr/>
              <a:t>38</a:t>
            </a:fld>
            <a:endParaRPr lang="en-GB" alt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lvl="0" indent="0">
              <a:buFont typeface="Arial" panose="020B0604020202020204" pitchFamily="34" charset="0"/>
              <a:buNone/>
            </a:pPr>
            <a:endParaRPr lang="en-GB" altLang="en-US" sz="2800" b="0" dirty="0"/>
          </a:p>
        </p:txBody>
      </p:sp>
      <p:sp>
        <p:nvSpPr>
          <p:cNvPr id="4" name="Slide Number Placeholder 3"/>
          <p:cNvSpPr>
            <a:spLocks noGrp="1"/>
          </p:cNvSpPr>
          <p:nvPr>
            <p:ph type="sldNum" sz="quarter" idx="5"/>
          </p:nvPr>
        </p:nvSpPr>
        <p:spPr/>
        <p:txBody>
          <a:bodyPr/>
          <a:lstStyle/>
          <a:p>
            <a:fld id="{05A5AA75-38C3-4CD8-A0CC-2519A0D456E8}" type="slidenum">
              <a:rPr lang="en-GB" smtClean="0"/>
              <a:t>39</a:t>
            </a:fld>
            <a:endParaRPr lang="en-GB"/>
          </a:p>
        </p:txBody>
      </p:sp>
    </p:spTree>
    <p:extLst>
      <p:ext uri="{BB962C8B-B14F-4D97-AF65-F5344CB8AC3E}">
        <p14:creationId xmlns:p14="http://schemas.microsoft.com/office/powerpoint/2010/main" val="5921900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The final P in a marketing mix stands for physical evidence and it refers to everything your customers sees or hears when interacting with your business.</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This includes your branding, your product packaging, a physical space such as a shop, and even the way your staff and sales representatives act and dress – it’s not all about the product!</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 way that you portray your brand physically has a great impact on consumers and can either lead or an increase, or decrease, in sales.</a:t>
            </a:r>
          </a:p>
          <a:p>
            <a:r>
              <a:rPr lang="en-GB" sz="1200" b="0" i="0" kern="1200" dirty="0">
                <a:solidFill>
                  <a:schemeClr val="tx1"/>
                </a:solidFill>
                <a:effectLst/>
                <a:latin typeface="+mn-lt"/>
                <a:ea typeface="+mn-ea"/>
                <a:cs typeface="+mn-cs"/>
              </a:rPr>
              <a:t> </a:t>
            </a:r>
          </a:p>
          <a:p>
            <a:r>
              <a:rPr lang="en-GB" dirty="0"/>
              <a:t>This also includes the </a:t>
            </a:r>
            <a:r>
              <a:rPr lang="en-GB" sz="1200" b="0" i="0" kern="1200" dirty="0">
                <a:solidFill>
                  <a:schemeClr val="tx1"/>
                </a:solidFill>
                <a:effectLst/>
                <a:latin typeface="+mn-lt"/>
                <a:ea typeface="+mn-ea"/>
                <a:cs typeface="+mn-cs"/>
              </a:rPr>
              <a:t>paraphernalia (such as receipts, “thanks for ordering” cards, confirmation emails and PDF invoices) that come along with the product. In order to reinforce the product’s and the seller’s credibility, these components should exhibit the qualities customers expect of them, based on up-to-date industry standards.</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For example, precious jewellery might be displayed within a locked cabinet; ethical supermarkets might choose to use as little print as possible on their receipts (or offer digital receipts as an alternative), and doctors’ surgeries should look suitably clinical.</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In a nutshell, “Physical evidence” is all about ensuring every component involved with the product adheres to the same brand values as the product itself. This creates a consistent, convincing experience for the customer.</a:t>
            </a:r>
          </a:p>
          <a:p>
            <a:endParaRPr lang="en-GB" dirty="0"/>
          </a:p>
        </p:txBody>
      </p:sp>
      <p:sp>
        <p:nvSpPr>
          <p:cNvPr id="4" name="Slide Number Placeholder 3"/>
          <p:cNvSpPr>
            <a:spLocks noGrp="1"/>
          </p:cNvSpPr>
          <p:nvPr>
            <p:ph type="sldNum" sz="quarter" idx="5"/>
          </p:nvPr>
        </p:nvSpPr>
        <p:spPr/>
        <p:txBody>
          <a:bodyPr/>
          <a:lstStyle/>
          <a:p>
            <a:fld id="{05A5AA75-38C3-4CD8-A0CC-2519A0D456E8}" type="slidenum">
              <a:rPr lang="en-GB" smtClean="0"/>
              <a:t>40</a:t>
            </a:fld>
            <a:endParaRPr lang="en-GB"/>
          </a:p>
        </p:txBody>
      </p:sp>
    </p:spTree>
    <p:extLst>
      <p:ext uri="{BB962C8B-B14F-4D97-AF65-F5344CB8AC3E}">
        <p14:creationId xmlns:p14="http://schemas.microsoft.com/office/powerpoint/2010/main" val="428530570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A5AA75-38C3-4CD8-A0CC-2519A0D456E8}" type="slidenum">
              <a:rPr lang="en-GB" smtClean="0"/>
              <a:t>43</a:t>
            </a:fld>
            <a:endParaRPr lang="en-GB"/>
          </a:p>
        </p:txBody>
      </p:sp>
    </p:spTree>
    <p:extLst>
      <p:ext uri="{BB962C8B-B14F-4D97-AF65-F5344CB8AC3E}">
        <p14:creationId xmlns:p14="http://schemas.microsoft.com/office/powerpoint/2010/main" val="308431806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04DB13E-F722-4ED6-BB00-556651E95281}"/>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7" name="Group 6">
            <a:extLst>
              <a:ext uri="{FF2B5EF4-FFF2-40B4-BE49-F238E27FC236}">
                <a16:creationId xmlns:a16="http://schemas.microsoft.com/office/drawing/2014/main" id="{E26428D7-C6F3-473D-A360-A3F5C3E8728C}"/>
              </a:ext>
            </a:extLst>
          </p:cNvPr>
          <p:cNvGrpSpPr/>
          <p:nvPr/>
        </p:nvGrpSpPr>
        <p:grpSpPr>
          <a:xfrm>
            <a:off x="5250180" y="1267730"/>
            <a:ext cx="1691640" cy="615934"/>
            <a:chOff x="5250180" y="1267730"/>
            <a:chExt cx="1691640" cy="615934"/>
          </a:xfrm>
        </p:grpSpPr>
        <p:cxnSp>
          <p:nvCxnSpPr>
            <p:cNvPr id="17" name="Straight Connector 16"/>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629103" y="2244830"/>
            <a:ext cx="8933796" cy="2437232"/>
          </a:xfrm>
        </p:spPr>
        <p:txBody>
          <a:bodyPr tIns="45720" bIns="45720" anchor="ctr">
            <a:normAutofit/>
          </a:bodyPr>
          <a:lstStyle>
            <a:lvl1pPr algn="ctr">
              <a:lnSpc>
                <a:spcPct val="83000"/>
              </a:lnSpc>
              <a:defRPr lang="en-US" sz="6800" b="0" kern="1200" cap="none"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629101" y="4682062"/>
            <a:ext cx="8936846" cy="457201"/>
          </a:xfrm>
        </p:spPr>
        <p:txBody>
          <a:bodyPr>
            <a:normAutofit/>
          </a:bodyPr>
          <a:lstStyle>
            <a:lvl1pPr marL="0" indent="0" algn="ctr">
              <a:spcBef>
                <a:spcPts val="0"/>
              </a:spcBef>
              <a:buNone/>
              <a:defRPr sz="1800" spc="80" baseline="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6"/>
            <a:ext cx="1554480" cy="485546"/>
          </a:xfrm>
        </p:spPr>
        <p:txBody>
          <a:bodyPr/>
          <a:lstStyle>
            <a:lvl1pPr algn="ctr">
              <a:defRPr sz="1300" spc="0" baseline="0">
                <a:solidFill>
                  <a:srgbClr val="FFFFFF"/>
                </a:solidFill>
                <a:latin typeface="+mn-lt"/>
              </a:defRPr>
            </a:lvl1pPr>
          </a:lstStyle>
          <a:p>
            <a:fld id="{EA0C0817-A112-4847-8014-A94B7D2A4EA3}" type="datetime1">
              <a:rPr lang="en-US" smtClean="0"/>
              <a:t>11/6/2025</a:t>
            </a:fld>
            <a:endParaRPr lang="en-US" dirty="0"/>
          </a:p>
        </p:txBody>
      </p:sp>
      <p:sp>
        <p:nvSpPr>
          <p:cNvPr id="21" name="Footer Placeholder 20"/>
          <p:cNvSpPr>
            <a:spLocks noGrp="1"/>
          </p:cNvSpPr>
          <p:nvPr>
            <p:ph type="ftr" sz="quarter" idx="11"/>
          </p:nvPr>
        </p:nvSpPr>
        <p:spPr>
          <a:xfrm>
            <a:off x="1629100" y="5177408"/>
            <a:ext cx="5730295" cy="228600"/>
          </a:xfrm>
        </p:spPr>
        <p:txBody>
          <a:bodyPr/>
          <a:lstStyle>
            <a:lvl1pPr algn="l">
              <a:defRPr>
                <a:solidFill>
                  <a:schemeClr val="tx1">
                    <a:lumMod val="85000"/>
                    <a:lumOff val="15000"/>
                  </a:schemeClr>
                </a:solidFill>
              </a:defRPr>
            </a:lvl1pPr>
          </a:lstStyle>
          <a:p>
            <a:endParaRPr lang="en-US" dirty="0"/>
          </a:p>
        </p:txBody>
      </p:sp>
      <p:sp>
        <p:nvSpPr>
          <p:cNvPr id="22" name="Slide Number Placeholder 21"/>
          <p:cNvSpPr>
            <a:spLocks noGrp="1"/>
          </p:cNvSpPr>
          <p:nvPr>
            <p:ph type="sldNum" sz="quarter" idx="12"/>
          </p:nvPr>
        </p:nvSpPr>
        <p:spPr>
          <a:xfrm>
            <a:off x="8606920" y="5177408"/>
            <a:ext cx="1955980"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7329789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32B432-ACDA-4023-A761-2BAB76577B62}" type="datetime1">
              <a:rPr lang="en-US" smtClean="0"/>
              <a:t>11/6/2025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0824064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A4A1889-E37C-4EC3-9E41-9DAD221CF389}"/>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3" name="Rectangle 22"/>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29156" y="2275165"/>
            <a:ext cx="8933688" cy="2406895"/>
          </a:xfrm>
        </p:spPr>
        <p:txBody>
          <a:bodyPr anchor="ctr">
            <a:normAutofit/>
          </a:bodyPr>
          <a:lstStyle>
            <a:lvl1pPr algn="ctr">
              <a:lnSpc>
                <a:spcPct val="83000"/>
              </a:lnSpc>
              <a:defRPr lang="en-US" sz="6800" kern="1200" cap="none"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grpSp>
        <p:nvGrpSpPr>
          <p:cNvPr id="16" name="Group 15">
            <a:extLst>
              <a:ext uri="{FF2B5EF4-FFF2-40B4-BE49-F238E27FC236}">
                <a16:creationId xmlns:a16="http://schemas.microsoft.com/office/drawing/2014/main" id="{1683EB04-C23E-490C-A1A6-030CF79D23C8}"/>
              </a:ext>
            </a:extLst>
          </p:cNvPr>
          <p:cNvGrpSpPr/>
          <p:nvPr/>
        </p:nvGrpSpPr>
        <p:grpSpPr>
          <a:xfrm>
            <a:off x="5250180" y="1267730"/>
            <a:ext cx="1691640" cy="615934"/>
            <a:chOff x="5250180" y="1267730"/>
            <a:chExt cx="1691640" cy="615934"/>
          </a:xfrm>
        </p:grpSpPr>
        <p:cxnSp>
          <p:nvCxnSpPr>
            <p:cNvPr id="17" name="Straight Connector 16">
              <a:extLst>
                <a:ext uri="{FF2B5EF4-FFF2-40B4-BE49-F238E27FC236}">
                  <a16:creationId xmlns:a16="http://schemas.microsoft.com/office/drawing/2014/main" id="{F8A84C03-E1CA-4A4E-81D6-9BB0C335B7A0}"/>
                </a:ext>
              </a:extLst>
            </p:cNvPr>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A26FB5A-D5D1-4DAB-AC43-7F51A7F2D197}"/>
                </a:ext>
              </a:extLst>
            </p:cNvPr>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9303F14-E560-4C02-94F4-B4695FE26813}"/>
                </a:ext>
              </a:extLst>
            </p:cNvPr>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3" name="Text Placeholder 2"/>
          <p:cNvSpPr>
            <a:spLocks noGrp="1"/>
          </p:cNvSpPr>
          <p:nvPr>
            <p:ph type="body" idx="1"/>
          </p:nvPr>
        </p:nvSpPr>
        <p:spPr>
          <a:xfrm>
            <a:off x="1629156" y="4682062"/>
            <a:ext cx="8939784" cy="457200"/>
          </a:xfrm>
        </p:spPr>
        <p:txBody>
          <a:bodyPr anchor="t">
            <a:normAutofit/>
          </a:bodyPr>
          <a:lstStyle>
            <a:lvl1pPr marL="0" indent="0" algn="ctr">
              <a:buNone/>
              <a:tabLst>
                <a:tab pos="2633663" algn="l"/>
              </a:tabLst>
              <a:defRPr sz="1800">
                <a:solidFill>
                  <a:schemeClr val="tx1">
                    <a:lumMod val="95000"/>
                    <a:lumOff val="5000"/>
                  </a:schemeClr>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18760" y="1344502"/>
            <a:ext cx="1554480" cy="498781"/>
          </a:xfrm>
        </p:spPr>
        <p:txBody>
          <a:bodyPr/>
          <a:lstStyle>
            <a:lvl1pPr algn="ctr">
              <a:defRPr lang="en-US" sz="1300" kern="1200" spc="0" baseline="0">
                <a:solidFill>
                  <a:srgbClr val="FFFFFF"/>
                </a:solidFill>
                <a:latin typeface="+mn-lt"/>
                <a:ea typeface="+mn-ea"/>
                <a:cs typeface="+mn-cs"/>
              </a:defRPr>
            </a:lvl1pPr>
          </a:lstStyle>
          <a:p>
            <a:fld id="{D9C646AA-F36E-4540-911D-FFFC0A0EF24A}" type="datetime1">
              <a:rPr lang="en-US" smtClean="0"/>
              <a:t>11/6/2025</a:t>
            </a:fld>
            <a:endParaRPr lang="en-US" dirty="0"/>
          </a:p>
        </p:txBody>
      </p:sp>
      <p:sp>
        <p:nvSpPr>
          <p:cNvPr id="5" name="Footer Placeholder 4"/>
          <p:cNvSpPr>
            <a:spLocks noGrp="1"/>
          </p:cNvSpPr>
          <p:nvPr>
            <p:ph type="ftr" sz="quarter" idx="11"/>
          </p:nvPr>
        </p:nvSpPr>
        <p:spPr>
          <a:xfrm>
            <a:off x="1629157" y="5177408"/>
            <a:ext cx="5660134" cy="228600"/>
          </a:xfrm>
        </p:spPr>
        <p:txBody>
          <a:bodyPr/>
          <a:lstStyle>
            <a:lvl1pPr algn="l">
              <a:defRPr>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12"/>
          </p:nvPr>
        </p:nvSpPr>
        <p:spPr>
          <a:xfrm>
            <a:off x="8604504" y="5177408"/>
            <a:ext cx="1958339"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2029866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6176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186D26-FA5F-4637-B602-B7C2DC34CFD4}" type="datetime1">
              <a:rPr lang="en-US" smtClean="0"/>
              <a:t>11/6/2025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4749640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663440" cy="640080"/>
          </a:xfrm>
        </p:spPr>
        <p:txBody>
          <a:bodyPr anchor="ctr">
            <a:normAutofit/>
          </a:bodyPr>
          <a:lstStyle>
            <a:lvl1pPr marL="0" indent="0" algn="l">
              <a:spcBef>
                <a:spcPts val="0"/>
              </a:spcBef>
              <a:buNone/>
              <a:defRPr sz="1900" b="1" i="0">
                <a:solidFill>
                  <a:schemeClr val="tx1"/>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069848" y="2792472"/>
            <a:ext cx="4663440" cy="3163825"/>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458712" y="2074334"/>
            <a:ext cx="4663440" cy="640080"/>
          </a:xfrm>
        </p:spPr>
        <p:txBody>
          <a:bodyPr anchor="ctr">
            <a:normAutofit/>
          </a:bodyPr>
          <a:lstStyle>
            <a:lvl1pPr marL="0" indent="0" algn="l">
              <a:spcBef>
                <a:spcPts val="0"/>
              </a:spcBef>
              <a:buNone/>
              <a:defRPr sz="1900" b="1">
                <a:solidFill>
                  <a:schemeClr val="tx1"/>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458712" y="2792471"/>
            <a:ext cx="4663440" cy="3164509"/>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8A7F15D8-96D1-4781-BC50-CA8A088B2FE4}" type="datetime1">
              <a:rPr lang="en-US" smtClean="0"/>
              <a:t>11/6/2025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768229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9A96C99-B8F8-4528-BD05-0E16E943DC09}" type="datetime1">
              <a:rPr lang="en-US" smtClean="0"/>
              <a:t>11/6/2025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5033059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36942-C211-4B28-8DBD-C953E00AF71B}" type="datetime1">
              <a:rPr lang="en-US" smtClean="0"/>
              <a:t>11/6/2025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8027383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5E1BBF9-8BEF-4353-BA68-30AAF9EBD8D8}"/>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5B941C21-2A5D-4912-AB06-1BB0C0EB6AE1}"/>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58200" y="607392"/>
            <a:ext cx="3161963" cy="1645920"/>
          </a:xfrm>
        </p:spPr>
        <p:txBody>
          <a:bodyPr anchor="b">
            <a:normAutofit/>
          </a:bodyPr>
          <a:lstStyle>
            <a:lvl1pPr algn="l" defTabSz="914400" rtl="0" eaLnBrk="1" latinLnBrk="0" hangingPunct="1">
              <a:lnSpc>
                <a:spcPct val="100000"/>
              </a:lnSpc>
              <a:spcBef>
                <a:spcPct val="0"/>
              </a:spcBef>
              <a:buNone/>
              <a:defRPr lang="en-US" sz="3200" b="0" kern="1200" cap="none" spc="0" baseline="0" dirty="0">
                <a:solidFill>
                  <a:schemeClr val="tx1"/>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68580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58200" y="2336800"/>
            <a:ext cx="3161963" cy="3606800"/>
          </a:xfrm>
        </p:spPr>
        <p:txBody>
          <a:bodyPr>
            <a:normAutofit/>
          </a:bodyPr>
          <a:lstStyle>
            <a:lvl1pPr marL="0" indent="0">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a:xfrm>
            <a:off x="5588000" y="6035040"/>
            <a:ext cx="1955800" cy="365760"/>
          </a:xfrm>
        </p:spPr>
        <p:txBody>
          <a:bodyPr/>
          <a:lstStyle>
            <a:lvl1pPr>
              <a:defRPr>
                <a:solidFill>
                  <a:schemeClr val="tx1">
                    <a:lumMod val="85000"/>
                    <a:lumOff val="15000"/>
                  </a:schemeClr>
                </a:solidFill>
              </a:defRPr>
            </a:lvl1pPr>
          </a:lstStyle>
          <a:p>
            <a:fld id="{7E8D12A6-918A-48BD-8CB9-CA713993B0EA}" type="datetime1">
              <a:rPr lang="en-US" smtClean="0"/>
              <a:t>11/6/2025</a:t>
            </a:fld>
            <a:endParaRPr lang="en-US"/>
          </a:p>
        </p:txBody>
      </p:sp>
      <p:sp>
        <p:nvSpPr>
          <p:cNvPr id="9" name="Footer Placeholder 8"/>
          <p:cNvSpPr>
            <a:spLocks noGrp="1"/>
          </p:cNvSpPr>
          <p:nvPr>
            <p:ph type="ftr" sz="quarter" idx="11"/>
          </p:nvPr>
        </p:nvSpPr>
        <p:spPr>
          <a:xfrm>
            <a:off x="685801" y="6035040"/>
            <a:ext cx="4584700" cy="365760"/>
          </a:xfrm>
        </p:spPr>
        <p:txBody>
          <a:bodyPr/>
          <a:lstStyle>
            <a:lvl1pPr algn="l">
              <a:defRPr/>
            </a:lvl1pPr>
          </a:lstStyle>
          <a:p>
            <a:endParaRPr lang="en-US"/>
          </a:p>
        </p:txBody>
      </p:sp>
      <p:sp>
        <p:nvSpPr>
          <p:cNvPr id="11" name="Slide Number Placeholder 10"/>
          <p:cNvSpPr>
            <a:spLocks noGrp="1"/>
          </p:cNvSpPr>
          <p:nvPr>
            <p:ph type="sldNum" sz="quarter" idx="12"/>
          </p:nvPr>
        </p:nvSpPr>
        <p:spPr>
          <a:xfrm>
            <a:off x="10396728" y="6035040"/>
            <a:ext cx="1223435" cy="36576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39744665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87CA98-D9C7-497F-A1DA-7D22F8753BCE}"/>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228599" y="237744"/>
            <a:ext cx="7696201"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5" name="Date Placeholder 4"/>
          <p:cNvSpPr>
            <a:spLocks noGrp="1"/>
          </p:cNvSpPr>
          <p:nvPr>
            <p:ph type="dt" sz="half" idx="10"/>
          </p:nvPr>
        </p:nvSpPr>
        <p:spPr>
          <a:xfrm>
            <a:off x="5662337" y="6035040"/>
            <a:ext cx="2071963" cy="365760"/>
          </a:xfrm>
        </p:spPr>
        <p:txBody>
          <a:bodyPr/>
          <a:lstStyle>
            <a:lvl1pPr>
              <a:defRPr b="1">
                <a:solidFill>
                  <a:srgbClr val="FFFFFF"/>
                </a:solidFill>
                <a:effectLst>
                  <a:outerShdw blurRad="19050" dist="6350" dir="2700000" algn="tl" rotWithShape="0">
                    <a:prstClr val="black">
                      <a:alpha val="40000"/>
                    </a:prstClr>
                  </a:outerShdw>
                </a:effectLst>
              </a:defRPr>
            </a:lvl1pPr>
          </a:lstStyle>
          <a:p>
            <a:fld id="{E778CE86-875F-4587-BCF6-FA054AFC0D53}" type="datetime1">
              <a:rPr lang="en-US" smtClean="0"/>
              <a:pPr/>
              <a:t>11/6/2025</a:t>
            </a:fld>
            <a:endParaRPr lang="en-US" dirty="0"/>
          </a:p>
        </p:txBody>
      </p:sp>
      <p:sp>
        <p:nvSpPr>
          <p:cNvPr id="6" name="Footer Placeholder 5"/>
          <p:cNvSpPr>
            <a:spLocks noGrp="1"/>
          </p:cNvSpPr>
          <p:nvPr>
            <p:ph type="ftr" sz="quarter" idx="11"/>
          </p:nvPr>
        </p:nvSpPr>
        <p:spPr>
          <a:xfrm>
            <a:off x="612648" y="6035040"/>
            <a:ext cx="4588002" cy="365760"/>
          </a:xfrm>
        </p:spPr>
        <p:txBody>
          <a:bodyPr/>
          <a:lstStyle>
            <a:lvl1pPr marL="0" algn="r" defTabSz="914400" rtl="0" eaLnBrk="1" latinLnBrk="0" hangingPunct="1">
              <a:defRPr lang="en-US" sz="1000" b="1"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pPr algn="l"/>
            <a:endParaRPr lang="en-US" dirty="0"/>
          </a:p>
        </p:txBody>
      </p:sp>
      <p:sp>
        <p:nvSpPr>
          <p:cNvPr id="7" name="Slide Number Placeholder 6"/>
          <p:cNvSpPr>
            <a:spLocks noGrp="1"/>
          </p:cNvSpPr>
          <p:nvPr>
            <p:ph type="sldNum" sz="quarter" idx="12"/>
          </p:nvPr>
        </p:nvSpPr>
        <p:spPr>
          <a:xfrm>
            <a:off x="10396728" y="6035040"/>
            <a:ext cx="1225296" cy="365760"/>
          </a:xfrm>
        </p:spPr>
        <p:txBody>
          <a:bodyPr/>
          <a:lstStyle/>
          <a:p>
            <a:fld id="{34B7E4EF-A1BD-40F4-AB7B-04F084DD991D}" type="slidenum">
              <a:rPr lang="en-US" smtClean="0"/>
              <a:t>‹#›</a:t>
            </a:fld>
            <a:endParaRPr lang="en-US"/>
          </a:p>
        </p:txBody>
      </p:sp>
      <p:sp>
        <p:nvSpPr>
          <p:cNvPr id="12" name="Rectangle 11">
            <a:extLst>
              <a:ext uri="{FF2B5EF4-FFF2-40B4-BE49-F238E27FC236}">
                <a16:creationId xmlns:a16="http://schemas.microsoft.com/office/drawing/2014/main" id="{F8B3D8CC-BB13-41A5-8F34-B8E84A4F9534}"/>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77250" y="603504"/>
            <a:ext cx="3144774" cy="1645920"/>
          </a:xfrm>
        </p:spPr>
        <p:txBody>
          <a:bodyPr anchor="b">
            <a:noAutofit/>
          </a:bodyPr>
          <a:lstStyle>
            <a:lvl1pPr algn="l">
              <a:lnSpc>
                <a:spcPct val="100000"/>
              </a:lnSpc>
              <a:defRPr sz="3200" b="0">
                <a:solidFill>
                  <a:schemeClr val="tx1"/>
                </a:solidFill>
                <a:latin typeface="+mj-lt"/>
              </a:defRPr>
            </a:lvl1pPr>
          </a:lstStyle>
          <a:p>
            <a:r>
              <a:rPr lang="en-US"/>
              <a:t>Click to edit Master title style</a:t>
            </a:r>
            <a:endParaRPr lang="en-US" dirty="0"/>
          </a:p>
        </p:txBody>
      </p:sp>
      <p:sp>
        <p:nvSpPr>
          <p:cNvPr id="4" name="Text Placeholder 3"/>
          <p:cNvSpPr>
            <a:spLocks noGrp="1"/>
          </p:cNvSpPr>
          <p:nvPr>
            <p:ph type="body" sz="half" idx="2"/>
          </p:nvPr>
        </p:nvSpPr>
        <p:spPr>
          <a:xfrm>
            <a:off x="8477250" y="2386584"/>
            <a:ext cx="3144774" cy="3511296"/>
          </a:xfrm>
        </p:spPr>
        <p:txBody>
          <a:bodyPr>
            <a:normAutofit/>
          </a:bodyPr>
          <a:lstStyle>
            <a:lvl1pPr marL="0" indent="0" algn="l">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31392011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34F40B7-36AB-4376-BE14-EF7004D79BB9}" type="datetime1">
              <a:rPr lang="en-US" smtClean="0"/>
              <a:t>11/6/2025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8227369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F87CAB8-DCAE-46A5-AADA-B3FAD11A54E0}" type="datetime1">
              <a:rPr lang="en-US" smtClean="0"/>
              <a:t>11/6/2025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50348044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userDrawn="1">
  <p:cSld name="3_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7" name="Text Placeholder 7"/>
          <p:cNvSpPr>
            <a:spLocks noGrp="1"/>
          </p:cNvSpPr>
          <p:nvPr>
            <p:ph type="body" sz="quarter" idx="13"/>
          </p:nvPr>
        </p:nvSpPr>
        <p:spPr>
          <a:xfrm>
            <a:off x="1219200" y="1524000"/>
            <a:ext cx="9550400" cy="381000"/>
          </a:xfrm>
        </p:spPr>
        <p:txBody>
          <a:bodyPr/>
          <a:lstStyle>
            <a:lvl1pPr algn="ctr">
              <a:buNone/>
              <a:defRPr sz="2800" b="1" i="0">
                <a:solidFill>
                  <a:schemeClr val="tx2"/>
                </a:solidFill>
              </a:defRPr>
            </a:lvl1pPr>
          </a:lstStyle>
          <a:p>
            <a:pPr lvl="0"/>
            <a:r>
              <a:rPr lang="en-US" dirty="0"/>
              <a:t>Click to edit Master text styles</a:t>
            </a:r>
          </a:p>
        </p:txBody>
      </p:sp>
      <p:sp>
        <p:nvSpPr>
          <p:cNvPr id="4" name="Date Placeholder 2">
            <a:extLst>
              <a:ext uri="{FF2B5EF4-FFF2-40B4-BE49-F238E27FC236}">
                <a16:creationId xmlns:a16="http://schemas.microsoft.com/office/drawing/2014/main" id="{57CDB042-C9E2-4402-B780-1CC90DF4B69F}"/>
              </a:ext>
            </a:extLst>
          </p:cNvPr>
          <p:cNvSpPr>
            <a:spLocks noGrp="1"/>
          </p:cNvSpPr>
          <p:nvPr>
            <p:ph type="dt" sz="half" idx="14"/>
          </p:nvPr>
        </p:nvSpPr>
        <p:spPr>
          <a:xfrm>
            <a:off x="914400" y="6248400"/>
            <a:ext cx="2540000" cy="457200"/>
          </a:xfrm>
        </p:spPr>
        <p:txBody>
          <a:bodyPr wrap="square" numCol="1" anchor="t" anchorCtr="0" compatLnSpc="1">
            <a:prstTxWarp prst="textNoShape">
              <a:avLst/>
            </a:prstTxWarp>
          </a:bodyPr>
          <a:lstStyle>
            <a:lvl1pPr>
              <a:defRPr>
                <a:ea typeface="ヒラギノ角ゴ Pro W3" charset="-128"/>
                <a:cs typeface="+mn-cs"/>
              </a:defRPr>
            </a:lvl1pPr>
          </a:lstStyle>
          <a:p>
            <a:pPr>
              <a:defRPr/>
            </a:pPr>
            <a:endParaRPr lang="en-US"/>
          </a:p>
        </p:txBody>
      </p:sp>
      <p:sp>
        <p:nvSpPr>
          <p:cNvPr id="5" name="Footer Placeholder 3">
            <a:extLst>
              <a:ext uri="{FF2B5EF4-FFF2-40B4-BE49-F238E27FC236}">
                <a16:creationId xmlns:a16="http://schemas.microsoft.com/office/drawing/2014/main" id="{A8687AC2-30FE-4DAA-AE9F-F250E08BD3E8}"/>
              </a:ext>
            </a:extLst>
          </p:cNvPr>
          <p:cNvSpPr>
            <a:spLocks noGrp="1"/>
          </p:cNvSpPr>
          <p:nvPr>
            <p:ph type="ftr" sz="quarter" idx="15"/>
          </p:nvPr>
        </p:nvSpPr>
        <p:spPr>
          <a:xfrm>
            <a:off x="4165600" y="6248400"/>
            <a:ext cx="3860800" cy="457200"/>
          </a:xfrm>
        </p:spPr>
        <p:txBody>
          <a:bodyPr wrap="square" numCol="1" anchor="t" anchorCtr="0" compatLnSpc="1">
            <a:prstTxWarp prst="textNoShape">
              <a:avLst/>
            </a:prstTxWarp>
          </a:bodyPr>
          <a:lstStyle>
            <a:lvl1pPr>
              <a:defRPr>
                <a:ea typeface="ヒラギノ角ゴ Pro W3" charset="-128"/>
                <a:cs typeface="+mn-cs"/>
              </a:defRPr>
            </a:lvl1pPr>
          </a:lstStyle>
          <a:p>
            <a:pPr>
              <a:defRPr/>
            </a:pPr>
            <a:endParaRPr lang="en-US"/>
          </a:p>
        </p:txBody>
      </p:sp>
    </p:spTree>
    <p:extLst>
      <p:ext uri="{BB962C8B-B14F-4D97-AF65-F5344CB8AC3E}">
        <p14:creationId xmlns:p14="http://schemas.microsoft.com/office/powerpoint/2010/main" val="14591852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Lst>
          </p:cNvPr>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p:cNvSpPr/>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8" name="Rectangle 7"/>
          <p:cNvSpPr/>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84962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56794" y="6035040"/>
            <a:ext cx="2893045" cy="36576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F6FA2B21-3FCD-4721-B95C-427943F61125}" type="datetime1">
              <a:rPr lang="en-US" smtClean="0"/>
              <a:t>11/6/2025</a:t>
            </a:fld>
            <a:endParaRPr lang="en-US"/>
          </a:p>
        </p:txBody>
      </p:sp>
      <p:sp>
        <p:nvSpPr>
          <p:cNvPr id="5" name="Footer Placeholder 4"/>
          <p:cNvSpPr>
            <a:spLocks noGrp="1"/>
          </p:cNvSpPr>
          <p:nvPr>
            <p:ph type="ftr" sz="quarter" idx="3"/>
          </p:nvPr>
        </p:nvSpPr>
        <p:spPr>
          <a:xfrm>
            <a:off x="1066800" y="6035040"/>
            <a:ext cx="5816600" cy="365760"/>
          </a:xfrm>
          <a:prstGeom prst="rect">
            <a:avLst/>
          </a:prstGeom>
        </p:spPr>
        <p:txBody>
          <a:bodyPr vert="horz" lIns="91440" tIns="45720" rIns="91440" bIns="45720" rtlCol="0" anchor="b"/>
          <a:lstStyle>
            <a:lvl1pPr algn="l">
              <a:defRPr sz="1000">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4"/>
          </p:nvPr>
        </p:nvSpPr>
        <p:spPr>
          <a:xfrm>
            <a:off x="10287000" y="6035040"/>
            <a:ext cx="838200" cy="36576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3111194120"/>
      </p:ext>
    </p:extLst>
  </p:cSld>
  <p:clrMap bg1="lt1" tx1="dk1" bg2="lt2" tx2="dk2" accent1="accent1" accent2="accent2" accent3="accent3" accent4="accent4" accent5="accent5" accent6="accent6" hlink="hlink" folHlink="folHlink"/>
  <p:sldLayoutIdLst>
    <p:sldLayoutId id="2147483737" r:id="rId1"/>
    <p:sldLayoutId id="2147483738" r:id="rId2"/>
    <p:sldLayoutId id="2147483739" r:id="rId3"/>
    <p:sldLayoutId id="2147483740" r:id="rId4"/>
    <p:sldLayoutId id="2147483735" r:id="rId5"/>
    <p:sldLayoutId id="2147483730" r:id="rId6"/>
    <p:sldLayoutId id="2147483731" r:id="rId7"/>
    <p:sldLayoutId id="2147483732" r:id="rId8"/>
    <p:sldLayoutId id="2147483733" r:id="rId9"/>
    <p:sldLayoutId id="2147483734" r:id="rId10"/>
    <p:sldLayoutId id="2147483736" r:id="rId11"/>
    <p:sldLayoutId id="2147483742" r:id="rId12"/>
  </p:sldLayoutIdLst>
  <p:hf sldNum="0" hdr="0" ftr="0" dt="0"/>
  <p:txStyles>
    <p:titleStyle>
      <a:lvl1pPr algn="l" defTabSz="914400" rtl="0" eaLnBrk="1" latinLnBrk="0" hangingPunct="1">
        <a:lnSpc>
          <a:spcPct val="90000"/>
        </a:lnSpc>
        <a:spcBef>
          <a:spcPct val="0"/>
        </a:spcBef>
        <a:buNone/>
        <a:defRPr lang="en-US" sz="4800" i="0" kern="1200" cap="none" spc="-7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3.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3.xml"/><Relationship Id="rId7" Type="http://schemas.openxmlformats.org/officeDocument/2006/relationships/image" Target="../media/image8.png"/><Relationship Id="rId2" Type="http://schemas.openxmlformats.org/officeDocument/2006/relationships/diagramData" Target="../diagrams/data3.xml"/><Relationship Id="rId1" Type="http://schemas.openxmlformats.org/officeDocument/2006/relationships/slideLayout" Target="../slideLayouts/slideLayout6.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image" Target="../media/image9.wmf"/><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slideLayout" Target="../slideLayouts/slideLayout6.xml"/><Relationship Id="rId1" Type="http://schemas.openxmlformats.org/officeDocument/2006/relationships/video" Target="https://www.youtube.com/embed/ob5KWs3I3aY?start=21&amp;feature=oembed" TargetMode="External"/></Relationships>
</file>

<file path=ppt/slides/_rels/slide1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slideLayout" Target="../slideLayouts/slideLayout2.xml"/><Relationship Id="rId1" Type="http://schemas.openxmlformats.org/officeDocument/2006/relationships/video" Target="https://www.youtube.com/embed/RmvuEe0S4pg?feature=oembed" TargetMode="External"/></Relationships>
</file>

<file path=ppt/slides/_rels/slide19.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slideLayout" Target="../slideLayouts/slideLayout2.xml"/><Relationship Id="rId1" Type="http://schemas.openxmlformats.org/officeDocument/2006/relationships/video" Target="https://www.youtube.com/embed/XI2qK1UASxI?feature=oembed" TargetMode="Externa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slideLayout" Target="../slideLayouts/slideLayout2.xml"/><Relationship Id="rId1" Type="http://schemas.openxmlformats.org/officeDocument/2006/relationships/video" Target="https://www.youtube.com/embed/A62lvdhNylU?start=37&amp;feature=oembed" TargetMode="External"/></Relationships>
</file>

<file path=ppt/slides/_rels/slide42.xml.rels><?xml version="1.0" encoding="UTF-8" standalone="yes"?>
<Relationships xmlns="http://schemas.openxmlformats.org/package/2006/relationships"><Relationship Id="rId2" Type="http://schemas.openxmlformats.org/officeDocument/2006/relationships/hyperlink" Target="https://www.cim.co.uk/content-hub/quick-read/the-7ps-of-marketing/" TargetMode="Externa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2A4F94B-EAC7-4067-B62F-FC5CC42B25C0}"/>
              </a:ext>
            </a:extLst>
          </p:cNvPr>
          <p:cNvPicPr>
            <a:picLocks noChangeAspect="1"/>
          </p:cNvPicPr>
          <p:nvPr/>
        </p:nvPicPr>
        <p:blipFill rotWithShape="1">
          <a:blip r:embed="rId3">
            <a:alphaModFix amt="90000"/>
          </a:blip>
          <a:srcRect t="15730"/>
          <a:stretch/>
        </p:blipFill>
        <p:spPr>
          <a:xfrm>
            <a:off x="1" y="10"/>
            <a:ext cx="12191999" cy="6857989"/>
          </a:xfrm>
          <a:prstGeom prst="rect">
            <a:avLst/>
          </a:prstGeom>
        </p:spPr>
      </p:pic>
      <p:sp>
        <p:nvSpPr>
          <p:cNvPr id="9" name="Rectangle 8">
            <a:extLst>
              <a:ext uri="{FF2B5EF4-FFF2-40B4-BE49-F238E27FC236}">
                <a16:creationId xmlns:a16="http://schemas.microsoft.com/office/drawing/2014/main" id="{DB4A12B6-EF0D-43E8-8C17-4FAD4D2766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solidFill>
            <a:schemeClr val="bg1">
              <a:lumMod val="85000"/>
              <a:lumOff val="15000"/>
              <a:alpha val="93000"/>
            </a:schemeClr>
          </a:solidFill>
          <a:ln w="6350" cap="flat" cmpd="sng" algn="ctr">
            <a:noFill/>
            <a:prstDash val="solid"/>
          </a:ln>
          <a:effectLst>
            <a:softEdge rad="0"/>
          </a:effectLst>
        </p:spPr>
        <p:txBody>
          <a:bodyPr/>
          <a:lstStyle/>
          <a:p>
            <a:endParaRPr lang="en-GB"/>
          </a:p>
        </p:txBody>
      </p:sp>
      <p:sp>
        <p:nvSpPr>
          <p:cNvPr id="11" name="Rectangle 10">
            <a:extLst>
              <a:ext uri="{FF2B5EF4-FFF2-40B4-BE49-F238E27FC236}">
                <a16:creationId xmlns:a16="http://schemas.microsoft.com/office/drawing/2014/main" id="{AE107525-0C02-447F-8A3F-553320A723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6350" cap="sq" cmpd="sng" algn="ctr">
            <a:solidFill>
              <a:schemeClr val="tx2"/>
            </a:solidFill>
            <a:prstDash val="solid"/>
            <a:miter lim="800000"/>
          </a:ln>
          <a:effectLst/>
        </p:spPr>
        <p:txBody>
          <a:bodyPr/>
          <a:lstStyle/>
          <a:p>
            <a:endParaRPr lang="en-GB"/>
          </a:p>
        </p:txBody>
      </p:sp>
      <p:sp>
        <p:nvSpPr>
          <p:cNvPr id="2" name="Title 1">
            <a:extLst>
              <a:ext uri="{FF2B5EF4-FFF2-40B4-BE49-F238E27FC236}">
                <a16:creationId xmlns:a16="http://schemas.microsoft.com/office/drawing/2014/main" id="{184265D3-299F-45AA-9A6C-D82E0F7E5DDA}"/>
              </a:ext>
            </a:extLst>
          </p:cNvPr>
          <p:cNvSpPr>
            <a:spLocks noGrp="1"/>
          </p:cNvSpPr>
          <p:nvPr>
            <p:ph type="ctrTitle"/>
          </p:nvPr>
        </p:nvSpPr>
        <p:spPr>
          <a:xfrm>
            <a:off x="1629103" y="2244830"/>
            <a:ext cx="8933796" cy="2437232"/>
          </a:xfrm>
        </p:spPr>
        <p:txBody>
          <a:bodyPr>
            <a:normAutofit fontScale="90000"/>
          </a:bodyPr>
          <a:lstStyle/>
          <a:p>
            <a:r>
              <a:rPr lang="en-GB" b="1" dirty="0">
                <a:latin typeface="Arial" panose="020B0604020202020204" pitchFamily="34" charset="0"/>
                <a:cs typeface="Arial" panose="020B0604020202020204" pitchFamily="34" charset="0"/>
              </a:rPr>
              <a:t>BMBM4005 Marketing Fundamentals</a:t>
            </a:r>
            <a:br>
              <a:rPr lang="en-GB" b="1" dirty="0">
                <a:latin typeface="Arial" panose="020B0604020202020204" pitchFamily="34" charset="0"/>
                <a:cs typeface="Arial" panose="020B0604020202020204" pitchFamily="34" charset="0"/>
              </a:rPr>
            </a:br>
            <a:r>
              <a:rPr lang="en-GB" sz="4000" b="1" dirty="0">
                <a:latin typeface="Arial" panose="020B0604020202020204" pitchFamily="34" charset="0"/>
                <a:cs typeface="Arial" panose="020B0604020202020204" pitchFamily="34" charset="0"/>
              </a:rPr>
              <a:t>Week 7</a:t>
            </a:r>
            <a:br>
              <a:rPr lang="en-GB" b="1" dirty="0">
                <a:latin typeface="Arial" panose="020B0604020202020204" pitchFamily="34" charset="0"/>
                <a:cs typeface="Arial" panose="020B0604020202020204" pitchFamily="34" charset="0"/>
              </a:rPr>
            </a:br>
            <a:endParaRPr lang="en-GB" sz="4400" b="1"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7F3BE401-C149-4472-9815-F2D1AD08E73A}"/>
              </a:ext>
            </a:extLst>
          </p:cNvPr>
          <p:cNvSpPr>
            <a:spLocks noGrp="1"/>
          </p:cNvSpPr>
          <p:nvPr>
            <p:ph type="subTitle" idx="1"/>
          </p:nvPr>
        </p:nvSpPr>
        <p:spPr>
          <a:xfrm>
            <a:off x="1629101" y="4682062"/>
            <a:ext cx="8936846" cy="457201"/>
          </a:xfrm>
        </p:spPr>
        <p:txBody>
          <a:bodyPr>
            <a:normAutofit/>
          </a:bodyPr>
          <a:lstStyle/>
          <a:p>
            <a:r>
              <a:rPr lang="en-GB" b="1" dirty="0">
                <a:latin typeface="Arial" panose="020B0604020202020204" pitchFamily="34" charset="0"/>
                <a:cs typeface="Arial" panose="020B0604020202020204" pitchFamily="34" charset="0"/>
              </a:rPr>
              <a:t>Gwyneth Jones</a:t>
            </a:r>
          </a:p>
        </p:txBody>
      </p:sp>
      <p:sp>
        <p:nvSpPr>
          <p:cNvPr id="20" name="Rectangle 12">
            <a:extLst>
              <a:ext uri="{FF2B5EF4-FFF2-40B4-BE49-F238E27FC236}">
                <a16:creationId xmlns:a16="http://schemas.microsoft.com/office/drawing/2014/main" id="{AB7A42E3-05D8-4A0B-9D4E-20EF581E57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21" name="Straight Connector 14">
            <a:extLst>
              <a:ext uri="{FF2B5EF4-FFF2-40B4-BE49-F238E27FC236}">
                <a16:creationId xmlns:a16="http://schemas.microsoft.com/office/drawing/2014/main" id="{6EE9A54B-189D-4645-8254-FDC4210EC6D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50180" y="1267730"/>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22" name="Straight Connector 16">
            <a:extLst>
              <a:ext uri="{FF2B5EF4-FFF2-40B4-BE49-F238E27FC236}">
                <a16:creationId xmlns:a16="http://schemas.microsoft.com/office/drawing/2014/main" id="{511CE48F-D5E4-4520-AF1E-8F85CFBDA59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941820" y="1267730"/>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1448851-39AD-4943-BF9C-C50704E0837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50180" y="1913025"/>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36837591"/>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04BED5A-E98E-4DA0-BAA5-4F6AB2492D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B64B94A-E40E-48CE-BD7B-C1A30AE572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3982" y="488542"/>
            <a:ext cx="11244036" cy="5880916"/>
          </a:xfrm>
          <a:prstGeom prst="rect">
            <a:avLst/>
          </a:prstGeom>
          <a:ln w="158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49EC5CA6-6479-49D5-B4B5-5643D26B83C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84442" y="2057401"/>
            <a:ext cx="0" cy="27432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sp>
        <p:nvSpPr>
          <p:cNvPr id="14" name="Rectangle 13">
            <a:extLst>
              <a:ext uri="{FF2B5EF4-FFF2-40B4-BE49-F238E27FC236}">
                <a16:creationId xmlns:a16="http://schemas.microsoft.com/office/drawing/2014/main" id="{D1B26337-5AA4-470D-9687-5907CB53B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685800"/>
            <a:ext cx="10853928" cy="5486400"/>
          </a:xfrm>
          <a:prstGeom prst="rect">
            <a:avLst/>
          </a:prstGeom>
          <a:noFill/>
          <a:ln w="6350" cap="sq" cmpd="sng" algn="ctr">
            <a:solidFill>
              <a:srgbClr val="FFFFFF"/>
            </a:solidFill>
            <a:prstDash val="solid"/>
            <a:miter lim="800000"/>
          </a:ln>
          <a:effectLst/>
        </p:spPr>
        <p:txBody>
          <a:bodyPr/>
          <a:lstStyle/>
          <a:p>
            <a:endParaRPr lang="en-GB"/>
          </a:p>
        </p:txBody>
      </p:sp>
      <p:sp>
        <p:nvSpPr>
          <p:cNvPr id="2" name="Title 1">
            <a:extLst>
              <a:ext uri="{FF2B5EF4-FFF2-40B4-BE49-F238E27FC236}">
                <a16:creationId xmlns:a16="http://schemas.microsoft.com/office/drawing/2014/main" id="{F4BA3794-C83C-4CE5-9655-44B63155B798}"/>
              </a:ext>
            </a:extLst>
          </p:cNvPr>
          <p:cNvSpPr>
            <a:spLocks noGrp="1"/>
          </p:cNvSpPr>
          <p:nvPr>
            <p:ph type="title"/>
          </p:nvPr>
        </p:nvSpPr>
        <p:spPr>
          <a:xfrm>
            <a:off x="866440" y="1000370"/>
            <a:ext cx="3462079" cy="4857262"/>
          </a:xfrm>
        </p:spPr>
        <p:txBody>
          <a:bodyPr>
            <a:normAutofit/>
          </a:bodyPr>
          <a:lstStyle/>
          <a:p>
            <a:pPr algn="r"/>
            <a:r>
              <a:rPr lang="en-GB" sz="4400" b="1">
                <a:solidFill>
                  <a:srgbClr val="FFFFFF"/>
                </a:solidFill>
                <a:latin typeface="Arial" panose="020B0604020202020204" pitchFamily="34" charset="0"/>
                <a:cs typeface="Arial" panose="020B0604020202020204" pitchFamily="34" charset="0"/>
              </a:rPr>
              <a:t>Today</a:t>
            </a:r>
          </a:p>
        </p:txBody>
      </p:sp>
      <p:sp>
        <p:nvSpPr>
          <p:cNvPr id="3" name="Content Placeholder 2">
            <a:extLst>
              <a:ext uri="{FF2B5EF4-FFF2-40B4-BE49-F238E27FC236}">
                <a16:creationId xmlns:a16="http://schemas.microsoft.com/office/drawing/2014/main" id="{D8A40600-9AF1-4669-A856-3AED649E6CB8}"/>
              </a:ext>
            </a:extLst>
          </p:cNvPr>
          <p:cNvSpPr>
            <a:spLocks noGrp="1"/>
          </p:cNvSpPr>
          <p:nvPr>
            <p:ph idx="1"/>
          </p:nvPr>
        </p:nvSpPr>
        <p:spPr>
          <a:xfrm>
            <a:off x="4963691" y="1000370"/>
            <a:ext cx="6212310" cy="4857262"/>
          </a:xfrm>
        </p:spPr>
        <p:txBody>
          <a:bodyPr anchor="ctr">
            <a:normAutofit/>
          </a:bodyPr>
          <a:lstStyle/>
          <a:p>
            <a:r>
              <a:rPr lang="en-GB" sz="2000" dirty="0">
                <a:solidFill>
                  <a:srgbClr val="FFFFFF"/>
                </a:solidFill>
              </a:rPr>
              <a:t> </a:t>
            </a:r>
            <a:r>
              <a:rPr lang="en-GB" sz="4800" dirty="0">
                <a:solidFill>
                  <a:srgbClr val="FFFFFF"/>
                </a:solidFill>
                <a:latin typeface="Arial" panose="020B0604020202020204" pitchFamily="34" charset="0"/>
                <a:cs typeface="Arial" panose="020B0604020202020204" pitchFamily="34" charset="0"/>
              </a:rPr>
              <a:t>The Marketing Mix</a:t>
            </a:r>
          </a:p>
          <a:p>
            <a:endParaRPr lang="en-GB" sz="2000" dirty="0">
              <a:solidFill>
                <a:srgbClr val="FFFFFF"/>
              </a:solidFill>
            </a:endParaRPr>
          </a:p>
        </p:txBody>
      </p:sp>
    </p:spTree>
    <p:extLst>
      <p:ext uri="{BB962C8B-B14F-4D97-AF65-F5344CB8AC3E}">
        <p14:creationId xmlns:p14="http://schemas.microsoft.com/office/powerpoint/2010/main" val="32088013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12BD4C00-9062-436B-9B4B-6941ED9F8B01}"/>
              </a:ext>
            </a:extLst>
          </p:cNvPr>
          <p:cNvSpPr>
            <a:spLocks noGrp="1"/>
          </p:cNvSpPr>
          <p:nvPr>
            <p:ph type="title"/>
          </p:nvPr>
        </p:nvSpPr>
        <p:spPr>
          <a:xfrm>
            <a:off x="597408" y="642594"/>
            <a:ext cx="10527792" cy="1371600"/>
          </a:xfrm>
        </p:spPr>
        <p:txBody>
          <a:bodyPr>
            <a:noAutofit/>
          </a:bodyPr>
          <a:lstStyle/>
          <a:p>
            <a:r>
              <a:rPr lang="en-GB" altLang="en-US" sz="6000" b="1" dirty="0">
                <a:latin typeface="Arial" panose="020B0604020202020204" pitchFamily="34" charset="0"/>
                <a:cs typeface="Arial" panose="020B0604020202020204" pitchFamily="34" charset="0"/>
              </a:rPr>
              <a:t>The Marketing</a:t>
            </a:r>
            <a:br>
              <a:rPr lang="en-GB" altLang="en-US" sz="6000" b="1" dirty="0">
                <a:latin typeface="Arial" panose="020B0604020202020204" pitchFamily="34" charset="0"/>
                <a:cs typeface="Arial" panose="020B0604020202020204" pitchFamily="34" charset="0"/>
              </a:rPr>
            </a:br>
            <a:r>
              <a:rPr lang="en-GB" altLang="en-US" sz="6000" b="1" dirty="0">
                <a:latin typeface="Arial" panose="020B0604020202020204" pitchFamily="34" charset="0"/>
                <a:cs typeface="Arial" panose="020B0604020202020204" pitchFamily="34" charset="0"/>
              </a:rPr>
              <a:t>Mix (7Ps)</a:t>
            </a:r>
          </a:p>
        </p:txBody>
      </p:sp>
      <p:sp>
        <p:nvSpPr>
          <p:cNvPr id="2" name="Content Placeholder 1">
            <a:extLst>
              <a:ext uri="{FF2B5EF4-FFF2-40B4-BE49-F238E27FC236}">
                <a16:creationId xmlns:a16="http://schemas.microsoft.com/office/drawing/2014/main" id="{DDFA4DC1-C2C9-BE6A-1C42-DDF7F174417A}"/>
              </a:ext>
            </a:extLst>
          </p:cNvPr>
          <p:cNvSpPr>
            <a:spLocks noGrp="1"/>
          </p:cNvSpPr>
          <p:nvPr>
            <p:ph idx="1"/>
          </p:nvPr>
        </p:nvSpPr>
        <p:spPr>
          <a:xfrm>
            <a:off x="597408" y="2438400"/>
            <a:ext cx="4803648" cy="3514344"/>
          </a:xfrm>
        </p:spPr>
        <p:txBody>
          <a:bodyPr>
            <a:normAutofit/>
          </a:bodyPr>
          <a:lstStyle/>
          <a:p>
            <a:r>
              <a:rPr lang="en-GB" sz="2400" b="0" i="0" dirty="0">
                <a:solidFill>
                  <a:srgbClr val="4D5156"/>
                </a:solidFill>
                <a:effectLst/>
                <a:latin typeface="arial" panose="020B0604020202020204" pitchFamily="34" charset="0"/>
              </a:rPr>
              <a:t>The marketing mix is the set of controllable elements or variables that a company uses to influence and meet the needs of its target customers in the most effective and efficient way possible.</a:t>
            </a:r>
            <a:endParaRPr lang="en-GB" sz="2400" dirty="0"/>
          </a:p>
        </p:txBody>
      </p:sp>
      <p:graphicFrame>
        <p:nvGraphicFramePr>
          <p:cNvPr id="4" name="Diagram 3">
            <a:extLst>
              <a:ext uri="{FF2B5EF4-FFF2-40B4-BE49-F238E27FC236}">
                <a16:creationId xmlns:a16="http://schemas.microsoft.com/office/drawing/2014/main" id="{2166D4F1-5B5C-49CA-9A15-602E42781FD4}"/>
              </a:ext>
            </a:extLst>
          </p:cNvPr>
          <p:cNvGraphicFramePr/>
          <p:nvPr>
            <p:extLst>
              <p:ext uri="{D42A27DB-BD31-4B8C-83A1-F6EECF244321}">
                <p14:modId xmlns:p14="http://schemas.microsoft.com/office/powerpoint/2010/main" val="4132898189"/>
              </p:ext>
            </p:extLst>
          </p:nvPr>
        </p:nvGraphicFramePr>
        <p:xfrm>
          <a:off x="2591755" y="16092"/>
          <a:ext cx="11734988" cy="684190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6" name="Picture 45" descr="Illustration of people on a blockchain">
            <a:extLst>
              <a:ext uri="{FF2B5EF4-FFF2-40B4-BE49-F238E27FC236}">
                <a16:creationId xmlns:a16="http://schemas.microsoft.com/office/drawing/2014/main" id="{CE21B52D-0FB3-6DDB-1427-C3EA6859B438}"/>
              </a:ext>
            </a:extLst>
          </p:cNvPr>
          <p:cNvPicPr>
            <a:picLocks noChangeAspect="1"/>
          </p:cNvPicPr>
          <p:nvPr/>
        </p:nvPicPr>
        <p:blipFill rotWithShape="1">
          <a:blip r:embed="rId2">
            <a:duotone>
              <a:schemeClr val="bg2">
                <a:shade val="45000"/>
                <a:satMod val="135000"/>
              </a:schemeClr>
              <a:prstClr val="white"/>
            </a:duotone>
            <a:alphaModFix amt="35000"/>
          </a:blip>
          <a:srcRect t="10383" b="1035"/>
          <a:stretch/>
        </p:blipFill>
        <p:spPr>
          <a:xfrm>
            <a:off x="20" y="10"/>
            <a:ext cx="12191980" cy="6857990"/>
          </a:xfrm>
          <a:prstGeom prst="rect">
            <a:avLst/>
          </a:prstGeom>
        </p:spPr>
      </p:pic>
      <p:sp>
        <p:nvSpPr>
          <p:cNvPr id="2" name="Title 1">
            <a:extLst>
              <a:ext uri="{FF2B5EF4-FFF2-40B4-BE49-F238E27FC236}">
                <a16:creationId xmlns:a16="http://schemas.microsoft.com/office/drawing/2014/main" id="{826B657B-84FC-BB9D-4A35-3D83B11C0BCE}"/>
              </a:ext>
            </a:extLst>
          </p:cNvPr>
          <p:cNvSpPr>
            <a:spLocks noGrp="1"/>
          </p:cNvSpPr>
          <p:nvPr>
            <p:ph type="title"/>
          </p:nvPr>
        </p:nvSpPr>
        <p:spPr>
          <a:xfrm>
            <a:off x="1066800" y="642594"/>
            <a:ext cx="10058400" cy="1371600"/>
          </a:xfrm>
        </p:spPr>
        <p:txBody>
          <a:bodyPr>
            <a:normAutofit/>
          </a:bodyPr>
          <a:lstStyle/>
          <a:p>
            <a:r>
              <a:rPr lang="en-GB" b="1" dirty="0">
                <a:latin typeface="Arial" panose="020B0604020202020204" pitchFamily="34" charset="0"/>
                <a:cs typeface="Arial" panose="020B0604020202020204" pitchFamily="34" charset="0"/>
              </a:rPr>
              <a:t>Marketing Mix - 4Ps and 7Ps </a:t>
            </a:r>
          </a:p>
        </p:txBody>
      </p:sp>
      <p:graphicFrame>
        <p:nvGraphicFramePr>
          <p:cNvPr id="48" name="Content Placeholder 2">
            <a:extLst>
              <a:ext uri="{FF2B5EF4-FFF2-40B4-BE49-F238E27FC236}">
                <a16:creationId xmlns:a16="http://schemas.microsoft.com/office/drawing/2014/main" id="{27C5B7E3-6C58-6C38-1CF1-81CE2EB3DC31}"/>
              </a:ext>
            </a:extLst>
          </p:cNvPr>
          <p:cNvGraphicFramePr>
            <a:graphicFrameLocks noGrp="1"/>
          </p:cNvGraphicFramePr>
          <p:nvPr>
            <p:ph idx="1"/>
          </p:nvPr>
        </p:nvGraphicFramePr>
        <p:xfrm>
          <a:off x="1066800" y="2103120"/>
          <a:ext cx="10058400" cy="38496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Footer Placeholder 3">
            <a:extLst>
              <a:ext uri="{FF2B5EF4-FFF2-40B4-BE49-F238E27FC236}">
                <a16:creationId xmlns:a16="http://schemas.microsoft.com/office/drawing/2014/main" id="{A8C36151-3A38-4CEF-EE97-5FD68138F7BD}"/>
              </a:ext>
            </a:extLst>
          </p:cNvPr>
          <p:cNvSpPr>
            <a:spLocks noGrp="1"/>
          </p:cNvSpPr>
          <p:nvPr>
            <p:ph type="ftr" sz="quarter" idx="11"/>
          </p:nvPr>
        </p:nvSpPr>
        <p:spPr>
          <a:xfrm>
            <a:off x="1066800" y="6035040"/>
            <a:ext cx="5816600" cy="365760"/>
          </a:xfrm>
        </p:spPr>
        <p:txBody>
          <a:bodyPr>
            <a:normAutofit/>
          </a:bodyPr>
          <a:lstStyle/>
          <a:p>
            <a:pPr marL="0" marR="0" lvl="0" indent="0" defTabSz="914400" rtl="0" eaLnBrk="1" fontAlgn="auto" latinLnBrk="0" hangingPunct="1">
              <a:spcBef>
                <a:spcPts val="0"/>
              </a:spcBef>
              <a:spcAft>
                <a:spcPts val="0"/>
              </a:spcAft>
              <a:buClrTx/>
              <a:buSzTx/>
              <a:buFontTx/>
              <a:buNone/>
              <a:tabLst/>
              <a:defRPr/>
            </a:pPr>
            <a:endParaRPr kumimoji="0" lang="en-US" b="0" i="0" u="none" strike="noStrike" kern="1200" cap="all" spc="0" normalizeH="0" baseline="0" noProof="0">
              <a:ln>
                <a:noFill/>
              </a:ln>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22555304-D664-8717-A278-512A20BE9AEC}"/>
              </a:ext>
            </a:extLst>
          </p:cNvPr>
          <p:cNvSpPr>
            <a:spLocks noGrp="1"/>
          </p:cNvSpPr>
          <p:nvPr>
            <p:ph type="sldNum" sz="quarter" idx="12"/>
          </p:nvPr>
        </p:nvSpPr>
        <p:spPr>
          <a:xfrm>
            <a:off x="10287000" y="6035040"/>
            <a:ext cx="838200" cy="365760"/>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3A98EE3D-8CD1-4C3F-BD1C-C98C9596463C}" type="slidenum">
              <a:rPr kumimoji="0" lang="en-US" b="0" i="0" u="none" strike="noStrike" kern="1200" cap="none" spc="0" normalizeH="0" baseline="0" noProof="0">
                <a:ln>
                  <a:noFill/>
                </a:ln>
                <a:effectLst/>
                <a:uLnTx/>
                <a:uFillTx/>
                <a:latin typeface="Franklin Gothic Book" panose="020B0502020104020203"/>
                <a:ea typeface="+mn-ea"/>
                <a:cs typeface="+mn-cs"/>
              </a:rPr>
              <a:pPr marL="0" marR="0" lvl="0" indent="0" defTabSz="914400" rtl="0" eaLnBrk="1" fontAlgn="auto" latinLnBrk="0" hangingPunct="1">
                <a:spcBef>
                  <a:spcPts val="0"/>
                </a:spcBef>
                <a:spcAft>
                  <a:spcPts val="600"/>
                </a:spcAft>
                <a:buClrTx/>
                <a:buSzTx/>
                <a:buFontTx/>
                <a:buNone/>
                <a:tabLst/>
                <a:defRPr/>
              </a:pPr>
              <a:t>4</a:t>
            </a:fld>
            <a:endParaRPr kumimoji="0" lang="en-US" b="0" i="0" u="none" strike="noStrike" kern="1200" cap="none" spc="0" normalizeH="0" baseline="0" noProof="0">
              <a:ln>
                <a:noFill/>
              </a:ln>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4646119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A5EA57-758D-E42B-3EEF-804A4AAE01D7}"/>
              </a:ext>
            </a:extLst>
          </p:cNvPr>
          <p:cNvSpPr>
            <a:spLocks noGrp="1"/>
          </p:cNvSpPr>
          <p:nvPr>
            <p:ph type="title"/>
          </p:nvPr>
        </p:nvSpPr>
        <p:spPr>
          <a:xfrm>
            <a:off x="457200" y="339213"/>
            <a:ext cx="3156154" cy="6268064"/>
          </a:xfrm>
        </p:spPr>
        <p:txBody>
          <a:bodyPr>
            <a:normAutofit/>
          </a:bodyPr>
          <a:lstStyle/>
          <a:p>
            <a:r>
              <a:rPr lang="en-GB" sz="3200" dirty="0">
                <a:latin typeface="Arial" panose="020B0604020202020204" pitchFamily="34" charset="0"/>
                <a:cs typeface="Arial" panose="020B0604020202020204" pitchFamily="34" charset="0"/>
              </a:rPr>
              <a:t>Marketing mix decisions take place within the constraints of the PESTEL factors</a:t>
            </a:r>
          </a:p>
        </p:txBody>
      </p:sp>
      <p:pic>
        <p:nvPicPr>
          <p:cNvPr id="1026" name="Picture 2" descr="Chapter 3 – PESTEL Analysis: Understanding Marketing Environment -">
            <a:extLst>
              <a:ext uri="{FF2B5EF4-FFF2-40B4-BE49-F238E27FC236}">
                <a16:creationId xmlns:a16="http://schemas.microsoft.com/office/drawing/2014/main" id="{F5764D84-6E02-1BF2-67A5-FCFFED9C5557}"/>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3613354" y="146304"/>
            <a:ext cx="8406579" cy="6565152"/>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CAB0C908-E8AD-241E-8724-89BA0DFC8262}"/>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l="20415" t="9475" r="19900" b="9830"/>
          <a:stretch/>
        </p:blipFill>
        <p:spPr>
          <a:xfrm>
            <a:off x="6100995" y="1694980"/>
            <a:ext cx="3431296" cy="3467800"/>
          </a:xfrm>
          <a:prstGeom prst="rect">
            <a:avLst/>
          </a:prstGeom>
        </p:spPr>
      </p:pic>
    </p:spTree>
    <p:extLst>
      <p:ext uri="{BB962C8B-B14F-4D97-AF65-F5344CB8AC3E}">
        <p14:creationId xmlns:p14="http://schemas.microsoft.com/office/powerpoint/2010/main" val="13041930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904DB13E-F722-4ED6-BB00-556651E952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1E8D93C5-28EB-42D0-86CE-D804955653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5" name="Rectangle 14">
            <a:extLst>
              <a:ext uri="{FF2B5EF4-FFF2-40B4-BE49-F238E27FC236}">
                <a16:creationId xmlns:a16="http://schemas.microsoft.com/office/drawing/2014/main" id="{AB1B1E7D-F76D-4744-AF85-239E6998A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txBody>
          <a:bodyPr/>
          <a:lstStyle/>
          <a:p>
            <a:endParaRPr lang="en-GB"/>
          </a:p>
        </p:txBody>
      </p:sp>
      <p:sp>
        <p:nvSpPr>
          <p:cNvPr id="17" name="Rectangle 16">
            <a:extLst>
              <a:ext uri="{FF2B5EF4-FFF2-40B4-BE49-F238E27FC236}">
                <a16:creationId xmlns:a16="http://schemas.microsoft.com/office/drawing/2014/main" id="{3BB65211-00DB-45B6-A223-033B2D19C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pSp>
        <p:nvGrpSpPr>
          <p:cNvPr id="19" name="Group 18">
            <a:extLst>
              <a:ext uri="{FF2B5EF4-FFF2-40B4-BE49-F238E27FC236}">
                <a16:creationId xmlns:a16="http://schemas.microsoft.com/office/drawing/2014/main" id="{E26428D7-C6F3-473D-A360-A3F5C3E8728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250180" y="1267730"/>
            <a:ext cx="1691640" cy="615934"/>
            <a:chOff x="5250180" y="1267730"/>
            <a:chExt cx="1691640" cy="615934"/>
          </a:xfrm>
        </p:grpSpPr>
        <p:cxnSp>
          <p:nvCxnSpPr>
            <p:cNvPr id="20" name="Straight Connector 19">
              <a:extLst>
                <a:ext uri="{FF2B5EF4-FFF2-40B4-BE49-F238E27FC236}">
                  <a16:creationId xmlns:a16="http://schemas.microsoft.com/office/drawing/2014/main" id="{14DF524F-3FEF-4236-90C6-820E876A94E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2400A003-1BE9-49C2-8E57-DCD9B870FC8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83BF0991-F9A1-4282-99DB-92D70239F6A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4" name="Rectangle 23">
            <a:extLst>
              <a:ext uri="{FF2B5EF4-FFF2-40B4-BE49-F238E27FC236}">
                <a16:creationId xmlns:a16="http://schemas.microsoft.com/office/drawing/2014/main" id="{1C3E817E-E139-426E-89E5-9DD346EC75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E2ADD2F6-F7FC-464F-8F18-5BDBD27A73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75000"/>
              <a:alpha val="60000"/>
            </a:schemeClr>
          </a:solidFill>
          <a:ln>
            <a:noFill/>
          </a:ln>
        </p:spPr>
        <p:style>
          <a:lnRef idx="2">
            <a:schemeClr val="accent1">
              <a:shade val="50000"/>
            </a:schemeClr>
          </a:lnRef>
          <a:fillRef idx="1002">
            <a:schemeClr val="lt2"/>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5A3A31F1-FA83-497F-98FF-9A5621DC55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67" y="0"/>
            <a:ext cx="8168743"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5F9816DC-414A-679A-5FB1-6DEDA32472B8}"/>
              </a:ext>
            </a:extLst>
          </p:cNvPr>
          <p:cNvPicPr>
            <a:picLocks noChangeAspect="1"/>
          </p:cNvPicPr>
          <p:nvPr/>
        </p:nvPicPr>
        <p:blipFill>
          <a:blip r:embed="rId2"/>
          <a:stretch>
            <a:fillRect/>
          </a:stretch>
        </p:blipFill>
        <p:spPr>
          <a:xfrm>
            <a:off x="533081" y="159067"/>
            <a:ext cx="6974502" cy="6417190"/>
          </a:xfrm>
          <a:prstGeom prst="rect">
            <a:avLst/>
          </a:prstGeom>
        </p:spPr>
      </p:pic>
      <p:sp>
        <p:nvSpPr>
          <p:cNvPr id="30" name="Rectangle 29">
            <a:extLst>
              <a:ext uri="{FF2B5EF4-FFF2-40B4-BE49-F238E27FC236}">
                <a16:creationId xmlns:a16="http://schemas.microsoft.com/office/drawing/2014/main" id="{343FF9E2-8F7E-4BCC-9A50-C41AD8A56D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31468" y="164592"/>
            <a:ext cx="3708894" cy="6540176"/>
          </a:xfrm>
          <a:prstGeom prst="rect">
            <a:avLst/>
          </a:prstGeom>
          <a:noFill/>
          <a:ln w="63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3CD3681-0751-B2C4-24DB-0C8140A3DA21}"/>
              </a:ext>
            </a:extLst>
          </p:cNvPr>
          <p:cNvSpPr>
            <a:spLocks noGrp="1"/>
          </p:cNvSpPr>
          <p:nvPr>
            <p:ph type="title"/>
          </p:nvPr>
        </p:nvSpPr>
        <p:spPr>
          <a:xfrm>
            <a:off x="8560024" y="1559768"/>
            <a:ext cx="3238829" cy="3135379"/>
          </a:xfrm>
        </p:spPr>
        <p:txBody>
          <a:bodyPr vert="horz" lIns="91440" tIns="45720" rIns="91440" bIns="45720" rtlCol="0" anchor="ctr">
            <a:normAutofit/>
          </a:bodyPr>
          <a:lstStyle/>
          <a:p>
            <a:pPr algn="ctr">
              <a:lnSpc>
                <a:spcPct val="83000"/>
              </a:lnSpc>
            </a:pPr>
            <a:r>
              <a:rPr lang="en-US" sz="3600" b="1" cap="all" spc="-100" dirty="0">
                <a:latin typeface="Arial" panose="020B0604020202020204" pitchFamily="34" charset="0"/>
                <a:cs typeface="Arial" panose="020B0604020202020204" pitchFamily="34" charset="0"/>
              </a:rPr>
              <a:t>Marketing mix decisions</a:t>
            </a:r>
          </a:p>
        </p:txBody>
      </p:sp>
      <p:sp>
        <p:nvSpPr>
          <p:cNvPr id="32" name="Rectangle 31">
            <a:extLst>
              <a:ext uri="{FF2B5EF4-FFF2-40B4-BE49-F238E27FC236}">
                <a16:creationId xmlns:a16="http://schemas.microsoft.com/office/drawing/2014/main" id="{47751BC8-250F-493B-BDF9-D45BA5991D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19318" y="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34" name="Straight Connector 33">
            <a:extLst>
              <a:ext uri="{FF2B5EF4-FFF2-40B4-BE49-F238E27FC236}">
                <a16:creationId xmlns:a16="http://schemas.microsoft.com/office/drawing/2014/main" id="{BF0F044C-8394-47CB-8E3D-FA56B069396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33618" y="-1172"/>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6B2DCD75-B707-4C51-8ADC-813834C09A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025258" y="-1172"/>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F4851414-8BB1-42EF-912B-608FCE07B24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33618" y="644123"/>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sp>
        <p:nvSpPr>
          <p:cNvPr id="3" name="Footer Placeholder 2">
            <a:extLst>
              <a:ext uri="{FF2B5EF4-FFF2-40B4-BE49-F238E27FC236}">
                <a16:creationId xmlns:a16="http://schemas.microsoft.com/office/drawing/2014/main" id="{42F0A4F0-8B42-4B1A-B7CE-297FE67B4C8C}"/>
              </a:ext>
            </a:extLst>
          </p:cNvPr>
          <p:cNvSpPr>
            <a:spLocks noGrp="1"/>
          </p:cNvSpPr>
          <p:nvPr>
            <p:ph type="ftr" sz="quarter" idx="11"/>
          </p:nvPr>
        </p:nvSpPr>
        <p:spPr>
          <a:xfrm>
            <a:off x="640229" y="6391656"/>
            <a:ext cx="5852160" cy="228600"/>
          </a:xfrm>
        </p:spPr>
        <p:txBody>
          <a:bodyPr vert="horz" lIns="91440" tIns="45720" rIns="91440" bIns="45720" rtlCol="0" anchor="ctr">
            <a:normAutofit/>
          </a:bodyPr>
          <a:lstStyle/>
          <a:p>
            <a:pPr marR="0" lvl="0" indent="0" defTabSz="457200" fontAlgn="auto">
              <a:spcBef>
                <a:spcPts val="0"/>
              </a:spcBef>
              <a:spcAft>
                <a:spcPts val="600"/>
              </a:spcAft>
              <a:buClrTx/>
              <a:buSzTx/>
              <a:buFontTx/>
              <a:buNone/>
              <a:tabLst/>
              <a:defRPr/>
            </a:pPr>
            <a:r>
              <a:rPr kumimoji="0" lang="en-US" sz="900" b="0" i="0" u="none" strike="noStrike" kern="1200" cap="all" spc="0" normalizeH="0" baseline="0" noProof="0">
                <a:ln>
                  <a:noFill/>
                </a:ln>
                <a:solidFill>
                  <a:prstClr val="black">
                    <a:lumMod val="75000"/>
                    <a:lumOff val="25000"/>
                  </a:prstClr>
                </a:solidFill>
                <a:effectLst/>
                <a:uLnTx/>
                <a:uFillTx/>
                <a:latin typeface="+mn-lt"/>
                <a:ea typeface="+mn-ea"/>
                <a:cs typeface="+mn-cs"/>
              </a:rPr>
              <a:t>https://studiousguy.com/marketing-mix</a:t>
            </a:r>
          </a:p>
        </p:txBody>
      </p:sp>
      <p:sp>
        <p:nvSpPr>
          <p:cNvPr id="4" name="Slide Number Placeholder 3">
            <a:extLst>
              <a:ext uri="{FF2B5EF4-FFF2-40B4-BE49-F238E27FC236}">
                <a16:creationId xmlns:a16="http://schemas.microsoft.com/office/drawing/2014/main" id="{BFD44450-324B-BC37-EA64-86594C42FD41}"/>
              </a:ext>
            </a:extLst>
          </p:cNvPr>
          <p:cNvSpPr>
            <a:spLocks noGrp="1"/>
          </p:cNvSpPr>
          <p:nvPr>
            <p:ph type="sldNum" sz="quarter" idx="12"/>
          </p:nvPr>
        </p:nvSpPr>
        <p:spPr>
          <a:xfrm>
            <a:off x="10793013" y="6392314"/>
            <a:ext cx="1005840" cy="228600"/>
          </a:xfrm>
        </p:spPr>
        <p:txBody>
          <a:bodyPr vert="horz" lIns="91440" tIns="45720" rIns="91440" bIns="45720" rtlCol="0" anchor="b">
            <a:normAutofit/>
          </a:bodyPr>
          <a:lstStyle/>
          <a:p>
            <a:pPr marR="0" lvl="0" indent="0" defTabSz="457200" fontAlgn="auto">
              <a:spcBef>
                <a:spcPts val="0"/>
              </a:spcBef>
              <a:spcAft>
                <a:spcPts val="600"/>
              </a:spcAft>
              <a:buClrTx/>
              <a:buSzTx/>
              <a:buFontTx/>
              <a:buNone/>
              <a:tabLst/>
              <a:defRPr/>
            </a:pPr>
            <a:fld id="{3A98EE3D-8CD1-4C3F-BD1C-C98C9596463C}" type="slidenum">
              <a:rPr kumimoji="0" lang="en-US" sz="900" b="0" i="0" u="none" strike="noStrike" cap="none" spc="0" normalizeH="0" baseline="0" noProof="0">
                <a:ln>
                  <a:noFill/>
                </a:ln>
                <a:solidFill>
                  <a:schemeClr val="tx1">
                    <a:lumMod val="85000"/>
                    <a:lumOff val="15000"/>
                  </a:schemeClr>
                </a:solidFill>
                <a:effectLst/>
                <a:uLnTx/>
                <a:uFillTx/>
              </a:rPr>
              <a:pPr marR="0" lvl="0" indent="0" defTabSz="457200" fontAlgn="auto">
                <a:spcBef>
                  <a:spcPts val="0"/>
                </a:spcBef>
                <a:spcAft>
                  <a:spcPts val="600"/>
                </a:spcAft>
                <a:buClrTx/>
                <a:buSzTx/>
                <a:buFontTx/>
                <a:buNone/>
                <a:tabLst/>
                <a:defRPr/>
              </a:pPr>
              <a:t>6</a:t>
            </a:fld>
            <a:endParaRPr kumimoji="0" lang="en-US" sz="900" b="0" i="0" u="none" strike="noStrike" cap="none" spc="0" normalizeH="0" baseline="0" noProof="0">
              <a:ln>
                <a:noFill/>
              </a:ln>
              <a:solidFill>
                <a:schemeClr val="tx1">
                  <a:lumMod val="85000"/>
                  <a:lumOff val="15000"/>
                </a:schemeClr>
              </a:solidFill>
              <a:effectLst/>
              <a:uLnTx/>
              <a:uFillTx/>
            </a:endParaRPr>
          </a:p>
        </p:txBody>
      </p:sp>
    </p:spTree>
    <p:extLst>
      <p:ext uri="{BB962C8B-B14F-4D97-AF65-F5344CB8AC3E}">
        <p14:creationId xmlns:p14="http://schemas.microsoft.com/office/powerpoint/2010/main" val="212117402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320" name="Rectangle 13319">
            <a:extLst>
              <a:ext uri="{FF2B5EF4-FFF2-40B4-BE49-F238E27FC236}">
                <a16:creationId xmlns:a16="http://schemas.microsoft.com/office/drawing/2014/main" id="{F04BED5A-E98E-4DA0-BAA5-4F6AB2492D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22" name="Rectangle 13321">
            <a:extLst>
              <a:ext uri="{FF2B5EF4-FFF2-40B4-BE49-F238E27FC236}">
                <a16:creationId xmlns:a16="http://schemas.microsoft.com/office/drawing/2014/main" id="{EB64B94A-E40E-48CE-BD7B-C1A30AE572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3982" y="488542"/>
            <a:ext cx="11244036" cy="5880916"/>
          </a:xfrm>
          <a:prstGeom prst="rect">
            <a:avLst/>
          </a:prstGeom>
          <a:ln w="158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3324" name="Straight Connector 13323">
            <a:extLst>
              <a:ext uri="{FF2B5EF4-FFF2-40B4-BE49-F238E27FC236}">
                <a16:creationId xmlns:a16="http://schemas.microsoft.com/office/drawing/2014/main" id="{49EC5CA6-6479-49D5-B4B5-5643D26B83C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84442" y="2057401"/>
            <a:ext cx="0" cy="27432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sp>
        <p:nvSpPr>
          <p:cNvPr id="13326" name="Rectangle 13325">
            <a:extLst>
              <a:ext uri="{FF2B5EF4-FFF2-40B4-BE49-F238E27FC236}">
                <a16:creationId xmlns:a16="http://schemas.microsoft.com/office/drawing/2014/main" id="{D1B26337-5AA4-470D-9687-5907CB53B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685800"/>
            <a:ext cx="10853928" cy="5486400"/>
          </a:xfrm>
          <a:prstGeom prst="rect">
            <a:avLst/>
          </a:prstGeom>
          <a:noFill/>
          <a:ln w="6350" cap="sq" cmpd="sng" algn="ctr">
            <a:solidFill>
              <a:srgbClr val="FFFFFF"/>
            </a:solidFill>
            <a:prstDash val="solid"/>
            <a:miter lim="800000"/>
          </a:ln>
          <a:effectLst/>
        </p:spPr>
        <p:txBody>
          <a:bodyPr/>
          <a:lstStyle/>
          <a:p>
            <a:endParaRPr lang="en-GB"/>
          </a:p>
        </p:txBody>
      </p:sp>
      <p:sp>
        <p:nvSpPr>
          <p:cNvPr id="13314" name="Title 1">
            <a:extLst>
              <a:ext uri="{FF2B5EF4-FFF2-40B4-BE49-F238E27FC236}">
                <a16:creationId xmlns:a16="http://schemas.microsoft.com/office/drawing/2014/main" id="{FD088FAA-CB64-404C-AF7E-8F58010170EF}"/>
              </a:ext>
            </a:extLst>
          </p:cNvPr>
          <p:cNvSpPr>
            <a:spLocks noGrp="1"/>
          </p:cNvSpPr>
          <p:nvPr>
            <p:ph type="title"/>
          </p:nvPr>
        </p:nvSpPr>
        <p:spPr>
          <a:xfrm>
            <a:off x="866440" y="1000370"/>
            <a:ext cx="3462079" cy="4857262"/>
          </a:xfrm>
        </p:spPr>
        <p:txBody>
          <a:bodyPr>
            <a:normAutofit/>
          </a:bodyPr>
          <a:lstStyle/>
          <a:p>
            <a:pPr algn="r"/>
            <a:r>
              <a:rPr lang="en-GB" altLang="en-US" sz="4400" b="1">
                <a:solidFill>
                  <a:srgbClr val="FFFFFF"/>
                </a:solidFill>
                <a:latin typeface="Arial" panose="020B0604020202020204" pitchFamily="34" charset="0"/>
                <a:cs typeface="Arial" panose="020B0604020202020204" pitchFamily="34" charset="0"/>
              </a:rPr>
              <a:t>Product</a:t>
            </a:r>
            <a:r>
              <a:rPr lang="en-GB" altLang="en-US" sz="4400" b="1">
                <a:solidFill>
                  <a:srgbClr val="FFFFFF"/>
                </a:solidFill>
              </a:rPr>
              <a:t> </a:t>
            </a:r>
          </a:p>
        </p:txBody>
      </p:sp>
      <p:sp>
        <p:nvSpPr>
          <p:cNvPr id="13315" name="Content Placeholder 2">
            <a:extLst>
              <a:ext uri="{FF2B5EF4-FFF2-40B4-BE49-F238E27FC236}">
                <a16:creationId xmlns:a16="http://schemas.microsoft.com/office/drawing/2014/main" id="{E4A06785-7D9B-4CBB-AF86-AD209EC93F99}"/>
              </a:ext>
            </a:extLst>
          </p:cNvPr>
          <p:cNvSpPr>
            <a:spLocks noGrp="1"/>
          </p:cNvSpPr>
          <p:nvPr>
            <p:ph idx="1"/>
          </p:nvPr>
        </p:nvSpPr>
        <p:spPr>
          <a:xfrm>
            <a:off x="4963691" y="1000370"/>
            <a:ext cx="6212310" cy="4857262"/>
          </a:xfrm>
        </p:spPr>
        <p:txBody>
          <a:bodyPr anchor="ctr">
            <a:normAutofit/>
          </a:bodyPr>
          <a:lstStyle/>
          <a:p>
            <a:r>
              <a:rPr lang="en-GB" altLang="en-US" sz="3600" dirty="0">
                <a:solidFill>
                  <a:srgbClr val="FFFFFF"/>
                </a:solidFill>
                <a:latin typeface="Arial" panose="020B0604020202020204" pitchFamily="34" charset="0"/>
                <a:cs typeface="Arial" panose="020B0604020202020204" pitchFamily="34" charset="0"/>
              </a:rPr>
              <a:t>What is the product? </a:t>
            </a:r>
          </a:p>
          <a:p>
            <a:pPr marL="822960" lvl="3" indent="0">
              <a:buNone/>
            </a:pPr>
            <a:r>
              <a:rPr lang="en-GB" altLang="en-US" sz="2000" dirty="0">
                <a:solidFill>
                  <a:srgbClr val="FFFFFF"/>
                </a:solidFill>
              </a:rPr>
              <a:t>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3315">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a:extLst>
              <a:ext uri="{FF2B5EF4-FFF2-40B4-BE49-F238E27FC236}">
                <a16:creationId xmlns:a16="http://schemas.microsoft.com/office/drawing/2014/main" id="{3AA9904F-ECD4-486E-BFA5-2E352C7C4D42}"/>
              </a:ext>
            </a:extLst>
          </p:cNvPr>
          <p:cNvSpPr>
            <a:spLocks noGrp="1"/>
          </p:cNvSpPr>
          <p:nvPr>
            <p:ph type="title"/>
          </p:nvPr>
        </p:nvSpPr>
        <p:spPr>
          <a:xfrm>
            <a:off x="534693" y="695611"/>
            <a:ext cx="8501062" cy="928688"/>
          </a:xfrm>
        </p:spPr>
        <p:txBody>
          <a:bodyPr>
            <a:noAutofit/>
          </a:bodyPr>
          <a:lstStyle/>
          <a:p>
            <a:pPr eaLnBrk="1" hangingPunct="1"/>
            <a:r>
              <a:rPr lang="en-US" altLang="en-US" b="1" dirty="0">
                <a:latin typeface="Arial" panose="020B0604020202020204" pitchFamily="34" charset="0"/>
                <a:cs typeface="Arial" panose="020B0604020202020204" pitchFamily="34" charset="0"/>
              </a:rPr>
              <a:t>Three Levels of </a:t>
            </a:r>
            <a:br>
              <a:rPr lang="en-US" altLang="en-US" b="1" dirty="0">
                <a:latin typeface="Arial" panose="020B0604020202020204" pitchFamily="34" charset="0"/>
                <a:cs typeface="Arial" panose="020B0604020202020204" pitchFamily="34" charset="0"/>
              </a:rPr>
            </a:br>
            <a:r>
              <a:rPr lang="en-US" altLang="en-US" b="1" dirty="0">
                <a:latin typeface="Arial" panose="020B0604020202020204" pitchFamily="34" charset="0"/>
                <a:cs typeface="Arial" panose="020B0604020202020204" pitchFamily="34" charset="0"/>
              </a:rPr>
              <a:t>Product</a:t>
            </a:r>
          </a:p>
        </p:txBody>
      </p:sp>
      <p:sp>
        <p:nvSpPr>
          <p:cNvPr id="4" name="TextBox 3">
            <a:extLst>
              <a:ext uri="{FF2B5EF4-FFF2-40B4-BE49-F238E27FC236}">
                <a16:creationId xmlns:a16="http://schemas.microsoft.com/office/drawing/2014/main" id="{B3F0FA6C-0068-4D47-A1D5-F32A4F51CE4D}"/>
              </a:ext>
            </a:extLst>
          </p:cNvPr>
          <p:cNvSpPr txBox="1"/>
          <p:nvPr/>
        </p:nvSpPr>
        <p:spPr>
          <a:xfrm>
            <a:off x="9906000" y="6175648"/>
            <a:ext cx="2286000" cy="307975"/>
          </a:xfrm>
          <a:prstGeom prst="rect">
            <a:avLst/>
          </a:prstGeom>
          <a:noFill/>
        </p:spPr>
        <p:txBody>
          <a:bodyPr>
            <a:spAutoFit/>
          </a:bodyPr>
          <a:lstStyle/>
          <a:p>
            <a:pPr eaLnBrk="1" hangingPunct="1">
              <a:defRPr/>
            </a:pPr>
            <a:r>
              <a:rPr lang="en-GB" sz="1400" dirty="0" err="1">
                <a:cs typeface="Arial" charset="0"/>
              </a:rPr>
              <a:t>Kotler</a:t>
            </a:r>
            <a:r>
              <a:rPr lang="en-GB" sz="1400" dirty="0">
                <a:cs typeface="Arial" charset="0"/>
              </a:rPr>
              <a:t> &amp; Armstrong (2010)</a:t>
            </a:r>
          </a:p>
        </p:txBody>
      </p:sp>
      <p:sp>
        <p:nvSpPr>
          <p:cNvPr id="5" name="TextBox 4">
            <a:extLst>
              <a:ext uri="{FF2B5EF4-FFF2-40B4-BE49-F238E27FC236}">
                <a16:creationId xmlns:a16="http://schemas.microsoft.com/office/drawing/2014/main" id="{75DF2C89-F52F-418A-B1A5-9F59D23A8F44}"/>
              </a:ext>
            </a:extLst>
          </p:cNvPr>
          <p:cNvSpPr txBox="1"/>
          <p:nvPr/>
        </p:nvSpPr>
        <p:spPr>
          <a:xfrm>
            <a:off x="534693" y="2088985"/>
            <a:ext cx="4852715" cy="3416320"/>
          </a:xfrm>
          <a:prstGeom prst="rect">
            <a:avLst/>
          </a:prstGeom>
          <a:noFill/>
        </p:spPr>
        <p:txBody>
          <a:bodyPr wrap="square">
            <a:spAutoFit/>
          </a:bodyPr>
          <a:lstStyle/>
          <a:p>
            <a:pPr marL="265113" indent="-265113">
              <a:buFont typeface="Arial" pitchFamily="34" charset="0"/>
              <a:buChar char="•"/>
              <a:defRPr/>
            </a:pPr>
            <a:r>
              <a:rPr lang="en-GB" sz="2800" dirty="0">
                <a:latin typeface="Arial" panose="020B0604020202020204" pitchFamily="34" charset="0"/>
                <a:cs typeface="Arial" panose="020B0604020202020204" pitchFamily="34" charset="0"/>
              </a:rPr>
              <a:t>What are the core values a product provides?</a:t>
            </a:r>
          </a:p>
          <a:p>
            <a:pPr>
              <a:defRPr/>
            </a:pPr>
            <a:endParaRPr lang="en-GB" sz="1000" dirty="0">
              <a:latin typeface="Arial" panose="020B0604020202020204" pitchFamily="34" charset="0"/>
              <a:cs typeface="Arial" panose="020B0604020202020204" pitchFamily="34" charset="0"/>
            </a:endParaRPr>
          </a:p>
          <a:p>
            <a:pPr marL="265113" indent="-265113">
              <a:buFont typeface="Arial" pitchFamily="34" charset="0"/>
              <a:buChar char="•"/>
              <a:defRPr/>
            </a:pPr>
            <a:r>
              <a:rPr lang="en-GB" sz="2800" dirty="0">
                <a:latin typeface="Arial" panose="020B0604020202020204" pitchFamily="34" charset="0"/>
                <a:cs typeface="Arial" panose="020B0604020202020204" pitchFamily="34" charset="0"/>
              </a:rPr>
              <a:t>What is the product/service itself?</a:t>
            </a:r>
          </a:p>
          <a:p>
            <a:pPr>
              <a:defRPr/>
            </a:pPr>
            <a:endParaRPr lang="en-GB" sz="1000" dirty="0">
              <a:latin typeface="Arial" panose="020B0604020202020204" pitchFamily="34" charset="0"/>
              <a:cs typeface="Arial" panose="020B0604020202020204" pitchFamily="34" charset="0"/>
            </a:endParaRPr>
          </a:p>
          <a:p>
            <a:pPr marL="265113" indent="-265113">
              <a:buFont typeface="Arial" pitchFamily="34" charset="0"/>
              <a:buChar char="•"/>
              <a:defRPr/>
            </a:pPr>
            <a:r>
              <a:rPr lang="en-GB" sz="2800" dirty="0">
                <a:latin typeface="Arial" panose="020B0604020202020204" pitchFamily="34" charset="0"/>
                <a:cs typeface="Arial" panose="020B0604020202020204" pitchFamily="34" charset="0"/>
              </a:rPr>
              <a:t>What are the added extras that create additional value?</a:t>
            </a:r>
          </a:p>
        </p:txBody>
      </p:sp>
      <p:pic>
        <p:nvPicPr>
          <p:cNvPr id="27653" name="Picture 4" descr="fig08_01wo.jpg">
            <a:extLst>
              <a:ext uri="{FF2B5EF4-FFF2-40B4-BE49-F238E27FC236}">
                <a16:creationId xmlns:a16="http://schemas.microsoft.com/office/drawing/2014/main" id="{06E86EB8-1659-412E-B7D5-7B4679073BD6}"/>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5669280" y="405810"/>
            <a:ext cx="6118180" cy="61181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765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81192" y="702156"/>
            <a:ext cx="11029616" cy="730404"/>
          </a:xfrm>
        </p:spPr>
        <p:txBody>
          <a:bodyPr vert="horz" lIns="91440" tIns="45720" rIns="91440" bIns="45720" rtlCol="0" anchor="b">
            <a:normAutofit fontScale="90000"/>
          </a:bodyPr>
          <a:lstStyle/>
          <a:p>
            <a:r>
              <a:rPr lang="en-US" b="1" kern="1200" cap="all" dirty="0">
                <a:solidFill>
                  <a:schemeClr val="tx1">
                    <a:lumMod val="75000"/>
                    <a:lumOff val="25000"/>
                  </a:schemeClr>
                </a:solidFill>
                <a:latin typeface="Arial" panose="020B0604020202020204" pitchFamily="34" charset="0"/>
                <a:ea typeface="+mj-ea"/>
                <a:cs typeface="Arial" panose="020B0604020202020204" pitchFamily="34" charset="0"/>
              </a:rPr>
              <a:t>Product differentiation</a:t>
            </a: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a:xfrm>
            <a:off x="581192" y="6423914"/>
            <a:ext cx="6917210" cy="365125"/>
          </a:xfrm>
        </p:spPr>
        <p:txBody>
          <a:bodyPr vert="horz" lIns="91440" tIns="45720" rIns="91440" bIns="45720" rtlCol="0" anchor="ctr">
            <a:normAutofit/>
          </a:bodyPr>
          <a:lstStyle/>
          <a:p>
            <a:pPr marR="0" lvl="0" indent="0" defTabSz="457200" fontAlgn="auto">
              <a:spcBef>
                <a:spcPts val="0"/>
              </a:spcBef>
              <a:spcAft>
                <a:spcPts val="0"/>
              </a:spcAft>
              <a:buClrTx/>
              <a:buSzTx/>
              <a:buFontTx/>
              <a:buNone/>
              <a:tabLst/>
              <a:defRPr/>
            </a:pPr>
            <a:endParaRPr kumimoji="0" lang="en-US" sz="900" b="0" i="0" u="none" strike="noStrike" kern="1200" cap="all" spc="0" normalizeH="0" baseline="0" noProof="0" dirty="0">
              <a:ln>
                <a:noFill/>
              </a:ln>
              <a:solidFill>
                <a:schemeClr val="tx1">
                  <a:lumMod val="75000"/>
                  <a:lumOff val="25000"/>
                </a:schemeClr>
              </a:solidFill>
              <a:effectLst/>
              <a:uLnTx/>
              <a:uFillTx/>
              <a:latin typeface="+mn-lt"/>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a:xfrm>
            <a:off x="10558300" y="6423914"/>
            <a:ext cx="1052510" cy="365125"/>
          </a:xfrm>
        </p:spPr>
        <p:txBody>
          <a:bodyPr vert="horz" lIns="91440" tIns="45720" rIns="91440" bIns="45720" rtlCol="0" anchor="ctr">
            <a:normAutofit/>
          </a:bodyPr>
          <a:lstStyle/>
          <a:p>
            <a:pPr marR="0" lvl="0" indent="0" defTabSz="457200" fontAlgn="auto">
              <a:spcBef>
                <a:spcPts val="0"/>
              </a:spcBef>
              <a:spcAft>
                <a:spcPts val="600"/>
              </a:spcAft>
              <a:buClrTx/>
              <a:buSzTx/>
              <a:buFontTx/>
              <a:buNone/>
              <a:tabLst/>
              <a:defRPr/>
            </a:pPr>
            <a:fld id="{3A98EE3D-8CD1-4C3F-BD1C-C98C9596463C}" type="slidenum">
              <a:rPr kumimoji="0" lang="en-US" b="0" i="0" u="none" strike="noStrike" cap="none" spc="0" normalizeH="0" baseline="0" noProof="0" smtClean="0">
                <a:ln>
                  <a:noFill/>
                </a:ln>
                <a:effectLst/>
                <a:uLnTx/>
                <a:uFillTx/>
              </a:rPr>
              <a:pPr marR="0" lvl="0" indent="0" defTabSz="457200" fontAlgn="auto">
                <a:spcBef>
                  <a:spcPts val="0"/>
                </a:spcBef>
                <a:spcAft>
                  <a:spcPts val="600"/>
                </a:spcAft>
                <a:buClrTx/>
                <a:buSzTx/>
                <a:buFontTx/>
                <a:buNone/>
                <a:tabLst/>
                <a:defRPr/>
              </a:pPr>
              <a:t>9</a:t>
            </a:fld>
            <a:endParaRPr kumimoji="0" lang="en-US" b="0" i="0" u="none" strike="noStrike" cap="none" spc="0" normalizeH="0" baseline="0" noProof="0">
              <a:ln>
                <a:noFill/>
              </a:ln>
              <a:effectLst/>
              <a:uLnTx/>
              <a:uFillTx/>
            </a:endParaRPr>
          </a:p>
        </p:txBody>
      </p:sp>
      <p:graphicFrame>
        <p:nvGraphicFramePr>
          <p:cNvPr id="24" name="TextBox 2">
            <a:extLst>
              <a:ext uri="{FF2B5EF4-FFF2-40B4-BE49-F238E27FC236}">
                <a16:creationId xmlns:a16="http://schemas.microsoft.com/office/drawing/2014/main" id="{311AA343-3F65-C14A-6AF8-9F92801DDC0C}"/>
              </a:ext>
            </a:extLst>
          </p:cNvPr>
          <p:cNvGraphicFramePr/>
          <p:nvPr>
            <p:extLst>
              <p:ext uri="{D42A27DB-BD31-4B8C-83A1-F6EECF244321}">
                <p14:modId xmlns:p14="http://schemas.microsoft.com/office/powerpoint/2010/main" val="168620587"/>
              </p:ext>
            </p:extLst>
          </p:nvPr>
        </p:nvGraphicFramePr>
        <p:xfrm>
          <a:off x="106530" y="2336801"/>
          <a:ext cx="6814571" cy="350137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8" name="Picture 7">
            <a:extLst>
              <a:ext uri="{FF2B5EF4-FFF2-40B4-BE49-F238E27FC236}">
                <a16:creationId xmlns:a16="http://schemas.microsoft.com/office/drawing/2014/main" id="{4352CE25-0ABC-57A9-4E1A-0D03C81193BF}"/>
              </a:ext>
            </a:extLst>
          </p:cNvPr>
          <p:cNvPicPr>
            <a:picLocks noChangeAspect="1"/>
          </p:cNvPicPr>
          <p:nvPr/>
        </p:nvPicPr>
        <p:blipFill>
          <a:blip r:embed="rId7" cstate="screen">
            <a:extLst>
              <a:ext uri="{28A0092B-C50C-407E-A947-70E740481C1C}">
                <a14:useLocalDpi xmlns:a14="http://schemas.microsoft.com/office/drawing/2010/main"/>
              </a:ext>
            </a:extLst>
          </a:blip>
          <a:stretch>
            <a:fillRect/>
          </a:stretch>
        </p:blipFill>
        <p:spPr>
          <a:xfrm>
            <a:off x="6921101" y="2218485"/>
            <a:ext cx="5025900" cy="3108960"/>
          </a:xfrm>
          <a:prstGeom prst="rect">
            <a:avLst/>
          </a:prstGeom>
        </p:spPr>
      </p:pic>
    </p:spTree>
    <p:extLst>
      <p:ext uri="{BB962C8B-B14F-4D97-AF65-F5344CB8AC3E}">
        <p14:creationId xmlns:p14="http://schemas.microsoft.com/office/powerpoint/2010/main" val="8130199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75894" y="729658"/>
            <a:ext cx="11029616" cy="579590"/>
          </a:xfrm>
        </p:spPr>
        <p:txBody>
          <a:bodyPr>
            <a:normAutofit fontScale="90000"/>
          </a:bodyPr>
          <a:lstStyle/>
          <a:p>
            <a:r>
              <a:rPr lang="en-GB" b="1" dirty="0">
                <a:latin typeface="Arial" panose="020B0604020202020204" pitchFamily="34" charset="0"/>
                <a:cs typeface="Arial" panose="020B0604020202020204" pitchFamily="34" charset="0"/>
              </a:rPr>
              <a:t>Product Differentiation</a:t>
            </a: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US" sz="9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graphicFrame>
        <p:nvGraphicFramePr>
          <p:cNvPr id="6" name="Table 6">
            <a:extLst>
              <a:ext uri="{FF2B5EF4-FFF2-40B4-BE49-F238E27FC236}">
                <a16:creationId xmlns:a16="http://schemas.microsoft.com/office/drawing/2014/main" id="{52CAA0A7-9FAB-485B-6CDB-7AFA791CC308}"/>
              </a:ext>
            </a:extLst>
          </p:cNvPr>
          <p:cNvGraphicFramePr>
            <a:graphicFrameLocks noGrp="1"/>
          </p:cNvGraphicFramePr>
          <p:nvPr>
            <p:extLst>
              <p:ext uri="{D42A27DB-BD31-4B8C-83A1-F6EECF244321}">
                <p14:modId xmlns:p14="http://schemas.microsoft.com/office/powerpoint/2010/main" val="3585071316"/>
              </p:ext>
            </p:extLst>
          </p:nvPr>
        </p:nvGraphicFramePr>
        <p:xfrm>
          <a:off x="172720" y="1625600"/>
          <a:ext cx="11785599" cy="4807016"/>
        </p:xfrm>
        <a:graphic>
          <a:graphicData uri="http://schemas.openxmlformats.org/drawingml/2006/table">
            <a:tbl>
              <a:tblPr firstRow="1" bandRow="1">
                <a:tableStyleId>{72833802-FEF1-4C79-8D5D-14CF1EAF98D9}</a:tableStyleId>
              </a:tblPr>
              <a:tblGrid>
                <a:gridCol w="3928533">
                  <a:extLst>
                    <a:ext uri="{9D8B030D-6E8A-4147-A177-3AD203B41FA5}">
                      <a16:colId xmlns:a16="http://schemas.microsoft.com/office/drawing/2014/main" val="1153792383"/>
                    </a:ext>
                  </a:extLst>
                </a:gridCol>
                <a:gridCol w="3928533">
                  <a:extLst>
                    <a:ext uri="{9D8B030D-6E8A-4147-A177-3AD203B41FA5}">
                      <a16:colId xmlns:a16="http://schemas.microsoft.com/office/drawing/2014/main" val="2539369271"/>
                    </a:ext>
                  </a:extLst>
                </a:gridCol>
                <a:gridCol w="3928533">
                  <a:extLst>
                    <a:ext uri="{9D8B030D-6E8A-4147-A177-3AD203B41FA5}">
                      <a16:colId xmlns:a16="http://schemas.microsoft.com/office/drawing/2014/main" val="1538658123"/>
                    </a:ext>
                  </a:extLst>
                </a:gridCol>
              </a:tblGrid>
              <a:tr h="448497">
                <a:tc>
                  <a:txBody>
                    <a:bodyPr/>
                    <a:lstStyle/>
                    <a:p>
                      <a:pPr algn="l" fontAlgn="b"/>
                      <a:r>
                        <a:rPr lang="en-GB" sz="2400" dirty="0">
                          <a:effectLst/>
                          <a:latin typeface="Arial" panose="020B0604020202020204" pitchFamily="34" charset="0"/>
                          <a:cs typeface="Arial" panose="020B0604020202020204" pitchFamily="34" charset="0"/>
                        </a:rPr>
                        <a:t>Core Differentiation</a:t>
                      </a:r>
                    </a:p>
                  </a:txBody>
                  <a:tcPr anchor="b"/>
                </a:tc>
                <a:tc>
                  <a:txBody>
                    <a:bodyPr/>
                    <a:lstStyle/>
                    <a:p>
                      <a:pPr algn="l" fontAlgn="b"/>
                      <a:r>
                        <a:rPr lang="en-GB" sz="2400" dirty="0">
                          <a:effectLst/>
                          <a:latin typeface="Arial" panose="020B0604020202020204" pitchFamily="34" charset="0"/>
                          <a:cs typeface="Arial" panose="020B0604020202020204" pitchFamily="34" charset="0"/>
                        </a:rPr>
                        <a:t>Actual Differentiation</a:t>
                      </a:r>
                    </a:p>
                  </a:txBody>
                  <a:tcPr anchor="b"/>
                </a:tc>
                <a:tc>
                  <a:txBody>
                    <a:bodyPr/>
                    <a:lstStyle/>
                    <a:p>
                      <a:pPr algn="l" fontAlgn="b"/>
                      <a:r>
                        <a:rPr lang="en-GB" sz="2400" dirty="0">
                          <a:effectLst/>
                        </a:rPr>
                        <a:t>Augmented Differentiation</a:t>
                      </a:r>
                    </a:p>
                  </a:txBody>
                  <a:tcPr anchor="b"/>
                </a:tc>
                <a:extLst>
                  <a:ext uri="{0D108BD9-81ED-4DB2-BD59-A6C34878D82A}">
                    <a16:rowId xmlns:a16="http://schemas.microsoft.com/office/drawing/2014/main" val="2687610851"/>
                  </a:ext>
                </a:extLst>
              </a:tr>
              <a:tr h="4349816">
                <a:tc>
                  <a:txBody>
                    <a:bodyPr/>
                    <a:lstStyle/>
                    <a:p>
                      <a:pPr marL="285750" indent="-285750" fontAlgn="t">
                        <a:buFont typeface="Arial" panose="020B0604020202020204" pitchFamily="34" charset="0"/>
                        <a:buChar char="•"/>
                      </a:pPr>
                      <a:r>
                        <a:rPr lang="en-GB" sz="2000" b="1" dirty="0">
                          <a:solidFill>
                            <a:srgbClr val="595959"/>
                          </a:solidFill>
                          <a:effectLst/>
                          <a:latin typeface="Arial" panose="020B0604020202020204" pitchFamily="34" charset="0"/>
                          <a:cs typeface="Arial" panose="020B0604020202020204" pitchFamily="34" charset="0"/>
                        </a:rPr>
                        <a:t>Occurs as a result of new disruptive technology or techniques</a:t>
                      </a:r>
                    </a:p>
                    <a:p>
                      <a:pPr marL="0" indent="0" fontAlgn="t">
                        <a:buFont typeface="Arial" panose="020B0604020202020204" pitchFamily="34" charset="0"/>
                        <a:buNone/>
                      </a:pPr>
                      <a:endParaRPr lang="en-GB" sz="2000" dirty="0">
                        <a:solidFill>
                          <a:srgbClr val="595959"/>
                        </a:solidFill>
                        <a:effectLst/>
                        <a:latin typeface="Arial" panose="020B0604020202020204" pitchFamily="34" charset="0"/>
                        <a:cs typeface="Arial" panose="020B0604020202020204" pitchFamily="34" charset="0"/>
                      </a:endParaRPr>
                    </a:p>
                    <a:p>
                      <a:pPr marL="285750" indent="-285750" fontAlgn="t">
                        <a:buFont typeface="Arial" panose="020B0604020202020204" pitchFamily="34" charset="0"/>
                        <a:buChar char="•"/>
                      </a:pPr>
                      <a:r>
                        <a:rPr lang="en-GB" sz="2000" dirty="0">
                          <a:solidFill>
                            <a:srgbClr val="595959"/>
                          </a:solidFill>
                          <a:effectLst/>
                          <a:latin typeface="Arial" panose="020B0604020202020204" pitchFamily="34" charset="0"/>
                          <a:cs typeface="Arial" panose="020B0604020202020204" pitchFamily="34" charset="0"/>
                        </a:rPr>
                        <a:t>Example: the TV faces a challenge from new competitors (Netflix) who have moved away from the model of providing a certain show at a certain time, by releasing every episode of a new season at once for customers to view when and where they want</a:t>
                      </a:r>
                      <a:r>
                        <a:rPr lang="en-GB" sz="2000" dirty="0">
                          <a:solidFill>
                            <a:srgbClr val="595959"/>
                          </a:solidFill>
                          <a:effectLst/>
                        </a:rPr>
                        <a:t>.</a:t>
                      </a:r>
                    </a:p>
                  </a:txBody>
                  <a:tcPr marL="15240" marR="15240" marT="15240" marB="15240"/>
                </a:tc>
                <a:tc>
                  <a:txBody>
                    <a:bodyPr/>
                    <a:lstStyle/>
                    <a:p>
                      <a:pPr marL="285750" indent="-285750" fontAlgn="t">
                        <a:buFont typeface="Arial" panose="020B0604020202020204" pitchFamily="34" charset="0"/>
                        <a:buChar char="•"/>
                      </a:pPr>
                      <a:r>
                        <a:rPr lang="en-GB" sz="2000" b="1" dirty="0">
                          <a:solidFill>
                            <a:srgbClr val="595959"/>
                          </a:solidFill>
                          <a:effectLst/>
                          <a:latin typeface="Arial" panose="020B0604020202020204" pitchFamily="34" charset="0"/>
                          <a:cs typeface="Arial" panose="020B0604020202020204" pitchFamily="34" charset="0"/>
                        </a:rPr>
                        <a:t>When a business competes by having superior quality, functionality, or design</a:t>
                      </a:r>
                    </a:p>
                    <a:p>
                      <a:pPr marL="285750" indent="-285750" fontAlgn="t">
                        <a:buFont typeface="Arial" panose="020B0604020202020204" pitchFamily="34" charset="0"/>
                        <a:buChar char="•"/>
                      </a:pPr>
                      <a:endParaRPr lang="en-GB" sz="2000" b="1" dirty="0">
                        <a:solidFill>
                          <a:srgbClr val="595959"/>
                        </a:solidFill>
                        <a:effectLst/>
                        <a:latin typeface="Arial" panose="020B0604020202020204" pitchFamily="34" charset="0"/>
                        <a:cs typeface="Arial" panose="020B0604020202020204" pitchFamily="34" charset="0"/>
                      </a:endParaRPr>
                    </a:p>
                    <a:p>
                      <a:pPr marL="285750" indent="-285750" fontAlgn="t">
                        <a:buFont typeface="Arial" panose="020B0604020202020204" pitchFamily="34" charset="0"/>
                        <a:buChar char="•"/>
                      </a:pPr>
                      <a:r>
                        <a:rPr lang="en-GB" sz="2000" dirty="0">
                          <a:solidFill>
                            <a:srgbClr val="595959"/>
                          </a:solidFill>
                          <a:effectLst/>
                          <a:latin typeface="Arial" panose="020B0604020202020204" pitchFamily="34" charset="0"/>
                          <a:cs typeface="Arial" panose="020B0604020202020204" pitchFamily="34" charset="0"/>
                        </a:rPr>
                        <a:t>Mobile phones tend to compete on this basis. E.g. better speakers, higher resolution screens, curved aluminium backs, etc.</a:t>
                      </a:r>
                    </a:p>
                  </a:txBody>
                  <a:tcPr marL="15240" marR="15240" marT="15240" marB="15240"/>
                </a:tc>
                <a:tc>
                  <a:txBody>
                    <a:bodyPr/>
                    <a:lstStyle/>
                    <a:p>
                      <a:pPr marL="285750" indent="-285750" fontAlgn="t">
                        <a:buFont typeface="Arial" panose="020B0604020202020204" pitchFamily="34" charset="0"/>
                        <a:buChar char="•"/>
                      </a:pPr>
                      <a:r>
                        <a:rPr lang="en-GB" sz="2000" b="1" dirty="0">
                          <a:solidFill>
                            <a:srgbClr val="595959"/>
                          </a:solidFill>
                          <a:effectLst/>
                          <a:latin typeface="Arial" panose="020B0604020202020204" pitchFamily="34" charset="0"/>
                          <a:cs typeface="Arial" panose="020B0604020202020204" pitchFamily="34" charset="0"/>
                        </a:rPr>
                        <a:t>Most differentiation happens at this level</a:t>
                      </a:r>
                    </a:p>
                    <a:p>
                      <a:pPr marL="285750" indent="-285750" fontAlgn="t">
                        <a:buFont typeface="Arial" panose="020B0604020202020204" pitchFamily="34" charset="0"/>
                        <a:buChar char="•"/>
                      </a:pPr>
                      <a:endParaRPr lang="en-GB" sz="2000" b="1" dirty="0">
                        <a:solidFill>
                          <a:srgbClr val="595959"/>
                        </a:solidFill>
                        <a:effectLst/>
                        <a:latin typeface="Arial" panose="020B0604020202020204" pitchFamily="34" charset="0"/>
                        <a:cs typeface="Arial" panose="020B0604020202020204" pitchFamily="34" charset="0"/>
                      </a:endParaRPr>
                    </a:p>
                    <a:p>
                      <a:pPr marL="285750" indent="-285750" fontAlgn="t">
                        <a:buFont typeface="Arial" panose="020B0604020202020204" pitchFamily="34" charset="0"/>
                        <a:buChar char="•"/>
                      </a:pPr>
                      <a:endParaRPr lang="en-GB" sz="2000" dirty="0">
                        <a:solidFill>
                          <a:srgbClr val="595959"/>
                        </a:solidFill>
                        <a:effectLst/>
                        <a:latin typeface="Arial" panose="020B0604020202020204" pitchFamily="34" charset="0"/>
                        <a:cs typeface="Arial" panose="020B0604020202020204" pitchFamily="34" charset="0"/>
                      </a:endParaRPr>
                    </a:p>
                    <a:p>
                      <a:pPr marL="285750" indent="-285750" fontAlgn="t">
                        <a:buFont typeface="Arial" panose="020B0604020202020204" pitchFamily="34" charset="0"/>
                        <a:buChar char="•"/>
                      </a:pPr>
                      <a:r>
                        <a:rPr lang="en-GB" sz="2000" dirty="0">
                          <a:solidFill>
                            <a:srgbClr val="595959"/>
                          </a:solidFill>
                          <a:effectLst/>
                          <a:latin typeface="Arial" panose="020B0604020202020204" pitchFamily="34" charset="0"/>
                          <a:cs typeface="Arial" panose="020B0604020202020204" pitchFamily="34" charset="0"/>
                        </a:rPr>
                        <a:t>By building an admired and respected brand, Apple can charge premium prices on their product ranges.</a:t>
                      </a:r>
                    </a:p>
                  </a:txBody>
                  <a:tcPr marL="15240" marR="15240" marT="15240" marB="15240"/>
                </a:tc>
                <a:extLst>
                  <a:ext uri="{0D108BD9-81ED-4DB2-BD59-A6C34878D82A}">
                    <a16:rowId xmlns:a16="http://schemas.microsoft.com/office/drawing/2014/main" val="1368446967"/>
                  </a:ext>
                </a:extLst>
              </a:tr>
            </a:tbl>
          </a:graphicData>
        </a:graphic>
      </p:graphicFrame>
    </p:spTree>
    <p:extLst>
      <p:ext uri="{BB962C8B-B14F-4D97-AF65-F5344CB8AC3E}">
        <p14:creationId xmlns:p14="http://schemas.microsoft.com/office/powerpoint/2010/main" val="139712959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69" name="Rectangle 4">
            <a:extLst>
              <a:ext uri="{FF2B5EF4-FFF2-40B4-BE49-F238E27FC236}">
                <a16:creationId xmlns:a16="http://schemas.microsoft.com/office/drawing/2014/main" id="{1E4C0BC2-994B-4097-9349-2AA656BBD209}"/>
              </a:ext>
            </a:extLst>
          </p:cNvPr>
          <p:cNvSpPr>
            <a:spLocks noGrp="1" noChangeArrowheads="1"/>
          </p:cNvSpPr>
          <p:nvPr>
            <p:ph type="title"/>
          </p:nvPr>
        </p:nvSpPr>
        <p:spPr>
          <a:xfrm>
            <a:off x="412303" y="353380"/>
            <a:ext cx="8207375" cy="1143000"/>
          </a:xfrm>
        </p:spPr>
        <p:txBody>
          <a:bodyPr>
            <a:normAutofit fontScale="90000"/>
          </a:bodyPr>
          <a:lstStyle/>
          <a:p>
            <a:pPr eaLnBrk="1" hangingPunct="1">
              <a:defRPr/>
            </a:pPr>
            <a:r>
              <a:rPr lang="en-GB" sz="6000" b="1" dirty="0">
                <a:latin typeface="Arial" panose="020B0604020202020204" pitchFamily="34" charset="0"/>
                <a:cs typeface="Arial" panose="020B0604020202020204" pitchFamily="34" charset="0"/>
              </a:rPr>
              <a:t>Product Life Cycle</a:t>
            </a:r>
            <a:br>
              <a:rPr lang="en-GB" sz="4000" dirty="0">
                <a:solidFill>
                  <a:srgbClr val="FF3399"/>
                </a:solidFill>
              </a:rPr>
            </a:br>
            <a:endParaRPr lang="en-GB" sz="3100" dirty="0"/>
          </a:p>
        </p:txBody>
      </p:sp>
      <p:pic>
        <p:nvPicPr>
          <p:cNvPr id="31747" name="Picture 2" descr="\\server2\FIG_FILE\SAGE_LONDON\SGUK_BK\MASTERSON_4047\FIG\Ch 06\4047-Ex-06x04.eps">
            <a:extLst>
              <a:ext uri="{FF2B5EF4-FFF2-40B4-BE49-F238E27FC236}">
                <a16:creationId xmlns:a16="http://schemas.microsoft.com/office/drawing/2014/main" id="{F45481D7-D6E2-4E3B-B5E1-4A6095DDF1E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52778" y="613955"/>
            <a:ext cx="9770163" cy="59167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174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E94681D-2A4C-4A8D-B9B5-31D440D032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8DE9B99-ADEF-4DA4-A716-52D0A8BE53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txBody>
          <a:bodyPr/>
          <a:lstStyle/>
          <a:p>
            <a:endParaRPr lang="en-GB"/>
          </a:p>
        </p:txBody>
      </p:sp>
      <p:sp>
        <p:nvSpPr>
          <p:cNvPr id="14" name="Rectangle 13">
            <a:extLst>
              <a:ext uri="{FF2B5EF4-FFF2-40B4-BE49-F238E27FC236}">
                <a16:creationId xmlns:a16="http://schemas.microsoft.com/office/drawing/2014/main" id="{6E20860D-8992-496E-BC22-8450E344BE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txBody>
          <a:bodyPr/>
          <a:lstStyle/>
          <a:p>
            <a:endParaRPr lang="en-GB"/>
          </a:p>
        </p:txBody>
      </p:sp>
      <p:sp>
        <p:nvSpPr>
          <p:cNvPr id="16" name="Rectangle 15">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8" name="Rectangle 17">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txBody>
          <a:bodyPr/>
          <a:lstStyle/>
          <a:p>
            <a:endParaRPr lang="en-GB"/>
          </a:p>
        </p:txBody>
      </p:sp>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1175512" y="629587"/>
            <a:ext cx="9792208" cy="854439"/>
          </a:xfrm>
        </p:spPr>
        <p:txBody>
          <a:bodyPr vert="horz" lIns="91440" tIns="45720" rIns="91440" bIns="45720" rtlCol="0" anchor="ctr">
            <a:normAutofit/>
          </a:bodyPr>
          <a:lstStyle/>
          <a:p>
            <a:r>
              <a:rPr lang="en-US" b="1" spc="0" dirty="0">
                <a:latin typeface="Arial" panose="020B0604020202020204" pitchFamily="34" charset="0"/>
                <a:cs typeface="Arial" panose="020B0604020202020204" pitchFamily="34" charset="0"/>
              </a:rPr>
              <a:t>Product Life Cycle (PLC) Facts</a:t>
            </a:r>
          </a:p>
        </p:txBody>
      </p:sp>
      <p:sp>
        <p:nvSpPr>
          <p:cNvPr id="3" name="TextBox 2">
            <a:extLst>
              <a:ext uri="{FF2B5EF4-FFF2-40B4-BE49-F238E27FC236}">
                <a16:creationId xmlns:a16="http://schemas.microsoft.com/office/drawing/2014/main" id="{1A63A293-6A4B-481D-8960-BE437C3CF946}"/>
              </a:ext>
            </a:extLst>
          </p:cNvPr>
          <p:cNvSpPr txBox="1"/>
          <p:nvPr/>
        </p:nvSpPr>
        <p:spPr>
          <a:xfrm>
            <a:off x="371855" y="1738709"/>
            <a:ext cx="11170571" cy="4870468"/>
          </a:xfrm>
          <a:prstGeom prst="rect">
            <a:avLst/>
          </a:prstGeom>
        </p:spPr>
        <p:txBody>
          <a:bodyPr vert="horz" lIns="91440" tIns="45720" rIns="91440" bIns="45720" rtlCol="0">
            <a:noAutofit/>
          </a:bodyPr>
          <a:lstStyle/>
          <a:p>
            <a:pPr marL="742950" marR="0" lvl="1" indent="-182880" fontAlgn="auto">
              <a:spcBef>
                <a:spcPct val="20000"/>
              </a:spcBef>
              <a:spcAft>
                <a:spcPts val="600"/>
              </a:spcAft>
              <a:buClr>
                <a:schemeClr val="tx1">
                  <a:lumMod val="85000"/>
                  <a:lumOff val="15000"/>
                </a:schemeClr>
              </a:buClr>
              <a:buSzPct val="92000"/>
              <a:buFont typeface="Garamond" pitchFamily="18" charset="0"/>
              <a:buChar char="◦"/>
              <a:tabLst/>
              <a:defRPr/>
            </a:pPr>
            <a:r>
              <a:rPr kumimoji="0" lang="en-US" sz="2400" b="0" i="0" u="none" strike="noStrike" cap="none" spc="0" normalizeH="0" baseline="0" noProof="0" dirty="0">
                <a:ln>
                  <a:noFill/>
                </a:ln>
                <a:effectLst/>
                <a:uLnTx/>
                <a:uFillTx/>
                <a:latin typeface="Arial" panose="020B0604020202020204" pitchFamily="34" charset="0"/>
                <a:cs typeface="Arial" panose="020B0604020202020204" pitchFamily="34" charset="0"/>
              </a:rPr>
              <a:t>PLCs vary from product to product</a:t>
            </a:r>
          </a:p>
          <a:p>
            <a:pPr marL="742950" lvl="1" indent="-182880">
              <a:spcBef>
                <a:spcPct val="20000"/>
              </a:spcBef>
              <a:spcAft>
                <a:spcPts val="600"/>
              </a:spcAft>
              <a:buClr>
                <a:schemeClr val="tx1">
                  <a:lumMod val="85000"/>
                  <a:lumOff val="15000"/>
                </a:schemeClr>
              </a:buClr>
              <a:buSzPct val="92000"/>
              <a:buFont typeface="Garamond" pitchFamily="18" charset="0"/>
              <a:buChar char="◦"/>
              <a:defRPr/>
            </a:pPr>
            <a:r>
              <a:rPr kumimoji="0" lang="en-US" sz="2400" b="0" i="0" u="none" strike="noStrike" cap="none" spc="0" normalizeH="0" baseline="0" noProof="0" dirty="0">
                <a:ln>
                  <a:noFill/>
                </a:ln>
                <a:effectLst/>
                <a:uLnTx/>
                <a:uFillTx/>
                <a:latin typeface="Arial" panose="020B0604020202020204" pitchFamily="34" charset="0"/>
                <a:cs typeface="Arial" panose="020B0604020202020204" pitchFamily="34" charset="0"/>
              </a:rPr>
              <a:t>Not all products will follow the PLC, some products may not get out of the first phase</a:t>
            </a:r>
          </a:p>
          <a:p>
            <a:pPr marL="742950" marR="0" lvl="1" indent="-182880" fontAlgn="auto">
              <a:spcBef>
                <a:spcPct val="20000"/>
              </a:spcBef>
              <a:spcAft>
                <a:spcPts val="600"/>
              </a:spcAft>
              <a:buClr>
                <a:schemeClr val="tx1">
                  <a:lumMod val="85000"/>
                  <a:lumOff val="15000"/>
                </a:schemeClr>
              </a:buClr>
              <a:buSzPct val="92000"/>
              <a:buFont typeface="Garamond" pitchFamily="18" charset="0"/>
              <a:buChar char="◦"/>
              <a:tabLst/>
              <a:defRPr/>
            </a:pPr>
            <a:r>
              <a:rPr kumimoji="0" lang="en-US" sz="2400" b="0" i="0" u="none" strike="noStrike" cap="none" spc="0" normalizeH="0" baseline="0" noProof="0" dirty="0">
                <a:ln>
                  <a:noFill/>
                </a:ln>
                <a:effectLst/>
                <a:uLnTx/>
                <a:uFillTx/>
                <a:latin typeface="Arial" panose="020B0604020202020204" pitchFamily="34" charset="0"/>
                <a:cs typeface="Arial" panose="020B0604020202020204" pitchFamily="34" charset="0"/>
              </a:rPr>
              <a:t>Price and promotion are determined at the introduction/product development phase</a:t>
            </a:r>
          </a:p>
          <a:p>
            <a:pPr marL="742950" marR="0" lvl="1" indent="-182880" fontAlgn="auto">
              <a:spcBef>
                <a:spcPct val="20000"/>
              </a:spcBef>
              <a:spcAft>
                <a:spcPts val="600"/>
              </a:spcAft>
              <a:buClr>
                <a:schemeClr val="tx1">
                  <a:lumMod val="85000"/>
                  <a:lumOff val="15000"/>
                </a:schemeClr>
              </a:buClr>
              <a:buSzPct val="92000"/>
              <a:buFont typeface="Garamond" pitchFamily="18" charset="0"/>
              <a:buChar char="◦"/>
              <a:tabLst/>
              <a:defRPr/>
            </a:pPr>
            <a:r>
              <a:rPr kumimoji="0" lang="en-US" sz="2400" b="0" i="0" u="none" strike="noStrike" cap="none" spc="0" normalizeH="0" baseline="0" noProof="0" dirty="0">
                <a:ln>
                  <a:noFill/>
                </a:ln>
                <a:effectLst/>
                <a:uLnTx/>
                <a:uFillTx/>
                <a:latin typeface="Arial" panose="020B0604020202020204" pitchFamily="34" charset="0"/>
                <a:cs typeface="Arial" panose="020B0604020202020204" pitchFamily="34" charset="0"/>
              </a:rPr>
              <a:t>The time-space of each phase is different from product to product: a product may experience a short growth stage but a long maturity stage</a:t>
            </a:r>
          </a:p>
          <a:p>
            <a:pPr marL="742950" marR="0" lvl="1" indent="-182880" fontAlgn="auto">
              <a:spcBef>
                <a:spcPct val="20000"/>
              </a:spcBef>
              <a:spcAft>
                <a:spcPts val="600"/>
              </a:spcAft>
              <a:buClr>
                <a:schemeClr val="tx1">
                  <a:lumMod val="85000"/>
                  <a:lumOff val="15000"/>
                </a:schemeClr>
              </a:buClr>
              <a:buSzPct val="92000"/>
              <a:buFont typeface="Garamond" pitchFamily="18" charset="0"/>
              <a:buChar char="◦"/>
              <a:tabLst/>
              <a:defRPr/>
            </a:pPr>
            <a:r>
              <a:rPr kumimoji="0" lang="en-US" sz="2400" b="0" i="0" u="none" strike="noStrike" cap="none" spc="0" normalizeH="0" baseline="0" noProof="0" dirty="0">
                <a:ln>
                  <a:noFill/>
                </a:ln>
                <a:effectLst/>
                <a:uLnTx/>
                <a:uFillTx/>
                <a:latin typeface="Arial" panose="020B0604020202020204" pitchFamily="34" charset="0"/>
                <a:cs typeface="Arial" panose="020B0604020202020204" pitchFamily="34" charset="0"/>
              </a:rPr>
              <a:t>A product may be in different phases of its lifecycle in different market segments: e.g. it may be in the maturity phase in a domestic market, whilst in a growth phase in an overseas market</a:t>
            </a: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a:xfrm>
            <a:off x="9504680" y="6221173"/>
            <a:ext cx="1463040" cy="274320"/>
          </a:xfrm>
        </p:spPr>
        <p:txBody>
          <a:bodyPr vert="horz" lIns="91440" tIns="45720" rIns="91440" bIns="45720" rtlCol="0" anchor="b">
            <a:normAutofit/>
          </a:bodyPr>
          <a:lstStyle/>
          <a:p>
            <a:pPr marR="0" lvl="0" indent="0" defTabSz="457200" fontAlgn="auto">
              <a:spcBef>
                <a:spcPts val="0"/>
              </a:spcBef>
              <a:spcAft>
                <a:spcPts val="600"/>
              </a:spcAft>
              <a:buClrTx/>
              <a:buSzTx/>
              <a:buFontTx/>
              <a:buNone/>
              <a:tabLst/>
              <a:defRPr/>
            </a:pPr>
            <a:fld id="{3A98EE3D-8CD1-4C3F-BD1C-C98C9596463C}" type="slidenum">
              <a:rPr kumimoji="0" lang="en-US" b="0" i="0" u="none" strike="noStrike" cap="none" spc="0" normalizeH="0" baseline="0" noProof="0" smtClean="0">
                <a:ln>
                  <a:noFill/>
                </a:ln>
                <a:effectLst/>
                <a:uLnTx/>
                <a:uFillTx/>
              </a:rPr>
              <a:pPr marR="0" lvl="0" indent="0" defTabSz="457200" fontAlgn="auto">
                <a:spcBef>
                  <a:spcPts val="0"/>
                </a:spcBef>
                <a:spcAft>
                  <a:spcPts val="600"/>
                </a:spcAft>
                <a:buClrTx/>
                <a:buSzTx/>
                <a:buFontTx/>
                <a:buNone/>
                <a:tabLst/>
                <a:defRPr/>
              </a:pPr>
              <a:t>12</a:t>
            </a:fld>
            <a:endParaRPr kumimoji="0" lang="en-US" b="0" i="0" u="none" strike="noStrike" cap="none" spc="0" normalizeH="0" baseline="0" noProof="0">
              <a:ln>
                <a:noFill/>
              </a:ln>
              <a:effectLst/>
              <a:uLnTx/>
              <a:uFillTx/>
            </a:endParaRPr>
          </a:p>
        </p:txBody>
      </p:sp>
    </p:spTree>
    <p:extLst>
      <p:ext uri="{BB962C8B-B14F-4D97-AF65-F5344CB8AC3E}">
        <p14:creationId xmlns:p14="http://schemas.microsoft.com/office/powerpoint/2010/main" val="188636002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B2F09D-276A-2FE9-B7D7-7092709465E8}"/>
              </a:ext>
            </a:extLst>
          </p:cNvPr>
          <p:cNvSpPr>
            <a:spLocks noGrp="1"/>
          </p:cNvSpPr>
          <p:nvPr>
            <p:ph type="title"/>
          </p:nvPr>
        </p:nvSpPr>
        <p:spPr/>
        <p:txBody>
          <a:bodyPr/>
          <a:lstStyle/>
          <a:p>
            <a:endParaRPr lang="en-GB"/>
          </a:p>
        </p:txBody>
      </p:sp>
      <p:pic>
        <p:nvPicPr>
          <p:cNvPr id="3" name="Online Media 2" title="Product Life Cycle Explained | Apple iPhone &amp; Coca Cola Examples">
            <a:hlinkClick r:id="" action="ppaction://media"/>
            <a:extLst>
              <a:ext uri="{FF2B5EF4-FFF2-40B4-BE49-F238E27FC236}">
                <a16:creationId xmlns:a16="http://schemas.microsoft.com/office/drawing/2014/main" id="{E3EF9FB0-4FB1-34FF-D53C-C48F389AA19A}"/>
              </a:ext>
            </a:extLst>
          </p:cNvPr>
          <p:cNvPicPr>
            <a:picLocks noRot="1" noChangeAspect="1"/>
          </p:cNvPicPr>
          <p:nvPr>
            <a:videoFile r:link="rId1"/>
          </p:nvPr>
        </p:nvPicPr>
        <p:blipFill>
          <a:blip r:embed="rId3"/>
          <a:stretch>
            <a:fillRect/>
          </a:stretch>
        </p:blipFill>
        <p:spPr>
          <a:xfrm>
            <a:off x="26988" y="0"/>
            <a:ext cx="12138025" cy="6858000"/>
          </a:xfrm>
          <a:prstGeom prst="rect">
            <a:avLst/>
          </a:prstGeom>
        </p:spPr>
      </p:pic>
    </p:spTree>
    <p:extLst>
      <p:ext uri="{BB962C8B-B14F-4D97-AF65-F5344CB8AC3E}">
        <p14:creationId xmlns:p14="http://schemas.microsoft.com/office/powerpoint/2010/main" val="17425423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3" name="Rectangle 1092">
            <a:extLst>
              <a:ext uri="{FF2B5EF4-FFF2-40B4-BE49-F238E27FC236}">
                <a16:creationId xmlns:a16="http://schemas.microsoft.com/office/drawing/2014/main" id="{904DB13E-F722-4ED6-BB00-556651E952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95" name="Rectangle 1094">
            <a:extLst>
              <a:ext uri="{FF2B5EF4-FFF2-40B4-BE49-F238E27FC236}">
                <a16:creationId xmlns:a16="http://schemas.microsoft.com/office/drawing/2014/main" id="{1E8D93C5-28EB-42D0-86CE-D804955653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097" name="Rectangle 1096">
            <a:extLst>
              <a:ext uri="{FF2B5EF4-FFF2-40B4-BE49-F238E27FC236}">
                <a16:creationId xmlns:a16="http://schemas.microsoft.com/office/drawing/2014/main" id="{AB1B1E7D-F76D-4744-AF85-239E6998A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txBody>
          <a:bodyPr/>
          <a:lstStyle/>
          <a:p>
            <a:endParaRPr lang="en-GB"/>
          </a:p>
        </p:txBody>
      </p:sp>
      <p:sp>
        <p:nvSpPr>
          <p:cNvPr id="1099" name="Rectangle 1098">
            <a:extLst>
              <a:ext uri="{FF2B5EF4-FFF2-40B4-BE49-F238E27FC236}">
                <a16:creationId xmlns:a16="http://schemas.microsoft.com/office/drawing/2014/main" id="{3BB65211-00DB-45B6-A223-033B2D19C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pSp>
        <p:nvGrpSpPr>
          <p:cNvPr id="1101" name="Group 1100">
            <a:extLst>
              <a:ext uri="{FF2B5EF4-FFF2-40B4-BE49-F238E27FC236}">
                <a16:creationId xmlns:a16="http://schemas.microsoft.com/office/drawing/2014/main" id="{E26428D7-C6F3-473D-A360-A3F5C3E8728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250180" y="1267730"/>
            <a:ext cx="1691640" cy="615934"/>
            <a:chOff x="5250180" y="1267730"/>
            <a:chExt cx="1691640" cy="615934"/>
          </a:xfrm>
        </p:grpSpPr>
        <p:cxnSp>
          <p:nvCxnSpPr>
            <p:cNvPr id="1102" name="Straight Connector 1101">
              <a:extLst>
                <a:ext uri="{FF2B5EF4-FFF2-40B4-BE49-F238E27FC236}">
                  <a16:creationId xmlns:a16="http://schemas.microsoft.com/office/drawing/2014/main" id="{14DF524F-3FEF-4236-90C6-820E876A94E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103" name="Straight Connector 1102">
              <a:extLst>
                <a:ext uri="{FF2B5EF4-FFF2-40B4-BE49-F238E27FC236}">
                  <a16:creationId xmlns:a16="http://schemas.microsoft.com/office/drawing/2014/main" id="{2400A003-1BE9-49C2-8E57-DCD9B870FC8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104" name="Straight Connector 1103">
              <a:extLst>
                <a:ext uri="{FF2B5EF4-FFF2-40B4-BE49-F238E27FC236}">
                  <a16:creationId xmlns:a16="http://schemas.microsoft.com/office/drawing/2014/main" id="{83BF0991-F9A1-4282-99DB-92D70239F6A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1106" name="Rectangle 1105">
            <a:extLst>
              <a:ext uri="{FF2B5EF4-FFF2-40B4-BE49-F238E27FC236}">
                <a16:creationId xmlns:a16="http://schemas.microsoft.com/office/drawing/2014/main" id="{18D8845F-30A4-4D73-83CB-ABA691F5A9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7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08" name="Rectangle 1107">
            <a:extLst>
              <a:ext uri="{FF2B5EF4-FFF2-40B4-BE49-F238E27FC236}">
                <a16:creationId xmlns:a16="http://schemas.microsoft.com/office/drawing/2014/main" id="{1DAC2350-FA6C-4B24-9A17-926C160E8C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3190" y="457200"/>
            <a:ext cx="11281609" cy="5943603"/>
          </a:xfrm>
          <a:prstGeom prst="rect">
            <a:avLst/>
          </a:prstGeom>
          <a:solidFill>
            <a:srgbClr val="FFFFFF"/>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110" name="Rectangle 1109">
            <a:extLst>
              <a:ext uri="{FF2B5EF4-FFF2-40B4-BE49-F238E27FC236}">
                <a16:creationId xmlns:a16="http://schemas.microsoft.com/office/drawing/2014/main" id="{2A637C44-0146-4C54-A1A1-57BC8E6C3C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6738" y="621793"/>
            <a:ext cx="10954512" cy="5614416"/>
          </a:xfrm>
          <a:prstGeom prst="rect">
            <a:avLst/>
          </a:prstGeom>
          <a:solidFill>
            <a:schemeClr val="bg1">
              <a:lumMod val="75000"/>
              <a:lumOff val="25000"/>
            </a:schemeClr>
          </a:solidFill>
          <a:ln w="6350" cap="sq" cmpd="sng" algn="ctr">
            <a:solidFill>
              <a:schemeClr val="tx1">
                <a:lumMod val="75000"/>
                <a:lumOff val="25000"/>
              </a:schemeClr>
            </a:solidFill>
            <a:prstDash val="solid"/>
            <a:miter lim="800000"/>
          </a:ln>
          <a:effectLst/>
        </p:spPr>
        <p:txBody>
          <a:bodyPr/>
          <a:lstStyle/>
          <a:p>
            <a:endParaRPr lang="en-GB"/>
          </a:p>
        </p:txBody>
      </p:sp>
      <p:sp>
        <p:nvSpPr>
          <p:cNvPr id="2" name="Title 1">
            <a:extLst>
              <a:ext uri="{FF2B5EF4-FFF2-40B4-BE49-F238E27FC236}">
                <a16:creationId xmlns:a16="http://schemas.microsoft.com/office/drawing/2014/main" id="{4802B6C2-FFA1-D109-CE30-A529682295DD}"/>
              </a:ext>
            </a:extLst>
          </p:cNvPr>
          <p:cNvSpPr>
            <a:spLocks noGrp="1"/>
          </p:cNvSpPr>
          <p:nvPr>
            <p:ph type="title"/>
          </p:nvPr>
        </p:nvSpPr>
        <p:spPr>
          <a:xfrm>
            <a:off x="1241170" y="4616970"/>
            <a:ext cx="9732773" cy="903051"/>
          </a:xfrm>
        </p:spPr>
        <p:txBody>
          <a:bodyPr vert="horz" lIns="91440" tIns="45720" rIns="91440" bIns="45720" rtlCol="0" anchor="ctr">
            <a:normAutofit fontScale="90000"/>
          </a:bodyPr>
          <a:lstStyle/>
          <a:p>
            <a:pPr algn="ctr">
              <a:lnSpc>
                <a:spcPct val="83000"/>
              </a:lnSpc>
            </a:pPr>
            <a:r>
              <a:rPr lang="en-US" sz="4400" cap="all" spc="-100" dirty="0"/>
              <a:t>Apple </a:t>
            </a:r>
            <a:r>
              <a:rPr lang="en-US" sz="4400" cap="all" spc="-100" dirty="0" err="1"/>
              <a:t>Iphone</a:t>
            </a:r>
            <a:r>
              <a:rPr lang="en-US" sz="4400" cap="all" spc="-100" dirty="0"/>
              <a:t> life cycle  2007 - 2017</a:t>
            </a:r>
          </a:p>
        </p:txBody>
      </p:sp>
      <p:sp>
        <p:nvSpPr>
          <p:cNvPr id="1112" name="Rectangle 1111">
            <a:extLst>
              <a:ext uri="{FF2B5EF4-FFF2-40B4-BE49-F238E27FC236}">
                <a16:creationId xmlns:a16="http://schemas.microsoft.com/office/drawing/2014/main" id="{6AB310E7-DE5C-4964-8CBB-E87A22B5BD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446824"/>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1114" name="Straight Connector 1113">
            <a:extLst>
              <a:ext uri="{FF2B5EF4-FFF2-40B4-BE49-F238E27FC236}">
                <a16:creationId xmlns:a16="http://schemas.microsoft.com/office/drawing/2014/main" id="{BC6D0BA2-2FCA-496D-A55A-C56A7B3E09D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50180" y="446823"/>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116" name="Straight Connector 1115">
            <a:extLst>
              <a:ext uri="{FF2B5EF4-FFF2-40B4-BE49-F238E27FC236}">
                <a16:creationId xmlns:a16="http://schemas.microsoft.com/office/drawing/2014/main" id="{EA158404-99A1-4EB0-B63C-8744C273AC0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941820" y="446823"/>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118" name="Straight Connector 1117">
            <a:extLst>
              <a:ext uri="{FF2B5EF4-FFF2-40B4-BE49-F238E27FC236}">
                <a16:creationId xmlns:a16="http://schemas.microsoft.com/office/drawing/2014/main" id="{B1848EA8-FE52-4762-AE9B-5D1DD4C3362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50180" y="1092118"/>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pic>
        <p:nvPicPr>
          <p:cNvPr id="1026" name="Picture 2" descr="The life cycle of all the iPhone models | Download Scientific Diagram">
            <a:extLst>
              <a:ext uri="{FF2B5EF4-FFF2-40B4-BE49-F238E27FC236}">
                <a16:creationId xmlns:a16="http://schemas.microsoft.com/office/drawing/2014/main" id="{85C3B76D-F201-548A-7871-F35A930ED871}"/>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371599" y="1485251"/>
            <a:ext cx="9459385" cy="2471190"/>
          </a:xfrm>
          <a:prstGeom prst="rect">
            <a:avLst/>
          </a:prstGeom>
          <a:noFill/>
          <a:extLst>
            <a:ext uri="{909E8E84-426E-40DD-AFC4-6F175D3DCCD1}">
              <a14:hiddenFill xmlns:a14="http://schemas.microsoft.com/office/drawing/2010/main">
                <a:solidFill>
                  <a:srgbClr val="FFFFFF"/>
                </a:solidFill>
              </a14:hiddenFill>
            </a:ext>
          </a:extLst>
        </p:spPr>
      </p:pic>
      <p:sp>
        <p:nvSpPr>
          <p:cNvPr id="3" name="Footer Placeholder 2">
            <a:extLst>
              <a:ext uri="{FF2B5EF4-FFF2-40B4-BE49-F238E27FC236}">
                <a16:creationId xmlns:a16="http://schemas.microsoft.com/office/drawing/2014/main" id="{34BEE9A6-8002-1D96-EA26-BA26AB402C6E}"/>
              </a:ext>
            </a:extLst>
          </p:cNvPr>
          <p:cNvSpPr>
            <a:spLocks noGrp="1"/>
          </p:cNvSpPr>
          <p:nvPr>
            <p:ph type="ftr" sz="quarter" idx="11"/>
          </p:nvPr>
        </p:nvSpPr>
        <p:spPr>
          <a:xfrm>
            <a:off x="3143250" y="5874068"/>
            <a:ext cx="5905500" cy="228600"/>
          </a:xfrm>
        </p:spPr>
        <p:txBody>
          <a:bodyPr vert="horz" lIns="91440" tIns="45720" rIns="91440" bIns="45720" rtlCol="0" anchor="b">
            <a:normAutofit fontScale="92500"/>
          </a:bodyPr>
          <a:lstStyle/>
          <a:p>
            <a:pPr algn="ctr" defTabSz="457200"/>
            <a:endParaRPr lang="en-US" kern="1200">
              <a:solidFill>
                <a:schemeClr val="tx1"/>
              </a:solidFill>
              <a:latin typeface="+mn-lt"/>
              <a:ea typeface="+mn-ea"/>
              <a:cs typeface="+mn-cs"/>
            </a:endParaRPr>
          </a:p>
        </p:txBody>
      </p:sp>
      <p:sp>
        <p:nvSpPr>
          <p:cNvPr id="4" name="Slide Number Placeholder 3">
            <a:extLst>
              <a:ext uri="{FF2B5EF4-FFF2-40B4-BE49-F238E27FC236}">
                <a16:creationId xmlns:a16="http://schemas.microsoft.com/office/drawing/2014/main" id="{534267C8-BF78-920E-1B05-D3C18F9D59A4}"/>
              </a:ext>
            </a:extLst>
          </p:cNvPr>
          <p:cNvSpPr>
            <a:spLocks noGrp="1"/>
          </p:cNvSpPr>
          <p:nvPr>
            <p:ph type="sldNum" sz="quarter" idx="12"/>
          </p:nvPr>
        </p:nvSpPr>
        <p:spPr>
          <a:xfrm>
            <a:off x="10282344" y="5897843"/>
            <a:ext cx="1097280" cy="228600"/>
          </a:xfrm>
        </p:spPr>
        <p:txBody>
          <a:bodyPr vert="horz" lIns="91440" tIns="45720" rIns="91440" bIns="45720" rtlCol="0" anchor="b">
            <a:normAutofit/>
          </a:bodyPr>
          <a:lstStyle/>
          <a:p>
            <a:pPr algn="l" defTabSz="457200">
              <a:spcAft>
                <a:spcPts val="600"/>
              </a:spcAft>
            </a:pPr>
            <a:fld id="{3A98EE3D-8CD1-4C3F-BD1C-C98C9596463C}" type="slidenum">
              <a:rPr lang="en-US" sz="900">
                <a:solidFill>
                  <a:schemeClr val="tx1"/>
                </a:solidFill>
              </a:rPr>
              <a:pPr algn="l" defTabSz="457200">
                <a:spcAft>
                  <a:spcPts val="600"/>
                </a:spcAft>
              </a:pPr>
              <a:t>14</a:t>
            </a:fld>
            <a:endParaRPr lang="en-US" sz="900">
              <a:solidFill>
                <a:schemeClr val="tx1"/>
              </a:solidFill>
            </a:endParaRPr>
          </a:p>
        </p:txBody>
      </p:sp>
    </p:spTree>
    <p:extLst>
      <p:ext uri="{BB962C8B-B14F-4D97-AF65-F5344CB8AC3E}">
        <p14:creationId xmlns:p14="http://schemas.microsoft.com/office/powerpoint/2010/main" val="2060273145"/>
      </p:ext>
    </p:extLst>
  </p:cSld>
  <p:clrMapOvr>
    <a:overrideClrMapping bg1="dk1" tx1="lt1" bg2="dk2" tx2="lt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9704" name="Rectangle 29703">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29706" name="Rectangle 29705">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txBody>
          <a:bodyPr/>
          <a:lstStyle/>
          <a:p>
            <a:endParaRPr lang="en-GB"/>
          </a:p>
        </p:txBody>
      </p:sp>
      <p:sp>
        <p:nvSpPr>
          <p:cNvPr id="29698" name="Title 1">
            <a:extLst>
              <a:ext uri="{FF2B5EF4-FFF2-40B4-BE49-F238E27FC236}">
                <a16:creationId xmlns:a16="http://schemas.microsoft.com/office/drawing/2014/main" id="{3CA24543-4446-4C57-9457-9B63FC464F27}"/>
              </a:ext>
            </a:extLst>
          </p:cNvPr>
          <p:cNvSpPr>
            <a:spLocks noGrp="1"/>
          </p:cNvSpPr>
          <p:nvPr>
            <p:ph type="title"/>
          </p:nvPr>
        </p:nvSpPr>
        <p:spPr>
          <a:xfrm>
            <a:off x="1175512" y="794480"/>
            <a:ext cx="9792208" cy="719528"/>
          </a:xfrm>
        </p:spPr>
        <p:txBody>
          <a:bodyPr>
            <a:normAutofit fontScale="90000"/>
          </a:bodyPr>
          <a:lstStyle/>
          <a:p>
            <a:pPr eaLnBrk="1" hangingPunct="1"/>
            <a:r>
              <a:rPr lang="en-GB" altLang="en-US" b="1" dirty="0">
                <a:latin typeface="Arial" panose="020B0604020202020204" pitchFamily="34" charset="0"/>
                <a:cs typeface="Arial" panose="020B0604020202020204" pitchFamily="34" charset="0"/>
              </a:rPr>
              <a:t>New Products Are Important</a:t>
            </a:r>
          </a:p>
        </p:txBody>
      </p:sp>
      <p:sp>
        <p:nvSpPr>
          <p:cNvPr id="29699" name="Content Placeholder 2">
            <a:extLst>
              <a:ext uri="{FF2B5EF4-FFF2-40B4-BE49-F238E27FC236}">
                <a16:creationId xmlns:a16="http://schemas.microsoft.com/office/drawing/2014/main" id="{3B909483-BBC2-4DFA-9BC0-D7B714729B8E}"/>
              </a:ext>
            </a:extLst>
          </p:cNvPr>
          <p:cNvSpPr>
            <a:spLocks noGrp="1"/>
          </p:cNvSpPr>
          <p:nvPr>
            <p:ph idx="1"/>
          </p:nvPr>
        </p:nvSpPr>
        <p:spPr>
          <a:xfrm>
            <a:off x="779489" y="1740672"/>
            <a:ext cx="10717967" cy="4465255"/>
          </a:xfrm>
        </p:spPr>
        <p:txBody>
          <a:bodyPr>
            <a:normAutofit lnSpcReduction="10000"/>
          </a:bodyPr>
          <a:lstStyle/>
          <a:p>
            <a:pPr eaLnBrk="1" hangingPunct="1">
              <a:lnSpc>
                <a:spcPct val="90000"/>
              </a:lnSpc>
            </a:pPr>
            <a:r>
              <a:rPr lang="en-GB" altLang="en-US" sz="2200" dirty="0">
                <a:latin typeface="Arial" panose="020B0604020202020204" pitchFamily="34" charset="0"/>
                <a:cs typeface="Arial" panose="020B0604020202020204" pitchFamily="34" charset="0"/>
              </a:rPr>
              <a:t>Increase or defend market share by offering more choice within the range or by updating older products</a:t>
            </a:r>
          </a:p>
          <a:p>
            <a:pPr marL="0" indent="0" eaLnBrk="1" hangingPunct="1">
              <a:lnSpc>
                <a:spcPct val="90000"/>
              </a:lnSpc>
              <a:buNone/>
            </a:pPr>
            <a:endParaRPr lang="en-GB" altLang="en-US" sz="2200" dirty="0">
              <a:latin typeface="Arial" panose="020B0604020202020204" pitchFamily="34" charset="0"/>
              <a:cs typeface="Arial" panose="020B0604020202020204" pitchFamily="34" charset="0"/>
            </a:endParaRPr>
          </a:p>
          <a:p>
            <a:pPr eaLnBrk="1" hangingPunct="1">
              <a:lnSpc>
                <a:spcPct val="90000"/>
              </a:lnSpc>
            </a:pPr>
            <a:r>
              <a:rPr lang="en-GB" altLang="en-US" sz="2200" dirty="0">
                <a:latin typeface="Arial" panose="020B0604020202020204" pitchFamily="34" charset="0"/>
                <a:cs typeface="Arial" panose="020B0604020202020204" pitchFamily="34" charset="0"/>
              </a:rPr>
              <a:t>Appeal to different market segments</a:t>
            </a:r>
          </a:p>
          <a:p>
            <a:pPr marL="0" indent="0" eaLnBrk="1" hangingPunct="1">
              <a:lnSpc>
                <a:spcPct val="90000"/>
              </a:lnSpc>
              <a:buNone/>
            </a:pPr>
            <a:endParaRPr lang="en-GB" altLang="en-US" sz="2200" dirty="0">
              <a:latin typeface="Arial" panose="020B0604020202020204" pitchFamily="34" charset="0"/>
              <a:cs typeface="Arial" panose="020B0604020202020204" pitchFamily="34" charset="0"/>
            </a:endParaRPr>
          </a:p>
          <a:p>
            <a:pPr eaLnBrk="1" hangingPunct="1">
              <a:lnSpc>
                <a:spcPct val="90000"/>
              </a:lnSpc>
            </a:pPr>
            <a:r>
              <a:rPr lang="en-GB" altLang="en-US" sz="2200" dirty="0">
                <a:latin typeface="Arial" panose="020B0604020202020204" pitchFamily="34" charset="0"/>
                <a:cs typeface="Arial" panose="020B0604020202020204" pitchFamily="34" charset="0"/>
              </a:rPr>
              <a:t>Maintain reputation as a leading-edge company</a:t>
            </a:r>
          </a:p>
          <a:p>
            <a:pPr marL="0" indent="0" eaLnBrk="1" hangingPunct="1">
              <a:lnSpc>
                <a:spcPct val="90000"/>
              </a:lnSpc>
              <a:buNone/>
            </a:pPr>
            <a:endParaRPr lang="en-GB" altLang="en-US" sz="2200" dirty="0">
              <a:latin typeface="Arial" panose="020B0604020202020204" pitchFamily="34" charset="0"/>
              <a:cs typeface="Arial" panose="020B0604020202020204" pitchFamily="34" charset="0"/>
            </a:endParaRPr>
          </a:p>
          <a:p>
            <a:pPr eaLnBrk="1" hangingPunct="1">
              <a:lnSpc>
                <a:spcPct val="90000"/>
              </a:lnSpc>
            </a:pPr>
            <a:r>
              <a:rPr lang="en-GB" altLang="en-US" sz="2200" dirty="0">
                <a:latin typeface="Arial" panose="020B0604020202020204" pitchFamily="34" charset="0"/>
                <a:cs typeface="Arial" panose="020B0604020202020204" pitchFamily="34" charset="0"/>
              </a:rPr>
              <a:t>Diversify into new markets</a:t>
            </a:r>
          </a:p>
          <a:p>
            <a:pPr marL="0" indent="0" eaLnBrk="1" hangingPunct="1">
              <a:lnSpc>
                <a:spcPct val="90000"/>
              </a:lnSpc>
              <a:buNone/>
            </a:pPr>
            <a:r>
              <a:rPr lang="en-GB" altLang="en-US" sz="2200" dirty="0">
                <a:latin typeface="Arial" panose="020B0604020202020204" pitchFamily="34" charset="0"/>
                <a:cs typeface="Arial" panose="020B0604020202020204" pitchFamily="34" charset="0"/>
              </a:rPr>
              <a:t> </a:t>
            </a:r>
          </a:p>
          <a:p>
            <a:pPr eaLnBrk="1" hangingPunct="1">
              <a:lnSpc>
                <a:spcPct val="90000"/>
              </a:lnSpc>
            </a:pPr>
            <a:r>
              <a:rPr lang="en-GB" altLang="en-US" sz="2200" dirty="0">
                <a:latin typeface="Arial" panose="020B0604020202020204" pitchFamily="34" charset="0"/>
                <a:cs typeface="Arial" panose="020B0604020202020204" pitchFamily="34" charset="0"/>
              </a:rPr>
              <a:t>Make better use of resources such as production capacity</a:t>
            </a:r>
          </a:p>
          <a:p>
            <a:pPr marL="0" indent="0" eaLnBrk="1" hangingPunct="1">
              <a:lnSpc>
                <a:spcPct val="90000"/>
              </a:lnSpc>
              <a:buNone/>
            </a:pPr>
            <a:endParaRPr lang="en-GB" altLang="en-US" sz="2200" dirty="0">
              <a:latin typeface="Arial" panose="020B0604020202020204" pitchFamily="34" charset="0"/>
              <a:cs typeface="Arial" panose="020B0604020202020204" pitchFamily="34" charset="0"/>
            </a:endParaRPr>
          </a:p>
          <a:p>
            <a:pPr eaLnBrk="1" hangingPunct="1">
              <a:lnSpc>
                <a:spcPct val="90000"/>
              </a:lnSpc>
            </a:pPr>
            <a:r>
              <a:rPr lang="en-GB" altLang="en-US" sz="2200" dirty="0">
                <a:latin typeface="Arial" panose="020B0604020202020204" pitchFamily="34" charset="0"/>
                <a:cs typeface="Arial" panose="020B0604020202020204" pitchFamily="34" charset="0"/>
              </a:rPr>
              <a:t>Even out peaks and troughs in demand </a:t>
            </a:r>
          </a:p>
          <a:p>
            <a:pPr eaLnBrk="1" hangingPunct="1">
              <a:lnSpc>
                <a:spcPct val="90000"/>
              </a:lnSpc>
              <a:buFont typeface="Arial" panose="020B0604020202020204" pitchFamily="34" charset="0"/>
              <a:buNone/>
            </a:pPr>
            <a:endParaRPr lang="en-GB" altLang="en-US" sz="14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969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9699">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9699">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9699">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9699">
                                            <p:txEl>
                                              <p:pRg st="7" end="7"/>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9699">
                                            <p:txEl>
                                              <p:pRg st="8" end="8"/>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9699">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699"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FD088FAA-CB64-404C-AF7E-8F58010170EF}"/>
              </a:ext>
            </a:extLst>
          </p:cNvPr>
          <p:cNvSpPr>
            <a:spLocks noGrp="1"/>
          </p:cNvSpPr>
          <p:nvPr>
            <p:ph type="title"/>
          </p:nvPr>
        </p:nvSpPr>
        <p:spPr>
          <a:xfrm>
            <a:off x="458090" y="334708"/>
            <a:ext cx="8229600" cy="1143000"/>
          </a:xfrm>
        </p:spPr>
        <p:txBody>
          <a:bodyPr>
            <a:normAutofit/>
          </a:bodyPr>
          <a:lstStyle/>
          <a:p>
            <a:r>
              <a:rPr lang="en-GB" altLang="en-US" sz="6600" b="1" dirty="0">
                <a:latin typeface="Arial" panose="020B0604020202020204" pitchFamily="34" charset="0"/>
                <a:cs typeface="Arial" panose="020B0604020202020204" pitchFamily="34" charset="0"/>
              </a:rPr>
              <a:t>Product </a:t>
            </a:r>
          </a:p>
        </p:txBody>
      </p:sp>
      <p:sp>
        <p:nvSpPr>
          <p:cNvPr id="13315" name="Content Placeholder 2">
            <a:extLst>
              <a:ext uri="{FF2B5EF4-FFF2-40B4-BE49-F238E27FC236}">
                <a16:creationId xmlns:a16="http://schemas.microsoft.com/office/drawing/2014/main" id="{E4A06785-7D9B-4CBB-AF86-AD209EC93F99}"/>
              </a:ext>
            </a:extLst>
          </p:cNvPr>
          <p:cNvSpPr>
            <a:spLocks noGrp="1"/>
          </p:cNvSpPr>
          <p:nvPr>
            <p:ph idx="1"/>
          </p:nvPr>
        </p:nvSpPr>
        <p:spPr>
          <a:xfrm>
            <a:off x="828575" y="1492376"/>
            <a:ext cx="10905335" cy="5318302"/>
          </a:xfrm>
        </p:spPr>
        <p:txBody>
          <a:bodyPr>
            <a:noAutofit/>
          </a:bodyPr>
          <a:lstStyle/>
          <a:p>
            <a:r>
              <a:rPr lang="en-GB" altLang="en-US" sz="3200" dirty="0">
                <a:latin typeface="Arial" panose="020B0604020202020204" pitchFamily="34" charset="0"/>
                <a:cs typeface="Arial" panose="020B0604020202020204" pitchFamily="34" charset="0"/>
              </a:rPr>
              <a:t>Methods used to improve/differentiate the product to increase sales or target sales more effectively to gain competitive advantage:</a:t>
            </a:r>
          </a:p>
          <a:p>
            <a:pPr lvl="2"/>
            <a:r>
              <a:rPr lang="en-GB" altLang="en-US" sz="3200" dirty="0">
                <a:latin typeface="Arial" panose="020B0604020202020204" pitchFamily="34" charset="0"/>
                <a:cs typeface="Arial" panose="020B0604020202020204" pitchFamily="34" charset="0"/>
              </a:rPr>
              <a:t>Extension strategies</a:t>
            </a:r>
          </a:p>
          <a:p>
            <a:pPr lvl="3"/>
            <a:r>
              <a:rPr lang="en-GB" altLang="en-US" sz="3200" dirty="0">
                <a:latin typeface="Arial" panose="020B0604020202020204" pitchFamily="34" charset="0"/>
                <a:cs typeface="Arial" panose="020B0604020202020204" pitchFamily="34" charset="0"/>
              </a:rPr>
              <a:t>Change the product</a:t>
            </a:r>
          </a:p>
          <a:p>
            <a:pPr lvl="3"/>
            <a:r>
              <a:rPr lang="en-GB" altLang="en-US" sz="3200" dirty="0">
                <a:latin typeface="Arial" panose="020B0604020202020204" pitchFamily="34" charset="0"/>
                <a:cs typeface="Arial" panose="020B0604020202020204" pitchFamily="34" charset="0"/>
              </a:rPr>
              <a:t>Change the price</a:t>
            </a:r>
          </a:p>
          <a:p>
            <a:pPr lvl="3"/>
            <a:r>
              <a:rPr lang="en-GB" altLang="en-US" sz="3200" dirty="0">
                <a:latin typeface="Arial" panose="020B0604020202020204" pitchFamily="34" charset="0"/>
                <a:cs typeface="Arial" panose="020B0604020202020204" pitchFamily="34" charset="0"/>
              </a:rPr>
              <a:t>Change the place</a:t>
            </a:r>
          </a:p>
          <a:p>
            <a:pPr lvl="3"/>
            <a:r>
              <a:rPr lang="en-GB" altLang="en-US" sz="3200" dirty="0">
                <a:latin typeface="Arial" panose="020B0604020202020204" pitchFamily="34" charset="0"/>
                <a:cs typeface="Arial" panose="020B0604020202020204" pitchFamily="34" charset="0"/>
              </a:rPr>
              <a:t>Change the promotion</a:t>
            </a:r>
          </a:p>
          <a:p>
            <a:pPr lvl="3"/>
            <a:r>
              <a:rPr lang="en-GB" altLang="en-US" sz="3200" dirty="0">
                <a:latin typeface="Arial" panose="020B0604020202020204" pitchFamily="34" charset="0"/>
                <a:cs typeface="Arial" panose="020B0604020202020204" pitchFamily="34" charset="0"/>
              </a:rPr>
              <a:t>Change the packaging</a:t>
            </a:r>
          </a:p>
          <a:p>
            <a:pPr marL="822960" lvl="3" indent="0">
              <a:buNone/>
            </a:pPr>
            <a:r>
              <a:rPr lang="en-GB" altLang="en-US" sz="3600" dirty="0"/>
              <a:t> </a:t>
            </a:r>
          </a:p>
        </p:txBody>
      </p:sp>
      <p:pic>
        <p:nvPicPr>
          <p:cNvPr id="13316" name="Picture 3">
            <a:extLst>
              <a:ext uri="{FF2B5EF4-FFF2-40B4-BE49-F238E27FC236}">
                <a16:creationId xmlns:a16="http://schemas.microsoft.com/office/drawing/2014/main" id="{87AD2AE1-2D0C-4E0C-BE7A-FDAE846D8AA4}"/>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6817487" y="3690257"/>
            <a:ext cx="4315171" cy="21575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0199807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331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331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331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331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331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3315">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3315">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13316"/>
                                        </p:tgtEl>
                                        <p:attrNameLst>
                                          <p:attrName>style.visibility</p:attrName>
                                        </p:attrNameLst>
                                      </p:cBhvr>
                                      <p:to>
                                        <p:strVal val="visible"/>
                                      </p:to>
                                    </p:set>
                                  </p:childTnLst>
                                </p:cTn>
                              </p:par>
                              <p:par>
                                <p:cTn id="35" presetID="1" presetClass="entr" presetSubtype="0" fill="hold" nodeType="withEffect">
                                  <p:stCondLst>
                                    <p:cond delay="0"/>
                                  </p:stCondLst>
                                  <p:childTnLst>
                                    <p:set>
                                      <p:cBhvr>
                                        <p:cTn id="36" dur="1" fill="hold">
                                          <p:stCondLst>
                                            <p:cond delay="0"/>
                                          </p:stCondLst>
                                        </p:cTn>
                                        <p:tgtEl>
                                          <p:spTgt spid="13315">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27" name="Rectangle 30726">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30729" name="Rectangle 30728">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txBody>
          <a:bodyPr/>
          <a:lstStyle/>
          <a:p>
            <a:endParaRPr lang="en-GB"/>
          </a:p>
        </p:txBody>
      </p:sp>
      <p:sp>
        <p:nvSpPr>
          <p:cNvPr id="30722" name="Title 1">
            <a:extLst>
              <a:ext uri="{FF2B5EF4-FFF2-40B4-BE49-F238E27FC236}">
                <a16:creationId xmlns:a16="http://schemas.microsoft.com/office/drawing/2014/main" id="{B026F0B1-D2AF-4830-95AA-5AFFF8036E80}"/>
              </a:ext>
            </a:extLst>
          </p:cNvPr>
          <p:cNvSpPr>
            <a:spLocks noGrp="1"/>
          </p:cNvSpPr>
          <p:nvPr>
            <p:ph type="title"/>
          </p:nvPr>
        </p:nvSpPr>
        <p:spPr>
          <a:xfrm>
            <a:off x="1175512" y="869430"/>
            <a:ext cx="9792208" cy="569626"/>
          </a:xfrm>
        </p:spPr>
        <p:txBody>
          <a:bodyPr>
            <a:normAutofit fontScale="90000"/>
          </a:bodyPr>
          <a:lstStyle/>
          <a:p>
            <a:pPr eaLnBrk="1" hangingPunct="1"/>
            <a:r>
              <a:rPr lang="en-GB" altLang="en-US" b="1" dirty="0">
                <a:latin typeface="Arial" panose="020B0604020202020204" pitchFamily="34" charset="0"/>
                <a:cs typeface="Arial" panose="020B0604020202020204" pitchFamily="34" charset="0"/>
              </a:rPr>
              <a:t>Types of New Product</a:t>
            </a:r>
          </a:p>
        </p:txBody>
      </p:sp>
      <p:sp>
        <p:nvSpPr>
          <p:cNvPr id="29698" name="Content Placeholder 2">
            <a:extLst>
              <a:ext uri="{FF2B5EF4-FFF2-40B4-BE49-F238E27FC236}">
                <a16:creationId xmlns:a16="http://schemas.microsoft.com/office/drawing/2014/main" id="{B3A0A920-B8D8-4244-98AF-522A44A2FA7A}"/>
              </a:ext>
            </a:extLst>
          </p:cNvPr>
          <p:cNvSpPr>
            <a:spLocks noGrp="1"/>
          </p:cNvSpPr>
          <p:nvPr>
            <p:ph idx="1"/>
          </p:nvPr>
        </p:nvSpPr>
        <p:spPr>
          <a:xfrm>
            <a:off x="1175512" y="1665721"/>
            <a:ext cx="9792208" cy="4299990"/>
          </a:xfrm>
        </p:spPr>
        <p:txBody>
          <a:bodyPr numCol="2">
            <a:noAutofit/>
          </a:bodyPr>
          <a:lstStyle/>
          <a:p>
            <a:pPr eaLnBrk="1" hangingPunct="1">
              <a:defRPr/>
            </a:pPr>
            <a:r>
              <a:rPr lang="en-GB" sz="3200" dirty="0">
                <a:latin typeface="Arial" panose="020B0604020202020204" pitchFamily="34" charset="0"/>
                <a:cs typeface="Arial" panose="020B0604020202020204" pitchFamily="34" charset="0"/>
              </a:rPr>
              <a:t>Innovative</a:t>
            </a:r>
          </a:p>
          <a:p>
            <a:pPr lvl="1" eaLnBrk="1" hangingPunct="1">
              <a:defRPr/>
            </a:pPr>
            <a:r>
              <a:rPr lang="en-GB" sz="3200" dirty="0">
                <a:latin typeface="Arial" panose="020B0604020202020204" pitchFamily="34" charset="0"/>
                <a:cs typeface="Arial" panose="020B0604020202020204" pitchFamily="34" charset="0"/>
              </a:rPr>
              <a:t>e.g. medical breakthroughs</a:t>
            </a:r>
          </a:p>
          <a:p>
            <a:pPr eaLnBrk="1" hangingPunct="1">
              <a:defRPr/>
            </a:pPr>
            <a:r>
              <a:rPr lang="en-GB" sz="3200" dirty="0">
                <a:latin typeface="Arial" panose="020B0604020202020204" pitchFamily="34" charset="0"/>
                <a:cs typeface="Arial" panose="020B0604020202020204" pitchFamily="34" charset="0"/>
              </a:rPr>
              <a:t>Replacement</a:t>
            </a:r>
          </a:p>
          <a:p>
            <a:pPr lvl="1" eaLnBrk="1" hangingPunct="1">
              <a:defRPr/>
            </a:pPr>
            <a:r>
              <a:rPr lang="en-GB" sz="3200" dirty="0">
                <a:latin typeface="Arial" panose="020B0604020202020204" pitchFamily="34" charset="0"/>
                <a:cs typeface="Arial" panose="020B0604020202020204" pitchFamily="34" charset="0"/>
              </a:rPr>
              <a:t>e.g. MP3 players replaced personal stereos</a:t>
            </a:r>
          </a:p>
          <a:p>
            <a:pPr marL="0" indent="0" eaLnBrk="1" hangingPunct="1">
              <a:buNone/>
              <a:defRPr/>
            </a:pPr>
            <a:endParaRPr lang="en-GB" sz="3200" dirty="0">
              <a:latin typeface="Arial" panose="020B0604020202020204" pitchFamily="34" charset="0"/>
              <a:cs typeface="Arial" panose="020B0604020202020204" pitchFamily="34" charset="0"/>
            </a:endParaRPr>
          </a:p>
          <a:p>
            <a:pPr>
              <a:defRPr/>
            </a:pPr>
            <a:r>
              <a:rPr lang="en-GB" sz="3200" dirty="0">
                <a:latin typeface="Arial" panose="020B0604020202020204" pitchFamily="34" charset="0"/>
                <a:cs typeface="Arial" panose="020B0604020202020204" pitchFamily="34" charset="0"/>
              </a:rPr>
              <a:t>Variant</a:t>
            </a:r>
          </a:p>
          <a:p>
            <a:pPr lvl="1" eaLnBrk="1" hangingPunct="1">
              <a:defRPr/>
            </a:pPr>
            <a:r>
              <a:rPr lang="en-GB" sz="3200" dirty="0">
                <a:latin typeface="Arial" panose="020B0604020202020204" pitchFamily="34" charset="0"/>
                <a:cs typeface="Arial" panose="020B0604020202020204" pitchFamily="34" charset="0"/>
              </a:rPr>
              <a:t>e.g. Kit Kat Chunky</a:t>
            </a:r>
          </a:p>
          <a:p>
            <a:pPr eaLnBrk="1" hangingPunct="1">
              <a:defRPr/>
            </a:pPr>
            <a:r>
              <a:rPr lang="en-GB" sz="3200" dirty="0">
                <a:latin typeface="Arial" panose="020B0604020202020204" pitchFamily="34" charset="0"/>
                <a:cs typeface="Arial" panose="020B0604020202020204" pitchFamily="34" charset="0"/>
              </a:rPr>
              <a:t>Me-too</a:t>
            </a:r>
          </a:p>
          <a:p>
            <a:pPr lvl="1" eaLnBrk="1" hangingPunct="1">
              <a:defRPr/>
            </a:pPr>
            <a:r>
              <a:rPr lang="en-GB" sz="3200" dirty="0">
                <a:latin typeface="Arial" panose="020B0604020202020204" pitchFamily="34" charset="0"/>
                <a:cs typeface="Arial" panose="020B0604020202020204" pitchFamily="34" charset="0"/>
              </a:rPr>
              <a:t>e.g. own-brand Cola</a:t>
            </a:r>
          </a:p>
          <a:p>
            <a:pPr eaLnBrk="1" hangingPunct="1">
              <a:defRPr/>
            </a:pPr>
            <a:r>
              <a:rPr lang="en-GB" sz="3200" dirty="0">
                <a:latin typeface="Arial" panose="020B0604020202020204" pitchFamily="34" charset="0"/>
                <a:cs typeface="Arial" panose="020B0604020202020204" pitchFamily="34" charset="0"/>
              </a:rPr>
              <a:t>Re-launched</a:t>
            </a:r>
          </a:p>
          <a:p>
            <a:pPr lvl="1" eaLnBrk="1" hangingPunct="1">
              <a:defRPr/>
            </a:pPr>
            <a:r>
              <a:rPr lang="en-GB" sz="3200" dirty="0">
                <a:latin typeface="Arial" panose="020B0604020202020204" pitchFamily="34" charset="0"/>
                <a:cs typeface="Arial" panose="020B0604020202020204" pitchFamily="34" charset="0"/>
              </a:rPr>
              <a:t>same product with re-vamped marketing strategy</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969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969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9698">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9698">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9698">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9698">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29698">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29698">
                                            <p:txEl>
                                              <p:pRg st="8" end="8"/>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29698">
                                            <p:txEl>
                                              <p:pRg st="9" end="9"/>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29698">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0F54D3-4640-4F55-9D5D-200AB4043E5B}"/>
              </a:ext>
            </a:extLst>
          </p:cNvPr>
          <p:cNvSpPr>
            <a:spLocks noGrp="1"/>
          </p:cNvSpPr>
          <p:nvPr>
            <p:ph type="title"/>
          </p:nvPr>
        </p:nvSpPr>
        <p:spPr/>
        <p:txBody>
          <a:bodyPr/>
          <a:lstStyle/>
          <a:p>
            <a:endParaRPr lang="en-GB"/>
          </a:p>
        </p:txBody>
      </p:sp>
      <p:pic>
        <p:nvPicPr>
          <p:cNvPr id="4" name="Online Media 3" title="Dyson's Rigorous Product Testing Process Revealed | Forbes">
            <a:hlinkClick r:id="" action="ppaction://media"/>
            <a:extLst>
              <a:ext uri="{FF2B5EF4-FFF2-40B4-BE49-F238E27FC236}">
                <a16:creationId xmlns:a16="http://schemas.microsoft.com/office/drawing/2014/main" id="{58B80A28-68EB-F7D2-07E7-2CF9AE0B02DA}"/>
              </a:ext>
            </a:extLst>
          </p:cNvPr>
          <p:cNvPicPr>
            <a:picLocks noGrp="1" noRot="1" noChangeAspect="1"/>
          </p:cNvPicPr>
          <p:nvPr>
            <p:ph idx="1"/>
            <a:videoFile r:link="rId1"/>
          </p:nvPr>
        </p:nvPicPr>
        <p:blipFill>
          <a:blip r:embed="rId3"/>
          <a:stretch>
            <a:fillRect/>
          </a:stretch>
        </p:blipFill>
        <p:spPr>
          <a:xfrm>
            <a:off x="97536" y="22626"/>
            <a:ext cx="11990783" cy="6774847"/>
          </a:xfrm>
          <a:prstGeom prst="rect">
            <a:avLst/>
          </a:prstGeom>
        </p:spPr>
      </p:pic>
    </p:spTree>
    <p:extLst>
      <p:ext uri="{BB962C8B-B14F-4D97-AF65-F5344CB8AC3E}">
        <p14:creationId xmlns:p14="http://schemas.microsoft.com/office/powerpoint/2010/main" val="8304958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tle 1">
            <a:extLst>
              <a:ext uri="{FF2B5EF4-FFF2-40B4-BE49-F238E27FC236}">
                <a16:creationId xmlns:a16="http://schemas.microsoft.com/office/drawing/2014/main" id="{87FC424F-0E82-47EE-9E92-43FAEDA196AB}"/>
              </a:ext>
            </a:extLst>
          </p:cNvPr>
          <p:cNvSpPr>
            <a:spLocks noGrp="1"/>
          </p:cNvSpPr>
          <p:nvPr>
            <p:ph type="title"/>
          </p:nvPr>
        </p:nvSpPr>
        <p:spPr>
          <a:xfrm>
            <a:off x="600858" y="146231"/>
            <a:ext cx="8429625" cy="1847394"/>
          </a:xfrm>
        </p:spPr>
        <p:txBody>
          <a:bodyPr>
            <a:normAutofit/>
          </a:bodyPr>
          <a:lstStyle/>
          <a:p>
            <a:pPr eaLnBrk="1" hangingPunct="1"/>
            <a:r>
              <a:rPr lang="en-US" altLang="en-US" sz="8000" b="1" dirty="0">
                <a:latin typeface="Arial" panose="020B0604020202020204" pitchFamily="34" charset="0"/>
                <a:cs typeface="Arial" panose="020B0604020202020204" pitchFamily="34" charset="0"/>
              </a:rPr>
              <a:t>Services</a:t>
            </a:r>
          </a:p>
        </p:txBody>
      </p:sp>
      <p:sp>
        <p:nvSpPr>
          <p:cNvPr id="36867" name="Content Placeholder 2">
            <a:extLst>
              <a:ext uri="{FF2B5EF4-FFF2-40B4-BE49-F238E27FC236}">
                <a16:creationId xmlns:a16="http://schemas.microsoft.com/office/drawing/2014/main" id="{77288C81-12AD-4293-A949-E9439DE7591C}"/>
              </a:ext>
            </a:extLst>
          </p:cNvPr>
          <p:cNvSpPr>
            <a:spLocks noGrp="1"/>
          </p:cNvSpPr>
          <p:nvPr>
            <p:ph idx="1"/>
          </p:nvPr>
        </p:nvSpPr>
        <p:spPr>
          <a:xfrm>
            <a:off x="600858" y="1607574"/>
            <a:ext cx="5795316" cy="4415402"/>
          </a:xfrm>
        </p:spPr>
        <p:txBody>
          <a:bodyPr>
            <a:normAutofit fontScale="85000" lnSpcReduction="20000"/>
          </a:bodyPr>
          <a:lstStyle/>
          <a:p>
            <a:pPr marL="0" indent="0">
              <a:spcBef>
                <a:spcPct val="0"/>
              </a:spcBef>
              <a:buNone/>
              <a:defRPr/>
            </a:pPr>
            <a:r>
              <a:rPr lang="en-US" altLang="en-US" sz="3600" b="1" dirty="0">
                <a:latin typeface="Arial" panose="020B0604020202020204" pitchFamily="34" charset="0"/>
                <a:cs typeface="Arial" panose="020B0604020202020204" pitchFamily="34" charset="0"/>
              </a:rPr>
              <a:t>Services </a:t>
            </a:r>
            <a:r>
              <a:rPr lang="en-US" altLang="en-US" sz="3600" dirty="0">
                <a:latin typeface="Arial" panose="020B0604020202020204" pitchFamily="34" charset="0"/>
                <a:cs typeface="Arial" panose="020B0604020202020204" pitchFamily="34" charset="0"/>
              </a:rPr>
              <a:t>are a form of product that consist of activities, benefits, or satisfactions offered for sale that are essentially intangible and do not result in the ownership of anything.</a:t>
            </a:r>
          </a:p>
          <a:p>
            <a:pPr marL="0" indent="0">
              <a:spcBef>
                <a:spcPct val="0"/>
              </a:spcBef>
              <a:buNone/>
              <a:defRPr/>
            </a:pPr>
            <a:endParaRPr lang="en-US" altLang="en-US" sz="3600" dirty="0">
              <a:latin typeface="Arial" panose="020B0604020202020204" pitchFamily="34" charset="0"/>
              <a:cs typeface="Arial" panose="020B0604020202020204" pitchFamily="34" charset="0"/>
            </a:endParaRPr>
          </a:p>
          <a:p>
            <a:pPr marL="0" indent="0">
              <a:spcBef>
                <a:spcPct val="0"/>
              </a:spcBef>
              <a:buNone/>
              <a:defRPr/>
            </a:pPr>
            <a:r>
              <a:rPr lang="en-US" sz="3600" dirty="0">
                <a:solidFill>
                  <a:schemeClr val="tx2"/>
                </a:solidFill>
                <a:latin typeface="Arial" panose="020B0604020202020204" pitchFamily="34" charset="0"/>
                <a:cs typeface="Arial" panose="020B0604020202020204" pitchFamily="34" charset="0"/>
              </a:rPr>
              <a:t>Most offerings are a mixture of product and service E.g. a meal in a restaurant or a car service</a:t>
            </a:r>
          </a:p>
          <a:p>
            <a:pPr marL="0" indent="0">
              <a:spcBef>
                <a:spcPct val="0"/>
              </a:spcBef>
              <a:buNone/>
              <a:defRPr/>
            </a:pPr>
            <a:r>
              <a:rPr lang="en-US" altLang="en-US" sz="3600" dirty="0">
                <a:latin typeface="Arial" panose="020B0604020202020204" pitchFamily="34" charset="0"/>
                <a:cs typeface="Arial" panose="020B0604020202020204" pitchFamily="34" charset="0"/>
              </a:rPr>
              <a:t> </a:t>
            </a:r>
          </a:p>
          <a:p>
            <a:pPr eaLnBrk="1" hangingPunct="1">
              <a:spcBef>
                <a:spcPct val="0"/>
              </a:spcBef>
              <a:defRPr/>
            </a:pPr>
            <a:endParaRPr lang="en-US" altLang="en-US" dirty="0"/>
          </a:p>
        </p:txBody>
      </p:sp>
      <p:sp>
        <p:nvSpPr>
          <p:cNvPr id="34820" name="Content Placeholder 2">
            <a:extLst>
              <a:ext uri="{FF2B5EF4-FFF2-40B4-BE49-F238E27FC236}">
                <a16:creationId xmlns:a16="http://schemas.microsoft.com/office/drawing/2014/main" id="{098C8D70-B610-4476-8D4D-1FEFF9758D4D}"/>
              </a:ext>
            </a:extLst>
          </p:cNvPr>
          <p:cNvSpPr txBox="1">
            <a:spLocks/>
          </p:cNvSpPr>
          <p:nvPr/>
        </p:nvSpPr>
        <p:spPr bwMode="auto">
          <a:xfrm>
            <a:off x="6096000" y="2103438"/>
            <a:ext cx="4191000" cy="4525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a:lnSpc>
                <a:spcPts val="4100"/>
              </a:lnSpc>
              <a:buNone/>
            </a:pPr>
            <a:endParaRPr lang="en-US" altLang="en-US" sz="3600">
              <a:latin typeface="Calibri" panose="020F0502020204030204" pitchFamily="34" charset="0"/>
            </a:endParaRPr>
          </a:p>
        </p:txBody>
      </p:sp>
      <p:pic>
        <p:nvPicPr>
          <p:cNvPr id="34821" name="Picture 6">
            <a:extLst>
              <a:ext uri="{FF2B5EF4-FFF2-40B4-BE49-F238E27FC236}">
                <a16:creationId xmlns:a16="http://schemas.microsoft.com/office/drawing/2014/main" id="{680C8E57-0C6F-4389-974A-ACCA5C80DED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973219" y="1069928"/>
            <a:ext cx="3890826" cy="389082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TextBox 6">
            <a:extLst>
              <a:ext uri="{FF2B5EF4-FFF2-40B4-BE49-F238E27FC236}">
                <a16:creationId xmlns:a16="http://schemas.microsoft.com/office/drawing/2014/main" id="{B845B519-E696-4194-9538-BAA52D207F95}"/>
              </a:ext>
            </a:extLst>
          </p:cNvPr>
          <p:cNvSpPr txBox="1"/>
          <p:nvPr/>
        </p:nvSpPr>
        <p:spPr>
          <a:xfrm>
            <a:off x="8096250" y="5715001"/>
            <a:ext cx="2286000" cy="307975"/>
          </a:xfrm>
          <a:prstGeom prst="rect">
            <a:avLst/>
          </a:prstGeom>
          <a:noFill/>
        </p:spPr>
        <p:txBody>
          <a:bodyPr>
            <a:spAutoFit/>
          </a:bodyPr>
          <a:lstStyle/>
          <a:p>
            <a:pPr eaLnBrk="1" hangingPunct="1">
              <a:defRPr/>
            </a:pPr>
            <a:r>
              <a:rPr lang="en-GB" sz="1400" dirty="0" err="1">
                <a:cs typeface="Arial" charset="0"/>
              </a:rPr>
              <a:t>Kotler</a:t>
            </a:r>
            <a:r>
              <a:rPr lang="en-GB" sz="1400" dirty="0">
                <a:cs typeface="Arial" charset="0"/>
              </a:rPr>
              <a:t> &amp; Armstrong (2010)</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4821"/>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6867">
                                            <p:txEl>
                                              <p:pRg st="0" end="0"/>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6867">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6867">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6867"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848" name="Rectangle 35847">
            <a:extLst>
              <a:ext uri="{FF2B5EF4-FFF2-40B4-BE49-F238E27FC236}">
                <a16:creationId xmlns:a16="http://schemas.microsoft.com/office/drawing/2014/main" id="{1E94681D-2A4C-4A8D-B9B5-31D440D032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850" name="Rectangle 35849">
            <a:extLst>
              <a:ext uri="{FF2B5EF4-FFF2-40B4-BE49-F238E27FC236}">
                <a16:creationId xmlns:a16="http://schemas.microsoft.com/office/drawing/2014/main" id="{4EC7E010-C712-408D-9787-0842AFC9F4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txBody>
          <a:bodyPr/>
          <a:lstStyle/>
          <a:p>
            <a:endParaRPr lang="en-GB"/>
          </a:p>
        </p:txBody>
      </p:sp>
      <p:sp>
        <p:nvSpPr>
          <p:cNvPr id="35852" name="Rectangle 35851">
            <a:extLst>
              <a:ext uri="{FF2B5EF4-FFF2-40B4-BE49-F238E27FC236}">
                <a16:creationId xmlns:a16="http://schemas.microsoft.com/office/drawing/2014/main" id="{0503FCEF-A9BA-4991-9220-E36615FB8B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txBody>
          <a:bodyPr/>
          <a:lstStyle/>
          <a:p>
            <a:endParaRPr lang="en-GB"/>
          </a:p>
        </p:txBody>
      </p:sp>
      <p:sp>
        <p:nvSpPr>
          <p:cNvPr id="35854" name="Rectangle 35853">
            <a:extLst>
              <a:ext uri="{FF2B5EF4-FFF2-40B4-BE49-F238E27FC236}">
                <a16:creationId xmlns:a16="http://schemas.microsoft.com/office/drawing/2014/main" id="{9664D085-C814-4D74-BCE0-2059F0DC04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B24DC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856" name="Rectangle 35855">
            <a:extLst>
              <a:ext uri="{FF2B5EF4-FFF2-40B4-BE49-F238E27FC236}">
                <a16:creationId xmlns:a16="http://schemas.microsoft.com/office/drawing/2014/main" id="{DDA5539E-D8B4-4F5A-B46F-C304F5D7A8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5843" name="Picture 3" descr="fig07_03.jpg">
            <a:extLst>
              <a:ext uri="{FF2B5EF4-FFF2-40B4-BE49-F238E27FC236}">
                <a16:creationId xmlns:a16="http://schemas.microsoft.com/office/drawing/2014/main" id="{97664D74-6D8A-4D57-BC79-38590452A99E}"/>
              </a:ext>
            </a:extLst>
          </p:cNvPr>
          <p:cNvPicPr>
            <a:picLocks noChangeAspect="1"/>
          </p:cNvPicPr>
          <p:nvPr/>
        </p:nvPicPr>
        <p:blipFill>
          <a:blip r:embed="rId3">
            <a:extLst>
              <a:ext uri="{28A0092B-C50C-407E-A947-70E740481C1C}">
                <a14:useLocalDpi xmlns:a14="http://schemas.microsoft.com/office/drawing/2010/main" val="0"/>
              </a:ext>
            </a:extLst>
          </a:blip>
          <a:srcRect l="31480" b="12685"/>
          <a:stretch>
            <a:fillRect/>
          </a:stretch>
        </p:blipFill>
        <p:spPr bwMode="auto">
          <a:xfrm>
            <a:off x="1101424" y="803063"/>
            <a:ext cx="9989151" cy="4909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TextBox 3">
            <a:extLst>
              <a:ext uri="{FF2B5EF4-FFF2-40B4-BE49-F238E27FC236}">
                <a16:creationId xmlns:a16="http://schemas.microsoft.com/office/drawing/2014/main" id="{C99D7942-1636-462B-825A-F37DD8C7286E}"/>
              </a:ext>
            </a:extLst>
          </p:cNvPr>
          <p:cNvSpPr txBox="1"/>
          <p:nvPr/>
        </p:nvSpPr>
        <p:spPr>
          <a:xfrm>
            <a:off x="8908200" y="5781002"/>
            <a:ext cx="2033331" cy="281937"/>
          </a:xfrm>
          <a:prstGeom prst="rect">
            <a:avLst/>
          </a:prstGeom>
          <a:noFill/>
        </p:spPr>
        <p:txBody>
          <a:bodyPr>
            <a:spAutoFit/>
          </a:bodyPr>
          <a:lstStyle/>
          <a:p>
            <a:pPr defTabSz="804672">
              <a:spcAft>
                <a:spcPts val="600"/>
              </a:spcAft>
              <a:defRPr/>
            </a:pPr>
            <a:r>
              <a:rPr lang="en-GB" sz="1232" kern="1200" err="1">
                <a:solidFill>
                  <a:schemeClr val="tx1"/>
                </a:solidFill>
                <a:latin typeface="+mn-lt"/>
                <a:ea typeface="+mn-ea"/>
                <a:cs typeface="Arial" charset="0"/>
              </a:rPr>
              <a:t>Kotler</a:t>
            </a:r>
            <a:r>
              <a:rPr lang="en-GB" sz="1232" kern="1200">
                <a:solidFill>
                  <a:schemeClr val="tx1"/>
                </a:solidFill>
                <a:latin typeface="+mn-lt"/>
                <a:ea typeface="+mn-ea"/>
                <a:cs typeface="Arial" charset="0"/>
              </a:rPr>
              <a:t> &amp; Armstrong (2010)</a:t>
            </a:r>
            <a:endParaRPr lang="en-GB" sz="1400">
              <a:cs typeface="Arial"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584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18" name="Rectangle 2088">
            <a:extLst>
              <a:ext uri="{FF2B5EF4-FFF2-40B4-BE49-F238E27FC236}">
                <a16:creationId xmlns:a16="http://schemas.microsoft.com/office/drawing/2014/main" id="{904DB13E-F722-4ED6-BB00-556651E952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119" name="Rectangle 2090">
            <a:extLst>
              <a:ext uri="{FF2B5EF4-FFF2-40B4-BE49-F238E27FC236}">
                <a16:creationId xmlns:a16="http://schemas.microsoft.com/office/drawing/2014/main" id="{1419E3D9-C5FB-41A9-B6D2-DFB210BB62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2120" name="Rectangle 2092">
            <a:extLst>
              <a:ext uri="{FF2B5EF4-FFF2-40B4-BE49-F238E27FC236}">
                <a16:creationId xmlns:a16="http://schemas.microsoft.com/office/drawing/2014/main" id="{367909BF-1DF7-4ACE-8F58-6CF719BB27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txBody>
          <a:bodyPr/>
          <a:lstStyle/>
          <a:p>
            <a:endParaRPr lang="en-GB"/>
          </a:p>
        </p:txBody>
      </p:sp>
      <p:sp>
        <p:nvSpPr>
          <p:cNvPr id="2121" name="Rectangle 2094">
            <a:extLst>
              <a:ext uri="{FF2B5EF4-FFF2-40B4-BE49-F238E27FC236}">
                <a16:creationId xmlns:a16="http://schemas.microsoft.com/office/drawing/2014/main" id="{89E8BEDB-0BBC-4F21-9CFB-8530D664C3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pSp>
        <p:nvGrpSpPr>
          <p:cNvPr id="2122" name="Group 2096">
            <a:extLst>
              <a:ext uri="{FF2B5EF4-FFF2-40B4-BE49-F238E27FC236}">
                <a16:creationId xmlns:a16="http://schemas.microsoft.com/office/drawing/2014/main" id="{E26428D7-C6F3-473D-A360-A3F5C3E8728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250180" y="1267730"/>
            <a:ext cx="1691640" cy="615934"/>
            <a:chOff x="5250180" y="1267730"/>
            <a:chExt cx="1691640" cy="615934"/>
          </a:xfrm>
        </p:grpSpPr>
        <p:cxnSp>
          <p:nvCxnSpPr>
            <p:cNvPr id="2098" name="Straight Connector 2097">
              <a:extLst>
                <a:ext uri="{FF2B5EF4-FFF2-40B4-BE49-F238E27FC236}">
                  <a16:creationId xmlns:a16="http://schemas.microsoft.com/office/drawing/2014/main" id="{51D6D676-6F2F-4446-9935-2D8D0382147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2099" name="Straight Connector 2098">
              <a:extLst>
                <a:ext uri="{FF2B5EF4-FFF2-40B4-BE49-F238E27FC236}">
                  <a16:creationId xmlns:a16="http://schemas.microsoft.com/office/drawing/2014/main" id="{E9BAEA2B-9C25-4B43-8C9A-A9D0C3E9B15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2100" name="Straight Connector 2099">
              <a:extLst>
                <a:ext uri="{FF2B5EF4-FFF2-40B4-BE49-F238E27FC236}">
                  <a16:creationId xmlns:a16="http://schemas.microsoft.com/office/drawing/2014/main" id="{21FC5F3A-7F1A-4EE8-A913-C8E96ACC3C5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123" name="Rectangle 2101">
            <a:extLst>
              <a:ext uri="{FF2B5EF4-FFF2-40B4-BE49-F238E27FC236}">
                <a16:creationId xmlns:a16="http://schemas.microsoft.com/office/drawing/2014/main" id="{420551B3-B4DA-48EE-988C-4FAEAEB5CE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24" name="Rectangle 2103">
            <a:extLst>
              <a:ext uri="{FF2B5EF4-FFF2-40B4-BE49-F238E27FC236}">
                <a16:creationId xmlns:a16="http://schemas.microsoft.com/office/drawing/2014/main" id="{27A9C548-0579-4864-92A3-093842E89D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85000"/>
            </a:schemeClr>
          </a:solidFill>
          <a:ln>
            <a:noFill/>
          </a:ln>
        </p:spPr>
        <p:style>
          <a:lnRef idx="2">
            <a:schemeClr val="accent1">
              <a:shade val="50000"/>
            </a:schemeClr>
          </a:lnRef>
          <a:fillRef idx="1002">
            <a:schemeClr val="lt2"/>
          </a:fillRef>
          <a:effectRef idx="0">
            <a:schemeClr val="accent1"/>
          </a:effectRef>
          <a:fontRef idx="minor">
            <a:schemeClr val="lt1"/>
          </a:fontRef>
        </p:style>
        <p:txBody>
          <a:bodyPr rtlCol="0" anchor="ctr"/>
          <a:lstStyle/>
          <a:p>
            <a:pPr algn="ctr"/>
            <a:endParaRPr lang="en-US"/>
          </a:p>
        </p:txBody>
      </p:sp>
      <p:pic>
        <p:nvPicPr>
          <p:cNvPr id="2050" name="Picture 2" descr="Question Marks | Cowan Global Website">
            <a:extLst>
              <a:ext uri="{FF2B5EF4-FFF2-40B4-BE49-F238E27FC236}">
                <a16:creationId xmlns:a16="http://schemas.microsoft.com/office/drawing/2014/main" id="{BF23B5E9-F259-BC6E-534B-A29C66D620E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953"/>
          <a:stretch/>
        </p:blipFill>
        <p:spPr bwMode="auto">
          <a:xfrm>
            <a:off x="20" y="10"/>
            <a:ext cx="6756848" cy="6857990"/>
          </a:xfrm>
          <a:prstGeom prst="rect">
            <a:avLst/>
          </a:prstGeom>
          <a:noFill/>
          <a:extLst>
            <a:ext uri="{909E8E84-426E-40DD-AFC4-6F175D3DCCD1}">
              <a14:hiddenFill xmlns:a14="http://schemas.microsoft.com/office/drawing/2010/main">
                <a:solidFill>
                  <a:srgbClr val="FFFFFF"/>
                </a:solidFill>
              </a14:hiddenFill>
            </a:ext>
          </a:extLst>
        </p:spPr>
      </p:pic>
      <p:sp>
        <p:nvSpPr>
          <p:cNvPr id="2125" name="Rectangle 2105">
            <a:extLst>
              <a:ext uri="{FF2B5EF4-FFF2-40B4-BE49-F238E27FC236}">
                <a16:creationId xmlns:a16="http://schemas.microsoft.com/office/drawing/2014/main" id="{57525A5F-CDD4-4EB3-9187-2A0E9EA150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1973" y="643464"/>
            <a:ext cx="4143830" cy="5566305"/>
          </a:xfrm>
          <a:prstGeom prst="rect">
            <a:avLst/>
          </a:prstGeom>
          <a:solidFill>
            <a:srgbClr val="FFFFFF"/>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useBgFill="1">
        <p:nvSpPr>
          <p:cNvPr id="2126" name="Rectangle 2107">
            <a:extLst>
              <a:ext uri="{FF2B5EF4-FFF2-40B4-BE49-F238E27FC236}">
                <a16:creationId xmlns:a16="http://schemas.microsoft.com/office/drawing/2014/main" id="{08F5B423-DA6A-4E80-B3CA-549A442C8F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7364" y="806860"/>
            <a:ext cx="3813048" cy="5239512"/>
          </a:xfrm>
          <a:prstGeom prst="rect">
            <a:avLst/>
          </a:prstGeom>
          <a:ln w="6350" cap="sq" cmpd="sng" algn="ctr">
            <a:solidFill>
              <a:schemeClr val="tx1">
                <a:lumMod val="75000"/>
                <a:lumOff val="25000"/>
              </a:schemeClr>
            </a:solidFill>
            <a:prstDash val="solid"/>
            <a:miter lim="800000"/>
          </a:ln>
          <a:effectLst/>
        </p:spPr>
        <p:txBody>
          <a:bodyPr/>
          <a:lstStyle/>
          <a:p>
            <a:endParaRPr lang="en-GB"/>
          </a:p>
        </p:txBody>
      </p:sp>
      <p:sp>
        <p:nvSpPr>
          <p:cNvPr id="2" name="Title 1">
            <a:extLst>
              <a:ext uri="{FF2B5EF4-FFF2-40B4-BE49-F238E27FC236}">
                <a16:creationId xmlns:a16="http://schemas.microsoft.com/office/drawing/2014/main" id="{BD6F38F9-EEAB-3C65-544D-9B957971FDA2}"/>
              </a:ext>
            </a:extLst>
          </p:cNvPr>
          <p:cNvSpPr>
            <a:spLocks noGrp="1"/>
          </p:cNvSpPr>
          <p:nvPr>
            <p:ph type="title"/>
          </p:nvPr>
        </p:nvSpPr>
        <p:spPr>
          <a:xfrm>
            <a:off x="7957226" y="1559768"/>
            <a:ext cx="2901276" cy="4030502"/>
          </a:xfrm>
        </p:spPr>
        <p:txBody>
          <a:bodyPr vert="horz" lIns="91440" tIns="45720" rIns="91440" bIns="45720" rtlCol="0" anchor="ctr">
            <a:normAutofit fontScale="90000"/>
          </a:bodyPr>
          <a:lstStyle/>
          <a:p>
            <a:pPr algn="ctr">
              <a:lnSpc>
                <a:spcPct val="83000"/>
              </a:lnSpc>
            </a:pPr>
            <a:r>
              <a:rPr lang="en-US" sz="3700" b="1" cap="all" spc="-100" dirty="0">
                <a:latin typeface="Arial" panose="020B0604020202020204" pitchFamily="34" charset="0"/>
                <a:cs typeface="Arial" panose="020B0604020202020204" pitchFamily="34" charset="0"/>
              </a:rPr>
              <a:t>PORTFOLIO ANALYSIS</a:t>
            </a:r>
            <a:br>
              <a:rPr lang="en-US" sz="3700" b="1" cap="all" spc="-100" dirty="0">
                <a:latin typeface="Arial" panose="020B0604020202020204" pitchFamily="34" charset="0"/>
                <a:cs typeface="Arial" panose="020B0604020202020204" pitchFamily="34" charset="0"/>
              </a:rPr>
            </a:br>
            <a:br>
              <a:rPr lang="en-US" sz="3700" b="1" cap="all" spc="-100" dirty="0">
                <a:latin typeface="Arial" panose="020B0604020202020204" pitchFamily="34" charset="0"/>
                <a:cs typeface="Arial" panose="020B0604020202020204" pitchFamily="34" charset="0"/>
              </a:rPr>
            </a:br>
            <a:r>
              <a:rPr lang="en-US" sz="3700" b="1" cap="all" spc="-100" dirty="0">
                <a:latin typeface="Arial" panose="020B0604020202020204" pitchFamily="34" charset="0"/>
                <a:cs typeface="Arial" panose="020B0604020202020204" pitchFamily="34" charset="0"/>
              </a:rPr>
              <a:t>THE BOSTON MATRIX</a:t>
            </a:r>
            <a:br>
              <a:rPr lang="en-US" sz="3700" b="1" cap="all" spc="-100" dirty="0">
                <a:latin typeface="Arial" panose="020B0604020202020204" pitchFamily="34" charset="0"/>
                <a:cs typeface="Arial" panose="020B0604020202020204" pitchFamily="34" charset="0"/>
              </a:rPr>
            </a:br>
            <a:br>
              <a:rPr lang="en-US" sz="3700" b="1" cap="all" spc="-100" dirty="0">
                <a:latin typeface="Arial" panose="020B0604020202020204" pitchFamily="34" charset="0"/>
                <a:cs typeface="Arial" panose="020B0604020202020204" pitchFamily="34" charset="0"/>
              </a:rPr>
            </a:br>
            <a:r>
              <a:rPr lang="en-US" sz="1800" b="1" cap="all" spc="-100" dirty="0">
                <a:latin typeface="Arial" panose="020B0604020202020204" pitchFamily="34" charset="0"/>
                <a:cs typeface="Arial" panose="020B0604020202020204" pitchFamily="34" charset="0"/>
              </a:rPr>
              <a:t>used to </a:t>
            </a:r>
            <a:r>
              <a:rPr lang="en-US" sz="1800" b="1" cap="all" spc="-100" dirty="0" err="1">
                <a:latin typeface="Arial" panose="020B0604020202020204" pitchFamily="34" charset="0"/>
                <a:cs typeface="Arial" panose="020B0604020202020204" pitchFamily="34" charset="0"/>
              </a:rPr>
              <a:t>analyse</a:t>
            </a:r>
            <a:r>
              <a:rPr lang="en-US" sz="1800" b="1" cap="all" spc="-100" dirty="0">
                <a:latin typeface="Arial" panose="020B0604020202020204" pitchFamily="34" charset="0"/>
                <a:cs typeface="Arial" panose="020B0604020202020204" pitchFamily="34" charset="0"/>
              </a:rPr>
              <a:t>  a range of products owned by a company</a:t>
            </a:r>
            <a:br>
              <a:rPr lang="en-US" sz="1800" b="1" cap="all" spc="-100" dirty="0">
                <a:latin typeface="Arial" panose="020B0604020202020204" pitchFamily="34" charset="0"/>
                <a:cs typeface="Arial" panose="020B0604020202020204" pitchFamily="34" charset="0"/>
              </a:rPr>
            </a:br>
            <a:br>
              <a:rPr lang="en-US" sz="1800" b="1" cap="all" spc="-100" dirty="0">
                <a:latin typeface="Arial" panose="020B0604020202020204" pitchFamily="34" charset="0"/>
                <a:cs typeface="Arial" panose="020B0604020202020204" pitchFamily="34" charset="0"/>
              </a:rPr>
            </a:br>
            <a:r>
              <a:rPr lang="en-US" sz="1800" b="1" cap="all" spc="-100" dirty="0">
                <a:latin typeface="Arial" panose="020B0604020202020204" pitchFamily="34" charset="0"/>
                <a:cs typeface="Arial" panose="020B0604020202020204" pitchFamily="34" charset="0"/>
              </a:rPr>
              <a:t>evaluate those making money and costing money</a:t>
            </a:r>
            <a:endParaRPr lang="en-US" sz="3700" b="1" cap="all" spc="-100" dirty="0">
              <a:latin typeface="Arial" panose="020B0604020202020204" pitchFamily="34" charset="0"/>
              <a:cs typeface="Arial" panose="020B0604020202020204" pitchFamily="34" charset="0"/>
            </a:endParaRPr>
          </a:p>
        </p:txBody>
      </p:sp>
      <p:sp>
        <p:nvSpPr>
          <p:cNvPr id="2127" name="Rectangle 2109">
            <a:extLst>
              <a:ext uri="{FF2B5EF4-FFF2-40B4-BE49-F238E27FC236}">
                <a16:creationId xmlns:a16="http://schemas.microsoft.com/office/drawing/2014/main" id="{738170B5-3ECC-493B-85FA-6905971AD1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03768" y="640856"/>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2128" name="Straight Connector 2111">
            <a:extLst>
              <a:ext uri="{FF2B5EF4-FFF2-40B4-BE49-F238E27FC236}">
                <a16:creationId xmlns:a16="http://schemas.microsoft.com/office/drawing/2014/main" id="{F8DD37B8-B6EA-49DC-90EF-F4E3594540A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18068" y="640855"/>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2129" name="Straight Connector 2113">
            <a:extLst>
              <a:ext uri="{FF2B5EF4-FFF2-40B4-BE49-F238E27FC236}">
                <a16:creationId xmlns:a16="http://schemas.microsoft.com/office/drawing/2014/main" id="{500F7FF8-41E5-4585-AFDC-54EA8B27575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309708" y="640855"/>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2130" name="Straight Connector 2115">
            <a:extLst>
              <a:ext uri="{FF2B5EF4-FFF2-40B4-BE49-F238E27FC236}">
                <a16:creationId xmlns:a16="http://schemas.microsoft.com/office/drawing/2014/main" id="{BAE2A71D-F8BA-4E4F-88A8-1F5FD5DF13D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18068" y="1286150"/>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660200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txBody>
          <a:bodyPr/>
          <a:lstStyle/>
          <a:p>
            <a:endParaRPr lang="en-GB"/>
          </a:p>
        </p:txBody>
      </p:sp>
      <p:sp>
        <p:nvSpPr>
          <p:cNvPr id="2" name="Title 1">
            <a:extLst>
              <a:ext uri="{FF2B5EF4-FFF2-40B4-BE49-F238E27FC236}">
                <a16:creationId xmlns:a16="http://schemas.microsoft.com/office/drawing/2014/main" id="{E27675DD-D9D3-ACC6-F89D-D3A1B8A379EB}"/>
              </a:ext>
            </a:extLst>
          </p:cNvPr>
          <p:cNvSpPr>
            <a:spLocks noGrp="1"/>
          </p:cNvSpPr>
          <p:nvPr>
            <p:ph type="title"/>
          </p:nvPr>
        </p:nvSpPr>
        <p:spPr>
          <a:xfrm>
            <a:off x="1175512" y="870132"/>
            <a:ext cx="9792208" cy="1527078"/>
          </a:xfrm>
        </p:spPr>
        <p:txBody>
          <a:bodyPr>
            <a:normAutofit/>
          </a:bodyPr>
          <a:lstStyle/>
          <a:p>
            <a:r>
              <a:rPr lang="en-GB" b="1" dirty="0">
                <a:latin typeface="Arial" panose="020B0604020202020204" pitchFamily="34" charset="0"/>
                <a:cs typeface="Arial" panose="020B0604020202020204" pitchFamily="34" charset="0"/>
              </a:rPr>
              <a:t>Task </a:t>
            </a:r>
          </a:p>
        </p:txBody>
      </p:sp>
      <p:sp>
        <p:nvSpPr>
          <p:cNvPr id="4" name="Content Placeholder 3">
            <a:extLst>
              <a:ext uri="{FF2B5EF4-FFF2-40B4-BE49-F238E27FC236}">
                <a16:creationId xmlns:a16="http://schemas.microsoft.com/office/drawing/2014/main" id="{E2C46AB3-583A-CE4E-8F60-C0106A23E40F}"/>
              </a:ext>
            </a:extLst>
          </p:cNvPr>
          <p:cNvSpPr>
            <a:spLocks noGrp="1"/>
          </p:cNvSpPr>
          <p:nvPr>
            <p:ph idx="1"/>
          </p:nvPr>
        </p:nvSpPr>
        <p:spPr>
          <a:xfrm>
            <a:off x="1175512" y="2557849"/>
            <a:ext cx="9792208" cy="3407862"/>
          </a:xfrm>
        </p:spPr>
        <p:txBody>
          <a:bodyPr>
            <a:normAutofit/>
          </a:bodyPr>
          <a:lstStyle/>
          <a:p>
            <a:r>
              <a:rPr lang="en-GB" sz="2400" dirty="0">
                <a:latin typeface="Arial" panose="020B0604020202020204" pitchFamily="34" charset="0"/>
                <a:cs typeface="Arial" panose="020B0604020202020204" pitchFamily="34" charset="0"/>
              </a:rPr>
              <a:t>Work in small groups </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Plot Virgin’s products on The Boston Box</a:t>
            </a:r>
          </a:p>
          <a:p>
            <a:endParaRPr lang="en-GB" sz="2400"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876910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Title 1"/>
          <p:cNvSpPr>
            <a:spLocks noGrp="1"/>
          </p:cNvSpPr>
          <p:nvPr>
            <p:ph type="title"/>
          </p:nvPr>
        </p:nvSpPr>
        <p:spPr>
          <a:xfrm>
            <a:off x="643944" y="293431"/>
            <a:ext cx="9101719" cy="832107"/>
          </a:xfrm>
        </p:spPr>
        <p:txBody>
          <a:bodyPr>
            <a:normAutofit/>
          </a:bodyPr>
          <a:lstStyle/>
          <a:p>
            <a:r>
              <a:rPr lang="en-GB" altLang="en-US" sz="2400" b="1" dirty="0">
                <a:latin typeface="Arial" panose="020B0604020202020204" pitchFamily="34" charset="0"/>
                <a:cs typeface="Arial" panose="020B0604020202020204" pitchFamily="34" charset="0"/>
              </a:rPr>
              <a:t>Using the Boston Matrix to Maximise Resource Capabilities </a:t>
            </a:r>
          </a:p>
        </p:txBody>
      </p:sp>
      <p:pic>
        <p:nvPicPr>
          <p:cNvPr id="3" name="Content Placeholder 2"/>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862758" y="1183229"/>
            <a:ext cx="4375755" cy="4258239"/>
          </a:xfrm>
        </p:spPr>
      </p:pic>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35974" y="1125538"/>
            <a:ext cx="11488994" cy="5561711"/>
          </a:xfrm>
          <a:prstGeom prst="rect">
            <a:avLst/>
          </a:prstGeom>
        </p:spPr>
      </p:pic>
    </p:spTree>
    <p:extLst>
      <p:ext uri="{BB962C8B-B14F-4D97-AF65-F5344CB8AC3E}">
        <p14:creationId xmlns:p14="http://schemas.microsoft.com/office/powerpoint/2010/main" val="35871142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320" name="Rectangle 13319">
            <a:extLst>
              <a:ext uri="{FF2B5EF4-FFF2-40B4-BE49-F238E27FC236}">
                <a16:creationId xmlns:a16="http://schemas.microsoft.com/office/drawing/2014/main" id="{F04BED5A-E98E-4DA0-BAA5-4F6AB2492D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22" name="Rectangle 13321">
            <a:extLst>
              <a:ext uri="{FF2B5EF4-FFF2-40B4-BE49-F238E27FC236}">
                <a16:creationId xmlns:a16="http://schemas.microsoft.com/office/drawing/2014/main" id="{EB64B94A-E40E-48CE-BD7B-C1A30AE572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3982" y="488542"/>
            <a:ext cx="11244036" cy="5880916"/>
          </a:xfrm>
          <a:prstGeom prst="rect">
            <a:avLst/>
          </a:prstGeom>
          <a:ln w="158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3324" name="Straight Connector 13323">
            <a:extLst>
              <a:ext uri="{FF2B5EF4-FFF2-40B4-BE49-F238E27FC236}">
                <a16:creationId xmlns:a16="http://schemas.microsoft.com/office/drawing/2014/main" id="{49EC5CA6-6479-49D5-B4B5-5643D26B83C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84442" y="2057401"/>
            <a:ext cx="0" cy="27432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sp>
        <p:nvSpPr>
          <p:cNvPr id="13326" name="Rectangle 13325">
            <a:extLst>
              <a:ext uri="{FF2B5EF4-FFF2-40B4-BE49-F238E27FC236}">
                <a16:creationId xmlns:a16="http://schemas.microsoft.com/office/drawing/2014/main" id="{D1B26337-5AA4-470D-9687-5907CB53B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685800"/>
            <a:ext cx="10853928" cy="5486400"/>
          </a:xfrm>
          <a:prstGeom prst="rect">
            <a:avLst/>
          </a:prstGeom>
          <a:noFill/>
          <a:ln w="6350" cap="sq" cmpd="sng" algn="ctr">
            <a:solidFill>
              <a:srgbClr val="FFFFFF"/>
            </a:solidFill>
            <a:prstDash val="solid"/>
            <a:miter lim="800000"/>
          </a:ln>
          <a:effectLst/>
        </p:spPr>
        <p:txBody>
          <a:bodyPr/>
          <a:lstStyle/>
          <a:p>
            <a:endParaRPr lang="en-GB"/>
          </a:p>
        </p:txBody>
      </p:sp>
      <p:sp>
        <p:nvSpPr>
          <p:cNvPr id="13314" name="Title 1">
            <a:extLst>
              <a:ext uri="{FF2B5EF4-FFF2-40B4-BE49-F238E27FC236}">
                <a16:creationId xmlns:a16="http://schemas.microsoft.com/office/drawing/2014/main" id="{FD088FAA-CB64-404C-AF7E-8F58010170EF}"/>
              </a:ext>
            </a:extLst>
          </p:cNvPr>
          <p:cNvSpPr>
            <a:spLocks noGrp="1"/>
          </p:cNvSpPr>
          <p:nvPr>
            <p:ph type="title"/>
          </p:nvPr>
        </p:nvSpPr>
        <p:spPr>
          <a:xfrm>
            <a:off x="866440" y="1000370"/>
            <a:ext cx="3462079" cy="4857262"/>
          </a:xfrm>
        </p:spPr>
        <p:txBody>
          <a:bodyPr>
            <a:normAutofit/>
          </a:bodyPr>
          <a:lstStyle/>
          <a:p>
            <a:pPr algn="r"/>
            <a:r>
              <a:rPr lang="en-GB" altLang="en-US" sz="4400" b="1" dirty="0">
                <a:solidFill>
                  <a:srgbClr val="FFFFFF"/>
                </a:solidFill>
                <a:latin typeface="Arial" panose="020B0604020202020204" pitchFamily="34" charset="0"/>
                <a:cs typeface="Arial" panose="020B0604020202020204" pitchFamily="34" charset="0"/>
              </a:rPr>
              <a:t>Price</a:t>
            </a:r>
            <a:r>
              <a:rPr lang="en-GB" altLang="en-US" sz="4400" b="1" dirty="0">
                <a:solidFill>
                  <a:srgbClr val="FFFFFF"/>
                </a:solidFill>
              </a:rPr>
              <a:t> </a:t>
            </a:r>
          </a:p>
        </p:txBody>
      </p:sp>
      <p:sp>
        <p:nvSpPr>
          <p:cNvPr id="13315" name="Content Placeholder 2">
            <a:extLst>
              <a:ext uri="{FF2B5EF4-FFF2-40B4-BE49-F238E27FC236}">
                <a16:creationId xmlns:a16="http://schemas.microsoft.com/office/drawing/2014/main" id="{E4A06785-7D9B-4CBB-AF86-AD209EC93F99}"/>
              </a:ext>
            </a:extLst>
          </p:cNvPr>
          <p:cNvSpPr>
            <a:spLocks noGrp="1"/>
          </p:cNvSpPr>
          <p:nvPr>
            <p:ph idx="1"/>
          </p:nvPr>
        </p:nvSpPr>
        <p:spPr>
          <a:xfrm>
            <a:off x="4963691" y="1000370"/>
            <a:ext cx="6212310" cy="4857262"/>
          </a:xfrm>
        </p:spPr>
        <p:txBody>
          <a:bodyPr anchor="ctr">
            <a:normAutofit/>
          </a:bodyPr>
          <a:lstStyle/>
          <a:p>
            <a:r>
              <a:rPr lang="en-GB" altLang="en-US" sz="3200" dirty="0">
                <a:solidFill>
                  <a:srgbClr val="FFFFFF"/>
                </a:solidFill>
                <a:latin typeface="Arial" panose="020B0604020202020204" pitchFamily="34" charset="0"/>
                <a:cs typeface="Arial" panose="020B0604020202020204" pitchFamily="34" charset="0"/>
              </a:rPr>
              <a:t>How do we determine the selling price? </a:t>
            </a:r>
          </a:p>
          <a:p>
            <a:pPr marL="822960" lvl="3" indent="0">
              <a:buNone/>
            </a:pPr>
            <a:r>
              <a:rPr lang="en-GB" altLang="en-US" sz="2000" dirty="0">
                <a:solidFill>
                  <a:srgbClr val="FFFFFF"/>
                </a:solidFill>
              </a:rPr>
              <a:t> </a:t>
            </a:r>
          </a:p>
        </p:txBody>
      </p:sp>
    </p:spTree>
    <p:extLst>
      <p:ext uri="{BB962C8B-B14F-4D97-AF65-F5344CB8AC3E}">
        <p14:creationId xmlns:p14="http://schemas.microsoft.com/office/powerpoint/2010/main" val="34051852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3315">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3EC62-7A25-4745-62FD-744DA1932434}"/>
              </a:ext>
            </a:extLst>
          </p:cNvPr>
          <p:cNvSpPr>
            <a:spLocks noGrp="1"/>
          </p:cNvSpPr>
          <p:nvPr>
            <p:ph type="title"/>
          </p:nvPr>
        </p:nvSpPr>
        <p:spPr>
          <a:xfrm>
            <a:off x="601255" y="702155"/>
            <a:ext cx="3409783" cy="1300365"/>
          </a:xfrm>
        </p:spPr>
        <p:txBody>
          <a:bodyPr>
            <a:normAutofit/>
          </a:bodyPr>
          <a:lstStyle/>
          <a:p>
            <a:r>
              <a:rPr lang="en-GB" b="1" dirty="0">
                <a:solidFill>
                  <a:schemeClr val="tx1"/>
                </a:solidFill>
                <a:latin typeface="Arial" panose="020B0604020202020204" pitchFamily="34" charset="0"/>
                <a:cs typeface="Arial" panose="020B0604020202020204" pitchFamily="34" charset="0"/>
              </a:rPr>
              <a:t>Price</a:t>
            </a:r>
          </a:p>
        </p:txBody>
      </p:sp>
      <p:sp>
        <p:nvSpPr>
          <p:cNvPr id="3" name="Content Placeholder 2">
            <a:extLst>
              <a:ext uri="{FF2B5EF4-FFF2-40B4-BE49-F238E27FC236}">
                <a16:creationId xmlns:a16="http://schemas.microsoft.com/office/drawing/2014/main" id="{3806E738-3EC5-FD38-19CA-6D59702D1B94}"/>
              </a:ext>
            </a:extLst>
          </p:cNvPr>
          <p:cNvSpPr>
            <a:spLocks noGrp="1"/>
          </p:cNvSpPr>
          <p:nvPr>
            <p:ph idx="1"/>
          </p:nvPr>
        </p:nvSpPr>
        <p:spPr>
          <a:xfrm>
            <a:off x="601255" y="2002520"/>
            <a:ext cx="3409782" cy="3998229"/>
          </a:xfrm>
        </p:spPr>
        <p:txBody>
          <a:bodyPr>
            <a:normAutofit/>
          </a:bodyPr>
          <a:lstStyle/>
          <a:p>
            <a:r>
              <a:rPr lang="en-GB" sz="2000" dirty="0">
                <a:latin typeface="Arial" panose="020B0604020202020204" pitchFamily="34" charset="0"/>
                <a:cs typeface="Arial" panose="020B0604020202020204" pitchFamily="34" charset="0"/>
              </a:rPr>
              <a:t>Price is one element of the Marketing Mix that produces </a:t>
            </a:r>
            <a:r>
              <a:rPr lang="en-GB" sz="2000" b="1" i="1" dirty="0">
                <a:latin typeface="Arial" panose="020B0604020202020204" pitchFamily="34" charset="0"/>
                <a:cs typeface="Arial" panose="020B0604020202020204" pitchFamily="34" charset="0"/>
              </a:rPr>
              <a:t>Revenue</a:t>
            </a:r>
            <a:r>
              <a:rPr lang="en-GB" sz="2000" dirty="0">
                <a:latin typeface="Arial" panose="020B0604020202020204" pitchFamily="34" charset="0"/>
                <a:cs typeface="Arial" panose="020B0604020202020204" pitchFamily="34" charset="0"/>
              </a:rPr>
              <a:t> – the others produce </a:t>
            </a:r>
            <a:r>
              <a:rPr lang="en-GB" sz="2000" b="1" i="1" dirty="0">
                <a:latin typeface="Arial" panose="020B0604020202020204" pitchFamily="34" charset="0"/>
                <a:cs typeface="Arial" panose="020B0604020202020204" pitchFamily="34" charset="0"/>
              </a:rPr>
              <a:t>Costs</a:t>
            </a:r>
            <a:r>
              <a:rPr lang="en-GB" sz="2000" dirty="0">
                <a:latin typeface="Arial" panose="020B0604020202020204" pitchFamily="34" charset="0"/>
                <a:cs typeface="Arial" panose="020B0604020202020204" pitchFamily="34" charset="0"/>
              </a:rPr>
              <a:t>.</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An organisation must set a price for a product.</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Prices can be changed quickly.</a:t>
            </a:r>
          </a:p>
          <a:p>
            <a:endParaRPr lang="en-GB" dirty="0">
              <a:solidFill>
                <a:srgbClr val="FFFFFF"/>
              </a:solidFill>
            </a:endParaRPr>
          </a:p>
        </p:txBody>
      </p:sp>
      <p:pic>
        <p:nvPicPr>
          <p:cNvPr id="6" name="Picture 2" descr="Why Everyone is Talking About TripTease's Price Check Widget">
            <a:extLst>
              <a:ext uri="{FF2B5EF4-FFF2-40B4-BE49-F238E27FC236}">
                <a16:creationId xmlns:a16="http://schemas.microsoft.com/office/drawing/2014/main" id="{4AD40DD8-A42A-DD76-8FC7-3CBAA0A71E4E}"/>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592231" y="1200055"/>
            <a:ext cx="6831503" cy="4440476"/>
          </a:xfrm>
          <a:prstGeom prst="rect">
            <a:avLst/>
          </a:prstGeom>
          <a:solidFill>
            <a:srgbClr val="FFFFFF"/>
          </a:solidFill>
        </p:spPr>
      </p:pic>
      <p:sp>
        <p:nvSpPr>
          <p:cNvPr id="4" name="Footer Placeholder 3">
            <a:extLst>
              <a:ext uri="{FF2B5EF4-FFF2-40B4-BE49-F238E27FC236}">
                <a16:creationId xmlns:a16="http://schemas.microsoft.com/office/drawing/2014/main" id="{CD04577E-7B8C-2BE6-0E01-D4424F1728E8}"/>
              </a:ext>
            </a:extLst>
          </p:cNvPr>
          <p:cNvSpPr>
            <a:spLocks noGrp="1"/>
          </p:cNvSpPr>
          <p:nvPr>
            <p:ph type="ftr" sz="quarter" idx="11"/>
          </p:nvPr>
        </p:nvSpPr>
        <p:spPr>
          <a:xfrm>
            <a:off x="581192" y="6400800"/>
            <a:ext cx="6917210" cy="365125"/>
          </a:xfrm>
        </p:spPr>
        <p:txBody>
          <a:bodyPr>
            <a:normAutofit/>
          </a:bodyPr>
          <a:lstStyle/>
          <a:p>
            <a:endParaRPr lang="en-US">
              <a:solidFill>
                <a:srgbClr val="D63A00"/>
              </a:solidFill>
            </a:endParaRPr>
          </a:p>
        </p:txBody>
      </p:sp>
      <p:sp>
        <p:nvSpPr>
          <p:cNvPr id="5" name="Slide Number Placeholder 4">
            <a:extLst>
              <a:ext uri="{FF2B5EF4-FFF2-40B4-BE49-F238E27FC236}">
                <a16:creationId xmlns:a16="http://schemas.microsoft.com/office/drawing/2014/main" id="{E2D33649-A2E7-96DB-7D3A-16A620C08A78}"/>
              </a:ext>
            </a:extLst>
          </p:cNvPr>
          <p:cNvSpPr>
            <a:spLocks noGrp="1"/>
          </p:cNvSpPr>
          <p:nvPr>
            <p:ph type="sldNum" sz="quarter" idx="12"/>
          </p:nvPr>
        </p:nvSpPr>
        <p:spPr>
          <a:xfrm>
            <a:off x="10558300" y="6400800"/>
            <a:ext cx="1052508" cy="365125"/>
          </a:xfrm>
        </p:spPr>
        <p:txBody>
          <a:bodyPr>
            <a:normAutofit/>
          </a:bodyPr>
          <a:lstStyle/>
          <a:p>
            <a:pPr>
              <a:spcAft>
                <a:spcPts val="600"/>
              </a:spcAft>
            </a:pPr>
            <a:fld id="{3A98EE3D-8CD1-4C3F-BD1C-C98C9596463C}" type="slidenum">
              <a:rPr lang="en-US">
                <a:solidFill>
                  <a:srgbClr val="D63A00"/>
                </a:solidFill>
              </a:rPr>
              <a:pPr>
                <a:spcAft>
                  <a:spcPts val="600"/>
                </a:spcAft>
              </a:pPr>
              <a:t>25</a:t>
            </a:fld>
            <a:endParaRPr lang="en-US">
              <a:solidFill>
                <a:srgbClr val="D63A00"/>
              </a:solidFill>
            </a:endParaRPr>
          </a:p>
        </p:txBody>
      </p:sp>
    </p:spTree>
    <p:extLst>
      <p:ext uri="{BB962C8B-B14F-4D97-AF65-F5344CB8AC3E}">
        <p14:creationId xmlns:p14="http://schemas.microsoft.com/office/powerpoint/2010/main" val="288486227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C5810F-BEF9-5E1E-6824-AA6A049FD7F9}"/>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Pricing Strategy</a:t>
            </a:r>
          </a:p>
        </p:txBody>
      </p:sp>
      <p:sp>
        <p:nvSpPr>
          <p:cNvPr id="4" name="Footer Placeholder 3">
            <a:extLst>
              <a:ext uri="{FF2B5EF4-FFF2-40B4-BE49-F238E27FC236}">
                <a16:creationId xmlns:a16="http://schemas.microsoft.com/office/drawing/2014/main" id="{E971DD62-E22E-BDC5-F0BA-A44BE47545B3}"/>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AB8384C4-2205-ECAE-16BB-C12B2A5BE777}"/>
              </a:ext>
            </a:extLst>
          </p:cNvPr>
          <p:cNvSpPr>
            <a:spLocks noGrp="1"/>
          </p:cNvSpPr>
          <p:nvPr>
            <p:ph type="sldNum" sz="quarter" idx="12"/>
          </p:nvPr>
        </p:nvSpPr>
        <p:spPr/>
        <p:txBody>
          <a:bodyPr/>
          <a:lstStyle/>
          <a:p>
            <a:fld id="{3A98EE3D-8CD1-4C3F-BD1C-C98C9596463C}" type="slidenum">
              <a:rPr lang="en-US" smtClean="0"/>
              <a:t>26</a:t>
            </a:fld>
            <a:endParaRPr lang="en-US" dirty="0"/>
          </a:p>
        </p:txBody>
      </p:sp>
      <p:graphicFrame>
        <p:nvGraphicFramePr>
          <p:cNvPr id="7" name="TextBox 6">
            <a:extLst>
              <a:ext uri="{FF2B5EF4-FFF2-40B4-BE49-F238E27FC236}">
                <a16:creationId xmlns:a16="http://schemas.microsoft.com/office/drawing/2014/main" id="{13AA3106-BE42-AD81-B7EC-1FBB3F62363A}"/>
              </a:ext>
            </a:extLst>
          </p:cNvPr>
          <p:cNvGraphicFramePr/>
          <p:nvPr>
            <p:extLst>
              <p:ext uri="{D42A27DB-BD31-4B8C-83A1-F6EECF244321}">
                <p14:modId xmlns:p14="http://schemas.microsoft.com/office/powerpoint/2010/main" val="1180376349"/>
              </p:ext>
            </p:extLst>
          </p:nvPr>
        </p:nvGraphicFramePr>
        <p:xfrm>
          <a:off x="952500" y="1939108"/>
          <a:ext cx="10352810" cy="41107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2296568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320" name="Rectangle 13319">
            <a:extLst>
              <a:ext uri="{FF2B5EF4-FFF2-40B4-BE49-F238E27FC236}">
                <a16:creationId xmlns:a16="http://schemas.microsoft.com/office/drawing/2014/main" id="{F04BED5A-E98E-4DA0-BAA5-4F6AB2492D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22" name="Rectangle 13321">
            <a:extLst>
              <a:ext uri="{FF2B5EF4-FFF2-40B4-BE49-F238E27FC236}">
                <a16:creationId xmlns:a16="http://schemas.microsoft.com/office/drawing/2014/main" id="{EB64B94A-E40E-48CE-BD7B-C1A30AE572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3982" y="488542"/>
            <a:ext cx="11244036" cy="5880916"/>
          </a:xfrm>
          <a:prstGeom prst="rect">
            <a:avLst/>
          </a:prstGeom>
          <a:ln w="158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3324" name="Straight Connector 13323">
            <a:extLst>
              <a:ext uri="{FF2B5EF4-FFF2-40B4-BE49-F238E27FC236}">
                <a16:creationId xmlns:a16="http://schemas.microsoft.com/office/drawing/2014/main" id="{49EC5CA6-6479-49D5-B4B5-5643D26B83C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84442" y="2057401"/>
            <a:ext cx="0" cy="27432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sp>
        <p:nvSpPr>
          <p:cNvPr id="13326" name="Rectangle 13325">
            <a:extLst>
              <a:ext uri="{FF2B5EF4-FFF2-40B4-BE49-F238E27FC236}">
                <a16:creationId xmlns:a16="http://schemas.microsoft.com/office/drawing/2014/main" id="{D1B26337-5AA4-470D-9687-5907CB53B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685800"/>
            <a:ext cx="10853928" cy="5486400"/>
          </a:xfrm>
          <a:prstGeom prst="rect">
            <a:avLst/>
          </a:prstGeom>
          <a:noFill/>
          <a:ln w="6350" cap="sq" cmpd="sng" algn="ctr">
            <a:solidFill>
              <a:srgbClr val="FFFFFF"/>
            </a:solidFill>
            <a:prstDash val="solid"/>
            <a:miter lim="800000"/>
          </a:ln>
          <a:effectLst/>
        </p:spPr>
        <p:txBody>
          <a:bodyPr/>
          <a:lstStyle/>
          <a:p>
            <a:endParaRPr lang="en-GB"/>
          </a:p>
        </p:txBody>
      </p:sp>
      <p:sp>
        <p:nvSpPr>
          <p:cNvPr id="13314" name="Title 1">
            <a:extLst>
              <a:ext uri="{FF2B5EF4-FFF2-40B4-BE49-F238E27FC236}">
                <a16:creationId xmlns:a16="http://schemas.microsoft.com/office/drawing/2014/main" id="{FD088FAA-CB64-404C-AF7E-8F58010170EF}"/>
              </a:ext>
            </a:extLst>
          </p:cNvPr>
          <p:cNvSpPr>
            <a:spLocks noGrp="1"/>
          </p:cNvSpPr>
          <p:nvPr>
            <p:ph type="title"/>
          </p:nvPr>
        </p:nvSpPr>
        <p:spPr>
          <a:xfrm>
            <a:off x="866440" y="1000370"/>
            <a:ext cx="3462079" cy="4857262"/>
          </a:xfrm>
        </p:spPr>
        <p:txBody>
          <a:bodyPr>
            <a:normAutofit/>
          </a:bodyPr>
          <a:lstStyle/>
          <a:p>
            <a:pPr algn="r"/>
            <a:r>
              <a:rPr lang="en-GB" altLang="en-US" sz="4400" b="1" dirty="0">
                <a:solidFill>
                  <a:srgbClr val="FFFFFF"/>
                </a:solidFill>
                <a:latin typeface="Arial" panose="020B0604020202020204" pitchFamily="34" charset="0"/>
                <a:cs typeface="Arial" panose="020B0604020202020204" pitchFamily="34" charset="0"/>
              </a:rPr>
              <a:t>Place</a:t>
            </a:r>
            <a:r>
              <a:rPr lang="en-GB" altLang="en-US" sz="4400" b="1" dirty="0">
                <a:solidFill>
                  <a:srgbClr val="FFFFFF"/>
                </a:solidFill>
              </a:rPr>
              <a:t> </a:t>
            </a:r>
          </a:p>
        </p:txBody>
      </p:sp>
      <p:sp>
        <p:nvSpPr>
          <p:cNvPr id="13315" name="Content Placeholder 2">
            <a:extLst>
              <a:ext uri="{FF2B5EF4-FFF2-40B4-BE49-F238E27FC236}">
                <a16:creationId xmlns:a16="http://schemas.microsoft.com/office/drawing/2014/main" id="{E4A06785-7D9B-4CBB-AF86-AD209EC93F99}"/>
              </a:ext>
            </a:extLst>
          </p:cNvPr>
          <p:cNvSpPr>
            <a:spLocks noGrp="1"/>
          </p:cNvSpPr>
          <p:nvPr>
            <p:ph idx="1"/>
          </p:nvPr>
        </p:nvSpPr>
        <p:spPr>
          <a:xfrm>
            <a:off x="4963691" y="1000370"/>
            <a:ext cx="6212310" cy="4857262"/>
          </a:xfrm>
        </p:spPr>
        <p:txBody>
          <a:bodyPr anchor="ctr">
            <a:normAutofit/>
          </a:bodyPr>
          <a:lstStyle/>
          <a:p>
            <a:r>
              <a:rPr lang="en-GB" altLang="en-US" sz="3200" dirty="0">
                <a:solidFill>
                  <a:srgbClr val="FFFFFF"/>
                </a:solidFill>
                <a:latin typeface="Arial" panose="020B0604020202020204" pitchFamily="34" charset="0"/>
                <a:cs typeface="Arial" panose="020B0604020202020204" pitchFamily="34" charset="0"/>
              </a:rPr>
              <a:t>How do we get the product / service to the customer?</a:t>
            </a:r>
          </a:p>
          <a:p>
            <a:pPr marL="822960" lvl="3" indent="0">
              <a:buNone/>
            </a:pPr>
            <a:r>
              <a:rPr lang="en-GB" altLang="en-US" sz="2000" dirty="0">
                <a:solidFill>
                  <a:srgbClr val="FFFFFF"/>
                </a:solidFill>
              </a:rPr>
              <a:t> </a:t>
            </a:r>
          </a:p>
        </p:txBody>
      </p:sp>
    </p:spTree>
    <p:extLst>
      <p:ext uri="{BB962C8B-B14F-4D97-AF65-F5344CB8AC3E}">
        <p14:creationId xmlns:p14="http://schemas.microsoft.com/office/powerpoint/2010/main" val="39870811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3315">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a:extLst>
              <a:ext uri="{FF2B5EF4-FFF2-40B4-BE49-F238E27FC236}">
                <a16:creationId xmlns:a16="http://schemas.microsoft.com/office/drawing/2014/main" id="{22CD7B19-A589-4E54-A50F-29F1F47AECB1}"/>
              </a:ext>
            </a:extLst>
          </p:cNvPr>
          <p:cNvSpPr>
            <a:spLocks noGrp="1"/>
          </p:cNvSpPr>
          <p:nvPr>
            <p:ph type="title"/>
          </p:nvPr>
        </p:nvSpPr>
        <p:spPr>
          <a:xfrm>
            <a:off x="413657" y="130630"/>
            <a:ext cx="8229600" cy="1143000"/>
          </a:xfrm>
        </p:spPr>
        <p:txBody>
          <a:bodyPr>
            <a:normAutofit/>
          </a:bodyPr>
          <a:lstStyle/>
          <a:p>
            <a:r>
              <a:rPr lang="en-GB" altLang="en-US" sz="6600" b="1" dirty="0">
                <a:latin typeface="Arial" panose="020B0604020202020204" pitchFamily="34" charset="0"/>
                <a:cs typeface="Arial" panose="020B0604020202020204" pitchFamily="34" charset="0"/>
              </a:rPr>
              <a:t>Place</a:t>
            </a:r>
          </a:p>
        </p:txBody>
      </p:sp>
      <p:sp>
        <p:nvSpPr>
          <p:cNvPr id="15363" name="Content Placeholder 2">
            <a:extLst>
              <a:ext uri="{FF2B5EF4-FFF2-40B4-BE49-F238E27FC236}">
                <a16:creationId xmlns:a16="http://schemas.microsoft.com/office/drawing/2014/main" id="{D09AF825-7042-48FA-AB7C-8B70926CB8A9}"/>
              </a:ext>
            </a:extLst>
          </p:cNvPr>
          <p:cNvSpPr>
            <a:spLocks noGrp="1"/>
          </p:cNvSpPr>
          <p:nvPr>
            <p:ph idx="1"/>
          </p:nvPr>
        </p:nvSpPr>
        <p:spPr>
          <a:xfrm>
            <a:off x="596537" y="1273630"/>
            <a:ext cx="10998926" cy="4744126"/>
          </a:xfrm>
        </p:spPr>
        <p:txBody>
          <a:bodyPr>
            <a:noAutofit/>
          </a:bodyPr>
          <a:lstStyle/>
          <a:p>
            <a:r>
              <a:rPr lang="en-GB" altLang="en-US" sz="2800" dirty="0">
                <a:latin typeface="Arial" panose="020B0604020202020204" pitchFamily="34" charset="0"/>
                <a:cs typeface="Arial" panose="020B0604020202020204" pitchFamily="34" charset="0"/>
              </a:rPr>
              <a:t>What will your distribution strategy/channels be?</a:t>
            </a:r>
          </a:p>
          <a:p>
            <a:endParaRPr lang="en-GB" altLang="en-US" sz="1000" dirty="0">
              <a:latin typeface="Arial" panose="020B0604020202020204" pitchFamily="34" charset="0"/>
              <a:cs typeface="Arial" panose="020B0604020202020204" pitchFamily="34" charset="0"/>
            </a:endParaRPr>
          </a:p>
          <a:p>
            <a:r>
              <a:rPr lang="en-GB" altLang="en-US" sz="2800" dirty="0">
                <a:latin typeface="Arial" panose="020B0604020202020204" pitchFamily="34" charset="0"/>
                <a:cs typeface="Arial" panose="020B0604020202020204" pitchFamily="34" charset="0"/>
              </a:rPr>
              <a:t>How will you get the product to the customer?</a:t>
            </a:r>
          </a:p>
          <a:p>
            <a:pPr lvl="1"/>
            <a:r>
              <a:rPr lang="en-GB" altLang="en-US" sz="2800" dirty="0">
                <a:latin typeface="Arial" panose="020B0604020202020204" pitchFamily="34" charset="0"/>
                <a:cs typeface="Arial" panose="020B0604020202020204" pitchFamily="34" charset="0"/>
              </a:rPr>
              <a:t>Direct Sales, agents, wholesalers, retailers, export agents?</a:t>
            </a:r>
          </a:p>
          <a:p>
            <a:pPr marL="274320" lvl="1" indent="0">
              <a:buNone/>
            </a:pPr>
            <a:endParaRPr lang="en-GB" altLang="en-US" sz="1000" dirty="0">
              <a:latin typeface="Arial" panose="020B0604020202020204" pitchFamily="34" charset="0"/>
              <a:cs typeface="Arial" panose="020B0604020202020204" pitchFamily="34" charset="0"/>
            </a:endParaRPr>
          </a:p>
          <a:p>
            <a:r>
              <a:rPr lang="en-GB" altLang="en-US" sz="2800" dirty="0">
                <a:latin typeface="Arial" panose="020B0604020202020204" pitchFamily="34" charset="0"/>
                <a:cs typeface="Arial" panose="020B0604020202020204" pitchFamily="34" charset="0"/>
              </a:rPr>
              <a:t>How does this help you achieve your marketing objectives?</a:t>
            </a:r>
          </a:p>
          <a:p>
            <a:pPr marL="0" indent="0">
              <a:buNone/>
            </a:pPr>
            <a:endParaRPr lang="en-GB" altLang="en-US" sz="1000" dirty="0">
              <a:latin typeface="Arial" panose="020B0604020202020204" pitchFamily="34" charset="0"/>
              <a:cs typeface="Arial" panose="020B0604020202020204" pitchFamily="34" charset="0"/>
            </a:endParaRPr>
          </a:p>
          <a:p>
            <a:r>
              <a:rPr lang="en-GB" altLang="en-US" sz="2800" dirty="0">
                <a:latin typeface="Arial" panose="020B0604020202020204" pitchFamily="34" charset="0"/>
                <a:cs typeface="Arial" panose="020B0604020202020204" pitchFamily="34" charset="0"/>
              </a:rPr>
              <a:t>How does this fit with the image you are trying to project?... Perception</a:t>
            </a:r>
          </a:p>
          <a:p>
            <a:endParaRPr lang="en-GB" altLang="en-US" sz="1600" dirty="0"/>
          </a:p>
          <a:p>
            <a:endParaRPr lang="en-GB" altLang="en-US" sz="16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536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536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5363">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15363">
                                            <p:txEl>
                                              <p:pRg st="5" end="5"/>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1536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363"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C39A14-E18C-55D7-9485-87CE7E4FEA17}"/>
              </a:ext>
            </a:extLst>
          </p:cNvPr>
          <p:cNvSpPr>
            <a:spLocks noGrp="1"/>
          </p:cNvSpPr>
          <p:nvPr>
            <p:ph type="title"/>
          </p:nvPr>
        </p:nvSpPr>
        <p:spPr>
          <a:xfrm>
            <a:off x="581192" y="702156"/>
            <a:ext cx="11029616" cy="1188720"/>
          </a:xfrm>
        </p:spPr>
        <p:txBody>
          <a:bodyPr>
            <a:normAutofit/>
          </a:bodyPr>
          <a:lstStyle/>
          <a:p>
            <a:r>
              <a:rPr lang="en-GB" b="1" dirty="0">
                <a:latin typeface="Arial" panose="020B0604020202020204" pitchFamily="34" charset="0"/>
                <a:cs typeface="Arial" panose="020B0604020202020204" pitchFamily="34" charset="0"/>
              </a:rPr>
              <a:t>Distribution</a:t>
            </a:r>
          </a:p>
        </p:txBody>
      </p:sp>
      <p:pic>
        <p:nvPicPr>
          <p:cNvPr id="6" name="Picture 5" descr="Cardboard boxes on conveyor belt">
            <a:extLst>
              <a:ext uri="{FF2B5EF4-FFF2-40B4-BE49-F238E27FC236}">
                <a16:creationId xmlns:a16="http://schemas.microsoft.com/office/drawing/2014/main" id="{68800BA7-BFA6-326F-1341-7C1E3C723ACE}"/>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r="-3" b="-3"/>
          <a:stretch/>
        </p:blipFill>
        <p:spPr>
          <a:xfrm>
            <a:off x="581192" y="3187918"/>
            <a:ext cx="3850621" cy="2816850"/>
          </a:xfrm>
          <a:prstGeom prst="rect">
            <a:avLst/>
          </a:prstGeom>
          <a:noFill/>
        </p:spPr>
      </p:pic>
      <p:sp>
        <p:nvSpPr>
          <p:cNvPr id="3" name="Content Placeholder 2">
            <a:extLst>
              <a:ext uri="{FF2B5EF4-FFF2-40B4-BE49-F238E27FC236}">
                <a16:creationId xmlns:a16="http://schemas.microsoft.com/office/drawing/2014/main" id="{335C58F9-EACB-4CB4-F2D2-1CFC1E1A026A}"/>
              </a:ext>
            </a:extLst>
          </p:cNvPr>
          <p:cNvSpPr>
            <a:spLocks noGrp="1"/>
          </p:cNvSpPr>
          <p:nvPr>
            <p:ph idx="1"/>
          </p:nvPr>
        </p:nvSpPr>
        <p:spPr>
          <a:xfrm>
            <a:off x="4661941" y="1257786"/>
            <a:ext cx="7458939" cy="4898058"/>
          </a:xfrm>
        </p:spPr>
        <p:txBody>
          <a:bodyPr>
            <a:normAutofit/>
          </a:bodyPr>
          <a:lstStyle/>
          <a:p>
            <a:r>
              <a:rPr lang="en-GB" sz="2400" b="1" dirty="0">
                <a:solidFill>
                  <a:srgbClr val="00B0F0"/>
                </a:solidFill>
                <a:latin typeface="Arial" panose="020B0604020202020204" pitchFamily="34" charset="0"/>
                <a:cs typeface="Arial" panose="020B0604020202020204" pitchFamily="34" charset="0"/>
              </a:rPr>
              <a:t>Distribution </a:t>
            </a:r>
            <a:r>
              <a:rPr lang="en-GB" sz="2400" dirty="0">
                <a:latin typeface="Arial" panose="020B0604020202020204" pitchFamily="34" charset="0"/>
                <a:cs typeface="Arial" panose="020B0604020202020204" pitchFamily="34" charset="0"/>
              </a:rPr>
              <a:t>is the process of moving products from its manufacturing source to its customers.</a:t>
            </a:r>
          </a:p>
          <a:p>
            <a:r>
              <a:rPr lang="en-GB" sz="2400" dirty="0">
                <a:latin typeface="Arial" panose="020B0604020202020204" pitchFamily="34" charset="0"/>
                <a:cs typeface="Arial" panose="020B0604020202020204" pitchFamily="34" charset="0"/>
              </a:rPr>
              <a:t>Two forms of Distribution</a:t>
            </a:r>
          </a:p>
          <a:p>
            <a:endParaRPr lang="en-GB" sz="2400" dirty="0">
              <a:latin typeface="Arial" panose="020B0604020202020204" pitchFamily="34" charset="0"/>
              <a:cs typeface="Arial" panose="020B0604020202020204" pitchFamily="34" charset="0"/>
            </a:endParaRPr>
          </a:p>
          <a:p>
            <a:r>
              <a:rPr lang="en-GB" sz="1800" dirty="0"/>
              <a:t>:</a:t>
            </a:r>
          </a:p>
          <a:p>
            <a:pPr lvl="1"/>
            <a:r>
              <a:rPr lang="en-GB" sz="2400" b="1" dirty="0">
                <a:solidFill>
                  <a:srgbClr val="00B0F0"/>
                </a:solidFill>
                <a:latin typeface="Arial" panose="020B0604020202020204" pitchFamily="34" charset="0"/>
                <a:cs typeface="Arial" panose="020B0604020202020204" pitchFamily="34" charset="0"/>
              </a:rPr>
              <a:t>Indirect </a:t>
            </a:r>
          </a:p>
          <a:p>
            <a:pPr lvl="1"/>
            <a:endParaRPr lang="en-GB" sz="1800" b="1" dirty="0">
              <a:solidFill>
                <a:srgbClr val="00B0F0"/>
              </a:solidFill>
            </a:endParaRPr>
          </a:p>
          <a:p>
            <a:pPr lvl="1"/>
            <a:endParaRPr lang="en-GB" sz="1800" b="1" dirty="0">
              <a:solidFill>
                <a:srgbClr val="00B0F0"/>
              </a:solidFill>
            </a:endParaRPr>
          </a:p>
          <a:p>
            <a:pPr lvl="1"/>
            <a:endParaRPr lang="en-GB" sz="1800" b="1" dirty="0">
              <a:solidFill>
                <a:srgbClr val="00B0F0"/>
              </a:solidFill>
            </a:endParaRPr>
          </a:p>
          <a:p>
            <a:pPr lvl="1"/>
            <a:endParaRPr lang="en-GB" sz="1800" b="1" dirty="0">
              <a:solidFill>
                <a:srgbClr val="00B0F0"/>
              </a:solidFill>
            </a:endParaRPr>
          </a:p>
          <a:p>
            <a:pPr lvl="1"/>
            <a:r>
              <a:rPr lang="en-GB" sz="2400" b="1" dirty="0">
                <a:solidFill>
                  <a:srgbClr val="00B0F0"/>
                </a:solidFill>
                <a:latin typeface="Arial" panose="020B0604020202020204" pitchFamily="34" charset="0"/>
                <a:cs typeface="Arial" panose="020B0604020202020204" pitchFamily="34" charset="0"/>
              </a:rPr>
              <a:t>Direct </a:t>
            </a:r>
          </a:p>
        </p:txBody>
      </p:sp>
      <p:sp>
        <p:nvSpPr>
          <p:cNvPr id="4" name="Footer Placeholder 3">
            <a:extLst>
              <a:ext uri="{FF2B5EF4-FFF2-40B4-BE49-F238E27FC236}">
                <a16:creationId xmlns:a16="http://schemas.microsoft.com/office/drawing/2014/main" id="{2BBC9523-2517-EA48-EBC4-574D9EE3ED4A}"/>
              </a:ext>
            </a:extLst>
          </p:cNvPr>
          <p:cNvSpPr>
            <a:spLocks noGrp="1"/>
          </p:cNvSpPr>
          <p:nvPr>
            <p:ph type="ftr" sz="quarter" idx="11"/>
          </p:nvPr>
        </p:nvSpPr>
        <p:spPr>
          <a:xfrm>
            <a:off x="581192" y="6423914"/>
            <a:ext cx="6917210" cy="365125"/>
          </a:xfrm>
        </p:spPr>
        <p:txBody>
          <a:bodyPr>
            <a:normAutofit/>
          </a:bodyPr>
          <a:lstStyle/>
          <a:p>
            <a:endParaRPr lang="en-US">
              <a:solidFill>
                <a:srgbClr val="2BE1A9"/>
              </a:solidFill>
            </a:endParaRPr>
          </a:p>
        </p:txBody>
      </p:sp>
      <p:sp>
        <p:nvSpPr>
          <p:cNvPr id="5" name="Slide Number Placeholder 4">
            <a:extLst>
              <a:ext uri="{FF2B5EF4-FFF2-40B4-BE49-F238E27FC236}">
                <a16:creationId xmlns:a16="http://schemas.microsoft.com/office/drawing/2014/main" id="{0CF27732-BDE8-8441-1E63-D096DF0EB39C}"/>
              </a:ext>
            </a:extLst>
          </p:cNvPr>
          <p:cNvSpPr>
            <a:spLocks noGrp="1"/>
          </p:cNvSpPr>
          <p:nvPr>
            <p:ph type="sldNum" sz="quarter" idx="12"/>
          </p:nvPr>
        </p:nvSpPr>
        <p:spPr>
          <a:xfrm>
            <a:off x="10558300" y="6423914"/>
            <a:ext cx="1052510" cy="365125"/>
          </a:xfrm>
        </p:spPr>
        <p:txBody>
          <a:bodyPr>
            <a:normAutofit/>
          </a:bodyPr>
          <a:lstStyle/>
          <a:p>
            <a:pPr>
              <a:spcAft>
                <a:spcPts val="600"/>
              </a:spcAft>
            </a:pPr>
            <a:fld id="{3A98EE3D-8CD1-4C3F-BD1C-C98C9596463C}" type="slidenum">
              <a:rPr lang="en-US" smtClean="0">
                <a:solidFill>
                  <a:srgbClr val="2BE1A9"/>
                </a:solidFill>
              </a:rPr>
              <a:pPr>
                <a:spcAft>
                  <a:spcPts val="600"/>
                </a:spcAft>
              </a:pPr>
              <a:t>29</a:t>
            </a:fld>
            <a:endParaRPr lang="en-US">
              <a:solidFill>
                <a:srgbClr val="2BE1A9"/>
              </a:solidFill>
            </a:endParaRPr>
          </a:p>
        </p:txBody>
      </p:sp>
      <p:pic>
        <p:nvPicPr>
          <p:cNvPr id="9" name="Picture 8">
            <a:extLst>
              <a:ext uri="{FF2B5EF4-FFF2-40B4-BE49-F238E27FC236}">
                <a16:creationId xmlns:a16="http://schemas.microsoft.com/office/drawing/2014/main" id="{843C2A66-6005-7C6A-6C87-BBB96DB87E8B}"/>
              </a:ext>
            </a:extLst>
          </p:cNvPr>
          <p:cNvPicPr>
            <a:picLocks noChangeAspect="1"/>
          </p:cNvPicPr>
          <p:nvPr/>
        </p:nvPicPr>
        <p:blipFill>
          <a:blip r:embed="rId3"/>
          <a:stretch>
            <a:fillRect/>
          </a:stretch>
        </p:blipFill>
        <p:spPr>
          <a:xfrm>
            <a:off x="6580682" y="3293782"/>
            <a:ext cx="5339197" cy="2417470"/>
          </a:xfrm>
          <a:prstGeom prst="rect">
            <a:avLst/>
          </a:prstGeom>
        </p:spPr>
      </p:pic>
    </p:spTree>
    <p:extLst>
      <p:ext uri="{BB962C8B-B14F-4D97-AF65-F5344CB8AC3E}">
        <p14:creationId xmlns:p14="http://schemas.microsoft.com/office/powerpoint/2010/main" val="78858454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320" name="Rectangle 13319">
            <a:extLst>
              <a:ext uri="{FF2B5EF4-FFF2-40B4-BE49-F238E27FC236}">
                <a16:creationId xmlns:a16="http://schemas.microsoft.com/office/drawing/2014/main" id="{F04BED5A-E98E-4DA0-BAA5-4F6AB2492D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22" name="Rectangle 13321">
            <a:extLst>
              <a:ext uri="{FF2B5EF4-FFF2-40B4-BE49-F238E27FC236}">
                <a16:creationId xmlns:a16="http://schemas.microsoft.com/office/drawing/2014/main" id="{EB64B94A-E40E-48CE-BD7B-C1A30AE572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3982" y="488542"/>
            <a:ext cx="11244036" cy="5880916"/>
          </a:xfrm>
          <a:prstGeom prst="rect">
            <a:avLst/>
          </a:prstGeom>
          <a:ln w="158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3324" name="Straight Connector 13323">
            <a:extLst>
              <a:ext uri="{FF2B5EF4-FFF2-40B4-BE49-F238E27FC236}">
                <a16:creationId xmlns:a16="http://schemas.microsoft.com/office/drawing/2014/main" id="{49EC5CA6-6479-49D5-B4B5-5643D26B83C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84442" y="2057401"/>
            <a:ext cx="0" cy="27432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sp>
        <p:nvSpPr>
          <p:cNvPr id="13326" name="Rectangle 13325">
            <a:extLst>
              <a:ext uri="{FF2B5EF4-FFF2-40B4-BE49-F238E27FC236}">
                <a16:creationId xmlns:a16="http://schemas.microsoft.com/office/drawing/2014/main" id="{D1B26337-5AA4-470D-9687-5907CB53B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685800"/>
            <a:ext cx="10853928" cy="5486400"/>
          </a:xfrm>
          <a:prstGeom prst="rect">
            <a:avLst/>
          </a:prstGeom>
          <a:noFill/>
          <a:ln w="6350" cap="sq" cmpd="sng" algn="ctr">
            <a:solidFill>
              <a:srgbClr val="FFFFFF"/>
            </a:solidFill>
            <a:prstDash val="solid"/>
            <a:miter lim="800000"/>
          </a:ln>
          <a:effectLst/>
        </p:spPr>
        <p:txBody>
          <a:bodyPr/>
          <a:lstStyle/>
          <a:p>
            <a:endParaRPr lang="en-GB"/>
          </a:p>
        </p:txBody>
      </p:sp>
      <p:sp>
        <p:nvSpPr>
          <p:cNvPr id="13314" name="Title 1">
            <a:extLst>
              <a:ext uri="{FF2B5EF4-FFF2-40B4-BE49-F238E27FC236}">
                <a16:creationId xmlns:a16="http://schemas.microsoft.com/office/drawing/2014/main" id="{FD088FAA-CB64-404C-AF7E-8F58010170EF}"/>
              </a:ext>
            </a:extLst>
          </p:cNvPr>
          <p:cNvSpPr>
            <a:spLocks noGrp="1"/>
          </p:cNvSpPr>
          <p:nvPr>
            <p:ph type="title"/>
          </p:nvPr>
        </p:nvSpPr>
        <p:spPr>
          <a:xfrm>
            <a:off x="866440" y="1000370"/>
            <a:ext cx="3462079" cy="4857262"/>
          </a:xfrm>
        </p:spPr>
        <p:txBody>
          <a:bodyPr>
            <a:normAutofit/>
          </a:bodyPr>
          <a:lstStyle/>
          <a:p>
            <a:pPr algn="r"/>
            <a:r>
              <a:rPr lang="en-GB" altLang="en-US" sz="4400" b="1" dirty="0">
                <a:solidFill>
                  <a:srgbClr val="FFFFFF"/>
                </a:solidFill>
                <a:latin typeface="Arial" panose="020B0604020202020204" pitchFamily="34" charset="0"/>
                <a:cs typeface="Arial" panose="020B0604020202020204" pitchFamily="34" charset="0"/>
              </a:rPr>
              <a:t>Promotion</a:t>
            </a:r>
            <a:r>
              <a:rPr lang="en-GB" altLang="en-US" sz="4400" b="1" dirty="0">
                <a:solidFill>
                  <a:srgbClr val="FFFFFF"/>
                </a:solidFill>
              </a:rPr>
              <a:t> </a:t>
            </a:r>
          </a:p>
        </p:txBody>
      </p:sp>
      <p:sp>
        <p:nvSpPr>
          <p:cNvPr id="13315" name="Content Placeholder 2">
            <a:extLst>
              <a:ext uri="{FF2B5EF4-FFF2-40B4-BE49-F238E27FC236}">
                <a16:creationId xmlns:a16="http://schemas.microsoft.com/office/drawing/2014/main" id="{E4A06785-7D9B-4CBB-AF86-AD209EC93F99}"/>
              </a:ext>
            </a:extLst>
          </p:cNvPr>
          <p:cNvSpPr>
            <a:spLocks noGrp="1"/>
          </p:cNvSpPr>
          <p:nvPr>
            <p:ph idx="1"/>
          </p:nvPr>
        </p:nvSpPr>
        <p:spPr>
          <a:xfrm>
            <a:off x="4963691" y="1000370"/>
            <a:ext cx="6212310" cy="4857262"/>
          </a:xfrm>
        </p:spPr>
        <p:txBody>
          <a:bodyPr anchor="ctr">
            <a:normAutofit/>
          </a:bodyPr>
          <a:lstStyle/>
          <a:p>
            <a:r>
              <a:rPr lang="en-GB" altLang="en-US" sz="3200" dirty="0">
                <a:solidFill>
                  <a:srgbClr val="FFFFFF"/>
                </a:solidFill>
                <a:latin typeface="Arial" panose="020B0604020202020204" pitchFamily="34" charset="0"/>
                <a:cs typeface="Arial" panose="020B0604020202020204" pitchFamily="34" charset="0"/>
              </a:rPr>
              <a:t>How do we communicate with customers and other stakeholders?</a:t>
            </a:r>
          </a:p>
          <a:p>
            <a:pPr marL="822960" lvl="3" indent="0">
              <a:buNone/>
            </a:pPr>
            <a:r>
              <a:rPr lang="en-GB" altLang="en-US" sz="2000" dirty="0">
                <a:solidFill>
                  <a:srgbClr val="FFFFFF"/>
                </a:solidFill>
              </a:rPr>
              <a:t> </a:t>
            </a:r>
          </a:p>
        </p:txBody>
      </p:sp>
    </p:spTree>
    <p:extLst>
      <p:ext uri="{BB962C8B-B14F-4D97-AF65-F5344CB8AC3E}">
        <p14:creationId xmlns:p14="http://schemas.microsoft.com/office/powerpoint/2010/main" val="14168979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3315">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a:extLst>
              <a:ext uri="{FF2B5EF4-FFF2-40B4-BE49-F238E27FC236}">
                <a16:creationId xmlns:a16="http://schemas.microsoft.com/office/drawing/2014/main" id="{FE7CD8BE-6F4F-4DF3-BCBD-31DB4EC14F84}"/>
              </a:ext>
            </a:extLst>
          </p:cNvPr>
          <p:cNvSpPr>
            <a:spLocks noGrp="1"/>
          </p:cNvSpPr>
          <p:nvPr>
            <p:ph type="title"/>
          </p:nvPr>
        </p:nvSpPr>
        <p:spPr>
          <a:xfrm>
            <a:off x="484741" y="500011"/>
            <a:ext cx="8229600" cy="1143000"/>
          </a:xfrm>
        </p:spPr>
        <p:txBody>
          <a:bodyPr>
            <a:normAutofit/>
          </a:bodyPr>
          <a:lstStyle/>
          <a:p>
            <a:r>
              <a:rPr lang="en-GB" altLang="en-US" sz="6600" b="1" dirty="0">
                <a:latin typeface="Arial" panose="020B0604020202020204" pitchFamily="34" charset="0"/>
                <a:cs typeface="Arial" panose="020B0604020202020204" pitchFamily="34" charset="0"/>
              </a:rPr>
              <a:t>Promotion</a:t>
            </a:r>
            <a:r>
              <a:rPr lang="en-GB" altLang="en-US" sz="6600" b="1" dirty="0"/>
              <a:t> </a:t>
            </a:r>
          </a:p>
        </p:txBody>
      </p:sp>
      <p:sp>
        <p:nvSpPr>
          <p:cNvPr id="16387" name="Content Placeholder 2">
            <a:extLst>
              <a:ext uri="{FF2B5EF4-FFF2-40B4-BE49-F238E27FC236}">
                <a16:creationId xmlns:a16="http://schemas.microsoft.com/office/drawing/2014/main" id="{97A5E5F2-AD68-49BB-8AB3-29A82E3235AC}"/>
              </a:ext>
            </a:extLst>
          </p:cNvPr>
          <p:cNvSpPr>
            <a:spLocks noGrp="1"/>
          </p:cNvSpPr>
          <p:nvPr>
            <p:ph idx="1"/>
          </p:nvPr>
        </p:nvSpPr>
        <p:spPr>
          <a:xfrm>
            <a:off x="758537" y="1643011"/>
            <a:ext cx="10580024" cy="4714978"/>
          </a:xfrm>
        </p:spPr>
        <p:txBody>
          <a:bodyPr>
            <a:normAutofit/>
          </a:bodyPr>
          <a:lstStyle/>
          <a:p>
            <a:r>
              <a:rPr lang="en-GB" altLang="en-US" sz="3000" dirty="0">
                <a:latin typeface="Arial" panose="020B0604020202020204" pitchFamily="34" charset="0"/>
                <a:cs typeface="Arial" panose="020B0604020202020204" pitchFamily="34" charset="0"/>
              </a:rPr>
              <a:t>Strategies to make consumers aware of the product/service</a:t>
            </a:r>
          </a:p>
          <a:p>
            <a:pPr marL="0" indent="0">
              <a:buNone/>
            </a:pPr>
            <a:endParaRPr lang="en-GB" altLang="en-US" sz="1000" dirty="0">
              <a:latin typeface="Arial" panose="020B0604020202020204" pitchFamily="34" charset="0"/>
              <a:cs typeface="Arial" panose="020B0604020202020204" pitchFamily="34" charset="0"/>
            </a:endParaRPr>
          </a:p>
          <a:p>
            <a:endParaRPr lang="en-GB" altLang="en-US" sz="1000" dirty="0">
              <a:latin typeface="Arial" panose="020B0604020202020204" pitchFamily="34" charset="0"/>
              <a:cs typeface="Arial" panose="020B0604020202020204" pitchFamily="34" charset="0"/>
            </a:endParaRPr>
          </a:p>
          <a:p>
            <a:r>
              <a:rPr lang="en-GB" sz="3000" dirty="0">
                <a:latin typeface="Arial" panose="020B0604020202020204" pitchFamily="34" charset="0"/>
                <a:cs typeface="Arial" panose="020B0604020202020204" pitchFamily="34" charset="0"/>
              </a:rPr>
              <a:t>Inform or persuade target audiences of the relative merits of a product, service, brand… </a:t>
            </a:r>
          </a:p>
          <a:p>
            <a:endParaRPr lang="en-GB" altLang="en-US" sz="3000" dirty="0">
              <a:latin typeface="Arial" panose="020B0604020202020204" pitchFamily="34" charset="0"/>
              <a:cs typeface="Arial" panose="020B0604020202020204" pitchFamily="34" charset="0"/>
            </a:endParaRPr>
          </a:p>
          <a:p>
            <a:r>
              <a:rPr lang="en-GB" altLang="en-US" sz="3000" dirty="0">
                <a:latin typeface="Arial" panose="020B0604020202020204" pitchFamily="34" charset="0"/>
                <a:cs typeface="Arial" panose="020B0604020202020204" pitchFamily="34" charset="0"/>
              </a:rPr>
              <a:t>The only element of the Marketing Mix with its own sub mix of promotional tools.</a:t>
            </a:r>
          </a:p>
          <a:p>
            <a:endParaRPr lang="en-GB" altLang="en-US" sz="20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638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6387">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6387">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52A671-30CB-5BEA-3984-26F07F447E1F}"/>
              </a:ext>
            </a:extLst>
          </p:cNvPr>
          <p:cNvSpPr>
            <a:spLocks noGrp="1"/>
          </p:cNvSpPr>
          <p:nvPr>
            <p:ph type="title"/>
          </p:nvPr>
        </p:nvSpPr>
        <p:spPr>
          <a:xfrm>
            <a:off x="601255" y="702155"/>
            <a:ext cx="3409783" cy="1300365"/>
          </a:xfrm>
        </p:spPr>
        <p:txBody>
          <a:bodyPr>
            <a:normAutofit/>
          </a:bodyPr>
          <a:lstStyle/>
          <a:p>
            <a:r>
              <a:rPr lang="en-GB" b="1" dirty="0">
                <a:solidFill>
                  <a:schemeClr val="tx1"/>
                </a:solidFill>
                <a:latin typeface="Arial" panose="020B0604020202020204" pitchFamily="34" charset="0"/>
                <a:cs typeface="Arial" panose="020B0604020202020204" pitchFamily="34" charset="0"/>
              </a:rPr>
              <a:t>Promotion</a:t>
            </a:r>
          </a:p>
        </p:txBody>
      </p:sp>
      <p:sp>
        <p:nvSpPr>
          <p:cNvPr id="3" name="Content Placeholder 2">
            <a:extLst>
              <a:ext uri="{FF2B5EF4-FFF2-40B4-BE49-F238E27FC236}">
                <a16:creationId xmlns:a16="http://schemas.microsoft.com/office/drawing/2014/main" id="{4546F1DB-6A62-D86A-BCAC-2DDC6B0BFFDC}"/>
              </a:ext>
            </a:extLst>
          </p:cNvPr>
          <p:cNvSpPr>
            <a:spLocks noGrp="1"/>
          </p:cNvSpPr>
          <p:nvPr>
            <p:ph idx="1"/>
          </p:nvPr>
        </p:nvSpPr>
        <p:spPr>
          <a:xfrm>
            <a:off x="601255" y="2177142"/>
            <a:ext cx="3409782" cy="3823607"/>
          </a:xfrm>
        </p:spPr>
        <p:txBody>
          <a:bodyPr>
            <a:normAutofit lnSpcReduction="10000"/>
          </a:bodyPr>
          <a:lstStyle/>
          <a:p>
            <a:r>
              <a:rPr lang="en-GB" sz="2000" dirty="0">
                <a:latin typeface="Arial" panose="020B0604020202020204" pitchFamily="34" charset="0"/>
                <a:cs typeface="Arial" panose="020B0604020202020204" pitchFamily="34" charset="0"/>
              </a:rPr>
              <a:t>Various methods of </a:t>
            </a:r>
            <a:r>
              <a:rPr lang="en-GB" sz="2000" b="1" i="1" dirty="0">
                <a:latin typeface="Arial" panose="020B0604020202020204" pitchFamily="34" charset="0"/>
                <a:cs typeface="Arial" panose="020B0604020202020204" pitchFamily="34" charset="0"/>
              </a:rPr>
              <a:t>communicating</a:t>
            </a:r>
            <a:r>
              <a:rPr lang="en-GB" sz="2000" dirty="0">
                <a:latin typeface="Arial" panose="020B0604020202020204" pitchFamily="34" charset="0"/>
                <a:cs typeface="Arial" panose="020B0604020202020204" pitchFamily="34" charset="0"/>
              </a:rPr>
              <a:t> with your target audience</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Aims to raise </a:t>
            </a:r>
            <a:r>
              <a:rPr lang="en-GB" sz="2000" b="1" i="1" dirty="0">
                <a:latin typeface="Arial" panose="020B0604020202020204" pitchFamily="34" charset="0"/>
                <a:cs typeface="Arial" panose="020B0604020202020204" pitchFamily="34" charset="0"/>
              </a:rPr>
              <a:t>awareness</a:t>
            </a:r>
            <a:r>
              <a:rPr lang="en-GB" sz="2000" dirty="0">
                <a:latin typeface="Arial" panose="020B0604020202020204" pitchFamily="34" charset="0"/>
                <a:cs typeface="Arial" panose="020B0604020202020204" pitchFamily="34" charset="0"/>
              </a:rPr>
              <a:t> of an organisation’s product or service to </a:t>
            </a:r>
            <a:r>
              <a:rPr lang="en-GB" sz="2000" b="1" i="1" dirty="0">
                <a:latin typeface="Arial" panose="020B0604020202020204" pitchFamily="34" charset="0"/>
                <a:cs typeface="Arial" panose="020B0604020202020204" pitchFamily="34" charset="0"/>
              </a:rPr>
              <a:t>generate sales</a:t>
            </a:r>
          </a:p>
          <a:p>
            <a:endParaRPr lang="en-GB" sz="2000" b="1" i="1"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A common model for doing this is the AIDA model</a:t>
            </a:r>
          </a:p>
        </p:txBody>
      </p:sp>
      <p:pic>
        <p:nvPicPr>
          <p:cNvPr id="6" name="Picture 5">
            <a:extLst>
              <a:ext uri="{FF2B5EF4-FFF2-40B4-BE49-F238E27FC236}">
                <a16:creationId xmlns:a16="http://schemas.microsoft.com/office/drawing/2014/main" id="{88F83090-4C90-42FB-252A-0C187997D092}"/>
              </a:ext>
            </a:extLst>
          </p:cNvPr>
          <p:cNvPicPr>
            <a:picLocks noChangeAspect="1"/>
          </p:cNvPicPr>
          <p:nvPr/>
        </p:nvPicPr>
        <p:blipFill>
          <a:blip r:embed="rId2"/>
          <a:stretch>
            <a:fillRect/>
          </a:stretch>
        </p:blipFill>
        <p:spPr>
          <a:xfrm>
            <a:off x="4273435" y="723261"/>
            <a:ext cx="7745005" cy="5502917"/>
          </a:xfrm>
          <a:prstGeom prst="rect">
            <a:avLst/>
          </a:prstGeom>
        </p:spPr>
      </p:pic>
      <p:sp>
        <p:nvSpPr>
          <p:cNvPr id="4" name="Footer Placeholder 3">
            <a:extLst>
              <a:ext uri="{FF2B5EF4-FFF2-40B4-BE49-F238E27FC236}">
                <a16:creationId xmlns:a16="http://schemas.microsoft.com/office/drawing/2014/main" id="{274D5DC3-1807-AC4B-A5DB-83975CDBB7A7}"/>
              </a:ext>
            </a:extLst>
          </p:cNvPr>
          <p:cNvSpPr>
            <a:spLocks noGrp="1"/>
          </p:cNvSpPr>
          <p:nvPr>
            <p:ph type="ftr" sz="quarter" idx="11"/>
          </p:nvPr>
        </p:nvSpPr>
        <p:spPr>
          <a:xfrm>
            <a:off x="581192" y="6400800"/>
            <a:ext cx="6917210" cy="365125"/>
          </a:xfrm>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a:ln>
                <a:noFill/>
              </a:ln>
              <a:solidFill>
                <a:srgbClr val="F79D0D"/>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8682D4EC-1DC8-4F5D-CD83-944163653F9D}"/>
              </a:ext>
            </a:extLst>
          </p:cNvPr>
          <p:cNvSpPr>
            <a:spLocks noGrp="1"/>
          </p:cNvSpPr>
          <p:nvPr>
            <p:ph type="sldNum" sz="quarter" idx="12"/>
          </p:nvPr>
        </p:nvSpPr>
        <p:spPr>
          <a:xfrm>
            <a:off x="10558300" y="6400800"/>
            <a:ext cx="1052508"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a:ln>
                  <a:noFill/>
                </a:ln>
                <a:solidFill>
                  <a:srgbClr val="F79D0D"/>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32</a:t>
            </a:fld>
            <a:endParaRPr kumimoji="0" lang="en-US" sz="900" b="0" i="0" u="none" strike="noStrike" kern="1200" cap="none" spc="0" normalizeH="0" baseline="0" noProof="0">
              <a:ln>
                <a:noFill/>
              </a:ln>
              <a:solidFill>
                <a:srgbClr val="F79D0D"/>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301878185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AFAD66-2FF5-6362-A1BB-7A583D5056F1}"/>
              </a:ext>
            </a:extLst>
          </p:cNvPr>
          <p:cNvSpPr>
            <a:spLocks noGrp="1"/>
          </p:cNvSpPr>
          <p:nvPr>
            <p:ph type="title"/>
          </p:nvPr>
        </p:nvSpPr>
        <p:spPr>
          <a:xfrm>
            <a:off x="672279" y="773799"/>
            <a:ext cx="4679209" cy="602306"/>
          </a:xfrm>
        </p:spPr>
        <p:txBody>
          <a:bodyPr>
            <a:normAutofit fontScale="90000"/>
          </a:bodyPr>
          <a:lstStyle/>
          <a:p>
            <a:r>
              <a:rPr lang="en-GB" b="1" dirty="0">
                <a:solidFill>
                  <a:schemeClr val="tx1"/>
                </a:solidFill>
                <a:latin typeface="Arial" panose="020B0604020202020204" pitchFamily="34" charset="0"/>
                <a:cs typeface="Arial" panose="020B0604020202020204" pitchFamily="34" charset="0"/>
              </a:rPr>
              <a:t>Promotions Mix</a:t>
            </a:r>
          </a:p>
        </p:txBody>
      </p:sp>
      <p:sp>
        <p:nvSpPr>
          <p:cNvPr id="3" name="Content Placeholder 2">
            <a:extLst>
              <a:ext uri="{FF2B5EF4-FFF2-40B4-BE49-F238E27FC236}">
                <a16:creationId xmlns:a16="http://schemas.microsoft.com/office/drawing/2014/main" id="{92C8C0B5-96D2-0B0B-8394-ACDF15D075E8}"/>
              </a:ext>
            </a:extLst>
          </p:cNvPr>
          <p:cNvSpPr>
            <a:spLocks noGrp="1"/>
          </p:cNvSpPr>
          <p:nvPr>
            <p:ph idx="1"/>
          </p:nvPr>
        </p:nvSpPr>
        <p:spPr>
          <a:xfrm>
            <a:off x="340311" y="1483360"/>
            <a:ext cx="5690632" cy="4724607"/>
          </a:xfrm>
        </p:spPr>
        <p:txBody>
          <a:bodyPr anchor="t">
            <a:noAutofit/>
          </a:bodyPr>
          <a:lstStyle/>
          <a:p>
            <a:pPr>
              <a:lnSpc>
                <a:spcPct val="90000"/>
              </a:lnSpc>
            </a:pPr>
            <a:r>
              <a:rPr lang="en-GB" sz="2000" dirty="0">
                <a:latin typeface="Arial" panose="020B0604020202020204" pitchFamily="34" charset="0"/>
                <a:cs typeface="Arial" panose="020B0604020202020204" pitchFamily="34" charset="0"/>
              </a:rPr>
              <a:t>Refers to the specific blend of tools the company can use to communicate customer value and build customer relationships persuasively</a:t>
            </a:r>
          </a:p>
          <a:p>
            <a:pPr>
              <a:lnSpc>
                <a:spcPct val="90000"/>
              </a:lnSpc>
            </a:pPr>
            <a:r>
              <a:rPr lang="en-GB" sz="2000" dirty="0">
                <a:latin typeface="Arial" panose="020B0604020202020204" pitchFamily="34" charset="0"/>
                <a:cs typeface="Arial" panose="020B0604020202020204" pitchFamily="34" charset="0"/>
              </a:rPr>
              <a:t>The core of any promotions mix includes six key elements:</a:t>
            </a:r>
          </a:p>
          <a:p>
            <a:pPr lvl="1">
              <a:lnSpc>
                <a:spcPct val="90000"/>
              </a:lnSpc>
            </a:pPr>
            <a:r>
              <a:rPr lang="en-GB" sz="2000" dirty="0">
                <a:latin typeface="Arial" panose="020B0604020202020204" pitchFamily="34" charset="0"/>
                <a:cs typeface="Arial" panose="020B0604020202020204" pitchFamily="34" charset="0"/>
              </a:rPr>
              <a:t>Advertising</a:t>
            </a:r>
          </a:p>
          <a:p>
            <a:pPr lvl="1">
              <a:lnSpc>
                <a:spcPct val="90000"/>
              </a:lnSpc>
            </a:pPr>
            <a:r>
              <a:rPr lang="en-GB" sz="2000" dirty="0">
                <a:latin typeface="Arial" panose="020B0604020202020204" pitchFamily="34" charset="0"/>
                <a:cs typeface="Arial" panose="020B0604020202020204" pitchFamily="34" charset="0"/>
              </a:rPr>
              <a:t>Sales promotion</a:t>
            </a:r>
          </a:p>
          <a:p>
            <a:pPr lvl="1">
              <a:lnSpc>
                <a:spcPct val="90000"/>
              </a:lnSpc>
            </a:pPr>
            <a:r>
              <a:rPr lang="en-GB" sz="2000" dirty="0">
                <a:latin typeface="Arial" panose="020B0604020202020204" pitchFamily="34" charset="0"/>
                <a:cs typeface="Arial" panose="020B0604020202020204" pitchFamily="34" charset="0"/>
              </a:rPr>
              <a:t>Personal selling</a:t>
            </a:r>
          </a:p>
          <a:p>
            <a:pPr lvl="1">
              <a:lnSpc>
                <a:spcPct val="90000"/>
              </a:lnSpc>
            </a:pPr>
            <a:r>
              <a:rPr lang="en-GB" sz="2000" dirty="0">
                <a:latin typeface="Arial" panose="020B0604020202020204" pitchFamily="34" charset="0"/>
                <a:cs typeface="Arial" panose="020B0604020202020204" pitchFamily="34" charset="0"/>
              </a:rPr>
              <a:t>Public relations (PR)</a:t>
            </a:r>
          </a:p>
          <a:p>
            <a:pPr lvl="1">
              <a:lnSpc>
                <a:spcPct val="90000"/>
              </a:lnSpc>
            </a:pPr>
            <a:r>
              <a:rPr lang="en-GB" sz="2000" dirty="0">
                <a:latin typeface="Arial" panose="020B0604020202020204" pitchFamily="34" charset="0"/>
                <a:cs typeface="Arial" panose="020B0604020202020204" pitchFamily="34" charset="0"/>
              </a:rPr>
              <a:t>Direct marketing</a:t>
            </a:r>
          </a:p>
          <a:p>
            <a:pPr lvl="1">
              <a:lnSpc>
                <a:spcPct val="90000"/>
              </a:lnSpc>
            </a:pPr>
            <a:r>
              <a:rPr lang="en-GB" sz="2000" dirty="0">
                <a:latin typeface="Arial" panose="020B0604020202020204" pitchFamily="34" charset="0"/>
                <a:cs typeface="Arial" panose="020B0604020202020204" pitchFamily="34" charset="0"/>
              </a:rPr>
              <a:t>Digital marketing</a:t>
            </a:r>
          </a:p>
        </p:txBody>
      </p:sp>
      <p:pic>
        <p:nvPicPr>
          <p:cNvPr id="7" name="Picture 6" descr="Group of cupcakes">
            <a:extLst>
              <a:ext uri="{FF2B5EF4-FFF2-40B4-BE49-F238E27FC236}">
                <a16:creationId xmlns:a16="http://schemas.microsoft.com/office/drawing/2014/main" id="{76C8111D-C9A1-D801-B4BB-ED236D0F7644}"/>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a:stretch/>
        </p:blipFill>
        <p:spPr>
          <a:xfrm>
            <a:off x="6409633" y="1213980"/>
            <a:ext cx="4847042" cy="3739693"/>
          </a:xfrm>
          <a:prstGeom prst="rect">
            <a:avLst/>
          </a:prstGeom>
        </p:spPr>
      </p:pic>
      <p:sp>
        <p:nvSpPr>
          <p:cNvPr id="4" name="Footer Placeholder 3">
            <a:extLst>
              <a:ext uri="{FF2B5EF4-FFF2-40B4-BE49-F238E27FC236}">
                <a16:creationId xmlns:a16="http://schemas.microsoft.com/office/drawing/2014/main" id="{2BE88D16-8752-4279-41F7-E3011A522171}"/>
              </a:ext>
            </a:extLst>
          </p:cNvPr>
          <p:cNvSpPr>
            <a:spLocks noGrp="1"/>
          </p:cNvSpPr>
          <p:nvPr>
            <p:ph type="ftr" sz="quarter" idx="11"/>
          </p:nvPr>
        </p:nvSpPr>
        <p:spPr>
          <a:xfrm>
            <a:off x="581192" y="6423914"/>
            <a:ext cx="6917210" cy="365125"/>
          </a:xfrm>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DD22172D-51CC-2E05-DF97-74F4BE4A6459}"/>
              </a:ext>
            </a:extLst>
          </p:cNvPr>
          <p:cNvSpPr>
            <a:spLocks noGrp="1"/>
          </p:cNvSpPr>
          <p:nvPr>
            <p:ph type="sldNum" sz="quarter" idx="12"/>
          </p:nvPr>
        </p:nvSpPr>
        <p:spPr>
          <a:xfrm>
            <a:off x="10558300" y="6423914"/>
            <a:ext cx="1052510"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33</a:t>
            </a:fld>
            <a:endParaRPr kumimoji="0" lang="en-US" sz="900" b="0" i="0" u="none" strike="noStrike" kern="1200" cap="none" spc="0" normalizeH="0" baseline="0" noProof="0">
              <a:ln>
                <a:noFill/>
              </a:ln>
              <a:solidFill>
                <a:prstClr val="black">
                  <a:lumMod val="75000"/>
                  <a:lumOff val="25000"/>
                </a:prstClr>
              </a:solidFill>
              <a:effectLst/>
              <a:uLnTx/>
              <a:uFillTx/>
              <a:latin typeface="Franklin Gothic Book" panose="020B0502020104020203"/>
              <a:ea typeface="+mn-ea"/>
              <a:cs typeface="+mn-cs"/>
            </a:endParaRPr>
          </a:p>
        </p:txBody>
      </p:sp>
      <p:sp>
        <p:nvSpPr>
          <p:cNvPr id="8" name="TextBox 7">
            <a:extLst>
              <a:ext uri="{FF2B5EF4-FFF2-40B4-BE49-F238E27FC236}">
                <a16:creationId xmlns:a16="http://schemas.microsoft.com/office/drawing/2014/main" id="{BE4E027C-7B02-C182-08B1-AA9A8E00538C}"/>
              </a:ext>
            </a:extLst>
          </p:cNvPr>
          <p:cNvSpPr txBox="1"/>
          <p:nvPr/>
        </p:nvSpPr>
        <p:spPr>
          <a:xfrm>
            <a:off x="446535" y="5777580"/>
            <a:ext cx="11405154" cy="424732"/>
          </a:xfrm>
          <a:prstGeom prst="rect">
            <a:avLst/>
          </a:prstGeom>
          <a:noFill/>
        </p:spPr>
        <p:txBody>
          <a:bodyPr wrap="square">
            <a:spAutoFit/>
          </a:bodyPr>
          <a:lstStyle/>
          <a:p>
            <a:pPr>
              <a:lnSpc>
                <a:spcPct val="90000"/>
              </a:lnSpc>
            </a:pPr>
            <a:r>
              <a:rPr lang="en-GB" sz="2400" b="1" dirty="0">
                <a:solidFill>
                  <a:srgbClr val="C00000"/>
                </a:solidFill>
              </a:rPr>
              <a:t>The Promotions Mix is often what people think ‘Marketing’ is, as it is most visible</a:t>
            </a:r>
          </a:p>
        </p:txBody>
      </p:sp>
    </p:spTree>
    <p:extLst>
      <p:ext uri="{BB962C8B-B14F-4D97-AF65-F5344CB8AC3E}">
        <p14:creationId xmlns:p14="http://schemas.microsoft.com/office/powerpoint/2010/main" val="392638433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9CB735-C48D-41C5-A759-444F2186826F}"/>
              </a:ext>
            </a:extLst>
          </p:cNvPr>
          <p:cNvSpPr>
            <a:spLocks noGrp="1"/>
          </p:cNvSpPr>
          <p:nvPr>
            <p:ph type="title"/>
          </p:nvPr>
        </p:nvSpPr>
        <p:spPr/>
        <p:txBody>
          <a:bodyPr/>
          <a:lstStyle/>
          <a:p>
            <a:endParaRPr lang="en-GB"/>
          </a:p>
        </p:txBody>
      </p:sp>
      <p:pic>
        <p:nvPicPr>
          <p:cNvPr id="4" name="Online Media 3" title="The Promotional Mix Explained | McDonald's Examples">
            <a:hlinkClick r:id="" action="ppaction://media"/>
            <a:extLst>
              <a:ext uri="{FF2B5EF4-FFF2-40B4-BE49-F238E27FC236}">
                <a16:creationId xmlns:a16="http://schemas.microsoft.com/office/drawing/2014/main" id="{4F86E4CF-BEB2-F526-6D3A-BC9B6428363D}"/>
              </a:ext>
            </a:extLst>
          </p:cNvPr>
          <p:cNvPicPr>
            <a:picLocks noGrp="1" noRot="1" noChangeAspect="1"/>
          </p:cNvPicPr>
          <p:nvPr>
            <p:ph idx="1"/>
            <a:videoFile r:link="rId1"/>
          </p:nvPr>
        </p:nvPicPr>
        <p:blipFill>
          <a:blip r:embed="rId3"/>
          <a:stretch>
            <a:fillRect/>
          </a:stretch>
        </p:blipFill>
        <p:spPr>
          <a:xfrm>
            <a:off x="-35731" y="-50724"/>
            <a:ext cx="12227731" cy="6908724"/>
          </a:xfrm>
          <a:prstGeom prst="rect">
            <a:avLst/>
          </a:prstGeom>
        </p:spPr>
      </p:pic>
    </p:spTree>
    <p:extLst>
      <p:ext uri="{BB962C8B-B14F-4D97-AF65-F5344CB8AC3E}">
        <p14:creationId xmlns:p14="http://schemas.microsoft.com/office/powerpoint/2010/main" val="4718721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320" name="Rectangle 13319">
            <a:extLst>
              <a:ext uri="{FF2B5EF4-FFF2-40B4-BE49-F238E27FC236}">
                <a16:creationId xmlns:a16="http://schemas.microsoft.com/office/drawing/2014/main" id="{F04BED5A-E98E-4DA0-BAA5-4F6AB2492D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22" name="Rectangle 13321">
            <a:extLst>
              <a:ext uri="{FF2B5EF4-FFF2-40B4-BE49-F238E27FC236}">
                <a16:creationId xmlns:a16="http://schemas.microsoft.com/office/drawing/2014/main" id="{EB64B94A-E40E-48CE-BD7B-C1A30AE572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3982" y="488542"/>
            <a:ext cx="11244036" cy="5880916"/>
          </a:xfrm>
          <a:prstGeom prst="rect">
            <a:avLst/>
          </a:prstGeom>
          <a:ln w="158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3324" name="Straight Connector 13323">
            <a:extLst>
              <a:ext uri="{FF2B5EF4-FFF2-40B4-BE49-F238E27FC236}">
                <a16:creationId xmlns:a16="http://schemas.microsoft.com/office/drawing/2014/main" id="{49EC5CA6-6479-49D5-B4B5-5643D26B83C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84442" y="2057401"/>
            <a:ext cx="0" cy="27432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sp>
        <p:nvSpPr>
          <p:cNvPr id="13326" name="Rectangle 13325">
            <a:extLst>
              <a:ext uri="{FF2B5EF4-FFF2-40B4-BE49-F238E27FC236}">
                <a16:creationId xmlns:a16="http://schemas.microsoft.com/office/drawing/2014/main" id="{D1B26337-5AA4-470D-9687-5907CB53B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685800"/>
            <a:ext cx="10853928" cy="5486400"/>
          </a:xfrm>
          <a:prstGeom prst="rect">
            <a:avLst/>
          </a:prstGeom>
          <a:noFill/>
          <a:ln w="6350" cap="sq" cmpd="sng" algn="ctr">
            <a:solidFill>
              <a:srgbClr val="FFFFFF"/>
            </a:solidFill>
            <a:prstDash val="solid"/>
            <a:miter lim="800000"/>
          </a:ln>
          <a:effectLst/>
        </p:spPr>
        <p:txBody>
          <a:bodyPr/>
          <a:lstStyle/>
          <a:p>
            <a:endParaRPr lang="en-GB"/>
          </a:p>
        </p:txBody>
      </p:sp>
      <p:sp>
        <p:nvSpPr>
          <p:cNvPr id="13314" name="Title 1">
            <a:extLst>
              <a:ext uri="{FF2B5EF4-FFF2-40B4-BE49-F238E27FC236}">
                <a16:creationId xmlns:a16="http://schemas.microsoft.com/office/drawing/2014/main" id="{FD088FAA-CB64-404C-AF7E-8F58010170EF}"/>
              </a:ext>
            </a:extLst>
          </p:cNvPr>
          <p:cNvSpPr>
            <a:spLocks noGrp="1"/>
          </p:cNvSpPr>
          <p:nvPr>
            <p:ph type="title"/>
          </p:nvPr>
        </p:nvSpPr>
        <p:spPr>
          <a:xfrm>
            <a:off x="866440" y="1000370"/>
            <a:ext cx="3462079" cy="4857262"/>
          </a:xfrm>
        </p:spPr>
        <p:txBody>
          <a:bodyPr>
            <a:normAutofit/>
          </a:bodyPr>
          <a:lstStyle/>
          <a:p>
            <a:pPr algn="r"/>
            <a:r>
              <a:rPr lang="en-GB" altLang="en-US" sz="4400" b="1" dirty="0">
                <a:solidFill>
                  <a:srgbClr val="FFFFFF"/>
                </a:solidFill>
                <a:latin typeface="Arial" panose="020B0604020202020204" pitchFamily="34" charset="0"/>
                <a:cs typeface="Arial" panose="020B0604020202020204" pitchFamily="34" charset="0"/>
              </a:rPr>
              <a:t>People</a:t>
            </a:r>
            <a:r>
              <a:rPr lang="en-GB" altLang="en-US" sz="4400" b="1" dirty="0">
                <a:solidFill>
                  <a:srgbClr val="FFFFFF"/>
                </a:solidFill>
              </a:rPr>
              <a:t> </a:t>
            </a:r>
          </a:p>
        </p:txBody>
      </p:sp>
      <p:sp>
        <p:nvSpPr>
          <p:cNvPr id="13315" name="Content Placeholder 2">
            <a:extLst>
              <a:ext uri="{FF2B5EF4-FFF2-40B4-BE49-F238E27FC236}">
                <a16:creationId xmlns:a16="http://schemas.microsoft.com/office/drawing/2014/main" id="{E4A06785-7D9B-4CBB-AF86-AD209EC93F99}"/>
              </a:ext>
            </a:extLst>
          </p:cNvPr>
          <p:cNvSpPr>
            <a:spLocks noGrp="1"/>
          </p:cNvSpPr>
          <p:nvPr>
            <p:ph idx="1"/>
          </p:nvPr>
        </p:nvSpPr>
        <p:spPr>
          <a:xfrm>
            <a:off x="4963691" y="1000370"/>
            <a:ext cx="6212310" cy="4857262"/>
          </a:xfrm>
        </p:spPr>
        <p:txBody>
          <a:bodyPr anchor="ctr">
            <a:normAutofit/>
          </a:bodyPr>
          <a:lstStyle/>
          <a:p>
            <a:r>
              <a:rPr lang="en-GB" altLang="en-US" sz="3200" dirty="0">
                <a:solidFill>
                  <a:srgbClr val="FFFFFF"/>
                </a:solidFill>
                <a:latin typeface="Arial" panose="020B0604020202020204" pitchFamily="34" charset="0"/>
                <a:cs typeface="Arial" panose="020B0604020202020204" pitchFamily="34" charset="0"/>
              </a:rPr>
              <a:t>How do the people in the business affect customers?</a:t>
            </a:r>
          </a:p>
          <a:p>
            <a:pPr marL="822960" lvl="3" indent="0">
              <a:buNone/>
            </a:pPr>
            <a:r>
              <a:rPr lang="en-GB" altLang="en-US" sz="2000" dirty="0">
                <a:solidFill>
                  <a:srgbClr val="FFFFFF"/>
                </a:solidFill>
              </a:rPr>
              <a:t> </a:t>
            </a:r>
          </a:p>
        </p:txBody>
      </p:sp>
    </p:spTree>
    <p:extLst>
      <p:ext uri="{BB962C8B-B14F-4D97-AF65-F5344CB8AC3E}">
        <p14:creationId xmlns:p14="http://schemas.microsoft.com/office/powerpoint/2010/main" val="20246675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3315">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a:extLst>
              <a:ext uri="{FF2B5EF4-FFF2-40B4-BE49-F238E27FC236}">
                <a16:creationId xmlns:a16="http://schemas.microsoft.com/office/drawing/2014/main" id="{F21036CC-92FC-4528-AE21-5EF0CE9F83FF}"/>
              </a:ext>
            </a:extLst>
          </p:cNvPr>
          <p:cNvSpPr>
            <a:spLocks noGrp="1"/>
          </p:cNvSpPr>
          <p:nvPr>
            <p:ph type="title"/>
          </p:nvPr>
        </p:nvSpPr>
        <p:spPr>
          <a:xfrm>
            <a:off x="544286" y="541574"/>
            <a:ext cx="8229600" cy="1143000"/>
          </a:xfrm>
        </p:spPr>
        <p:txBody>
          <a:bodyPr>
            <a:normAutofit/>
          </a:bodyPr>
          <a:lstStyle/>
          <a:p>
            <a:r>
              <a:rPr lang="en-GB" altLang="en-US" sz="7200" b="1" dirty="0">
                <a:latin typeface="Arial" panose="020B0604020202020204" pitchFamily="34" charset="0"/>
                <a:cs typeface="Arial" panose="020B0604020202020204" pitchFamily="34" charset="0"/>
              </a:rPr>
              <a:t>People</a:t>
            </a:r>
            <a:r>
              <a:rPr lang="en-GB" altLang="en-US" sz="7200" b="1" dirty="0"/>
              <a:t> </a:t>
            </a:r>
          </a:p>
        </p:txBody>
      </p:sp>
      <p:sp>
        <p:nvSpPr>
          <p:cNvPr id="20483" name="Content Placeholder 2">
            <a:extLst>
              <a:ext uri="{FF2B5EF4-FFF2-40B4-BE49-F238E27FC236}">
                <a16:creationId xmlns:a16="http://schemas.microsoft.com/office/drawing/2014/main" id="{1E2EE5E2-D19C-436F-9BBB-2A1AF408A0B6}"/>
              </a:ext>
            </a:extLst>
          </p:cNvPr>
          <p:cNvSpPr>
            <a:spLocks noGrp="1"/>
          </p:cNvSpPr>
          <p:nvPr>
            <p:ph idx="1"/>
          </p:nvPr>
        </p:nvSpPr>
        <p:spPr>
          <a:xfrm>
            <a:off x="646176" y="1697104"/>
            <a:ext cx="11001538" cy="4776078"/>
          </a:xfrm>
        </p:spPr>
        <p:txBody>
          <a:bodyPr>
            <a:normAutofit lnSpcReduction="10000"/>
          </a:bodyPr>
          <a:lstStyle/>
          <a:p>
            <a:pPr marL="0" indent="0">
              <a:buNone/>
            </a:pPr>
            <a:r>
              <a:rPr lang="en-GB" altLang="en-US" sz="2400" dirty="0">
                <a:latin typeface="Arial" panose="020B0604020202020204" pitchFamily="34" charset="0"/>
                <a:cs typeface="Arial" panose="020B0604020202020204" pitchFamily="34" charset="0"/>
              </a:rPr>
              <a:t>Everyone who comes into contact with your customers will make an impression on them.</a:t>
            </a:r>
          </a:p>
          <a:p>
            <a:pPr marL="0" indent="0">
              <a:buNone/>
            </a:pPr>
            <a:endParaRPr lang="en-GB" altLang="en-US" sz="2400" dirty="0">
              <a:latin typeface="Arial" panose="020B0604020202020204" pitchFamily="34" charset="0"/>
              <a:cs typeface="Arial" panose="020B0604020202020204" pitchFamily="34" charset="0"/>
            </a:endParaRPr>
          </a:p>
          <a:p>
            <a:pPr marL="0" indent="0">
              <a:buNone/>
            </a:pPr>
            <a:r>
              <a:rPr lang="en-GB" altLang="en-US" sz="2400" dirty="0">
                <a:latin typeface="Arial" panose="020B0604020202020204" pitchFamily="34" charset="0"/>
                <a:cs typeface="Arial" panose="020B0604020202020204" pitchFamily="34" charset="0"/>
              </a:rPr>
              <a:t>Many customers do not separate the product or service from the staff member who provide it so people have a significant effect – positive or negative – on customer satisfaction</a:t>
            </a:r>
          </a:p>
          <a:p>
            <a:pPr marL="0" indent="0">
              <a:buNone/>
            </a:pPr>
            <a:endParaRPr lang="en-GB" altLang="en-US" sz="2400" dirty="0">
              <a:latin typeface="Arial" panose="020B0604020202020204" pitchFamily="34" charset="0"/>
              <a:cs typeface="Arial" panose="020B0604020202020204" pitchFamily="34" charset="0"/>
            </a:endParaRPr>
          </a:p>
          <a:p>
            <a:pPr marL="0" indent="0">
              <a:buNone/>
            </a:pPr>
            <a:r>
              <a:rPr lang="en-GB" altLang="en-US" sz="2600" dirty="0">
                <a:latin typeface="Arial" panose="020B0604020202020204" pitchFamily="34" charset="0"/>
                <a:cs typeface="Arial" panose="020B0604020202020204" pitchFamily="34" charset="0"/>
              </a:rPr>
              <a:t>Marketing is</a:t>
            </a:r>
            <a:r>
              <a:rPr lang="en-GB" altLang="en-US" sz="2600" b="1" dirty="0">
                <a:latin typeface="Arial" panose="020B0604020202020204" pitchFamily="34" charset="0"/>
                <a:cs typeface="Arial" panose="020B0604020202020204" pitchFamily="34" charset="0"/>
              </a:rPr>
              <a:t> everyone’s </a:t>
            </a:r>
            <a:r>
              <a:rPr lang="en-GB" altLang="en-US" sz="2600" dirty="0">
                <a:latin typeface="Arial" panose="020B0604020202020204" pitchFamily="34" charset="0"/>
                <a:cs typeface="Arial" panose="020B0604020202020204" pitchFamily="34" charset="0"/>
              </a:rPr>
              <a:t>responsibility:</a:t>
            </a:r>
          </a:p>
          <a:p>
            <a:pPr lvl="1"/>
            <a:r>
              <a:rPr lang="en-GB" altLang="en-US" sz="2600" dirty="0">
                <a:latin typeface="Arial" panose="020B0604020202020204" pitchFamily="34" charset="0"/>
                <a:cs typeface="Arial" panose="020B0604020202020204" pitchFamily="34" charset="0"/>
              </a:rPr>
              <a:t>Customer service </a:t>
            </a:r>
          </a:p>
          <a:p>
            <a:pPr lvl="1"/>
            <a:r>
              <a:rPr lang="en-GB" altLang="en-US" sz="2600" dirty="0">
                <a:latin typeface="Arial" panose="020B0604020202020204" pitchFamily="34" charset="0"/>
                <a:cs typeface="Arial" panose="020B0604020202020204" pitchFamily="34" charset="0"/>
              </a:rPr>
              <a:t>Product knowledge</a:t>
            </a:r>
          </a:p>
          <a:p>
            <a:pPr lvl="1"/>
            <a:r>
              <a:rPr lang="en-GB" altLang="en-US" sz="2600" dirty="0">
                <a:latin typeface="Arial" panose="020B0604020202020204" pitchFamily="34" charset="0"/>
                <a:cs typeface="Arial" panose="020B0604020202020204" pitchFamily="34" charset="0"/>
              </a:rPr>
              <a:t>Delivery staff</a:t>
            </a:r>
          </a:p>
          <a:p>
            <a:pPr lvl="1"/>
            <a:endParaRPr lang="en-GB" alt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048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048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048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048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0483">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048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483" grpId="0" uiExpand="1" build="p"/>
    </p:bldLst>
  </p:timing>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320" name="Rectangle 13319">
            <a:extLst>
              <a:ext uri="{FF2B5EF4-FFF2-40B4-BE49-F238E27FC236}">
                <a16:creationId xmlns:a16="http://schemas.microsoft.com/office/drawing/2014/main" id="{F04BED5A-E98E-4DA0-BAA5-4F6AB2492D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22" name="Rectangle 13321">
            <a:extLst>
              <a:ext uri="{FF2B5EF4-FFF2-40B4-BE49-F238E27FC236}">
                <a16:creationId xmlns:a16="http://schemas.microsoft.com/office/drawing/2014/main" id="{EB64B94A-E40E-48CE-BD7B-C1A30AE572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3982" y="488542"/>
            <a:ext cx="11244036" cy="5880916"/>
          </a:xfrm>
          <a:prstGeom prst="rect">
            <a:avLst/>
          </a:prstGeom>
          <a:ln w="158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3324" name="Straight Connector 13323">
            <a:extLst>
              <a:ext uri="{FF2B5EF4-FFF2-40B4-BE49-F238E27FC236}">
                <a16:creationId xmlns:a16="http://schemas.microsoft.com/office/drawing/2014/main" id="{49EC5CA6-6479-49D5-B4B5-5643D26B83C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84442" y="2057401"/>
            <a:ext cx="0" cy="27432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sp>
        <p:nvSpPr>
          <p:cNvPr id="13326" name="Rectangle 13325">
            <a:extLst>
              <a:ext uri="{FF2B5EF4-FFF2-40B4-BE49-F238E27FC236}">
                <a16:creationId xmlns:a16="http://schemas.microsoft.com/office/drawing/2014/main" id="{D1B26337-5AA4-470D-9687-5907CB53B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685800"/>
            <a:ext cx="10853928" cy="5486400"/>
          </a:xfrm>
          <a:prstGeom prst="rect">
            <a:avLst/>
          </a:prstGeom>
          <a:noFill/>
          <a:ln w="6350" cap="sq" cmpd="sng" algn="ctr">
            <a:solidFill>
              <a:srgbClr val="FFFFFF"/>
            </a:solidFill>
            <a:prstDash val="solid"/>
            <a:miter lim="800000"/>
          </a:ln>
          <a:effectLst/>
        </p:spPr>
        <p:txBody>
          <a:bodyPr/>
          <a:lstStyle/>
          <a:p>
            <a:endParaRPr lang="en-GB"/>
          </a:p>
        </p:txBody>
      </p:sp>
      <p:sp>
        <p:nvSpPr>
          <p:cNvPr id="13314" name="Title 1">
            <a:extLst>
              <a:ext uri="{FF2B5EF4-FFF2-40B4-BE49-F238E27FC236}">
                <a16:creationId xmlns:a16="http://schemas.microsoft.com/office/drawing/2014/main" id="{FD088FAA-CB64-404C-AF7E-8F58010170EF}"/>
              </a:ext>
            </a:extLst>
          </p:cNvPr>
          <p:cNvSpPr>
            <a:spLocks noGrp="1"/>
          </p:cNvSpPr>
          <p:nvPr>
            <p:ph type="title"/>
          </p:nvPr>
        </p:nvSpPr>
        <p:spPr>
          <a:xfrm>
            <a:off x="866440" y="1000370"/>
            <a:ext cx="3462079" cy="4857262"/>
          </a:xfrm>
        </p:spPr>
        <p:txBody>
          <a:bodyPr>
            <a:normAutofit/>
          </a:bodyPr>
          <a:lstStyle/>
          <a:p>
            <a:pPr algn="r"/>
            <a:r>
              <a:rPr lang="en-GB" altLang="en-US" sz="4400" b="1" dirty="0">
                <a:solidFill>
                  <a:srgbClr val="FFFFFF"/>
                </a:solidFill>
                <a:latin typeface="Arial" panose="020B0604020202020204" pitchFamily="34" charset="0"/>
                <a:cs typeface="Arial" panose="020B0604020202020204" pitchFamily="34" charset="0"/>
              </a:rPr>
              <a:t>Process</a:t>
            </a:r>
            <a:r>
              <a:rPr lang="en-GB" altLang="en-US" sz="4400" b="1" dirty="0">
                <a:solidFill>
                  <a:srgbClr val="FFFFFF"/>
                </a:solidFill>
              </a:rPr>
              <a:t> </a:t>
            </a:r>
          </a:p>
        </p:txBody>
      </p:sp>
      <p:sp>
        <p:nvSpPr>
          <p:cNvPr id="13315" name="Content Placeholder 2">
            <a:extLst>
              <a:ext uri="{FF2B5EF4-FFF2-40B4-BE49-F238E27FC236}">
                <a16:creationId xmlns:a16="http://schemas.microsoft.com/office/drawing/2014/main" id="{E4A06785-7D9B-4CBB-AF86-AD209EC93F99}"/>
              </a:ext>
            </a:extLst>
          </p:cNvPr>
          <p:cNvSpPr>
            <a:spLocks noGrp="1"/>
          </p:cNvSpPr>
          <p:nvPr>
            <p:ph idx="1"/>
          </p:nvPr>
        </p:nvSpPr>
        <p:spPr>
          <a:xfrm>
            <a:off x="4963691" y="1000370"/>
            <a:ext cx="6212310" cy="4857262"/>
          </a:xfrm>
        </p:spPr>
        <p:txBody>
          <a:bodyPr anchor="ctr">
            <a:normAutofit/>
          </a:bodyPr>
          <a:lstStyle/>
          <a:p>
            <a:pPr marL="0" indent="0">
              <a:buNone/>
            </a:pPr>
            <a:r>
              <a:rPr lang="en-GB" altLang="en-US" sz="3200" dirty="0">
                <a:solidFill>
                  <a:srgbClr val="FFFFFF"/>
                </a:solidFill>
                <a:latin typeface="Arial" panose="020B0604020202020204" pitchFamily="34" charset="0"/>
                <a:cs typeface="Arial" panose="020B0604020202020204" pitchFamily="34" charset="0"/>
              </a:rPr>
              <a:t>What processes are available to customers when they interact with the business?</a:t>
            </a:r>
          </a:p>
          <a:p>
            <a:pPr marL="822960" lvl="3" indent="0">
              <a:buNone/>
            </a:pPr>
            <a:r>
              <a:rPr lang="en-GB" altLang="en-US" sz="2000" dirty="0">
                <a:solidFill>
                  <a:srgbClr val="FFFFFF"/>
                </a:solidFill>
              </a:rPr>
              <a:t> </a:t>
            </a:r>
          </a:p>
        </p:txBody>
      </p:sp>
    </p:spTree>
    <p:extLst>
      <p:ext uri="{BB962C8B-B14F-4D97-AF65-F5344CB8AC3E}">
        <p14:creationId xmlns:p14="http://schemas.microsoft.com/office/powerpoint/2010/main" val="20330473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3315">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a:extLst>
              <a:ext uri="{FF2B5EF4-FFF2-40B4-BE49-F238E27FC236}">
                <a16:creationId xmlns:a16="http://schemas.microsoft.com/office/drawing/2014/main" id="{81BBF02E-842D-42CC-B3ED-BB5EE4783EE9}"/>
              </a:ext>
            </a:extLst>
          </p:cNvPr>
          <p:cNvSpPr>
            <a:spLocks noGrp="1"/>
          </p:cNvSpPr>
          <p:nvPr>
            <p:ph type="title"/>
          </p:nvPr>
        </p:nvSpPr>
        <p:spPr>
          <a:xfrm>
            <a:off x="413658" y="336946"/>
            <a:ext cx="8229600" cy="1143000"/>
          </a:xfrm>
        </p:spPr>
        <p:txBody>
          <a:bodyPr>
            <a:normAutofit/>
          </a:bodyPr>
          <a:lstStyle/>
          <a:p>
            <a:r>
              <a:rPr lang="en-GB" altLang="en-US" sz="6600" b="1" dirty="0">
                <a:latin typeface="Arial" panose="020B0604020202020204" pitchFamily="34" charset="0"/>
                <a:cs typeface="Arial" panose="020B0604020202020204" pitchFamily="34" charset="0"/>
              </a:rPr>
              <a:t>Process</a:t>
            </a:r>
            <a:r>
              <a:rPr lang="en-GB" altLang="en-US" sz="6600" b="1" dirty="0"/>
              <a:t> </a:t>
            </a:r>
          </a:p>
        </p:txBody>
      </p:sp>
      <p:sp>
        <p:nvSpPr>
          <p:cNvPr id="3" name="Content Placeholder 2">
            <a:extLst>
              <a:ext uri="{FF2B5EF4-FFF2-40B4-BE49-F238E27FC236}">
                <a16:creationId xmlns:a16="http://schemas.microsoft.com/office/drawing/2014/main" id="{866D472B-9A38-420C-B064-17EC7E0BCE76}"/>
              </a:ext>
            </a:extLst>
          </p:cNvPr>
          <p:cNvSpPr>
            <a:spLocks noGrp="1"/>
          </p:cNvSpPr>
          <p:nvPr>
            <p:ph idx="1"/>
          </p:nvPr>
        </p:nvSpPr>
        <p:spPr>
          <a:xfrm>
            <a:off x="709752" y="1504187"/>
            <a:ext cx="10733314" cy="4661481"/>
          </a:xfrm>
        </p:spPr>
        <p:txBody>
          <a:bodyPr>
            <a:normAutofit/>
          </a:bodyPr>
          <a:lstStyle/>
          <a:p>
            <a:pPr algn="just">
              <a:defRPr/>
            </a:pPr>
            <a:r>
              <a:rPr lang="en-GB" sz="3500" dirty="0">
                <a:latin typeface="Arial" panose="020B0604020202020204" pitchFamily="34" charset="0"/>
                <a:cs typeface="Arial" panose="020B0604020202020204" pitchFamily="34" charset="0"/>
              </a:rPr>
              <a:t>How do people consume our products/services?</a:t>
            </a:r>
          </a:p>
          <a:p>
            <a:pPr algn="just">
              <a:defRPr/>
            </a:pPr>
            <a:endParaRPr lang="en-GB" sz="1000" dirty="0">
              <a:latin typeface="Arial" panose="020B0604020202020204" pitchFamily="34" charset="0"/>
              <a:cs typeface="Arial" panose="020B0604020202020204" pitchFamily="34" charset="0"/>
            </a:endParaRPr>
          </a:p>
          <a:p>
            <a:pPr algn="just">
              <a:defRPr/>
            </a:pPr>
            <a:r>
              <a:rPr lang="en-GB" sz="3500" dirty="0">
                <a:latin typeface="Arial" panose="020B0604020202020204" pitchFamily="34" charset="0"/>
                <a:cs typeface="Arial" panose="020B0604020202020204" pitchFamily="34" charset="0"/>
              </a:rPr>
              <a:t>What processes do they have to go through to acquire the product/service?</a:t>
            </a:r>
          </a:p>
          <a:p>
            <a:pPr algn="just">
              <a:defRPr/>
            </a:pPr>
            <a:endParaRPr lang="en-GB" sz="1000" dirty="0">
              <a:latin typeface="Arial" panose="020B0604020202020204" pitchFamily="34" charset="0"/>
              <a:cs typeface="Arial" panose="020B0604020202020204" pitchFamily="34" charset="0"/>
            </a:endParaRPr>
          </a:p>
          <a:p>
            <a:pPr algn="just">
              <a:defRPr/>
            </a:pPr>
            <a:r>
              <a:rPr lang="en-GB" sz="3500" dirty="0">
                <a:latin typeface="Arial" panose="020B0604020202020204" pitchFamily="34" charset="0"/>
                <a:cs typeface="Arial" panose="020B0604020202020204" pitchFamily="34" charset="0"/>
              </a:rPr>
              <a:t>How will you make this easy for your customers?</a:t>
            </a:r>
          </a:p>
          <a:p>
            <a:pPr algn="just">
              <a:defRPr/>
            </a:pPr>
            <a:endParaRPr lang="en-GB" sz="1000" dirty="0">
              <a:latin typeface="Arial" panose="020B0604020202020204" pitchFamily="34" charset="0"/>
              <a:cs typeface="Arial" panose="020B0604020202020204" pitchFamily="34" charset="0"/>
            </a:endParaRPr>
          </a:p>
          <a:p>
            <a:pPr algn="just">
              <a:defRPr/>
            </a:pPr>
            <a:r>
              <a:rPr lang="en-GB" sz="3500" dirty="0">
                <a:latin typeface="Arial" panose="020B0604020202020204" pitchFamily="34" charset="0"/>
                <a:cs typeface="Arial" panose="020B0604020202020204" pitchFamily="34" charset="0"/>
              </a:rPr>
              <a:t>How can this be a source of competitive advantage?</a:t>
            </a:r>
          </a:p>
          <a:p>
            <a:pPr lvl="1" indent="0">
              <a:buNone/>
              <a:defRPr/>
            </a:pPr>
            <a:endParaRPr lang="en-GB" dirty="0"/>
          </a:p>
          <a:p>
            <a:pPr lvl="1" indent="0">
              <a:buNone/>
              <a:defRPr/>
            </a:pPr>
            <a:endParaRPr lang="en-GB" dirty="0"/>
          </a:p>
          <a:p>
            <a:pPr>
              <a:defRPr/>
            </a:pPr>
            <a:endParaRPr lang="en-GB" dirty="0"/>
          </a:p>
          <a:p>
            <a:pPr>
              <a:defRPr/>
            </a:pP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320" name="Rectangle 13319">
            <a:extLst>
              <a:ext uri="{FF2B5EF4-FFF2-40B4-BE49-F238E27FC236}">
                <a16:creationId xmlns:a16="http://schemas.microsoft.com/office/drawing/2014/main" id="{F04BED5A-E98E-4DA0-BAA5-4F6AB2492D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22" name="Rectangle 13321">
            <a:extLst>
              <a:ext uri="{FF2B5EF4-FFF2-40B4-BE49-F238E27FC236}">
                <a16:creationId xmlns:a16="http://schemas.microsoft.com/office/drawing/2014/main" id="{EB64B94A-E40E-48CE-BD7B-C1A30AE572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3982" y="488542"/>
            <a:ext cx="11244036" cy="5880916"/>
          </a:xfrm>
          <a:prstGeom prst="rect">
            <a:avLst/>
          </a:prstGeom>
          <a:ln w="158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3324" name="Straight Connector 13323">
            <a:extLst>
              <a:ext uri="{FF2B5EF4-FFF2-40B4-BE49-F238E27FC236}">
                <a16:creationId xmlns:a16="http://schemas.microsoft.com/office/drawing/2014/main" id="{49EC5CA6-6479-49D5-B4B5-5643D26B83C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84442" y="2057401"/>
            <a:ext cx="0" cy="27432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sp>
        <p:nvSpPr>
          <p:cNvPr id="13326" name="Rectangle 13325">
            <a:extLst>
              <a:ext uri="{FF2B5EF4-FFF2-40B4-BE49-F238E27FC236}">
                <a16:creationId xmlns:a16="http://schemas.microsoft.com/office/drawing/2014/main" id="{D1B26337-5AA4-470D-9687-5907CB53B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685800"/>
            <a:ext cx="10853928" cy="5486400"/>
          </a:xfrm>
          <a:prstGeom prst="rect">
            <a:avLst/>
          </a:prstGeom>
          <a:noFill/>
          <a:ln w="6350" cap="sq" cmpd="sng" algn="ctr">
            <a:solidFill>
              <a:srgbClr val="FFFFFF"/>
            </a:solidFill>
            <a:prstDash val="solid"/>
            <a:miter lim="800000"/>
          </a:ln>
          <a:effectLst/>
        </p:spPr>
        <p:txBody>
          <a:bodyPr/>
          <a:lstStyle/>
          <a:p>
            <a:endParaRPr lang="en-GB"/>
          </a:p>
        </p:txBody>
      </p:sp>
      <p:sp>
        <p:nvSpPr>
          <p:cNvPr id="13314" name="Title 1">
            <a:extLst>
              <a:ext uri="{FF2B5EF4-FFF2-40B4-BE49-F238E27FC236}">
                <a16:creationId xmlns:a16="http://schemas.microsoft.com/office/drawing/2014/main" id="{FD088FAA-CB64-404C-AF7E-8F58010170EF}"/>
              </a:ext>
            </a:extLst>
          </p:cNvPr>
          <p:cNvSpPr>
            <a:spLocks noGrp="1"/>
          </p:cNvSpPr>
          <p:nvPr>
            <p:ph type="title"/>
          </p:nvPr>
        </p:nvSpPr>
        <p:spPr>
          <a:xfrm>
            <a:off x="866440" y="1000370"/>
            <a:ext cx="3462079" cy="4857262"/>
          </a:xfrm>
        </p:spPr>
        <p:txBody>
          <a:bodyPr>
            <a:normAutofit/>
          </a:bodyPr>
          <a:lstStyle/>
          <a:p>
            <a:pPr algn="r"/>
            <a:r>
              <a:rPr lang="en-GB" altLang="en-US" sz="4400" b="1" dirty="0">
                <a:solidFill>
                  <a:srgbClr val="FFFFFF"/>
                </a:solidFill>
                <a:latin typeface="Arial" panose="020B0604020202020204" pitchFamily="34" charset="0"/>
                <a:cs typeface="Arial" panose="020B0604020202020204" pitchFamily="34" charset="0"/>
              </a:rPr>
              <a:t>Physical Evidence</a:t>
            </a:r>
            <a:r>
              <a:rPr lang="en-GB" altLang="en-US" sz="4400" b="1" dirty="0">
                <a:solidFill>
                  <a:srgbClr val="FFFFFF"/>
                </a:solidFill>
              </a:rPr>
              <a:t> </a:t>
            </a:r>
          </a:p>
        </p:txBody>
      </p:sp>
      <p:sp>
        <p:nvSpPr>
          <p:cNvPr id="13315" name="Content Placeholder 2">
            <a:extLst>
              <a:ext uri="{FF2B5EF4-FFF2-40B4-BE49-F238E27FC236}">
                <a16:creationId xmlns:a16="http://schemas.microsoft.com/office/drawing/2014/main" id="{E4A06785-7D9B-4CBB-AF86-AD209EC93F99}"/>
              </a:ext>
            </a:extLst>
          </p:cNvPr>
          <p:cNvSpPr>
            <a:spLocks noGrp="1"/>
          </p:cNvSpPr>
          <p:nvPr>
            <p:ph idx="1"/>
          </p:nvPr>
        </p:nvSpPr>
        <p:spPr>
          <a:xfrm>
            <a:off x="4963691" y="1000370"/>
            <a:ext cx="6212310" cy="4857262"/>
          </a:xfrm>
        </p:spPr>
        <p:txBody>
          <a:bodyPr anchor="ctr">
            <a:normAutofit/>
          </a:bodyPr>
          <a:lstStyle/>
          <a:p>
            <a:r>
              <a:rPr lang="en-GB" altLang="en-US" sz="3200" dirty="0">
                <a:solidFill>
                  <a:srgbClr val="FFFFFF"/>
                </a:solidFill>
                <a:latin typeface="Arial" panose="020B0604020202020204" pitchFamily="34" charset="0"/>
                <a:cs typeface="Arial" panose="020B0604020202020204" pitchFamily="34" charset="0"/>
              </a:rPr>
              <a:t>What physical aspects of the business affect the customer experience?</a:t>
            </a:r>
          </a:p>
        </p:txBody>
      </p:sp>
    </p:spTree>
    <p:extLst>
      <p:ext uri="{BB962C8B-B14F-4D97-AF65-F5344CB8AC3E}">
        <p14:creationId xmlns:p14="http://schemas.microsoft.com/office/powerpoint/2010/main" val="35288831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3315">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a:extLst>
              <a:ext uri="{FF2B5EF4-FFF2-40B4-BE49-F238E27FC236}">
                <a16:creationId xmlns:a16="http://schemas.microsoft.com/office/drawing/2014/main" id="{B873E897-B04E-4E60-8A93-57F70CBAE61B}"/>
              </a:ext>
            </a:extLst>
          </p:cNvPr>
          <p:cNvSpPr>
            <a:spLocks noGrp="1"/>
          </p:cNvSpPr>
          <p:nvPr>
            <p:ph type="title"/>
          </p:nvPr>
        </p:nvSpPr>
        <p:spPr>
          <a:xfrm>
            <a:off x="465909" y="532352"/>
            <a:ext cx="8229600" cy="1143000"/>
          </a:xfrm>
        </p:spPr>
        <p:txBody>
          <a:bodyPr>
            <a:normAutofit/>
          </a:bodyPr>
          <a:lstStyle/>
          <a:p>
            <a:r>
              <a:rPr lang="en-GB" altLang="en-US" sz="6000" b="1" dirty="0">
                <a:latin typeface="Arial" panose="020B0604020202020204" pitchFamily="34" charset="0"/>
                <a:cs typeface="Arial" panose="020B0604020202020204" pitchFamily="34" charset="0"/>
              </a:rPr>
              <a:t>Physical Evidence </a:t>
            </a:r>
          </a:p>
        </p:txBody>
      </p:sp>
      <p:sp>
        <p:nvSpPr>
          <p:cNvPr id="23555" name="Content Placeholder 2">
            <a:extLst>
              <a:ext uri="{FF2B5EF4-FFF2-40B4-BE49-F238E27FC236}">
                <a16:creationId xmlns:a16="http://schemas.microsoft.com/office/drawing/2014/main" id="{FF0D0115-F256-453A-B775-1F942E986514}"/>
              </a:ext>
            </a:extLst>
          </p:cNvPr>
          <p:cNvSpPr>
            <a:spLocks noGrp="1"/>
          </p:cNvSpPr>
          <p:nvPr>
            <p:ph idx="1"/>
          </p:nvPr>
        </p:nvSpPr>
        <p:spPr>
          <a:xfrm>
            <a:off x="1066800" y="1904524"/>
            <a:ext cx="10271760" cy="3849624"/>
          </a:xfrm>
        </p:spPr>
        <p:txBody>
          <a:bodyPr>
            <a:normAutofit/>
          </a:bodyPr>
          <a:lstStyle/>
          <a:p>
            <a:pPr algn="just"/>
            <a:r>
              <a:rPr lang="en-GB" altLang="en-US" sz="3200" dirty="0">
                <a:latin typeface="Arial" panose="020B0604020202020204" pitchFamily="34" charset="0"/>
                <a:cs typeface="Arial" panose="020B0604020202020204" pitchFamily="34" charset="0"/>
              </a:rPr>
              <a:t>How will we shape the ambience, mood or physical presentation of the environment in which the product/service is consumed?</a:t>
            </a:r>
          </a:p>
          <a:p>
            <a:pPr marL="0" indent="0" algn="just">
              <a:buNone/>
            </a:pPr>
            <a:endParaRPr lang="en-GB" altLang="en-US" sz="3200" dirty="0">
              <a:latin typeface="Arial" panose="020B0604020202020204" pitchFamily="34" charset="0"/>
              <a:cs typeface="Arial" panose="020B0604020202020204" pitchFamily="34" charset="0"/>
            </a:endParaRPr>
          </a:p>
          <a:p>
            <a:pPr algn="just"/>
            <a:r>
              <a:rPr lang="en-GB" altLang="en-US" sz="3200" dirty="0">
                <a:latin typeface="Arial" panose="020B0604020202020204" pitchFamily="34" charset="0"/>
                <a:cs typeface="Arial" panose="020B0604020202020204" pitchFamily="34" charset="0"/>
              </a:rPr>
              <a:t>Do we have an impact on this?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355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355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555" grpId="0" build="p"/>
    </p:bldLst>
  </p:timing>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4EC7E010-C712-408D-9787-0842AFC9F4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txBody>
          <a:bodyPr/>
          <a:lstStyle/>
          <a:p>
            <a:endParaRPr lang="en-GB"/>
          </a:p>
        </p:txBody>
      </p:sp>
      <p:sp>
        <p:nvSpPr>
          <p:cNvPr id="13" name="Rectangle 12">
            <a:extLst>
              <a:ext uri="{FF2B5EF4-FFF2-40B4-BE49-F238E27FC236}">
                <a16:creationId xmlns:a16="http://schemas.microsoft.com/office/drawing/2014/main" id="{0503FCEF-A9BA-4991-9220-E36615FB8B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txBody>
          <a:bodyPr/>
          <a:lstStyle/>
          <a:p>
            <a:endParaRPr lang="en-GB"/>
          </a:p>
        </p:txBody>
      </p:sp>
      <p:pic>
        <p:nvPicPr>
          <p:cNvPr id="4" name="Online Media 3" title="Extended Marketing Mix 7Ps | Apple v Poundland, what's the difference?">
            <a:hlinkClick r:id="" action="ppaction://media"/>
            <a:extLst>
              <a:ext uri="{FF2B5EF4-FFF2-40B4-BE49-F238E27FC236}">
                <a16:creationId xmlns:a16="http://schemas.microsoft.com/office/drawing/2014/main" id="{E4CBA811-9E88-A1FC-ABCD-9022545FAA98}"/>
              </a:ext>
            </a:extLst>
          </p:cNvPr>
          <p:cNvPicPr>
            <a:picLocks noGrp="1" noRot="1" noChangeAspect="1"/>
          </p:cNvPicPr>
          <p:nvPr>
            <p:ph idx="1"/>
            <a:videoFile r:link="rId1"/>
          </p:nvPr>
        </p:nvPicPr>
        <p:blipFill>
          <a:blip r:embed="rId3"/>
          <a:stretch>
            <a:fillRect/>
          </a:stretch>
        </p:blipFill>
        <p:spPr>
          <a:xfrm>
            <a:off x="101600" y="-15240"/>
            <a:ext cx="12090400" cy="6831076"/>
          </a:xfrm>
          <a:prstGeom prst="rect">
            <a:avLst/>
          </a:prstGeom>
        </p:spPr>
      </p:pic>
    </p:spTree>
    <p:extLst>
      <p:ext uri="{BB962C8B-B14F-4D97-AF65-F5344CB8AC3E}">
        <p14:creationId xmlns:p14="http://schemas.microsoft.com/office/powerpoint/2010/main" val="15184497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04BED5A-E98E-4DA0-BAA5-4F6AB2492D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B64B94A-E40E-48CE-BD7B-C1A30AE572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3982" y="488542"/>
            <a:ext cx="11244036" cy="5880916"/>
          </a:xfrm>
          <a:prstGeom prst="rect">
            <a:avLst/>
          </a:prstGeom>
          <a:ln w="158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49EC5CA6-6479-49D5-B4B5-5643D26B83C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84442" y="2057401"/>
            <a:ext cx="0" cy="27432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sp>
        <p:nvSpPr>
          <p:cNvPr id="14" name="Rectangle 13">
            <a:extLst>
              <a:ext uri="{FF2B5EF4-FFF2-40B4-BE49-F238E27FC236}">
                <a16:creationId xmlns:a16="http://schemas.microsoft.com/office/drawing/2014/main" id="{D1B26337-5AA4-470D-9687-5907CB53B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685800"/>
            <a:ext cx="10853928" cy="5486400"/>
          </a:xfrm>
          <a:prstGeom prst="rect">
            <a:avLst/>
          </a:prstGeom>
          <a:noFill/>
          <a:ln w="6350" cap="sq" cmpd="sng" algn="ctr">
            <a:solidFill>
              <a:srgbClr val="FFFFFF"/>
            </a:solidFill>
            <a:prstDash val="solid"/>
            <a:miter lim="800000"/>
          </a:ln>
          <a:effectLst/>
        </p:spPr>
        <p:txBody>
          <a:bodyPr/>
          <a:lstStyle/>
          <a:p>
            <a:endParaRPr lang="en-GB"/>
          </a:p>
        </p:txBody>
      </p:sp>
      <p:sp>
        <p:nvSpPr>
          <p:cNvPr id="2" name="Title 1">
            <a:extLst>
              <a:ext uri="{FF2B5EF4-FFF2-40B4-BE49-F238E27FC236}">
                <a16:creationId xmlns:a16="http://schemas.microsoft.com/office/drawing/2014/main" id="{F216D624-87CA-AAB6-DEF9-BDEBE38E474E}"/>
              </a:ext>
            </a:extLst>
          </p:cNvPr>
          <p:cNvSpPr>
            <a:spLocks noGrp="1"/>
          </p:cNvSpPr>
          <p:nvPr>
            <p:ph type="title"/>
          </p:nvPr>
        </p:nvSpPr>
        <p:spPr>
          <a:xfrm>
            <a:off x="866440" y="1000370"/>
            <a:ext cx="3462079" cy="4857262"/>
          </a:xfrm>
        </p:spPr>
        <p:txBody>
          <a:bodyPr>
            <a:normAutofit/>
          </a:bodyPr>
          <a:lstStyle/>
          <a:p>
            <a:pPr algn="r"/>
            <a:r>
              <a:rPr lang="en-GB" sz="4400">
                <a:solidFill>
                  <a:srgbClr val="FFFFFF"/>
                </a:solidFill>
                <a:latin typeface="Arial" panose="020B0604020202020204" pitchFamily="34" charset="0"/>
                <a:cs typeface="Arial" panose="020B0604020202020204" pitchFamily="34" charset="0"/>
              </a:rPr>
              <a:t>Further Resources</a:t>
            </a:r>
          </a:p>
        </p:txBody>
      </p:sp>
      <p:sp>
        <p:nvSpPr>
          <p:cNvPr id="3" name="Content Placeholder 2">
            <a:extLst>
              <a:ext uri="{FF2B5EF4-FFF2-40B4-BE49-F238E27FC236}">
                <a16:creationId xmlns:a16="http://schemas.microsoft.com/office/drawing/2014/main" id="{71704D3B-B6D9-4D0B-2071-C728B28519D8}"/>
              </a:ext>
            </a:extLst>
          </p:cNvPr>
          <p:cNvSpPr>
            <a:spLocks noGrp="1"/>
          </p:cNvSpPr>
          <p:nvPr>
            <p:ph idx="1"/>
          </p:nvPr>
        </p:nvSpPr>
        <p:spPr>
          <a:xfrm>
            <a:off x="4963691" y="1000370"/>
            <a:ext cx="6212310" cy="4857262"/>
          </a:xfrm>
        </p:spPr>
        <p:txBody>
          <a:bodyPr anchor="ctr">
            <a:normAutofit/>
          </a:bodyPr>
          <a:lstStyle/>
          <a:p>
            <a:r>
              <a:rPr lang="en-GB" sz="2400" dirty="0">
                <a:solidFill>
                  <a:schemeClr val="bg1"/>
                </a:solid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The 7 Ps of marketing | CIM Content hub</a:t>
            </a:r>
            <a:endParaRPr lang="en-GB" sz="2400" dirty="0">
              <a:solidFill>
                <a:schemeClr val="bg1"/>
              </a:solidFill>
              <a:latin typeface="Arial" panose="020B0604020202020204" pitchFamily="34" charset="0"/>
              <a:cs typeface="Arial" panose="020B0604020202020204" pitchFamily="34" charset="0"/>
            </a:endParaRPr>
          </a:p>
          <a:p>
            <a:endParaRPr lang="en-GB" sz="2000" dirty="0">
              <a:solidFill>
                <a:srgbClr val="FFFFFF"/>
              </a:solidFill>
            </a:endParaRPr>
          </a:p>
        </p:txBody>
      </p:sp>
    </p:spTree>
    <p:extLst>
      <p:ext uri="{BB962C8B-B14F-4D97-AF65-F5344CB8AC3E}">
        <p14:creationId xmlns:p14="http://schemas.microsoft.com/office/powerpoint/2010/main" val="3597850356"/>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BA3794-C83C-4CE5-9655-44B63155B798}"/>
              </a:ext>
            </a:extLst>
          </p:cNvPr>
          <p:cNvSpPr>
            <a:spLocks noGrp="1"/>
          </p:cNvSpPr>
          <p:nvPr>
            <p:ph type="title"/>
          </p:nvPr>
        </p:nvSpPr>
        <p:spPr>
          <a:xfrm>
            <a:off x="596537" y="308382"/>
            <a:ext cx="10058400" cy="1371600"/>
          </a:xfrm>
        </p:spPr>
        <p:txBody>
          <a:bodyPr>
            <a:normAutofit/>
          </a:bodyPr>
          <a:lstStyle/>
          <a:p>
            <a:r>
              <a:rPr lang="en-GB" sz="6600" b="1" dirty="0">
                <a:latin typeface="Arial" panose="020B0604020202020204" pitchFamily="34" charset="0"/>
                <a:cs typeface="Arial" panose="020B0604020202020204" pitchFamily="34" charset="0"/>
              </a:rPr>
              <a:t>Summary</a:t>
            </a:r>
          </a:p>
        </p:txBody>
      </p:sp>
      <p:sp>
        <p:nvSpPr>
          <p:cNvPr id="3" name="Content Placeholder 2">
            <a:extLst>
              <a:ext uri="{FF2B5EF4-FFF2-40B4-BE49-F238E27FC236}">
                <a16:creationId xmlns:a16="http://schemas.microsoft.com/office/drawing/2014/main" id="{D8A40600-9AF1-4669-A856-3AED649E6CB8}"/>
              </a:ext>
            </a:extLst>
          </p:cNvPr>
          <p:cNvSpPr>
            <a:spLocks noGrp="1"/>
          </p:cNvSpPr>
          <p:nvPr>
            <p:ph idx="1"/>
          </p:nvPr>
        </p:nvSpPr>
        <p:spPr>
          <a:xfrm>
            <a:off x="877483" y="1679981"/>
            <a:ext cx="10717980" cy="4616315"/>
          </a:xfrm>
        </p:spPr>
        <p:txBody>
          <a:bodyPr>
            <a:normAutofit/>
          </a:bodyPr>
          <a:lstStyle/>
          <a:p>
            <a:r>
              <a:rPr lang="en-GB" sz="5800" dirty="0"/>
              <a:t> </a:t>
            </a:r>
            <a:r>
              <a:rPr lang="en-GB" sz="5800" dirty="0">
                <a:latin typeface="Arial" panose="020B0604020202020204" pitchFamily="34" charset="0"/>
                <a:cs typeface="Arial" panose="020B0604020202020204" pitchFamily="34" charset="0"/>
              </a:rPr>
              <a:t>The marketing mix</a:t>
            </a:r>
          </a:p>
          <a:p>
            <a:endParaRPr lang="en-GB" sz="4400" dirty="0"/>
          </a:p>
        </p:txBody>
      </p:sp>
    </p:spTree>
    <p:extLst>
      <p:ext uri="{BB962C8B-B14F-4D97-AF65-F5344CB8AC3E}">
        <p14:creationId xmlns:p14="http://schemas.microsoft.com/office/powerpoint/2010/main" val="5837922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VTI">
  <a:themeElements>
    <a:clrScheme name="AnalogousFromDarkSeedRightStep">
      <a:dk1>
        <a:srgbClr val="000000"/>
      </a:dk1>
      <a:lt1>
        <a:srgbClr val="FFFFFF"/>
      </a:lt1>
      <a:dk2>
        <a:srgbClr val="413324"/>
      </a:dk2>
      <a:lt2>
        <a:srgbClr val="E3E8E2"/>
      </a:lt2>
      <a:accent1>
        <a:srgbClr val="B24DC3"/>
      </a:accent1>
      <a:accent2>
        <a:srgbClr val="B13B92"/>
      </a:accent2>
      <a:accent3>
        <a:srgbClr val="C34D72"/>
      </a:accent3>
      <a:accent4>
        <a:srgbClr val="B1473B"/>
      </a:accent4>
      <a:accent5>
        <a:srgbClr val="C38A4D"/>
      </a:accent5>
      <a:accent6>
        <a:srgbClr val="AEA63A"/>
      </a:accent6>
      <a:hlink>
        <a:srgbClr val="3C8AB4"/>
      </a:hlink>
      <a:folHlink>
        <a:srgbClr val="7F7F7F"/>
      </a:folHlink>
    </a:clrScheme>
    <a:fontScheme name="Savon">
      <a:majorFont>
        <a:latin typeface="Garamond"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aramond"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VTI" id="{A72E8C35-66DD-49F8-AF66-813F19B983AE}" vid="{93CCBC76-B7A1-4C3D-93EA-5CE34C4670F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2455</Words>
  <Application>Microsoft Office PowerPoint</Application>
  <PresentationFormat>Widescreen</PresentationFormat>
  <Paragraphs>304</Paragraphs>
  <Slides>43</Slides>
  <Notes>21</Notes>
  <HiddenSlides>0</HiddenSlides>
  <MMClips>4</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43</vt:i4>
      </vt:variant>
    </vt:vector>
  </HeadingPairs>
  <TitlesOfParts>
    <vt:vector size="51" baseType="lpstr">
      <vt:lpstr>MS PGothic</vt:lpstr>
      <vt:lpstr>ヒラギノ角ゴ Pro W3</vt:lpstr>
      <vt:lpstr>Arial</vt:lpstr>
      <vt:lpstr>Arial</vt:lpstr>
      <vt:lpstr>Calibri</vt:lpstr>
      <vt:lpstr>Franklin Gothic Book</vt:lpstr>
      <vt:lpstr>Garamond</vt:lpstr>
      <vt:lpstr>SavonVTI</vt:lpstr>
      <vt:lpstr>BMBM4005 Marketing Fundamentals Week 7 </vt:lpstr>
      <vt:lpstr>Today</vt:lpstr>
      <vt:lpstr>The Marketing Mix (7Ps)</vt:lpstr>
      <vt:lpstr>Marketing Mix - 4Ps and 7Ps </vt:lpstr>
      <vt:lpstr>Marketing mix decisions take place within the constraints of the PESTEL factors</vt:lpstr>
      <vt:lpstr>Marketing mix decisions</vt:lpstr>
      <vt:lpstr>Product </vt:lpstr>
      <vt:lpstr>Three Levels of  Product</vt:lpstr>
      <vt:lpstr>Product differentiation</vt:lpstr>
      <vt:lpstr>Product Differentiation</vt:lpstr>
      <vt:lpstr>Product Life Cycle </vt:lpstr>
      <vt:lpstr>Product Life Cycle (PLC) Facts</vt:lpstr>
      <vt:lpstr>PowerPoint Presentation</vt:lpstr>
      <vt:lpstr>Apple Iphone life cycle  2007 - 2017</vt:lpstr>
      <vt:lpstr>New Products Are Important</vt:lpstr>
      <vt:lpstr>Product </vt:lpstr>
      <vt:lpstr>Types of New Product</vt:lpstr>
      <vt:lpstr>PowerPoint Presentation</vt:lpstr>
      <vt:lpstr>Services</vt:lpstr>
      <vt:lpstr>PowerPoint Presentation</vt:lpstr>
      <vt:lpstr>PORTFOLIO ANALYSIS  THE BOSTON MATRIX  used to analyse  a range of products owned by a company  evaluate those making money and costing money</vt:lpstr>
      <vt:lpstr>Task </vt:lpstr>
      <vt:lpstr>Using the Boston Matrix to Maximise Resource Capabilities </vt:lpstr>
      <vt:lpstr>Price </vt:lpstr>
      <vt:lpstr>Price</vt:lpstr>
      <vt:lpstr>Pricing Strategy</vt:lpstr>
      <vt:lpstr>Place </vt:lpstr>
      <vt:lpstr>Place</vt:lpstr>
      <vt:lpstr>Distribution</vt:lpstr>
      <vt:lpstr>Promotion </vt:lpstr>
      <vt:lpstr>Promotion </vt:lpstr>
      <vt:lpstr>Promotion</vt:lpstr>
      <vt:lpstr>Promotions Mix</vt:lpstr>
      <vt:lpstr>PowerPoint Presentation</vt:lpstr>
      <vt:lpstr>People </vt:lpstr>
      <vt:lpstr>People </vt:lpstr>
      <vt:lpstr>Process </vt:lpstr>
      <vt:lpstr>Process </vt:lpstr>
      <vt:lpstr>Physical Evidence </vt:lpstr>
      <vt:lpstr>Physical Evidence </vt:lpstr>
      <vt:lpstr>PowerPoint Presentation</vt:lpstr>
      <vt:lpstr>Further Resources</vt:lpstr>
      <vt:lpstr>Summary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Marketing Fundamentals Tutorial 4</dc:title>
  <dc:creator>Rachel Cook</dc:creator>
  <cp:lastModifiedBy>Gwyneth Jones</cp:lastModifiedBy>
  <cp:revision>84</cp:revision>
  <dcterms:created xsi:type="dcterms:W3CDTF">2020-02-19T10:23:55Z</dcterms:created>
  <dcterms:modified xsi:type="dcterms:W3CDTF">2025-11-06T23:33:06Z</dcterms:modified>
</cp:coreProperties>
</file>