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_rels/data1.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image" Target="../media/image5.svg"/></Relationships>
</file>

<file path=ppt/diagrams/_rels/drawing1.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2C88A4-3E46-4A39-BC7D-DF3E7856DF1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70B0B9AF-21D9-41B1-92D0-73A53057DCA3}">
      <dgm:prSet custT="1"/>
      <dgm:spPr/>
      <dgm:t>
        <a:bodyPr/>
        <a:lstStyle/>
        <a:p>
          <a:pPr>
            <a:lnSpc>
              <a:spcPct val="100000"/>
            </a:lnSpc>
          </a:pPr>
          <a:r>
            <a:rPr lang="en-GB" sz="1600" dirty="0"/>
            <a:t>One weakness of mines is being available to everyone and trying to give care and time to more than one person at a time as I'm scared to hurt someone or make them feel down and this wouldn’t be good in a care home as it could put me under stress and also upset my residents because I can't keep up with their care.</a:t>
          </a:r>
          <a:endParaRPr lang="en-US" sz="1600" dirty="0"/>
        </a:p>
      </dgm:t>
    </dgm:pt>
    <dgm:pt modelId="{B9377A72-25CA-4905-90C2-25F09725C134}" type="parTrans" cxnId="{92FF79FF-11C1-451E-BE42-132738C9783E}">
      <dgm:prSet/>
      <dgm:spPr/>
      <dgm:t>
        <a:bodyPr/>
        <a:lstStyle/>
        <a:p>
          <a:endParaRPr lang="en-US"/>
        </a:p>
      </dgm:t>
    </dgm:pt>
    <dgm:pt modelId="{9768A580-5FA3-4FB6-B734-013753746F7B}" type="sibTrans" cxnId="{92FF79FF-11C1-451E-BE42-132738C9783E}">
      <dgm:prSet/>
      <dgm:spPr/>
      <dgm:t>
        <a:bodyPr/>
        <a:lstStyle/>
        <a:p>
          <a:pPr>
            <a:lnSpc>
              <a:spcPct val="100000"/>
            </a:lnSpc>
          </a:pPr>
          <a:endParaRPr lang="en-US"/>
        </a:p>
      </dgm:t>
    </dgm:pt>
    <dgm:pt modelId="{23DA06CE-28FC-4C51-A7A4-A3752C78C4C7}">
      <dgm:prSet custT="1"/>
      <dgm:spPr/>
      <dgm:t>
        <a:bodyPr/>
        <a:lstStyle/>
        <a:p>
          <a:pPr>
            <a:lnSpc>
              <a:spcPct val="100000"/>
            </a:lnSpc>
          </a:pPr>
          <a:r>
            <a:rPr lang="en-GB" sz="1600" dirty="0"/>
            <a:t>Another weakness is dealing with emotions I have a big problem with this as I find it hard to deal with emotions and this could be a bad thing for me when working in a care home because if a resident is coming to me with their problems and they see me cry over their issues or being upset with them makes them not feel secure or better.</a:t>
          </a:r>
          <a:endParaRPr lang="en-US" sz="1600" dirty="0"/>
        </a:p>
      </dgm:t>
    </dgm:pt>
    <dgm:pt modelId="{D7FD61D6-D6B6-4609-A1A8-CDD62FFA2CB2}" type="parTrans" cxnId="{6E74ABD1-E0F9-4C37-80B3-D00D20CF1CC9}">
      <dgm:prSet/>
      <dgm:spPr/>
      <dgm:t>
        <a:bodyPr/>
        <a:lstStyle/>
        <a:p>
          <a:endParaRPr lang="en-US"/>
        </a:p>
      </dgm:t>
    </dgm:pt>
    <dgm:pt modelId="{C552BB5A-DD7B-4C54-9CC3-1AC916D1716D}" type="sibTrans" cxnId="{6E74ABD1-E0F9-4C37-80B3-D00D20CF1CC9}">
      <dgm:prSet/>
      <dgm:spPr/>
      <dgm:t>
        <a:bodyPr/>
        <a:lstStyle/>
        <a:p>
          <a:endParaRPr lang="en-US"/>
        </a:p>
      </dgm:t>
    </dgm:pt>
    <dgm:pt modelId="{5A98F133-82F7-43B2-8B8E-DAE08F1FAE7C}" type="pres">
      <dgm:prSet presAssocID="{192C88A4-3E46-4A39-BC7D-DF3E7856DF17}" presName="root" presStyleCnt="0">
        <dgm:presLayoutVars>
          <dgm:dir/>
          <dgm:resizeHandles val="exact"/>
        </dgm:presLayoutVars>
      </dgm:prSet>
      <dgm:spPr/>
    </dgm:pt>
    <dgm:pt modelId="{375C0189-17D3-4B33-859F-49128BCD4066}" type="pres">
      <dgm:prSet presAssocID="{192C88A4-3E46-4A39-BC7D-DF3E7856DF17}" presName="container" presStyleCnt="0">
        <dgm:presLayoutVars>
          <dgm:dir/>
          <dgm:resizeHandles val="exact"/>
        </dgm:presLayoutVars>
      </dgm:prSet>
      <dgm:spPr/>
    </dgm:pt>
    <dgm:pt modelId="{0C6A9F06-875D-4CD8-BD9A-5C64C9119E94}" type="pres">
      <dgm:prSet presAssocID="{70B0B9AF-21D9-41B1-92D0-73A53057DCA3}" presName="compNode" presStyleCnt="0"/>
      <dgm:spPr/>
    </dgm:pt>
    <dgm:pt modelId="{41C637C7-9FAF-4E67-8AA6-82A96D723E05}" type="pres">
      <dgm:prSet presAssocID="{70B0B9AF-21D9-41B1-92D0-73A53057DCA3}" presName="iconBgRect" presStyleLbl="bgShp" presStyleIdx="0" presStyleCnt="2"/>
      <dgm:spPr/>
    </dgm:pt>
    <dgm:pt modelId="{64E6A0C6-A9C8-440B-8332-C3D7B37F469D}" type="pres">
      <dgm:prSet presAssocID="{70B0B9AF-21D9-41B1-92D0-73A53057DCA3}"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onfused Person"/>
        </a:ext>
      </dgm:extLst>
    </dgm:pt>
    <dgm:pt modelId="{AE548383-03A8-41D4-B21F-D3893559B664}" type="pres">
      <dgm:prSet presAssocID="{70B0B9AF-21D9-41B1-92D0-73A53057DCA3}" presName="spaceRect" presStyleCnt="0"/>
      <dgm:spPr/>
    </dgm:pt>
    <dgm:pt modelId="{C0BBF32E-6D15-4703-9DF0-15C03BB7475F}" type="pres">
      <dgm:prSet presAssocID="{70B0B9AF-21D9-41B1-92D0-73A53057DCA3}" presName="textRect" presStyleLbl="revTx" presStyleIdx="0" presStyleCnt="2">
        <dgm:presLayoutVars>
          <dgm:chMax val="1"/>
          <dgm:chPref val="1"/>
        </dgm:presLayoutVars>
      </dgm:prSet>
      <dgm:spPr/>
    </dgm:pt>
    <dgm:pt modelId="{4C26C29C-044F-4BFE-9E38-62A8DB96F68C}" type="pres">
      <dgm:prSet presAssocID="{9768A580-5FA3-4FB6-B734-013753746F7B}" presName="sibTrans" presStyleLbl="sibTrans2D1" presStyleIdx="0" presStyleCnt="0"/>
      <dgm:spPr/>
    </dgm:pt>
    <dgm:pt modelId="{10777CF8-87B9-45D4-A1C7-E98996F65CBB}" type="pres">
      <dgm:prSet presAssocID="{23DA06CE-28FC-4C51-A7A4-A3752C78C4C7}" presName="compNode" presStyleCnt="0"/>
      <dgm:spPr/>
    </dgm:pt>
    <dgm:pt modelId="{5339F2D9-E683-4D70-9AA6-60D11CE732A0}" type="pres">
      <dgm:prSet presAssocID="{23DA06CE-28FC-4C51-A7A4-A3752C78C4C7}" presName="iconBgRect" presStyleLbl="bgShp" presStyleIdx="1" presStyleCnt="2"/>
      <dgm:spPr/>
    </dgm:pt>
    <dgm:pt modelId="{B9DD6771-8404-4897-9B34-89D6699A6E22}" type="pres">
      <dgm:prSet presAssocID="{23DA06CE-28FC-4C51-A7A4-A3752C78C4C7}"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rying Face with No Fill"/>
        </a:ext>
      </dgm:extLst>
    </dgm:pt>
    <dgm:pt modelId="{3E278F72-FB57-4D04-96C3-9103062AB033}" type="pres">
      <dgm:prSet presAssocID="{23DA06CE-28FC-4C51-A7A4-A3752C78C4C7}" presName="spaceRect" presStyleCnt="0"/>
      <dgm:spPr/>
    </dgm:pt>
    <dgm:pt modelId="{359E7197-209A-46E3-BE87-77C632133094}" type="pres">
      <dgm:prSet presAssocID="{23DA06CE-28FC-4C51-A7A4-A3752C78C4C7}" presName="textRect" presStyleLbl="revTx" presStyleIdx="1" presStyleCnt="2">
        <dgm:presLayoutVars>
          <dgm:chMax val="1"/>
          <dgm:chPref val="1"/>
        </dgm:presLayoutVars>
      </dgm:prSet>
      <dgm:spPr/>
    </dgm:pt>
  </dgm:ptLst>
  <dgm:cxnLst>
    <dgm:cxn modelId="{85039604-4BB7-4222-AD84-9E00DF3F5E56}" type="presOf" srcId="{9768A580-5FA3-4FB6-B734-013753746F7B}" destId="{4C26C29C-044F-4BFE-9E38-62A8DB96F68C}" srcOrd="0" destOrd="0" presId="urn:microsoft.com/office/officeart/2018/2/layout/IconCircleList"/>
    <dgm:cxn modelId="{12B5A849-2CE4-4B5B-BEE5-193B789DE251}" type="presOf" srcId="{192C88A4-3E46-4A39-BC7D-DF3E7856DF17}" destId="{5A98F133-82F7-43B2-8B8E-DAE08F1FAE7C}" srcOrd="0" destOrd="0" presId="urn:microsoft.com/office/officeart/2018/2/layout/IconCircleList"/>
    <dgm:cxn modelId="{6EB2C072-2044-4F3A-8700-52B8B855C528}" type="presOf" srcId="{70B0B9AF-21D9-41B1-92D0-73A53057DCA3}" destId="{C0BBF32E-6D15-4703-9DF0-15C03BB7475F}" srcOrd="0" destOrd="0" presId="urn:microsoft.com/office/officeart/2018/2/layout/IconCircleList"/>
    <dgm:cxn modelId="{69D4F895-046A-49C9-815D-E4E2EE5D45C4}" type="presOf" srcId="{23DA06CE-28FC-4C51-A7A4-A3752C78C4C7}" destId="{359E7197-209A-46E3-BE87-77C632133094}" srcOrd="0" destOrd="0" presId="urn:microsoft.com/office/officeart/2018/2/layout/IconCircleList"/>
    <dgm:cxn modelId="{6E74ABD1-E0F9-4C37-80B3-D00D20CF1CC9}" srcId="{192C88A4-3E46-4A39-BC7D-DF3E7856DF17}" destId="{23DA06CE-28FC-4C51-A7A4-A3752C78C4C7}" srcOrd="1" destOrd="0" parTransId="{D7FD61D6-D6B6-4609-A1A8-CDD62FFA2CB2}" sibTransId="{C552BB5A-DD7B-4C54-9CC3-1AC916D1716D}"/>
    <dgm:cxn modelId="{92FF79FF-11C1-451E-BE42-132738C9783E}" srcId="{192C88A4-3E46-4A39-BC7D-DF3E7856DF17}" destId="{70B0B9AF-21D9-41B1-92D0-73A53057DCA3}" srcOrd="0" destOrd="0" parTransId="{B9377A72-25CA-4905-90C2-25F09725C134}" sibTransId="{9768A580-5FA3-4FB6-B734-013753746F7B}"/>
    <dgm:cxn modelId="{67415A11-9AB4-4839-99F6-E5B2D088B9F3}" type="presParOf" srcId="{5A98F133-82F7-43B2-8B8E-DAE08F1FAE7C}" destId="{375C0189-17D3-4B33-859F-49128BCD4066}" srcOrd="0" destOrd="0" presId="urn:microsoft.com/office/officeart/2018/2/layout/IconCircleList"/>
    <dgm:cxn modelId="{54FF479E-A792-433D-A1A5-802FAA62B16D}" type="presParOf" srcId="{375C0189-17D3-4B33-859F-49128BCD4066}" destId="{0C6A9F06-875D-4CD8-BD9A-5C64C9119E94}" srcOrd="0" destOrd="0" presId="urn:microsoft.com/office/officeart/2018/2/layout/IconCircleList"/>
    <dgm:cxn modelId="{89A11D5A-CC27-497D-8D6C-971D7BC3B900}" type="presParOf" srcId="{0C6A9F06-875D-4CD8-BD9A-5C64C9119E94}" destId="{41C637C7-9FAF-4E67-8AA6-82A96D723E05}" srcOrd="0" destOrd="0" presId="urn:microsoft.com/office/officeart/2018/2/layout/IconCircleList"/>
    <dgm:cxn modelId="{C3736B7C-1D01-426B-96BF-CEB0A7C2D42C}" type="presParOf" srcId="{0C6A9F06-875D-4CD8-BD9A-5C64C9119E94}" destId="{64E6A0C6-A9C8-440B-8332-C3D7B37F469D}" srcOrd="1" destOrd="0" presId="urn:microsoft.com/office/officeart/2018/2/layout/IconCircleList"/>
    <dgm:cxn modelId="{D1EE7B2B-0AB8-4F2D-B029-5B8ED651BB8A}" type="presParOf" srcId="{0C6A9F06-875D-4CD8-BD9A-5C64C9119E94}" destId="{AE548383-03A8-41D4-B21F-D3893559B664}" srcOrd="2" destOrd="0" presId="urn:microsoft.com/office/officeart/2018/2/layout/IconCircleList"/>
    <dgm:cxn modelId="{E7B78519-6158-44F9-A2E5-E45EAF67C88D}" type="presParOf" srcId="{0C6A9F06-875D-4CD8-BD9A-5C64C9119E94}" destId="{C0BBF32E-6D15-4703-9DF0-15C03BB7475F}" srcOrd="3" destOrd="0" presId="urn:microsoft.com/office/officeart/2018/2/layout/IconCircleList"/>
    <dgm:cxn modelId="{9B7561D8-8D2A-432C-91FF-D419FE181B83}" type="presParOf" srcId="{375C0189-17D3-4B33-859F-49128BCD4066}" destId="{4C26C29C-044F-4BFE-9E38-62A8DB96F68C}" srcOrd="1" destOrd="0" presId="urn:microsoft.com/office/officeart/2018/2/layout/IconCircleList"/>
    <dgm:cxn modelId="{C2A26B92-4A38-4B19-A413-C5CD3380238E}" type="presParOf" srcId="{375C0189-17D3-4B33-859F-49128BCD4066}" destId="{10777CF8-87B9-45D4-A1C7-E98996F65CBB}" srcOrd="2" destOrd="0" presId="urn:microsoft.com/office/officeart/2018/2/layout/IconCircleList"/>
    <dgm:cxn modelId="{4656C9E0-78A0-4EF9-BFDD-5933ACCC832D}" type="presParOf" srcId="{10777CF8-87B9-45D4-A1C7-E98996F65CBB}" destId="{5339F2D9-E683-4D70-9AA6-60D11CE732A0}" srcOrd="0" destOrd="0" presId="urn:microsoft.com/office/officeart/2018/2/layout/IconCircleList"/>
    <dgm:cxn modelId="{1F087597-9443-4B10-882C-E7254ABCABFC}" type="presParOf" srcId="{10777CF8-87B9-45D4-A1C7-E98996F65CBB}" destId="{B9DD6771-8404-4897-9B34-89D6699A6E22}" srcOrd="1" destOrd="0" presId="urn:microsoft.com/office/officeart/2018/2/layout/IconCircleList"/>
    <dgm:cxn modelId="{C2646CC8-EF11-4453-843F-FC72FC8C3EC1}" type="presParOf" srcId="{10777CF8-87B9-45D4-A1C7-E98996F65CBB}" destId="{3E278F72-FB57-4D04-96C3-9103062AB033}" srcOrd="2" destOrd="0" presId="urn:microsoft.com/office/officeart/2018/2/layout/IconCircleList"/>
    <dgm:cxn modelId="{1A4EB857-8991-43F5-81D1-949C728E652B}" type="presParOf" srcId="{10777CF8-87B9-45D4-A1C7-E98996F65CBB}" destId="{359E7197-209A-46E3-BE87-77C63213309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637C7-9FAF-4E67-8AA6-82A96D723E05}">
      <dsp:nvSpPr>
        <dsp:cNvPr id="0" name=""/>
        <dsp:cNvSpPr/>
      </dsp:nvSpPr>
      <dsp:spPr>
        <a:xfrm>
          <a:off x="59011" y="1634412"/>
          <a:ext cx="824602" cy="8246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E6A0C6-A9C8-440B-8332-C3D7B37F469D}">
      <dsp:nvSpPr>
        <dsp:cNvPr id="0" name=""/>
        <dsp:cNvSpPr/>
      </dsp:nvSpPr>
      <dsp:spPr>
        <a:xfrm>
          <a:off x="232177" y="1807579"/>
          <a:ext cx="478269" cy="4782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BBF32E-6D15-4703-9DF0-15C03BB7475F}">
      <dsp:nvSpPr>
        <dsp:cNvPr id="0" name=""/>
        <dsp:cNvSpPr/>
      </dsp:nvSpPr>
      <dsp:spPr>
        <a:xfrm>
          <a:off x="1060314" y="1634412"/>
          <a:ext cx="1943706" cy="8246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dirty="0"/>
            <a:t>One weakness of mines is being available to everyone and trying to give care and time to more than one person at a time as I'm scared to hurt someone or make them feel down and this wouldn’t be good in a care home as it could put me under stress and also upset my residents because I can't keep up with their care.</a:t>
          </a:r>
          <a:endParaRPr lang="en-US" sz="1600" kern="1200" dirty="0"/>
        </a:p>
      </dsp:txBody>
      <dsp:txXfrm>
        <a:off x="1060314" y="1634412"/>
        <a:ext cx="1943706" cy="824602"/>
      </dsp:txXfrm>
    </dsp:sp>
    <dsp:sp modelId="{5339F2D9-E683-4D70-9AA6-60D11CE732A0}">
      <dsp:nvSpPr>
        <dsp:cNvPr id="0" name=""/>
        <dsp:cNvSpPr/>
      </dsp:nvSpPr>
      <dsp:spPr>
        <a:xfrm>
          <a:off x="3342696" y="1634412"/>
          <a:ext cx="824602" cy="82460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DD6771-8404-4897-9B34-89D6699A6E22}">
      <dsp:nvSpPr>
        <dsp:cNvPr id="0" name=""/>
        <dsp:cNvSpPr/>
      </dsp:nvSpPr>
      <dsp:spPr>
        <a:xfrm>
          <a:off x="3515863" y="1807579"/>
          <a:ext cx="478269" cy="4782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9E7197-209A-46E3-BE87-77C632133094}">
      <dsp:nvSpPr>
        <dsp:cNvPr id="0" name=""/>
        <dsp:cNvSpPr/>
      </dsp:nvSpPr>
      <dsp:spPr>
        <a:xfrm>
          <a:off x="4343999" y="1634412"/>
          <a:ext cx="1943706" cy="8246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kern="1200" dirty="0"/>
            <a:t>Another weakness is dealing with emotions I have a big problem with this as I find it hard to deal with emotions and this could be a bad thing for me when working in a care home because if a resident is coming to me with their problems and they see me cry over their issues or being upset with them makes them not feel secure or better.</a:t>
          </a:r>
          <a:endParaRPr lang="en-US" sz="1600" kern="1200" dirty="0"/>
        </a:p>
      </dsp:txBody>
      <dsp:txXfrm>
        <a:off x="4343999" y="1634412"/>
        <a:ext cx="1943706" cy="824602"/>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A9628-A7C6-FE7F-ADCF-CC2B81B439A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E0CDC2B-1598-04DF-7D9E-5B8FB3F535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995F2B3-7E69-D0B1-D9C8-9A7C687B5958}"/>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B3204019-392E-6E7C-8080-7FB2B42220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AAC8EF-D997-1BF4-A95F-D608B0F50194}"/>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3762599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8B7B1-556A-A51E-EDF8-F170E7B8B86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414033A-035A-6F24-DFA3-37EA9FADC1B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DDDF60-45E0-BF32-FF32-AF5ED57A11B6}"/>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9EBF2AA0-D073-477C-418D-21445E45DB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5EF6BC-F85A-8BFC-010F-CFAF2B489350}"/>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1155824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2017A-2D58-9ECE-05ED-9A0C2DA440A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A28E7AC-12F9-3FD0-FCBF-0722B543DF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ED8AF05-44C0-14D4-F28A-7A36EF4E8A96}"/>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1146BDFE-F2B1-1296-E810-82B18478AF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78B605-7880-4B54-5466-BB4638062E73}"/>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3495289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CE96B-8707-E572-B29C-607891156B0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6659B4E-A4A7-6C23-4E81-1B948E3AA6E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473DBE5-B226-0CAD-0265-FBF0FD83A7C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4C16A0E-5553-448E-E837-30356215D6AB}"/>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6" name="Footer Placeholder 5">
            <a:extLst>
              <a:ext uri="{FF2B5EF4-FFF2-40B4-BE49-F238E27FC236}">
                <a16:creationId xmlns:a16="http://schemas.microsoft.com/office/drawing/2014/main" id="{AF57806F-3AE2-B62B-D261-CC8247CBB6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249156-32A5-370B-1BFB-249B5EA25236}"/>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89366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A22C6-6006-CFBB-42FC-31D0B88242F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709DA8B-D5BF-DF22-9C68-AE17C58890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31A74F3-0FF2-FB71-DF19-09832025343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9FED173-4F6B-D38F-33A8-9208D4A0CB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08F82A3-5A60-91C4-4316-982D97F0877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A165470-19B6-C713-E8AE-878CF5E7FDA3}"/>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8" name="Footer Placeholder 7">
            <a:extLst>
              <a:ext uri="{FF2B5EF4-FFF2-40B4-BE49-F238E27FC236}">
                <a16:creationId xmlns:a16="http://schemas.microsoft.com/office/drawing/2014/main" id="{9B4DCA97-8E04-2BEE-AB40-6B5C947741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3E772A9-FCD3-B4C6-2BF0-6ED0FAFF9392}"/>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2192641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0B112-A4F4-DDBC-FD4F-315A29FDA9E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ACC3EB9-3CD8-43F2-449D-1C7A8F78DD62}"/>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4" name="Footer Placeholder 3">
            <a:extLst>
              <a:ext uri="{FF2B5EF4-FFF2-40B4-BE49-F238E27FC236}">
                <a16:creationId xmlns:a16="http://schemas.microsoft.com/office/drawing/2014/main" id="{F2086CB7-388F-B1B9-663B-B028D4D675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261A9C-3893-A536-1768-5B2E6888F93E}"/>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3574541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5EEB0B-8B70-3CA5-DA0B-FF1743B47BEB}"/>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3" name="Footer Placeholder 2">
            <a:extLst>
              <a:ext uri="{FF2B5EF4-FFF2-40B4-BE49-F238E27FC236}">
                <a16:creationId xmlns:a16="http://schemas.microsoft.com/office/drawing/2014/main" id="{94DE33C9-C132-B075-C522-12A94042E2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F364F9-45E6-D4B3-7B03-0C54E8D47E73}"/>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3604989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CFA71-D6D7-BF06-AF88-F160B0CBA4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06F1631-F686-8679-F121-FEF68573C9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3FFCAE3-69E3-A157-C9E3-942D544D8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E6E8005-BFCA-DCF9-FCDE-E94AC9BE946B}"/>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6" name="Footer Placeholder 5">
            <a:extLst>
              <a:ext uri="{FF2B5EF4-FFF2-40B4-BE49-F238E27FC236}">
                <a16:creationId xmlns:a16="http://schemas.microsoft.com/office/drawing/2014/main" id="{20BA4F08-38E5-49FD-1CBB-159C16AA1D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2CEE5D-A7D5-1B03-1A63-764DCA560AE5}"/>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2163105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C201D-48AA-08F1-26D2-3D8ABB806B9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5E104C4-25DE-B531-F379-0E1C3AA72DD3}"/>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6A1FBD-6D1B-97BD-A451-1656D67679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1C92BC-9A90-864E-9E16-861E66E94429}"/>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6" name="Footer Placeholder 5">
            <a:extLst>
              <a:ext uri="{FF2B5EF4-FFF2-40B4-BE49-F238E27FC236}">
                <a16:creationId xmlns:a16="http://schemas.microsoft.com/office/drawing/2014/main" id="{61231C36-B429-BD2F-B53B-A3458DEB41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A224D9-16CB-9B52-0FCE-3901E08DB51E}"/>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2529834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507F5-3215-8C86-4506-0F66376887A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4D22B68-749B-6F9F-E195-8D0F73B1EC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BFB3204-D645-BD85-E79F-50CDFC91C138}"/>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C5D5E2A4-6CEC-93D9-C992-14A6062580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87A374-4728-7D65-1E83-1C43E7E66972}"/>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3994840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DC4891-F3D5-BB0D-0430-F6BA6080E44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EF8A872-8C90-C56A-43C1-8E54BBB46DB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F8F23DA-59FD-7EF0-F8EE-357A9EEF4B82}"/>
              </a:ext>
            </a:extLst>
          </p:cNvPr>
          <p:cNvSpPr>
            <a:spLocks noGrp="1"/>
          </p:cNvSpPr>
          <p:nvPr>
            <p:ph type="dt" sz="half" idx="10"/>
          </p:nvPr>
        </p:nvSpPr>
        <p:spPr/>
        <p:txBody>
          <a:body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3ACD44D7-5B4D-596B-87BE-83F0465A53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F490DE-16E4-1B15-8679-286FBF456093}"/>
              </a:ext>
            </a:extLst>
          </p:cNvPr>
          <p:cNvSpPr>
            <a:spLocks noGrp="1"/>
          </p:cNvSpPr>
          <p:nvPr>
            <p:ph type="sldNum" sz="quarter" idx="12"/>
          </p:nvPr>
        </p:nvSpPr>
        <p:spPr/>
        <p:txBody>
          <a:bodyPr/>
          <a:lstStyle/>
          <a:p>
            <a:fld id="{C7E0115A-3ACA-4F9D-994B-3C07D8F12D5B}" type="slidenum">
              <a:rPr lang="en-GB" smtClean="0"/>
              <a:t>‹#›</a:t>
            </a:fld>
            <a:endParaRPr lang="en-GB"/>
          </a:p>
        </p:txBody>
      </p:sp>
    </p:spTree>
    <p:extLst>
      <p:ext uri="{BB962C8B-B14F-4D97-AF65-F5344CB8AC3E}">
        <p14:creationId xmlns:p14="http://schemas.microsoft.com/office/powerpoint/2010/main" val="2443931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2FF95E-D78F-9544-CB3A-2345E349B2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72828C8-B94F-4F77-340D-1B28E6C962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9DB62A-1E7A-3135-17AC-818B66416A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044542-4000-4069-87F5-E3BD47C0D207}" type="datetimeFigureOut">
              <a:rPr lang="en-GB" smtClean="0"/>
              <a:t>18/10/2026</a:t>
            </a:fld>
            <a:endParaRPr lang="en-GB"/>
          </a:p>
        </p:txBody>
      </p:sp>
      <p:sp>
        <p:nvSpPr>
          <p:cNvPr id="5" name="Footer Placeholder 4">
            <a:extLst>
              <a:ext uri="{FF2B5EF4-FFF2-40B4-BE49-F238E27FC236}">
                <a16:creationId xmlns:a16="http://schemas.microsoft.com/office/drawing/2014/main" id="{949D6D98-1DEC-2785-9140-995F690209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3567130-A586-37CA-0137-93D509384D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7E0115A-3ACA-4F9D-994B-3C07D8F12D5B}" type="slidenum">
              <a:rPr lang="en-GB" smtClean="0"/>
              <a:t>‹#›</a:t>
            </a:fld>
            <a:endParaRPr lang="en-GB"/>
          </a:p>
        </p:txBody>
      </p:sp>
    </p:spTree>
    <p:extLst>
      <p:ext uri="{BB962C8B-B14F-4D97-AF65-F5344CB8AC3E}">
        <p14:creationId xmlns:p14="http://schemas.microsoft.com/office/powerpoint/2010/main" val="16295516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jobs.nhs.uk/candidate/jobadvert/L0034-26-4342?searchFormType=main&amp;keyword=healthcare%20Assistants&amp;location=Birmingham&amp;language=en&amp;country=GB-ENG&amp;page=2&amp;sort=publicationDateDes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9EE134-F0AC-46DE-1A30-D85B5E4C6CBE}"/>
              </a:ext>
            </a:extLst>
          </p:cNvPr>
          <p:cNvSpPr txBox="1"/>
          <p:nvPr/>
        </p:nvSpPr>
        <p:spPr>
          <a:xfrm>
            <a:off x="776748" y="1166842"/>
            <a:ext cx="10638503" cy="4524315"/>
          </a:xfrm>
          <a:prstGeom prst="rect">
            <a:avLst/>
          </a:prstGeom>
          <a:noFill/>
        </p:spPr>
        <p:txBody>
          <a:bodyPr wrap="square" rtlCol="0">
            <a:spAutoFit/>
          </a:bodyPr>
          <a:lstStyle/>
          <a:p>
            <a:r>
              <a:rPr lang="en-GB" sz="4800" dirty="0"/>
              <a:t>Student name : Nazma Iqbal</a:t>
            </a:r>
          </a:p>
          <a:p>
            <a:r>
              <a:rPr lang="en-GB" sz="4800" dirty="0"/>
              <a:t>Student number: 2239683</a:t>
            </a:r>
          </a:p>
          <a:p>
            <a:r>
              <a:rPr lang="en-GB" sz="4800" dirty="0"/>
              <a:t>Module code and title: LCHS4009 Professional development within health and social care </a:t>
            </a:r>
          </a:p>
          <a:p>
            <a:r>
              <a:rPr lang="en-GB" sz="4800" dirty="0"/>
              <a:t>Lecturers </a:t>
            </a:r>
            <a:r>
              <a:rPr lang="en-GB" sz="4800" dirty="0" err="1"/>
              <a:t>name:Hajra</a:t>
            </a:r>
            <a:r>
              <a:rPr lang="en-GB" sz="4800" dirty="0"/>
              <a:t> </a:t>
            </a:r>
            <a:r>
              <a:rPr lang="en-GB" sz="4800" dirty="0" err="1"/>
              <a:t>Mustasim</a:t>
            </a:r>
            <a:endParaRPr lang="en-GB" sz="4800" dirty="0"/>
          </a:p>
        </p:txBody>
      </p:sp>
    </p:spTree>
    <p:extLst>
      <p:ext uri="{BB962C8B-B14F-4D97-AF65-F5344CB8AC3E}">
        <p14:creationId xmlns:p14="http://schemas.microsoft.com/office/powerpoint/2010/main" val="25919050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A423148-D2E1-1B32-6BD9-436901F1CE76}"/>
              </a:ext>
            </a:extLst>
          </p:cNvPr>
          <p:cNvSpPr txBox="1"/>
          <p:nvPr/>
        </p:nvSpPr>
        <p:spPr>
          <a:xfrm>
            <a:off x="747765" y="954702"/>
            <a:ext cx="3816096" cy="3694373"/>
          </a:xfrm>
          <a:prstGeom prst="rect">
            <a:avLst/>
          </a:prstGeom>
        </p:spPr>
        <p:txBody>
          <a:bodyPr vert="horz" lIns="91440" tIns="45720" rIns="91440" bIns="45720" rtlCol="0">
            <a:noAutofit/>
          </a:bodyPr>
          <a:lstStyle/>
          <a:p>
            <a:pPr>
              <a:lnSpc>
                <a:spcPct val="90000"/>
              </a:lnSpc>
              <a:spcAft>
                <a:spcPts val="600"/>
              </a:spcAft>
            </a:pPr>
            <a:r>
              <a:rPr lang="en-US" sz="2400" dirty="0">
                <a:latin typeface="+mj-lt"/>
              </a:rPr>
              <a:t>Today, I'll talk about my future career ambition to pursue a career as a healthcare assistant in the UK's health and social care system. I'll go over what is expected of a healthcare assistant and discuss my own advantages, disadvantages, opportunities, and threats. I will also go over how I could overcome challenges, improve my weaknesses and become prepared for this career.</a:t>
            </a:r>
          </a:p>
        </p:txBody>
      </p:sp>
      <p:pic>
        <p:nvPicPr>
          <p:cNvPr id="8" name="Picture 7">
            <a:extLst>
              <a:ext uri="{FF2B5EF4-FFF2-40B4-BE49-F238E27FC236}">
                <a16:creationId xmlns:a16="http://schemas.microsoft.com/office/drawing/2014/main" id="{1237E66E-3359-D4C8-7CE9-2E9A9E541E79}"/>
              </a:ext>
            </a:extLst>
          </p:cNvPr>
          <p:cNvPicPr>
            <a:picLocks noChangeAspect="1"/>
          </p:cNvPicPr>
          <p:nvPr/>
        </p:nvPicPr>
        <p:blipFill>
          <a:blip r:embed="rId2"/>
          <a:srcRect r="-1" b="24054"/>
          <a:stretch>
            <a:fillRect/>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6" name="Picture 5">
            <a:extLst>
              <a:ext uri="{FF2B5EF4-FFF2-40B4-BE49-F238E27FC236}">
                <a16:creationId xmlns:a16="http://schemas.microsoft.com/office/drawing/2014/main" id="{70780B44-F19E-5DB2-6450-230F88B26891}"/>
              </a:ext>
            </a:extLst>
          </p:cNvPr>
          <p:cNvPicPr>
            <a:picLocks noChangeAspect="1"/>
          </p:cNvPicPr>
          <p:nvPr/>
        </p:nvPicPr>
        <p:blipFill>
          <a:blip r:embed="rId3"/>
          <a:srcRect t="15967" b="11349"/>
          <a:stretch>
            <a:fillRect/>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978160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DE4765BD-AAF8-772E-B780-8D51DED96AD8}"/>
              </a:ext>
            </a:extLst>
          </p:cNvPr>
          <p:cNvPicPr>
            <a:picLocks noChangeAspect="1"/>
          </p:cNvPicPr>
          <p:nvPr/>
        </p:nvPicPr>
        <p:blipFill>
          <a:blip r:embed="rId2"/>
          <a:srcRect t="633" r="-2" b="-2"/>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5" name="TextBox 4">
            <a:extLst>
              <a:ext uri="{FF2B5EF4-FFF2-40B4-BE49-F238E27FC236}">
                <a16:creationId xmlns:a16="http://schemas.microsoft.com/office/drawing/2014/main" id="{C7EC50E9-0440-8AF0-B13C-AFCFE5F85042}"/>
              </a:ext>
            </a:extLst>
          </p:cNvPr>
          <p:cNvSpPr txBox="1"/>
          <p:nvPr/>
        </p:nvSpPr>
        <p:spPr>
          <a:xfrm>
            <a:off x="7193159" y="536124"/>
            <a:ext cx="4707412" cy="3908586"/>
          </a:xfrm>
          <a:prstGeom prst="rect">
            <a:avLst/>
          </a:prstGeom>
        </p:spPr>
        <p:txBody>
          <a:bodyPr vert="horz" lIns="91440" tIns="45720" rIns="91440" bIns="45720" rtlCol="0">
            <a:noAutofit/>
          </a:bodyPr>
          <a:lstStyle/>
          <a:p>
            <a:pPr>
              <a:lnSpc>
                <a:spcPct val="90000"/>
              </a:lnSpc>
              <a:spcAft>
                <a:spcPts val="600"/>
              </a:spcAft>
            </a:pPr>
            <a:r>
              <a:rPr lang="en-US" sz="2000" dirty="0"/>
              <a:t>I've chosen to pursue a career as a healthcare assistant since I would like to provide help to individuals in trouble. Hospitals, nursing homes, and local medical services are some of the places where a healthcare assistant does their job. Helping individuals with personal assistance, meals, drinks, getting from one place to another, and other daily responsibilities are the most important duties . Healthcare assistants also do their job to help different individuals in the healthcare sector . It is important for this role and for this job that you know how to show kindness, fairness and working together as a team and one of the most important which is being responsible. I also understand how important it is for me to treat every patient with respect and consideration.</a:t>
            </a:r>
          </a:p>
        </p:txBody>
      </p:sp>
    </p:spTree>
    <p:extLst>
      <p:ext uri="{BB962C8B-B14F-4D97-AF65-F5344CB8AC3E}">
        <p14:creationId xmlns:p14="http://schemas.microsoft.com/office/powerpoint/2010/main" val="1614645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2F471B2A-EBEC-7CEC-F2E6-B22E088B4FEC}"/>
              </a:ext>
            </a:extLst>
          </p:cNvPr>
          <p:cNvSpPr txBox="1"/>
          <p:nvPr/>
        </p:nvSpPr>
        <p:spPr>
          <a:xfrm>
            <a:off x="81570" y="97030"/>
            <a:ext cx="6300316" cy="3553581"/>
          </a:xfrm>
          <a:prstGeom prst="rect">
            <a:avLst/>
          </a:prstGeom>
        </p:spPr>
        <p:txBody>
          <a:bodyPr vert="horz" lIns="91440" tIns="45720" rIns="91440" bIns="45720" rtlCol="0">
            <a:noAutofit/>
          </a:bodyPr>
          <a:lstStyle/>
          <a:p>
            <a:pPr>
              <a:lnSpc>
                <a:spcPct val="90000"/>
              </a:lnSpc>
              <a:spcAft>
                <a:spcPts val="600"/>
              </a:spcAft>
            </a:pPr>
            <a:r>
              <a:rPr lang="en-US" dirty="0"/>
              <a:t>I  have researched some information on healthcare assistants and looked for healthcare assistant job adverts on the NHS Job website. Once I have read through this advert it will make me understand what I need for this job e.g. qualifications and experience. This will help me find what my strengths and weaknesses are and will also help me find exactly what I need to improve about myself, and this will then get me ready to work in an environment being a Healthcare assistant.</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Job title: Healthcare Assistant.</a:t>
            </a:r>
          </a:p>
          <a:p>
            <a:pPr indent="-228600">
              <a:lnSpc>
                <a:spcPct val="90000"/>
              </a:lnSpc>
              <a:spcAft>
                <a:spcPts val="600"/>
              </a:spcAft>
              <a:buFont typeface="Arial" panose="020B0604020202020204" pitchFamily="34" charset="0"/>
              <a:buChar char="•"/>
            </a:pPr>
            <a:r>
              <a:rPr lang="en-US" dirty="0"/>
              <a:t>Employer: Avery Healthcare Group Ltd</a:t>
            </a:r>
          </a:p>
          <a:p>
            <a:pPr indent="-228600">
              <a:lnSpc>
                <a:spcPct val="90000"/>
              </a:lnSpc>
              <a:spcAft>
                <a:spcPts val="600"/>
              </a:spcAft>
              <a:buFont typeface="Arial" panose="020B0604020202020204" pitchFamily="34" charset="0"/>
              <a:buChar char="•"/>
            </a:pPr>
            <a:r>
              <a:rPr lang="en-US" dirty="0"/>
              <a:t>Location: Avery Healthcare , Winson Green , B18 4BJ , United kingdom</a:t>
            </a:r>
          </a:p>
          <a:p>
            <a:pPr indent="-228600">
              <a:lnSpc>
                <a:spcPct val="90000"/>
              </a:lnSpc>
              <a:spcAft>
                <a:spcPts val="600"/>
              </a:spcAft>
              <a:buFont typeface="Arial" panose="020B0604020202020204" pitchFamily="34" charset="0"/>
              <a:buChar char="•"/>
            </a:pPr>
            <a:r>
              <a:rPr lang="en-US" dirty="0"/>
              <a:t>Salary: £12.72 an hour </a:t>
            </a:r>
          </a:p>
          <a:p>
            <a:pPr indent="-228600">
              <a:lnSpc>
                <a:spcPct val="90000"/>
              </a:lnSpc>
              <a:spcAft>
                <a:spcPts val="600"/>
              </a:spcAft>
              <a:buFont typeface="Arial" panose="020B0604020202020204" pitchFamily="34" charset="0"/>
              <a:buChar char="•"/>
            </a:pPr>
            <a:r>
              <a:rPr lang="en-US" dirty="0"/>
              <a:t>Closing date: 05 November 2026</a:t>
            </a:r>
          </a:p>
          <a:p>
            <a:pPr indent="-228600">
              <a:lnSpc>
                <a:spcPct val="90000"/>
              </a:lnSpc>
              <a:spcAft>
                <a:spcPts val="600"/>
              </a:spcAft>
              <a:buFont typeface="Arial" panose="020B0604020202020204" pitchFamily="34" charset="0"/>
              <a:buChar char="•"/>
            </a:pPr>
            <a:r>
              <a:rPr lang="en-US" dirty="0"/>
              <a:t>Source: </a:t>
            </a:r>
            <a:r>
              <a:rPr lang="en-US" u="sng" dirty="0">
                <a:solidFill>
                  <a:schemeClr val="accent1"/>
                </a:solidFill>
                <a:hlinkClick r:id="rId2"/>
              </a:rPr>
              <a:t>https://www.jobs.nhs.uk/candidate/jobadvert/L0034-26-4342?searchFormType=main&amp;keyword=healthcare%20Assistants&amp;location=Birmingham&amp;language=en&amp;country=GB-ENG&amp;page=2&amp;sort=publicationDateDesc</a:t>
            </a:r>
            <a:endParaRPr lang="en-US" u="sng" dirty="0">
              <a:solidFill>
                <a:schemeClr val="accent1"/>
              </a:solidFill>
            </a:endParaRPr>
          </a:p>
          <a:p>
            <a:pPr>
              <a:lnSpc>
                <a:spcPct val="90000"/>
              </a:lnSpc>
              <a:spcAft>
                <a:spcPts val="600"/>
              </a:spcAft>
            </a:pPr>
            <a:r>
              <a:rPr lang="en-US" dirty="0"/>
              <a:t>The reason I chose this specific job is because it will help me further on with my experience. They are looking for someone who will have a positive impact on their residents, and I feel like I am just the right person who can do that.</a:t>
            </a:r>
          </a:p>
        </p:txBody>
      </p:sp>
      <p:pic>
        <p:nvPicPr>
          <p:cNvPr id="9" name="Picture 8">
            <a:extLst>
              <a:ext uri="{FF2B5EF4-FFF2-40B4-BE49-F238E27FC236}">
                <a16:creationId xmlns:a16="http://schemas.microsoft.com/office/drawing/2014/main" id="{397142E0-074E-8F7C-E21F-BEA36B38416A}"/>
              </a:ext>
            </a:extLst>
          </p:cNvPr>
          <p:cNvPicPr>
            <a:picLocks noChangeAspect="1"/>
          </p:cNvPicPr>
          <p:nvPr/>
        </p:nvPicPr>
        <p:blipFill>
          <a:blip r:embed="rId3"/>
          <a:stretch>
            <a:fillRect/>
          </a:stretch>
        </p:blipFill>
        <p:spPr>
          <a:xfrm>
            <a:off x="6800986" y="1069398"/>
            <a:ext cx="4747547" cy="4747547"/>
          </a:xfrm>
          <a:prstGeom prst="rect">
            <a:avLst/>
          </a:prstGeom>
        </p:spPr>
      </p:pic>
    </p:spTree>
    <p:extLst>
      <p:ext uri="{BB962C8B-B14F-4D97-AF65-F5344CB8AC3E}">
        <p14:creationId xmlns:p14="http://schemas.microsoft.com/office/powerpoint/2010/main" val="4722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0BAB9E-DE08-5A95-6DE3-C816FE1E1534}"/>
              </a:ext>
            </a:extLst>
          </p:cNvPr>
          <p:cNvSpPr txBox="1"/>
          <p:nvPr/>
        </p:nvSpPr>
        <p:spPr>
          <a:xfrm>
            <a:off x="904568" y="88490"/>
            <a:ext cx="4562168" cy="707886"/>
          </a:xfrm>
          <a:prstGeom prst="rect">
            <a:avLst/>
          </a:prstGeom>
          <a:noFill/>
        </p:spPr>
        <p:txBody>
          <a:bodyPr wrap="square" rtlCol="0">
            <a:spAutoFit/>
          </a:bodyPr>
          <a:lstStyle/>
          <a:p>
            <a:r>
              <a:rPr lang="en-GB" sz="4000" b="1" u="sng" dirty="0"/>
              <a:t>My Strength</a:t>
            </a:r>
          </a:p>
        </p:txBody>
      </p:sp>
      <p:sp>
        <p:nvSpPr>
          <p:cNvPr id="6" name="TextBox 5">
            <a:extLst>
              <a:ext uri="{FF2B5EF4-FFF2-40B4-BE49-F238E27FC236}">
                <a16:creationId xmlns:a16="http://schemas.microsoft.com/office/drawing/2014/main" id="{98ADA141-A45E-AA4C-A663-6777006FA98B}"/>
              </a:ext>
            </a:extLst>
          </p:cNvPr>
          <p:cNvSpPr txBox="1"/>
          <p:nvPr/>
        </p:nvSpPr>
        <p:spPr>
          <a:xfrm>
            <a:off x="6459793" y="88490"/>
            <a:ext cx="5397910" cy="707886"/>
          </a:xfrm>
          <a:prstGeom prst="rect">
            <a:avLst/>
          </a:prstGeom>
          <a:noFill/>
        </p:spPr>
        <p:txBody>
          <a:bodyPr wrap="square" rtlCol="0">
            <a:spAutoFit/>
          </a:bodyPr>
          <a:lstStyle/>
          <a:p>
            <a:r>
              <a:rPr lang="en-GB" sz="4000" b="1" u="sng" dirty="0"/>
              <a:t>My Weakness</a:t>
            </a:r>
          </a:p>
        </p:txBody>
      </p:sp>
      <p:cxnSp>
        <p:nvCxnSpPr>
          <p:cNvPr id="10" name="Straight Connector 9">
            <a:extLst>
              <a:ext uri="{FF2B5EF4-FFF2-40B4-BE49-F238E27FC236}">
                <a16:creationId xmlns:a16="http://schemas.microsoft.com/office/drawing/2014/main" id="{9E268415-2E41-0126-0850-5A305EEAD364}"/>
              </a:ext>
            </a:extLst>
          </p:cNvPr>
          <p:cNvCxnSpPr>
            <a:cxnSpLocks/>
          </p:cNvCxnSpPr>
          <p:nvPr/>
        </p:nvCxnSpPr>
        <p:spPr>
          <a:xfrm>
            <a:off x="5319251" y="442433"/>
            <a:ext cx="0" cy="278252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5" name="TextBox 14">
            <a:extLst>
              <a:ext uri="{FF2B5EF4-FFF2-40B4-BE49-F238E27FC236}">
                <a16:creationId xmlns:a16="http://schemas.microsoft.com/office/drawing/2014/main" id="{853CF99E-2E77-4169-15F3-E0A64802DF09}"/>
              </a:ext>
            </a:extLst>
          </p:cNvPr>
          <p:cNvSpPr txBox="1"/>
          <p:nvPr/>
        </p:nvSpPr>
        <p:spPr>
          <a:xfrm>
            <a:off x="353961" y="1140542"/>
            <a:ext cx="4778474" cy="1323439"/>
          </a:xfrm>
          <a:prstGeom prst="rect">
            <a:avLst/>
          </a:prstGeom>
          <a:noFill/>
        </p:spPr>
        <p:txBody>
          <a:bodyPr wrap="square" rtlCol="0">
            <a:spAutoFit/>
          </a:bodyPr>
          <a:lstStyle/>
          <a:p>
            <a:pPr marL="285750" indent="-285750">
              <a:buFont typeface="Arial" panose="020B0604020202020204" pitchFamily="34" charset="0"/>
              <a:buChar char="•"/>
            </a:pPr>
            <a:r>
              <a:rPr lang="en-GB" sz="2000" dirty="0"/>
              <a:t>Kind and Respectful </a:t>
            </a:r>
          </a:p>
          <a:p>
            <a:pPr marL="285750" indent="-285750">
              <a:buFont typeface="Arial" panose="020B0604020202020204" pitchFamily="34" charset="0"/>
              <a:buChar char="•"/>
            </a:pPr>
            <a:r>
              <a:rPr lang="en-GB" sz="2000" dirty="0"/>
              <a:t>Effective Communication </a:t>
            </a:r>
          </a:p>
          <a:p>
            <a:pPr marL="285750" indent="-285750">
              <a:buFont typeface="Arial" panose="020B0604020202020204" pitchFamily="34" charset="0"/>
              <a:buChar char="•"/>
            </a:pPr>
            <a:r>
              <a:rPr lang="en-GB" sz="2000" dirty="0"/>
              <a:t>Patience</a:t>
            </a:r>
          </a:p>
          <a:p>
            <a:pPr marL="285750" indent="-285750">
              <a:buFont typeface="Arial" panose="020B0604020202020204" pitchFamily="34" charset="0"/>
              <a:buChar char="•"/>
            </a:pPr>
            <a:r>
              <a:rPr lang="en-GB" sz="2000" dirty="0"/>
              <a:t>Observation skills </a:t>
            </a:r>
          </a:p>
        </p:txBody>
      </p:sp>
      <p:sp>
        <p:nvSpPr>
          <p:cNvPr id="16" name="TextBox 15">
            <a:extLst>
              <a:ext uri="{FF2B5EF4-FFF2-40B4-BE49-F238E27FC236}">
                <a16:creationId xmlns:a16="http://schemas.microsoft.com/office/drawing/2014/main" id="{86D00509-8E59-A00E-C8B6-7D2F39CB7CC5}"/>
              </a:ext>
            </a:extLst>
          </p:cNvPr>
          <p:cNvSpPr txBox="1"/>
          <p:nvPr/>
        </p:nvSpPr>
        <p:spPr>
          <a:xfrm>
            <a:off x="6381135" y="1140541"/>
            <a:ext cx="5132437"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a:t>Dealing with emotions</a:t>
            </a:r>
          </a:p>
          <a:p>
            <a:pPr marL="285750" indent="-285750">
              <a:buFont typeface="Arial" panose="020B0604020202020204" pitchFamily="34" charset="0"/>
              <a:buChar char="•"/>
            </a:pPr>
            <a:r>
              <a:rPr lang="en-GB" sz="2000" dirty="0"/>
              <a:t>Being available to everyone</a:t>
            </a:r>
          </a:p>
          <a:p>
            <a:pPr marL="285750" indent="-285750">
              <a:buFont typeface="Arial" panose="020B0604020202020204" pitchFamily="34" charset="0"/>
              <a:buChar char="•"/>
            </a:pPr>
            <a:r>
              <a:rPr lang="en-GB" sz="2000" dirty="0"/>
              <a:t>Gaining practical skills</a:t>
            </a:r>
          </a:p>
        </p:txBody>
      </p:sp>
      <p:sp>
        <p:nvSpPr>
          <p:cNvPr id="18" name="TextBox 17">
            <a:extLst>
              <a:ext uri="{FF2B5EF4-FFF2-40B4-BE49-F238E27FC236}">
                <a16:creationId xmlns:a16="http://schemas.microsoft.com/office/drawing/2014/main" id="{FCAB2A29-3E9C-86F7-A2FF-89C19C7E16BF}"/>
              </a:ext>
            </a:extLst>
          </p:cNvPr>
          <p:cNvSpPr txBox="1"/>
          <p:nvPr/>
        </p:nvSpPr>
        <p:spPr>
          <a:xfrm>
            <a:off x="240892" y="2865104"/>
            <a:ext cx="4891543" cy="3785652"/>
          </a:xfrm>
          <a:prstGeom prst="rect">
            <a:avLst/>
          </a:prstGeom>
          <a:noFill/>
        </p:spPr>
        <p:txBody>
          <a:bodyPr wrap="square" rtlCol="0">
            <a:spAutoFit/>
          </a:bodyPr>
          <a:lstStyle/>
          <a:p>
            <a:r>
              <a:rPr lang="en-GB" sz="2000" dirty="0"/>
              <a:t>One on my strengths is effective communication I feel like I am very confident in speaking to new people and getting to know them and speaking about personal things and comforting a person , in a health care home it is important to show communication with every resident and make them feel as comfortable with you as possible e.g. someone who is feeling down could come and speak to me about their problems and I will  know how to comfort them.</a:t>
            </a:r>
          </a:p>
        </p:txBody>
      </p:sp>
      <p:cxnSp>
        <p:nvCxnSpPr>
          <p:cNvPr id="20" name="Straight Connector 19">
            <a:extLst>
              <a:ext uri="{FF2B5EF4-FFF2-40B4-BE49-F238E27FC236}">
                <a16:creationId xmlns:a16="http://schemas.microsoft.com/office/drawing/2014/main" id="{54A7D87F-BE8B-748F-94F9-AB85D333A454}"/>
              </a:ext>
            </a:extLst>
          </p:cNvPr>
          <p:cNvCxnSpPr/>
          <p:nvPr/>
        </p:nvCxnSpPr>
        <p:spPr>
          <a:xfrm>
            <a:off x="240892" y="2664542"/>
            <a:ext cx="4744063" cy="0"/>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18C9440F-7B0F-D56D-866B-C37F0243C7D6}"/>
              </a:ext>
            </a:extLst>
          </p:cNvPr>
          <p:cNvCxnSpPr/>
          <p:nvPr/>
        </p:nvCxnSpPr>
        <p:spPr>
          <a:xfrm>
            <a:off x="5663381" y="2379406"/>
            <a:ext cx="5987845" cy="0"/>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aphicFrame>
        <p:nvGraphicFramePr>
          <p:cNvPr id="27" name="TextBox 22">
            <a:extLst>
              <a:ext uri="{FF2B5EF4-FFF2-40B4-BE49-F238E27FC236}">
                <a16:creationId xmlns:a16="http://schemas.microsoft.com/office/drawing/2014/main" id="{667053B6-215C-A045-FF78-26FCC67AFB4B}"/>
              </a:ext>
            </a:extLst>
          </p:cNvPr>
          <p:cNvGraphicFramePr/>
          <p:nvPr>
            <p:extLst>
              <p:ext uri="{D42A27DB-BD31-4B8C-83A1-F6EECF244321}">
                <p14:modId xmlns:p14="http://schemas.microsoft.com/office/powerpoint/2010/main" val="3276616640"/>
              </p:ext>
            </p:extLst>
          </p:nvPr>
        </p:nvGraphicFramePr>
        <p:xfrm>
          <a:off x="5466731" y="2557328"/>
          <a:ext cx="6346717" cy="40934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3765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06EFD4-AFAD-498E-45FC-816A36060EB4}"/>
              </a:ext>
            </a:extLst>
          </p:cNvPr>
          <p:cNvSpPr/>
          <p:nvPr/>
        </p:nvSpPr>
        <p:spPr>
          <a:xfrm>
            <a:off x="1563327" y="285137"/>
            <a:ext cx="3136491" cy="50144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Opportunities </a:t>
            </a:r>
          </a:p>
        </p:txBody>
      </p:sp>
      <p:sp>
        <p:nvSpPr>
          <p:cNvPr id="5" name="Rectangle 4">
            <a:extLst>
              <a:ext uri="{FF2B5EF4-FFF2-40B4-BE49-F238E27FC236}">
                <a16:creationId xmlns:a16="http://schemas.microsoft.com/office/drawing/2014/main" id="{692D110A-ACA2-D134-F898-552D97DD9F95}"/>
              </a:ext>
            </a:extLst>
          </p:cNvPr>
          <p:cNvSpPr/>
          <p:nvPr/>
        </p:nvSpPr>
        <p:spPr>
          <a:xfrm>
            <a:off x="7266037" y="285136"/>
            <a:ext cx="3097165" cy="50144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Threats</a:t>
            </a:r>
          </a:p>
        </p:txBody>
      </p:sp>
      <p:cxnSp>
        <p:nvCxnSpPr>
          <p:cNvPr id="9" name="Straight Connector 8">
            <a:extLst>
              <a:ext uri="{FF2B5EF4-FFF2-40B4-BE49-F238E27FC236}">
                <a16:creationId xmlns:a16="http://schemas.microsoft.com/office/drawing/2014/main" id="{CBA8CD4A-D7EE-B447-3CE0-06538E22AEF5}"/>
              </a:ext>
            </a:extLst>
          </p:cNvPr>
          <p:cNvCxnSpPr>
            <a:cxnSpLocks/>
          </p:cNvCxnSpPr>
          <p:nvPr/>
        </p:nvCxnSpPr>
        <p:spPr>
          <a:xfrm flipH="1">
            <a:off x="5722375" y="176981"/>
            <a:ext cx="9831" cy="6351637"/>
          </a:xfrm>
          <a:prstGeom prst="line">
            <a:avLst/>
          </a:prstGeom>
        </p:spPr>
        <p:style>
          <a:lnRef idx="3">
            <a:schemeClr val="accent1"/>
          </a:lnRef>
          <a:fillRef idx="0">
            <a:schemeClr val="accent1"/>
          </a:fillRef>
          <a:effectRef idx="2">
            <a:schemeClr val="accent1"/>
          </a:effectRef>
          <a:fontRef idx="minor">
            <a:schemeClr val="tx1"/>
          </a:fontRef>
        </p:style>
      </p:cxnSp>
      <p:sp>
        <p:nvSpPr>
          <p:cNvPr id="11" name="TextBox 10">
            <a:extLst>
              <a:ext uri="{FF2B5EF4-FFF2-40B4-BE49-F238E27FC236}">
                <a16:creationId xmlns:a16="http://schemas.microsoft.com/office/drawing/2014/main" id="{1FB8A248-AE79-B07F-DD0E-C1D9D541C7E7}"/>
              </a:ext>
            </a:extLst>
          </p:cNvPr>
          <p:cNvSpPr txBox="1"/>
          <p:nvPr/>
        </p:nvSpPr>
        <p:spPr>
          <a:xfrm>
            <a:off x="432619" y="1248697"/>
            <a:ext cx="5132439"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a:t>Do an extra health and social course </a:t>
            </a:r>
          </a:p>
          <a:p>
            <a:pPr marL="285750" indent="-285750">
              <a:buFont typeface="Arial" panose="020B0604020202020204" pitchFamily="34" charset="0"/>
              <a:buChar char="•"/>
            </a:pPr>
            <a:r>
              <a:rPr lang="en-GB" sz="2000" dirty="0"/>
              <a:t>Read healthcare books</a:t>
            </a:r>
          </a:p>
          <a:p>
            <a:pPr marL="285750" indent="-285750">
              <a:buFont typeface="Arial" panose="020B0604020202020204" pitchFamily="34" charset="0"/>
              <a:buChar char="•"/>
            </a:pPr>
            <a:r>
              <a:rPr lang="en-GB" sz="2000" dirty="0"/>
              <a:t>Do some healthcare volunteering </a:t>
            </a:r>
          </a:p>
        </p:txBody>
      </p:sp>
      <p:sp>
        <p:nvSpPr>
          <p:cNvPr id="12" name="TextBox 11">
            <a:extLst>
              <a:ext uri="{FF2B5EF4-FFF2-40B4-BE49-F238E27FC236}">
                <a16:creationId xmlns:a16="http://schemas.microsoft.com/office/drawing/2014/main" id="{7722C641-936D-27BB-87F0-47997BBAA101}"/>
              </a:ext>
            </a:extLst>
          </p:cNvPr>
          <p:cNvSpPr txBox="1"/>
          <p:nvPr/>
        </p:nvSpPr>
        <p:spPr>
          <a:xfrm>
            <a:off x="6469626" y="1248697"/>
            <a:ext cx="5289755" cy="1292662"/>
          </a:xfrm>
          <a:prstGeom prst="rect">
            <a:avLst/>
          </a:prstGeom>
          <a:noFill/>
        </p:spPr>
        <p:txBody>
          <a:bodyPr wrap="square" rtlCol="0">
            <a:spAutoFit/>
          </a:bodyPr>
          <a:lstStyle/>
          <a:p>
            <a:pPr marL="285750" indent="-285750">
              <a:buFont typeface="Arial" panose="020B0604020202020204" pitchFamily="34" charset="0"/>
              <a:buChar char="•"/>
            </a:pPr>
            <a:r>
              <a:rPr lang="en-GB" sz="2000" dirty="0"/>
              <a:t>Stressful busy environment </a:t>
            </a:r>
          </a:p>
          <a:p>
            <a:pPr marL="285750" indent="-285750">
              <a:buFont typeface="Arial" panose="020B0604020202020204" pitchFamily="34" charset="0"/>
              <a:buChar char="•"/>
            </a:pPr>
            <a:r>
              <a:rPr lang="en-GB" sz="2000" dirty="0"/>
              <a:t>Competition for jobs </a:t>
            </a:r>
          </a:p>
          <a:p>
            <a:pPr marL="285750" indent="-285750">
              <a:buFont typeface="Arial" panose="020B0604020202020204" pitchFamily="34" charset="0"/>
              <a:buChar char="•"/>
            </a:pPr>
            <a:r>
              <a:rPr lang="en-GB" sz="2000" dirty="0"/>
              <a:t>Low pay and financial stress </a:t>
            </a:r>
          </a:p>
          <a:p>
            <a:pPr marL="285750" indent="-285750">
              <a:buFont typeface="Arial" panose="020B0604020202020204" pitchFamily="34" charset="0"/>
              <a:buChar char="•"/>
            </a:pPr>
            <a:endParaRPr lang="en-GB" dirty="0"/>
          </a:p>
        </p:txBody>
      </p:sp>
      <p:cxnSp>
        <p:nvCxnSpPr>
          <p:cNvPr id="14" name="Straight Connector 13">
            <a:extLst>
              <a:ext uri="{FF2B5EF4-FFF2-40B4-BE49-F238E27FC236}">
                <a16:creationId xmlns:a16="http://schemas.microsoft.com/office/drawing/2014/main" id="{0576E14A-FDD0-2AC3-BD8E-A4BD7C5ED90B}"/>
              </a:ext>
            </a:extLst>
          </p:cNvPr>
          <p:cNvCxnSpPr>
            <a:cxnSpLocks/>
          </p:cNvCxnSpPr>
          <p:nvPr/>
        </p:nvCxnSpPr>
        <p:spPr>
          <a:xfrm>
            <a:off x="432619" y="2723535"/>
            <a:ext cx="11061291" cy="0"/>
          </a:xfrm>
          <a:prstGeom prst="line">
            <a:avLst/>
          </a:prstGeom>
        </p:spPr>
        <p:style>
          <a:lnRef idx="3">
            <a:schemeClr val="accent1"/>
          </a:lnRef>
          <a:fillRef idx="0">
            <a:schemeClr val="accent1"/>
          </a:fillRef>
          <a:effectRef idx="2">
            <a:schemeClr val="accent1"/>
          </a:effectRef>
          <a:fontRef idx="minor">
            <a:schemeClr val="tx1"/>
          </a:fontRef>
        </p:style>
      </p:cxnSp>
      <p:sp>
        <p:nvSpPr>
          <p:cNvPr id="17" name="TextBox 16">
            <a:extLst>
              <a:ext uri="{FF2B5EF4-FFF2-40B4-BE49-F238E27FC236}">
                <a16:creationId xmlns:a16="http://schemas.microsoft.com/office/drawing/2014/main" id="{D9C4B388-49F4-C6B8-EBE8-3943BA3DD34F}"/>
              </a:ext>
            </a:extLst>
          </p:cNvPr>
          <p:cNvSpPr txBox="1"/>
          <p:nvPr/>
        </p:nvSpPr>
        <p:spPr>
          <a:xfrm>
            <a:off x="432619" y="3033640"/>
            <a:ext cx="4925962" cy="3416320"/>
          </a:xfrm>
          <a:prstGeom prst="rect">
            <a:avLst/>
          </a:prstGeom>
          <a:noFill/>
        </p:spPr>
        <p:txBody>
          <a:bodyPr wrap="square" rtlCol="0">
            <a:spAutoFit/>
          </a:bodyPr>
          <a:lstStyle/>
          <a:p>
            <a:r>
              <a:rPr lang="en-GB" dirty="0"/>
              <a:t>There are many opportunities linked to my career, but a very good opportunity could be doing an extra health and social care course to grow my knowledge. This way I can learn more new information and apply it to my job which will help me a lot.</a:t>
            </a:r>
          </a:p>
          <a:p>
            <a:endParaRPr lang="en-GB" dirty="0"/>
          </a:p>
          <a:p>
            <a:r>
              <a:rPr lang="en-GB" dirty="0"/>
              <a:t>Another opportunity could be to do some healthcare volunteering this will give me some experience into what working as a healthcare assistant could be like and get me prepared for it.</a:t>
            </a:r>
          </a:p>
        </p:txBody>
      </p:sp>
      <p:sp>
        <p:nvSpPr>
          <p:cNvPr id="18" name="TextBox 17">
            <a:extLst>
              <a:ext uri="{FF2B5EF4-FFF2-40B4-BE49-F238E27FC236}">
                <a16:creationId xmlns:a16="http://schemas.microsoft.com/office/drawing/2014/main" id="{112A34D4-5115-E534-A279-DE4C0DDC0DC0}"/>
              </a:ext>
            </a:extLst>
          </p:cNvPr>
          <p:cNvSpPr txBox="1"/>
          <p:nvPr/>
        </p:nvSpPr>
        <p:spPr>
          <a:xfrm>
            <a:off x="6233651" y="3000534"/>
            <a:ext cx="5014452" cy="3170099"/>
          </a:xfrm>
          <a:prstGeom prst="rect">
            <a:avLst/>
          </a:prstGeom>
          <a:noFill/>
        </p:spPr>
        <p:txBody>
          <a:bodyPr wrap="square" rtlCol="0">
            <a:spAutoFit/>
          </a:bodyPr>
          <a:lstStyle/>
          <a:p>
            <a:r>
              <a:rPr lang="en-GB" sz="2000" dirty="0"/>
              <a:t>A threats that could come with this career could be a stressful busy environment work could get very busy with every patient needing something at once which could be stressful and stress you out physically and emotionally but I can overcome this by making a schedule and going to one person at a time and not giving the chance to put myself in a stressful situation this will build my thinking skills.</a:t>
            </a:r>
          </a:p>
        </p:txBody>
      </p:sp>
    </p:spTree>
    <p:extLst>
      <p:ext uri="{BB962C8B-B14F-4D97-AF65-F5344CB8AC3E}">
        <p14:creationId xmlns:p14="http://schemas.microsoft.com/office/powerpoint/2010/main" val="442637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1E8BA0-7BAB-2DFC-EC35-7E4BC5037740}"/>
              </a:ext>
            </a:extLst>
          </p:cNvPr>
          <p:cNvSpPr txBox="1"/>
          <p:nvPr/>
        </p:nvSpPr>
        <p:spPr>
          <a:xfrm>
            <a:off x="167148" y="235974"/>
            <a:ext cx="5928852" cy="923330"/>
          </a:xfrm>
          <a:prstGeom prst="rect">
            <a:avLst/>
          </a:prstGeom>
          <a:noFill/>
        </p:spPr>
        <p:txBody>
          <a:bodyPr wrap="square" rtlCol="0">
            <a:spAutoFit/>
          </a:bodyPr>
          <a:lstStyle/>
          <a:p>
            <a:r>
              <a:rPr lang="en-GB" sz="5400" b="1" u="sng" dirty="0"/>
              <a:t>Conclusion</a:t>
            </a:r>
            <a:r>
              <a:rPr lang="en-GB" dirty="0"/>
              <a:t> </a:t>
            </a:r>
          </a:p>
        </p:txBody>
      </p:sp>
      <p:sp>
        <p:nvSpPr>
          <p:cNvPr id="7" name="TextBox 6">
            <a:extLst>
              <a:ext uri="{FF2B5EF4-FFF2-40B4-BE49-F238E27FC236}">
                <a16:creationId xmlns:a16="http://schemas.microsoft.com/office/drawing/2014/main" id="{62CFBB23-5E88-ACC9-DB28-D0C8B8D48F49}"/>
              </a:ext>
            </a:extLst>
          </p:cNvPr>
          <p:cNvSpPr txBox="1"/>
          <p:nvPr/>
        </p:nvSpPr>
        <p:spPr>
          <a:xfrm>
            <a:off x="167148" y="1313247"/>
            <a:ext cx="11562736" cy="3108543"/>
          </a:xfrm>
          <a:prstGeom prst="rect">
            <a:avLst/>
          </a:prstGeom>
          <a:noFill/>
        </p:spPr>
        <p:txBody>
          <a:bodyPr wrap="square" rtlCol="0">
            <a:spAutoFit/>
          </a:bodyPr>
          <a:lstStyle/>
          <a:p>
            <a:r>
              <a:rPr lang="en-GB" sz="2800" dirty="0"/>
              <a:t>In conclusion this SWOT analysis has really helped me in identifying my strengths and weaknesses and what I can to better these. My strengths help me show kindness and be respectful whereas my weaknesses are something I can work on and improve. Doing extra training can help me build more knowledge about going into the job. My main goal is to become independent and responsible as a healthcare professional. Thank you for listening.</a:t>
            </a:r>
          </a:p>
        </p:txBody>
      </p:sp>
      <p:sp>
        <p:nvSpPr>
          <p:cNvPr id="9" name="TextBox 8">
            <a:extLst>
              <a:ext uri="{FF2B5EF4-FFF2-40B4-BE49-F238E27FC236}">
                <a16:creationId xmlns:a16="http://schemas.microsoft.com/office/drawing/2014/main" id="{E1059043-5E41-B299-E30A-946B48C2C1C3}"/>
              </a:ext>
            </a:extLst>
          </p:cNvPr>
          <p:cNvSpPr txBox="1"/>
          <p:nvPr/>
        </p:nvSpPr>
        <p:spPr>
          <a:xfrm>
            <a:off x="5683045" y="3975568"/>
            <a:ext cx="6174658" cy="1200329"/>
          </a:xfrm>
          <a:prstGeom prst="rect">
            <a:avLst/>
          </a:prstGeom>
          <a:noFill/>
        </p:spPr>
        <p:txBody>
          <a:bodyPr wrap="square">
            <a:spAutoFit/>
          </a:bodyPr>
          <a:lstStyle/>
          <a:p>
            <a:pPr marL="285750" indent="-285750">
              <a:buFont typeface="Arial" panose="020B0604020202020204" pitchFamily="34" charset="0"/>
              <a:buChar char="•"/>
            </a:pPr>
            <a:r>
              <a:rPr lang="en-GB" u="sng" dirty="0">
                <a:solidFill>
                  <a:schemeClr val="accent1"/>
                </a:solidFill>
              </a:rPr>
              <a:t>https://www.jobs.nhs.uk/candidate/jobadvert/L0034-26-4342?searchFormType=main&amp;keyword=healthcare%20Assistants&amp;location=Birmingham&amp;language=en&amp;country=GB-ENG&amp;page=2&amp;sort=publicationDateDesc</a:t>
            </a:r>
          </a:p>
        </p:txBody>
      </p:sp>
      <p:sp>
        <p:nvSpPr>
          <p:cNvPr id="11" name="TextBox 10">
            <a:extLst>
              <a:ext uri="{FF2B5EF4-FFF2-40B4-BE49-F238E27FC236}">
                <a16:creationId xmlns:a16="http://schemas.microsoft.com/office/drawing/2014/main" id="{1E8964B5-BD30-FC97-E8DF-5F09FC84FFF4}"/>
              </a:ext>
            </a:extLst>
          </p:cNvPr>
          <p:cNvSpPr txBox="1"/>
          <p:nvPr/>
        </p:nvSpPr>
        <p:spPr>
          <a:xfrm>
            <a:off x="5683045" y="5101351"/>
            <a:ext cx="6174658" cy="646331"/>
          </a:xfrm>
          <a:prstGeom prst="rect">
            <a:avLst/>
          </a:prstGeom>
          <a:noFill/>
        </p:spPr>
        <p:txBody>
          <a:bodyPr wrap="square">
            <a:spAutoFit/>
          </a:bodyPr>
          <a:lstStyle/>
          <a:p>
            <a:pPr marL="285750" indent="-285750">
              <a:buFont typeface="Arial" panose="020B0604020202020204" pitchFamily="34" charset="0"/>
              <a:buChar char="•"/>
            </a:pPr>
            <a:r>
              <a:rPr lang="en-GB" u="sng" dirty="0">
                <a:solidFill>
                  <a:schemeClr val="accent1"/>
                </a:solidFill>
              </a:rPr>
              <a:t>https://www.skillsforcare.org.uk/Careers-in-care/Job-roles/Roles/Care-worker.aspx</a:t>
            </a:r>
          </a:p>
        </p:txBody>
      </p:sp>
      <p:sp>
        <p:nvSpPr>
          <p:cNvPr id="13" name="TextBox 12">
            <a:extLst>
              <a:ext uri="{FF2B5EF4-FFF2-40B4-BE49-F238E27FC236}">
                <a16:creationId xmlns:a16="http://schemas.microsoft.com/office/drawing/2014/main" id="{D4405D29-18FB-8218-97E3-CDE20E603E0F}"/>
              </a:ext>
            </a:extLst>
          </p:cNvPr>
          <p:cNvSpPr txBox="1"/>
          <p:nvPr/>
        </p:nvSpPr>
        <p:spPr>
          <a:xfrm>
            <a:off x="5683045" y="5747682"/>
            <a:ext cx="6174658" cy="923330"/>
          </a:xfrm>
          <a:prstGeom prst="rect">
            <a:avLst/>
          </a:prstGeom>
          <a:noFill/>
        </p:spPr>
        <p:txBody>
          <a:bodyPr wrap="square">
            <a:spAutoFit/>
          </a:bodyPr>
          <a:lstStyle/>
          <a:p>
            <a:pPr marL="285750" indent="-285750">
              <a:buFont typeface="Arial" panose="020B0604020202020204" pitchFamily="34" charset="0"/>
              <a:buChar char="•"/>
            </a:pPr>
            <a:r>
              <a:rPr lang="en-GB" u="sng" dirty="0">
                <a:solidFill>
                  <a:schemeClr val="accent1"/>
                </a:solidFill>
              </a:rPr>
              <a:t>https://www.healthcareers.nhs.uk/explore-roles/healthcare-support-worker/roles-healthcare-support-worker/healthcare-assistant</a:t>
            </a:r>
          </a:p>
        </p:txBody>
      </p:sp>
    </p:spTree>
    <p:extLst>
      <p:ext uri="{BB962C8B-B14F-4D97-AF65-F5344CB8AC3E}">
        <p14:creationId xmlns:p14="http://schemas.microsoft.com/office/powerpoint/2010/main" val="2044731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211</TotalTime>
  <Words>1043</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nazma iqbal</dc:creator>
  <cp:lastModifiedBy>nazma iqbal</cp:lastModifiedBy>
  <cp:revision>1</cp:revision>
  <dcterms:created xsi:type="dcterms:W3CDTF">2026-10-18T18:07:00Z</dcterms:created>
  <dcterms:modified xsi:type="dcterms:W3CDTF">2026-10-18T21:38:39Z</dcterms:modified>
</cp:coreProperties>
</file>