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56" r:id="rId5"/>
    <p:sldId id="291" r:id="rId6"/>
    <p:sldId id="283" r:id="rId7"/>
    <p:sldId id="293" r:id="rId8"/>
    <p:sldId id="284" r:id="rId9"/>
    <p:sldId id="285" r:id="rId10"/>
    <p:sldId id="286" r:id="rId11"/>
    <p:sldId id="287" r:id="rId12"/>
    <p:sldId id="288" r:id="rId13"/>
    <p:sldId id="292" r:id="rId14"/>
    <p:sldId id="289" r:id="rId15"/>
    <p:sldId id="290" r:id="rId16"/>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7" autoAdjust="0"/>
    <p:restoredTop sz="95033" autoAdjust="0"/>
  </p:normalViewPr>
  <p:slideViewPr>
    <p:cSldViewPr>
      <p:cViewPr varScale="1">
        <p:scale>
          <a:sx n="92" d="100"/>
          <a:sy n="92" d="100"/>
        </p:scale>
        <p:origin x="932"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883D375-AF38-E4EA-87C2-999CF652DE45}"/>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F544E643-58BD-6948-912F-87857F06A04C}"/>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1A43D9BE-321A-4221-9AB5-CDFDFA2C0EF3}" type="datetimeFigureOut">
              <a:rPr lang="en-GB"/>
              <a:pPr>
                <a:defRPr/>
              </a:pPr>
              <a:t>24/11/2025</a:t>
            </a:fld>
            <a:endParaRPr lang="en-GB"/>
          </a:p>
        </p:txBody>
      </p:sp>
      <p:sp>
        <p:nvSpPr>
          <p:cNvPr id="4" name="Footer Placeholder 3">
            <a:extLst>
              <a:ext uri="{FF2B5EF4-FFF2-40B4-BE49-F238E27FC236}">
                <a16:creationId xmlns:a16="http://schemas.microsoft.com/office/drawing/2014/main" id="{DC3E93CE-7CE9-A8AA-2578-74977BC20249}"/>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C4168B9D-0692-3AE8-EF5A-7F62ED9637F7}"/>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4A13339C-3703-4B07-8D5C-93A7A45B1CDA}"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9645413-518D-A1F6-CF26-9EBC4A199E43}"/>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608BFDB0-F7A2-991A-5852-69D5820CA2A0}"/>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368F8909-12A6-4CA2-87E8-8090660DADF7}" type="datetimeFigureOut">
              <a:rPr lang="en-US"/>
              <a:pPr>
                <a:defRPr/>
              </a:pPr>
              <a:t>11/24/2025</a:t>
            </a:fld>
            <a:endParaRPr lang="en-US"/>
          </a:p>
        </p:txBody>
      </p:sp>
      <p:sp>
        <p:nvSpPr>
          <p:cNvPr id="4" name="Slide Image Placeholder 3">
            <a:extLst>
              <a:ext uri="{FF2B5EF4-FFF2-40B4-BE49-F238E27FC236}">
                <a16:creationId xmlns:a16="http://schemas.microsoft.com/office/drawing/2014/main" id="{EB979CB5-F3B9-6138-E3E0-686AD54210C3}"/>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255624D6-79D0-FE57-694C-900FC5C26C1A}"/>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B6CD71F9-57B1-735C-3027-32E873FF2C53}"/>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1E112D5A-6B1D-AD5F-6E6A-429546B5292C}"/>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EBA2311E-F4CA-466B-A546-536477D1F0F3}"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08427B9C-9A7B-00C0-D99A-B89451050F4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C98FE941-BBDF-1D22-C9C6-47E6D5D145B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72397720-486F-068A-59C8-CA581B13B5F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2A5BD543-3CE4-416D-B078-6B0A42F93CCF}"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676531CB-99AD-D32A-99E1-4AF78A0BA15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7B6DE593-3ACD-766E-311D-8B5EEC1D27E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3DA9BF7C-10C9-C85B-50FC-AC6487E5220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C77442E4-5F63-456E-91DD-DF6D7852371E}"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AF6E09-D7EE-F02C-1541-C4CF219465CA}"/>
              </a:ext>
            </a:extLst>
          </p:cNvPr>
          <p:cNvSpPr>
            <a:spLocks noGrp="1"/>
          </p:cNvSpPr>
          <p:nvPr>
            <p:ph type="dt" sz="half" idx="10"/>
          </p:nvPr>
        </p:nvSpPr>
        <p:spPr>
          <a:xfrm>
            <a:off x="395288" y="6524625"/>
            <a:ext cx="971550" cy="219075"/>
          </a:xfrm>
        </p:spPr>
        <p:txBody>
          <a:bodyPr/>
          <a:lstStyle>
            <a:lvl1pPr>
              <a:defRPr/>
            </a:lvl1pPr>
          </a:lstStyle>
          <a:p>
            <a:pPr>
              <a:defRPr/>
            </a:pPr>
            <a:fld id="{DF60D09F-309E-47AA-BD48-2E1193D1BB6A}" type="datetimeFigureOut">
              <a:rPr lang="en-GB"/>
              <a:pPr>
                <a:defRPr/>
              </a:pPr>
              <a:t>24/11/2025</a:t>
            </a:fld>
            <a:endParaRPr lang="en-GB"/>
          </a:p>
        </p:txBody>
      </p:sp>
      <p:sp>
        <p:nvSpPr>
          <p:cNvPr id="5" name="Footer Placeholder 4">
            <a:extLst>
              <a:ext uri="{FF2B5EF4-FFF2-40B4-BE49-F238E27FC236}">
                <a16:creationId xmlns:a16="http://schemas.microsoft.com/office/drawing/2014/main" id="{702C2D99-4B9A-91CD-14DB-45CA492AD1C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E3C31834-5014-AA1B-4640-056B1BBE99C6}"/>
              </a:ext>
            </a:extLst>
          </p:cNvPr>
          <p:cNvSpPr>
            <a:spLocks noGrp="1"/>
          </p:cNvSpPr>
          <p:nvPr>
            <p:ph type="sldNum" sz="quarter" idx="12"/>
          </p:nvPr>
        </p:nvSpPr>
        <p:spPr/>
        <p:txBody>
          <a:bodyPr/>
          <a:lstStyle>
            <a:lvl1pPr>
              <a:defRPr/>
            </a:lvl1pPr>
          </a:lstStyle>
          <a:p>
            <a:pPr>
              <a:defRPr/>
            </a:pPr>
            <a:fld id="{9140E267-8613-4800-AFB3-899BB3081E7D}" type="slidenum">
              <a:rPr lang="en-GB"/>
              <a:pPr>
                <a:defRPr/>
              </a:pPr>
              <a:t>‹#›</a:t>
            </a:fld>
            <a:endParaRPr lang="en-GB"/>
          </a:p>
        </p:txBody>
      </p:sp>
    </p:spTree>
    <p:extLst>
      <p:ext uri="{BB962C8B-B14F-4D97-AF65-F5344CB8AC3E}">
        <p14:creationId xmlns:p14="http://schemas.microsoft.com/office/powerpoint/2010/main" val="3718759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BE0293-FEA6-3094-863A-95D448B2382E}"/>
              </a:ext>
            </a:extLst>
          </p:cNvPr>
          <p:cNvSpPr>
            <a:spLocks noGrp="1"/>
          </p:cNvSpPr>
          <p:nvPr>
            <p:ph type="dt" sz="half" idx="10"/>
          </p:nvPr>
        </p:nvSpPr>
        <p:spPr/>
        <p:txBody>
          <a:bodyPr/>
          <a:lstStyle>
            <a:lvl1pPr>
              <a:defRPr/>
            </a:lvl1pPr>
          </a:lstStyle>
          <a:p>
            <a:pPr>
              <a:defRPr/>
            </a:pPr>
            <a:fld id="{A6AEA240-86AE-4CCE-B686-FE010F203980}" type="datetimeFigureOut">
              <a:rPr lang="en-GB"/>
              <a:pPr>
                <a:defRPr/>
              </a:pPr>
              <a:t>24/11/2025</a:t>
            </a:fld>
            <a:endParaRPr lang="en-GB"/>
          </a:p>
        </p:txBody>
      </p:sp>
      <p:sp>
        <p:nvSpPr>
          <p:cNvPr id="5" name="Footer Placeholder 4">
            <a:extLst>
              <a:ext uri="{FF2B5EF4-FFF2-40B4-BE49-F238E27FC236}">
                <a16:creationId xmlns:a16="http://schemas.microsoft.com/office/drawing/2014/main" id="{C3514A7C-78D9-CB00-7FF5-6DB832E3668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D95276C0-B04B-3275-C498-4D23FD4C1888}"/>
              </a:ext>
            </a:extLst>
          </p:cNvPr>
          <p:cNvSpPr>
            <a:spLocks noGrp="1"/>
          </p:cNvSpPr>
          <p:nvPr>
            <p:ph type="sldNum" sz="quarter" idx="12"/>
          </p:nvPr>
        </p:nvSpPr>
        <p:spPr/>
        <p:txBody>
          <a:bodyPr/>
          <a:lstStyle>
            <a:lvl1pPr>
              <a:defRPr/>
            </a:lvl1pPr>
          </a:lstStyle>
          <a:p>
            <a:pPr>
              <a:defRPr/>
            </a:pPr>
            <a:fld id="{741C4289-6626-4998-9662-39623C443150}" type="slidenum">
              <a:rPr lang="en-GB"/>
              <a:pPr>
                <a:defRPr/>
              </a:pPr>
              <a:t>‹#›</a:t>
            </a:fld>
            <a:endParaRPr lang="en-GB"/>
          </a:p>
        </p:txBody>
      </p:sp>
    </p:spTree>
    <p:extLst>
      <p:ext uri="{BB962C8B-B14F-4D97-AF65-F5344CB8AC3E}">
        <p14:creationId xmlns:p14="http://schemas.microsoft.com/office/powerpoint/2010/main" val="775535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D937A-7D59-9A98-EE43-A0A2EE3A20E6}"/>
              </a:ext>
            </a:extLst>
          </p:cNvPr>
          <p:cNvSpPr>
            <a:spLocks noGrp="1"/>
          </p:cNvSpPr>
          <p:nvPr>
            <p:ph type="dt" sz="half" idx="10"/>
          </p:nvPr>
        </p:nvSpPr>
        <p:spPr/>
        <p:txBody>
          <a:bodyPr/>
          <a:lstStyle>
            <a:lvl1pPr>
              <a:defRPr/>
            </a:lvl1pPr>
          </a:lstStyle>
          <a:p>
            <a:pPr>
              <a:defRPr/>
            </a:pPr>
            <a:fld id="{F4CC196C-6C87-495C-8C4D-E0195A2AFF30}" type="datetimeFigureOut">
              <a:rPr lang="en-GB"/>
              <a:pPr>
                <a:defRPr/>
              </a:pPr>
              <a:t>24/11/2025</a:t>
            </a:fld>
            <a:endParaRPr lang="en-GB" dirty="0"/>
          </a:p>
        </p:txBody>
      </p:sp>
      <p:sp>
        <p:nvSpPr>
          <p:cNvPr id="5" name="Slide Number Placeholder 5">
            <a:extLst>
              <a:ext uri="{FF2B5EF4-FFF2-40B4-BE49-F238E27FC236}">
                <a16:creationId xmlns:a16="http://schemas.microsoft.com/office/drawing/2014/main" id="{74330769-F695-3DFF-5581-87F7392075D1}"/>
              </a:ext>
            </a:extLst>
          </p:cNvPr>
          <p:cNvSpPr>
            <a:spLocks noGrp="1"/>
          </p:cNvSpPr>
          <p:nvPr>
            <p:ph type="sldNum" sz="quarter" idx="11"/>
          </p:nvPr>
        </p:nvSpPr>
        <p:spPr/>
        <p:txBody>
          <a:bodyPr/>
          <a:lstStyle>
            <a:lvl1pPr>
              <a:defRPr/>
            </a:lvl1pPr>
          </a:lstStyle>
          <a:p>
            <a:pPr>
              <a:defRPr/>
            </a:pPr>
            <a:fld id="{10DA6F41-12AE-4A3D-BE14-189CA34AB99B}" type="slidenum">
              <a:rPr lang="en-GB"/>
              <a:pPr>
                <a:defRPr/>
              </a:pPr>
              <a:t>‹#›</a:t>
            </a:fld>
            <a:endParaRPr lang="en-GB" dirty="0"/>
          </a:p>
        </p:txBody>
      </p:sp>
    </p:spTree>
    <p:extLst>
      <p:ext uri="{BB962C8B-B14F-4D97-AF65-F5344CB8AC3E}">
        <p14:creationId xmlns:p14="http://schemas.microsoft.com/office/powerpoint/2010/main" val="4058619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F75C016-080D-DCAC-7395-23CE9BB3C2FD}"/>
              </a:ext>
            </a:extLst>
          </p:cNvPr>
          <p:cNvSpPr>
            <a:spLocks noGrp="1"/>
          </p:cNvSpPr>
          <p:nvPr>
            <p:ph type="dt" sz="half" idx="10"/>
          </p:nvPr>
        </p:nvSpPr>
        <p:spPr/>
        <p:txBody>
          <a:bodyPr/>
          <a:lstStyle>
            <a:lvl1pPr>
              <a:defRPr/>
            </a:lvl1pPr>
          </a:lstStyle>
          <a:p>
            <a:pPr>
              <a:defRPr/>
            </a:pPr>
            <a:fld id="{98E3F90E-6E7D-42D9-94F0-BA2A6704D98A}" type="datetimeFigureOut">
              <a:rPr lang="en-GB"/>
              <a:pPr>
                <a:defRPr/>
              </a:pPr>
              <a:t>24/11/2025</a:t>
            </a:fld>
            <a:endParaRPr lang="en-GB" dirty="0"/>
          </a:p>
        </p:txBody>
      </p:sp>
      <p:sp>
        <p:nvSpPr>
          <p:cNvPr id="6" name="Slide Number Placeholder 5">
            <a:extLst>
              <a:ext uri="{FF2B5EF4-FFF2-40B4-BE49-F238E27FC236}">
                <a16:creationId xmlns:a16="http://schemas.microsoft.com/office/drawing/2014/main" id="{60086E0B-3ACA-B9B6-4C5C-DD0577CB94D0}"/>
              </a:ext>
            </a:extLst>
          </p:cNvPr>
          <p:cNvSpPr>
            <a:spLocks noGrp="1"/>
          </p:cNvSpPr>
          <p:nvPr>
            <p:ph type="sldNum" sz="quarter" idx="11"/>
          </p:nvPr>
        </p:nvSpPr>
        <p:spPr/>
        <p:txBody>
          <a:bodyPr/>
          <a:lstStyle>
            <a:lvl1pPr>
              <a:defRPr/>
            </a:lvl1pPr>
          </a:lstStyle>
          <a:p>
            <a:pPr>
              <a:defRPr/>
            </a:pPr>
            <a:fld id="{160D63F9-9E18-46E8-A388-FA4FC07E91AB}" type="slidenum">
              <a:rPr lang="en-GB"/>
              <a:pPr>
                <a:defRPr/>
              </a:pPr>
              <a:t>‹#›</a:t>
            </a:fld>
            <a:endParaRPr lang="en-GB" dirty="0"/>
          </a:p>
        </p:txBody>
      </p:sp>
    </p:spTree>
    <p:extLst>
      <p:ext uri="{BB962C8B-B14F-4D97-AF65-F5344CB8AC3E}">
        <p14:creationId xmlns:p14="http://schemas.microsoft.com/office/powerpoint/2010/main" val="1693854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279F1301-21B6-395B-4F3F-D900EEBC88F3}"/>
              </a:ext>
            </a:extLst>
          </p:cNvPr>
          <p:cNvSpPr>
            <a:spLocks noGrp="1"/>
          </p:cNvSpPr>
          <p:nvPr>
            <p:ph type="dt" sz="half" idx="10"/>
          </p:nvPr>
        </p:nvSpPr>
        <p:spPr/>
        <p:txBody>
          <a:bodyPr/>
          <a:lstStyle>
            <a:lvl1pPr>
              <a:defRPr/>
            </a:lvl1pPr>
          </a:lstStyle>
          <a:p>
            <a:pPr>
              <a:defRPr/>
            </a:pPr>
            <a:fld id="{5CFF6E5C-D420-465B-9650-D7C09716D9AD}" type="datetimeFigureOut">
              <a:rPr lang="en-GB"/>
              <a:pPr>
                <a:defRPr/>
              </a:pPr>
              <a:t>24/11/2025</a:t>
            </a:fld>
            <a:endParaRPr lang="en-GB" dirty="0"/>
          </a:p>
        </p:txBody>
      </p:sp>
      <p:sp>
        <p:nvSpPr>
          <p:cNvPr id="8" name="Slide Number Placeholder 5">
            <a:extLst>
              <a:ext uri="{FF2B5EF4-FFF2-40B4-BE49-F238E27FC236}">
                <a16:creationId xmlns:a16="http://schemas.microsoft.com/office/drawing/2014/main" id="{939FB215-4484-B6BD-8601-93CD1098A890}"/>
              </a:ext>
            </a:extLst>
          </p:cNvPr>
          <p:cNvSpPr>
            <a:spLocks noGrp="1"/>
          </p:cNvSpPr>
          <p:nvPr>
            <p:ph type="sldNum" sz="quarter" idx="11"/>
          </p:nvPr>
        </p:nvSpPr>
        <p:spPr/>
        <p:txBody>
          <a:bodyPr/>
          <a:lstStyle>
            <a:lvl1pPr>
              <a:defRPr/>
            </a:lvl1pPr>
          </a:lstStyle>
          <a:p>
            <a:pPr>
              <a:defRPr/>
            </a:pPr>
            <a:fld id="{929CE468-0835-4E79-8A88-A8BE876453F5}" type="slidenum">
              <a:rPr lang="en-GB"/>
              <a:pPr>
                <a:defRPr/>
              </a:pPr>
              <a:t>‹#›</a:t>
            </a:fld>
            <a:endParaRPr lang="en-GB" dirty="0"/>
          </a:p>
        </p:txBody>
      </p:sp>
    </p:spTree>
    <p:extLst>
      <p:ext uri="{BB962C8B-B14F-4D97-AF65-F5344CB8AC3E}">
        <p14:creationId xmlns:p14="http://schemas.microsoft.com/office/powerpoint/2010/main" val="41771318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B961CD0-732C-D33E-9E7A-D88DF7BB8E2F}"/>
              </a:ext>
            </a:extLst>
          </p:cNvPr>
          <p:cNvSpPr>
            <a:spLocks noGrp="1"/>
          </p:cNvSpPr>
          <p:nvPr>
            <p:ph type="dt" sz="half" idx="10"/>
          </p:nvPr>
        </p:nvSpPr>
        <p:spPr/>
        <p:txBody>
          <a:bodyPr/>
          <a:lstStyle>
            <a:lvl1pPr>
              <a:defRPr/>
            </a:lvl1pPr>
          </a:lstStyle>
          <a:p>
            <a:pPr>
              <a:defRPr/>
            </a:pPr>
            <a:fld id="{3FB24CDF-1820-448E-9508-6E0382FC54CC}" type="datetimeFigureOut">
              <a:rPr lang="en-GB"/>
              <a:pPr>
                <a:defRPr/>
              </a:pPr>
              <a:t>24/11/2025</a:t>
            </a:fld>
            <a:endParaRPr lang="en-GB" dirty="0"/>
          </a:p>
        </p:txBody>
      </p:sp>
      <p:sp>
        <p:nvSpPr>
          <p:cNvPr id="4" name="Slide Number Placeholder 5">
            <a:extLst>
              <a:ext uri="{FF2B5EF4-FFF2-40B4-BE49-F238E27FC236}">
                <a16:creationId xmlns:a16="http://schemas.microsoft.com/office/drawing/2014/main" id="{AEE290B6-3353-7ADB-BCB4-7EE230001BA7}"/>
              </a:ext>
            </a:extLst>
          </p:cNvPr>
          <p:cNvSpPr>
            <a:spLocks noGrp="1"/>
          </p:cNvSpPr>
          <p:nvPr>
            <p:ph type="sldNum" sz="quarter" idx="11"/>
          </p:nvPr>
        </p:nvSpPr>
        <p:spPr/>
        <p:txBody>
          <a:bodyPr/>
          <a:lstStyle>
            <a:lvl1pPr>
              <a:defRPr/>
            </a:lvl1pPr>
          </a:lstStyle>
          <a:p>
            <a:pPr>
              <a:defRPr/>
            </a:pPr>
            <a:fld id="{FDD55BA7-3632-456F-8427-EE99AE9D9840}" type="slidenum">
              <a:rPr lang="en-GB"/>
              <a:pPr>
                <a:defRPr/>
              </a:pPr>
              <a:t>‹#›</a:t>
            </a:fld>
            <a:endParaRPr lang="en-GB" dirty="0"/>
          </a:p>
        </p:txBody>
      </p:sp>
    </p:spTree>
    <p:extLst>
      <p:ext uri="{BB962C8B-B14F-4D97-AF65-F5344CB8AC3E}">
        <p14:creationId xmlns:p14="http://schemas.microsoft.com/office/powerpoint/2010/main" val="1512063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E88D4AD-AF2A-CED9-CF21-B93228077348}"/>
              </a:ext>
            </a:extLst>
          </p:cNvPr>
          <p:cNvSpPr>
            <a:spLocks noGrp="1"/>
          </p:cNvSpPr>
          <p:nvPr>
            <p:ph type="dt" sz="half" idx="10"/>
          </p:nvPr>
        </p:nvSpPr>
        <p:spPr/>
        <p:txBody>
          <a:bodyPr/>
          <a:lstStyle>
            <a:lvl1pPr>
              <a:defRPr/>
            </a:lvl1pPr>
          </a:lstStyle>
          <a:p>
            <a:pPr>
              <a:defRPr/>
            </a:pPr>
            <a:fld id="{93CE4EA7-5D32-475C-AE3D-383E7180DC10}" type="datetimeFigureOut">
              <a:rPr lang="en-GB"/>
              <a:pPr>
                <a:defRPr/>
              </a:pPr>
              <a:t>24/11/2025</a:t>
            </a:fld>
            <a:endParaRPr lang="en-GB" dirty="0"/>
          </a:p>
        </p:txBody>
      </p:sp>
      <p:sp>
        <p:nvSpPr>
          <p:cNvPr id="3" name="Slide Number Placeholder 5">
            <a:extLst>
              <a:ext uri="{FF2B5EF4-FFF2-40B4-BE49-F238E27FC236}">
                <a16:creationId xmlns:a16="http://schemas.microsoft.com/office/drawing/2014/main" id="{1AF9C74D-93C7-AB0E-68FD-5F530245D087}"/>
              </a:ext>
            </a:extLst>
          </p:cNvPr>
          <p:cNvSpPr>
            <a:spLocks noGrp="1"/>
          </p:cNvSpPr>
          <p:nvPr>
            <p:ph type="sldNum" sz="quarter" idx="11"/>
          </p:nvPr>
        </p:nvSpPr>
        <p:spPr/>
        <p:txBody>
          <a:bodyPr/>
          <a:lstStyle>
            <a:lvl1pPr>
              <a:defRPr/>
            </a:lvl1pPr>
          </a:lstStyle>
          <a:p>
            <a:pPr>
              <a:defRPr/>
            </a:pPr>
            <a:fld id="{215A02AE-58F5-46FA-BC5D-FDB7EC708C4F}" type="slidenum">
              <a:rPr lang="en-GB"/>
              <a:pPr>
                <a:defRPr/>
              </a:pPr>
              <a:t>‹#›</a:t>
            </a:fld>
            <a:endParaRPr lang="en-GB" dirty="0"/>
          </a:p>
        </p:txBody>
      </p:sp>
    </p:spTree>
    <p:extLst>
      <p:ext uri="{BB962C8B-B14F-4D97-AF65-F5344CB8AC3E}">
        <p14:creationId xmlns:p14="http://schemas.microsoft.com/office/powerpoint/2010/main" val="3903611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E930075-FE32-E403-FD99-BF54FAB03091}"/>
              </a:ext>
            </a:extLst>
          </p:cNvPr>
          <p:cNvSpPr>
            <a:spLocks noGrp="1"/>
          </p:cNvSpPr>
          <p:nvPr>
            <p:ph type="dt" sz="half" idx="10"/>
          </p:nvPr>
        </p:nvSpPr>
        <p:spPr/>
        <p:txBody>
          <a:bodyPr/>
          <a:lstStyle>
            <a:lvl1pPr>
              <a:defRPr/>
            </a:lvl1pPr>
          </a:lstStyle>
          <a:p>
            <a:pPr>
              <a:defRPr/>
            </a:pPr>
            <a:fld id="{F3703770-09D9-4424-A446-336F1E03A04F}" type="datetimeFigureOut">
              <a:rPr lang="en-GB"/>
              <a:pPr>
                <a:defRPr/>
              </a:pPr>
              <a:t>24/11/2025</a:t>
            </a:fld>
            <a:endParaRPr lang="en-GB" dirty="0"/>
          </a:p>
        </p:txBody>
      </p:sp>
      <p:sp>
        <p:nvSpPr>
          <p:cNvPr id="6" name="Slide Number Placeholder 5">
            <a:extLst>
              <a:ext uri="{FF2B5EF4-FFF2-40B4-BE49-F238E27FC236}">
                <a16:creationId xmlns:a16="http://schemas.microsoft.com/office/drawing/2014/main" id="{D0C3BA44-B72A-F78B-91C6-D9B5FCE71DA7}"/>
              </a:ext>
            </a:extLst>
          </p:cNvPr>
          <p:cNvSpPr>
            <a:spLocks noGrp="1"/>
          </p:cNvSpPr>
          <p:nvPr>
            <p:ph type="sldNum" sz="quarter" idx="11"/>
          </p:nvPr>
        </p:nvSpPr>
        <p:spPr/>
        <p:txBody>
          <a:bodyPr/>
          <a:lstStyle>
            <a:lvl1pPr>
              <a:defRPr/>
            </a:lvl1pPr>
          </a:lstStyle>
          <a:p>
            <a:pPr>
              <a:defRPr/>
            </a:pPr>
            <a:fld id="{CCCF4839-DC8C-473E-8B97-AEB5DA2C9EF1}" type="slidenum">
              <a:rPr lang="en-GB"/>
              <a:pPr>
                <a:defRPr/>
              </a:pPr>
              <a:t>‹#›</a:t>
            </a:fld>
            <a:endParaRPr lang="en-GB" dirty="0"/>
          </a:p>
        </p:txBody>
      </p:sp>
    </p:spTree>
    <p:extLst>
      <p:ext uri="{BB962C8B-B14F-4D97-AF65-F5344CB8AC3E}">
        <p14:creationId xmlns:p14="http://schemas.microsoft.com/office/powerpoint/2010/main" val="1314772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0DCD01B-982A-CE40-8112-444FED453539}"/>
              </a:ext>
            </a:extLst>
          </p:cNvPr>
          <p:cNvSpPr>
            <a:spLocks noGrp="1"/>
          </p:cNvSpPr>
          <p:nvPr>
            <p:ph type="dt" sz="half" idx="10"/>
          </p:nvPr>
        </p:nvSpPr>
        <p:spPr/>
        <p:txBody>
          <a:bodyPr/>
          <a:lstStyle>
            <a:lvl1pPr>
              <a:defRPr/>
            </a:lvl1pPr>
          </a:lstStyle>
          <a:p>
            <a:pPr>
              <a:defRPr/>
            </a:pPr>
            <a:fld id="{4B5AD45D-EEBA-45F5-A305-2B8A096ADD2E}" type="datetimeFigureOut">
              <a:rPr lang="en-GB"/>
              <a:pPr>
                <a:defRPr/>
              </a:pPr>
              <a:t>24/11/2025</a:t>
            </a:fld>
            <a:endParaRPr lang="en-GB" dirty="0"/>
          </a:p>
        </p:txBody>
      </p:sp>
      <p:sp>
        <p:nvSpPr>
          <p:cNvPr id="6" name="Slide Number Placeholder 5">
            <a:extLst>
              <a:ext uri="{FF2B5EF4-FFF2-40B4-BE49-F238E27FC236}">
                <a16:creationId xmlns:a16="http://schemas.microsoft.com/office/drawing/2014/main" id="{81768B78-A2CA-E9DD-F7ED-3AEDBCAD40A8}"/>
              </a:ext>
            </a:extLst>
          </p:cNvPr>
          <p:cNvSpPr>
            <a:spLocks noGrp="1"/>
          </p:cNvSpPr>
          <p:nvPr>
            <p:ph type="sldNum" sz="quarter" idx="11"/>
          </p:nvPr>
        </p:nvSpPr>
        <p:spPr/>
        <p:txBody>
          <a:bodyPr/>
          <a:lstStyle>
            <a:lvl1pPr>
              <a:defRPr/>
            </a:lvl1pPr>
          </a:lstStyle>
          <a:p>
            <a:pPr>
              <a:defRPr/>
            </a:pPr>
            <a:fld id="{B037E79B-E829-45D6-B8CB-C64ACE885A50}" type="slidenum">
              <a:rPr lang="en-GB"/>
              <a:pPr>
                <a:defRPr/>
              </a:pPr>
              <a:t>‹#›</a:t>
            </a:fld>
            <a:endParaRPr lang="en-GB" dirty="0"/>
          </a:p>
        </p:txBody>
      </p:sp>
    </p:spTree>
    <p:extLst>
      <p:ext uri="{BB962C8B-B14F-4D97-AF65-F5344CB8AC3E}">
        <p14:creationId xmlns:p14="http://schemas.microsoft.com/office/powerpoint/2010/main" val="1068324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7681E7-DB1E-C739-4256-AADCBECB9134}"/>
              </a:ext>
            </a:extLst>
          </p:cNvPr>
          <p:cNvSpPr>
            <a:spLocks noGrp="1"/>
          </p:cNvSpPr>
          <p:nvPr>
            <p:ph type="dt" sz="half" idx="10"/>
          </p:nvPr>
        </p:nvSpPr>
        <p:spPr/>
        <p:txBody>
          <a:bodyPr/>
          <a:lstStyle>
            <a:lvl1pPr>
              <a:defRPr/>
            </a:lvl1pPr>
          </a:lstStyle>
          <a:p>
            <a:pPr>
              <a:defRPr/>
            </a:pPr>
            <a:fld id="{1EEC9FF8-EF80-4417-97F3-0D3D60DF7520}" type="datetimeFigureOut">
              <a:rPr lang="en-GB"/>
              <a:pPr>
                <a:defRPr/>
              </a:pPr>
              <a:t>24/11/2025</a:t>
            </a:fld>
            <a:endParaRPr lang="en-GB" dirty="0"/>
          </a:p>
        </p:txBody>
      </p:sp>
      <p:sp>
        <p:nvSpPr>
          <p:cNvPr id="5" name="Slide Number Placeholder 5">
            <a:extLst>
              <a:ext uri="{FF2B5EF4-FFF2-40B4-BE49-F238E27FC236}">
                <a16:creationId xmlns:a16="http://schemas.microsoft.com/office/drawing/2014/main" id="{EE1DC2B8-AFC1-85AE-CF9D-1FA074B9A709}"/>
              </a:ext>
            </a:extLst>
          </p:cNvPr>
          <p:cNvSpPr>
            <a:spLocks noGrp="1"/>
          </p:cNvSpPr>
          <p:nvPr>
            <p:ph type="sldNum" sz="quarter" idx="11"/>
          </p:nvPr>
        </p:nvSpPr>
        <p:spPr/>
        <p:txBody>
          <a:bodyPr/>
          <a:lstStyle>
            <a:lvl1pPr>
              <a:defRPr/>
            </a:lvl1pPr>
          </a:lstStyle>
          <a:p>
            <a:pPr>
              <a:defRPr/>
            </a:pPr>
            <a:fld id="{260B1AC1-1BFE-4CAF-88DF-48EFD4E54DC4}" type="slidenum">
              <a:rPr lang="en-GB"/>
              <a:pPr>
                <a:defRPr/>
              </a:pPr>
              <a:t>‹#›</a:t>
            </a:fld>
            <a:endParaRPr lang="en-GB" dirty="0"/>
          </a:p>
        </p:txBody>
      </p:sp>
    </p:spTree>
    <p:extLst>
      <p:ext uri="{BB962C8B-B14F-4D97-AF65-F5344CB8AC3E}">
        <p14:creationId xmlns:p14="http://schemas.microsoft.com/office/powerpoint/2010/main" val="2183944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28C5FF-86C4-9D94-8CA8-FCA8BA823CAE}"/>
              </a:ext>
            </a:extLst>
          </p:cNvPr>
          <p:cNvSpPr>
            <a:spLocks noGrp="1"/>
          </p:cNvSpPr>
          <p:nvPr>
            <p:ph type="dt" sz="half" idx="10"/>
          </p:nvPr>
        </p:nvSpPr>
        <p:spPr/>
        <p:txBody>
          <a:bodyPr/>
          <a:lstStyle>
            <a:lvl1pPr>
              <a:defRPr/>
            </a:lvl1pPr>
          </a:lstStyle>
          <a:p>
            <a:pPr>
              <a:defRPr/>
            </a:pPr>
            <a:fld id="{1B64A2DB-D95D-4742-A846-72B3F240663D}" type="datetimeFigureOut">
              <a:rPr lang="en-GB"/>
              <a:pPr>
                <a:defRPr/>
              </a:pPr>
              <a:t>24/11/2025</a:t>
            </a:fld>
            <a:endParaRPr lang="en-GB" dirty="0"/>
          </a:p>
        </p:txBody>
      </p:sp>
      <p:sp>
        <p:nvSpPr>
          <p:cNvPr id="5" name="Slide Number Placeholder 5">
            <a:extLst>
              <a:ext uri="{FF2B5EF4-FFF2-40B4-BE49-F238E27FC236}">
                <a16:creationId xmlns:a16="http://schemas.microsoft.com/office/drawing/2014/main" id="{225A2C58-39B7-BF2D-2AA6-6AF80F645C4C}"/>
              </a:ext>
            </a:extLst>
          </p:cNvPr>
          <p:cNvSpPr>
            <a:spLocks noGrp="1"/>
          </p:cNvSpPr>
          <p:nvPr>
            <p:ph type="sldNum" sz="quarter" idx="11"/>
          </p:nvPr>
        </p:nvSpPr>
        <p:spPr/>
        <p:txBody>
          <a:bodyPr/>
          <a:lstStyle>
            <a:lvl1pPr>
              <a:defRPr/>
            </a:lvl1pPr>
          </a:lstStyle>
          <a:p>
            <a:pPr>
              <a:defRPr/>
            </a:pPr>
            <a:fld id="{BDFA0245-2BDF-476A-847B-C85C9262B651}" type="slidenum">
              <a:rPr lang="en-GB"/>
              <a:pPr>
                <a:defRPr/>
              </a:pPr>
              <a:t>‹#›</a:t>
            </a:fld>
            <a:endParaRPr lang="en-GB" dirty="0"/>
          </a:p>
        </p:txBody>
      </p:sp>
    </p:spTree>
    <p:extLst>
      <p:ext uri="{BB962C8B-B14F-4D97-AF65-F5344CB8AC3E}">
        <p14:creationId xmlns:p14="http://schemas.microsoft.com/office/powerpoint/2010/main" val="3377955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66797F1-001B-C6EA-7194-8FD3BF1F5A08}"/>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E6F4FB0-1A84-DCF2-BFB8-9583C7B5D036}"/>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635AD13-6171-6881-C3FA-D152E036AB93}"/>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8D6D2D7F-CDFA-4C6E-899B-363C3C15B9C7}" type="datetimeFigureOut">
              <a:rPr lang="en-GB"/>
              <a:pPr>
                <a:defRPr/>
              </a:pPr>
              <a:t>24/11/2025</a:t>
            </a:fld>
            <a:endParaRPr lang="en-GB" dirty="0"/>
          </a:p>
        </p:txBody>
      </p:sp>
      <p:sp>
        <p:nvSpPr>
          <p:cNvPr id="6" name="Slide Number Placeholder 5">
            <a:extLst>
              <a:ext uri="{FF2B5EF4-FFF2-40B4-BE49-F238E27FC236}">
                <a16:creationId xmlns:a16="http://schemas.microsoft.com/office/drawing/2014/main" id="{259BA879-6433-6009-EB9A-1A9570EC0CE9}"/>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53F80710-40FC-42D8-B37B-2A4AA5E7D954}"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88XuX-AFBwY" TargetMode="External"/><Relationship Id="rId2" Type="http://schemas.openxmlformats.org/officeDocument/2006/relationships/slideLayout" Target="../slideLayouts/slideLayout4.xml"/><Relationship Id="rId1" Type="http://schemas.openxmlformats.org/officeDocument/2006/relationships/video" Target="https://www.youtube.com/embed/88XuX-AFBwY?feature=oembed"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nhs.uk/nhs-app/about-the-nhs-app/" TargetMode="External"/><Relationship Id="rId13" Type="http://schemas.openxmlformats.org/officeDocument/2006/relationships/hyperlink" Target="https://doi.org/10.3390/ijerph21111430" TargetMode="External"/><Relationship Id="rId3" Type="http://schemas.openxmlformats.org/officeDocument/2006/relationships/hyperlink" Target="https://www.health.org.uk/reports-and-analysis/analysis/electronic-patient-records-nhs-strategy?utm_source=chatgpt.com" TargetMode="External"/><Relationship Id="rId7" Type="http://schemas.openxmlformats.org/officeDocument/2006/relationships/hyperlink" Target="https://www.kingsfund.org.uk/insight-and-analysis/long-reads/exclusion-inclusion-digital-health-care?utm_" TargetMode="External"/><Relationship Id="rId12" Type="http://schemas.openxmlformats.org/officeDocument/2006/relationships/hyperlink" Target="https://www.england.nhs.uk/long-read/shared-care-records/?utm_" TargetMode="External"/><Relationship Id="rId2" Type="http://schemas.openxmlformats.org/officeDocument/2006/relationships/hyperlink" Target="https://www.gov.uk/government/publications/10-year-health-plan-for-england-fit-for-the-future/fit-for-the-future-10-year-health-plan-for-england-executive-summary" TargetMode="External"/><Relationship Id="rId1" Type="http://schemas.openxmlformats.org/officeDocument/2006/relationships/slideLayout" Target="../slideLayouts/slideLayout2.xml"/><Relationship Id="rId6" Type="http://schemas.openxmlformats.org/officeDocument/2006/relationships/hyperlink" Target="https://medtechnews.uk/research-reports/digital-maturity-in-the-nhs-assessing-the-landscape-challenges-and-strategies-for-transformation/" TargetMode="External"/><Relationship Id="rId11" Type="http://schemas.openxmlformats.org/officeDocument/2006/relationships/hyperlink" Target="https://www.england.nhs.uk/long-read/nhs-long-term-workforce-plan-2/?utm_source=chatgpt.com" TargetMode="External"/><Relationship Id="rId5" Type="http://schemas.openxmlformats.org/officeDocument/2006/relationships/hyperlink" Target="https://doi.org/10.2196/37631" TargetMode="External"/><Relationship Id="rId10" Type="http://schemas.openxmlformats.org/officeDocument/2006/relationships/hyperlink" Target="https://www.england.nhs.uk/long-read/purpose-of-the-gp-electronic-health-record/" TargetMode="External"/><Relationship Id="rId4" Type="http://schemas.openxmlformats.org/officeDocument/2006/relationships/hyperlink" Target="https://www.hfma.org.uk/system/files/2025-09/implementing-an-electronic-patient-record-9192.pdf" TargetMode="External"/><Relationship Id="rId9" Type="http://schemas.openxmlformats.org/officeDocument/2006/relationships/hyperlink" Target="https://webarchive.nationalarchives.gov.uk/ukgwa/20230418120748mp_/https:/www.longtermplan.nhs.uk/wp-content/uploads/2019/08/nhs-long-term-plan-version-1.2.pdf#page=1.00&amp;gsr=0" TargetMode="External"/><Relationship Id="rId14" Type="http://schemas.openxmlformats.org/officeDocument/2006/relationships/hyperlink" Target="https://www.legislation.gov.uk/ukpga/2018/12/pdfs/ukpga_20180012_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6B2FC67-C0C9-0E5E-43F2-45E217EA70DB}"/>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00651FD6-23A2-5606-8108-C56519F366EF}"/>
              </a:ext>
            </a:extLst>
          </p:cNvPr>
          <p:cNvSpPr>
            <a:spLocks noGrp="1"/>
          </p:cNvSpPr>
          <p:nvPr>
            <p:ph type="ctrTitle"/>
          </p:nvPr>
        </p:nvSpPr>
        <p:spPr>
          <a:xfrm>
            <a:off x="611188" y="1304925"/>
            <a:ext cx="8353425" cy="4248150"/>
          </a:xfrm>
        </p:spPr>
        <p:txBody>
          <a:bodyPr rtlCol="0">
            <a:normAutofit/>
          </a:bodyPr>
          <a:lstStyle/>
          <a:p>
            <a:pPr eaLnBrk="1" fontAlgn="auto" hangingPunct="1">
              <a:spcAft>
                <a:spcPts val="0"/>
              </a:spcAft>
              <a:defRPr/>
            </a:pPr>
            <a:r>
              <a:rPr lang="en-GB" sz="4000" b="1" dirty="0">
                <a:solidFill>
                  <a:schemeClr val="accent2">
                    <a:lumMod val="20000"/>
                    <a:lumOff val="80000"/>
                  </a:schemeClr>
                </a:solidFill>
              </a:rPr>
              <a:t>Digital Transformation in the Health and Care Professions (BMHP6026)</a:t>
            </a:r>
            <a:br>
              <a:rPr lang="en-GB" sz="3200" b="1" dirty="0">
                <a:solidFill>
                  <a:schemeClr val="accent2">
                    <a:lumMod val="20000"/>
                    <a:lumOff val="80000"/>
                  </a:schemeClr>
                </a:solidFill>
              </a:rPr>
            </a:br>
            <a:r>
              <a:rPr lang="en-GB" sz="3200" b="1" dirty="0">
                <a:solidFill>
                  <a:schemeClr val="accent2">
                    <a:lumMod val="20000"/>
                    <a:lumOff val="80000"/>
                  </a:schemeClr>
                </a:solidFill>
              </a:rPr>
              <a:t>Component 2 Assessment </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Student name: Wahida Nagi</a:t>
            </a:r>
            <a:br>
              <a:rPr lang="en-GB" sz="3200" b="1" dirty="0">
                <a:solidFill>
                  <a:schemeClr val="accent2">
                    <a:lumMod val="20000"/>
                    <a:lumOff val="80000"/>
                  </a:schemeClr>
                </a:solidFill>
              </a:rPr>
            </a:br>
            <a:r>
              <a:rPr lang="en-GB" sz="3200" b="1" dirty="0">
                <a:solidFill>
                  <a:schemeClr val="accent2">
                    <a:lumMod val="20000"/>
                    <a:lumOff val="80000"/>
                  </a:schemeClr>
                </a:solidFill>
              </a:rPr>
              <a:t>Student ID:2245076</a:t>
            </a:r>
            <a:endParaRPr lang="en-GB" altLang="en-US" sz="22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E025F5EE-B58F-F883-3A37-3EC993C759D7}"/>
              </a:ext>
            </a:extLst>
          </p:cNvPr>
          <p:cNvSpPr>
            <a:spLocks noGrp="1" noChangeArrowheads="1"/>
          </p:cNvSpPr>
          <p:nvPr>
            <p:ph type="title"/>
          </p:nvPr>
        </p:nvSpPr>
        <p:spPr/>
        <p:txBody>
          <a:bodyPr/>
          <a:lstStyle/>
          <a:p>
            <a:r>
              <a:rPr lang="en-GB" altLang="en-US" b="1"/>
              <a:t>Use of AI Acknowledgement</a:t>
            </a:r>
          </a:p>
        </p:txBody>
      </p:sp>
      <p:sp>
        <p:nvSpPr>
          <p:cNvPr id="8195" name="Content Placeholder 2">
            <a:extLst>
              <a:ext uri="{FF2B5EF4-FFF2-40B4-BE49-F238E27FC236}">
                <a16:creationId xmlns:a16="http://schemas.microsoft.com/office/drawing/2014/main" id="{16A2C156-349C-C8F3-3EA2-C0718E7CBE54}"/>
              </a:ext>
            </a:extLst>
          </p:cNvPr>
          <p:cNvSpPr>
            <a:spLocks noGrp="1" noChangeArrowheads="1"/>
          </p:cNvSpPr>
          <p:nvPr>
            <p:ph idx="1"/>
          </p:nvPr>
        </p:nvSpPr>
        <p:spPr>
          <a:xfrm>
            <a:off x="457200" y="1600200"/>
            <a:ext cx="8229600" cy="3916363"/>
          </a:xfrm>
        </p:spPr>
        <p:txBody>
          <a:bodyPr/>
          <a:lstStyle/>
          <a:p>
            <a:pPr marL="0" indent="0">
              <a:lnSpc>
                <a:spcPct val="150000"/>
              </a:lnSpc>
              <a:buNone/>
            </a:pPr>
            <a:r>
              <a:rPr lang="en-GB" sz="1800" dirty="0">
                <a:latin typeface="Arial" panose="020B0604020202020204" pitchFamily="34" charset="0"/>
                <a:cs typeface="Arial" panose="020B0604020202020204" pitchFamily="34" charset="0"/>
              </a:rPr>
              <a:t>I acknowledge the use of AI tools, including ChatGPT, to support the summarisation, structuring, and refinement of content in this assessment. All generated material has been reviewed and adapted to ensure accuracy and compliance with academic integrity guidelines.</a:t>
            </a:r>
            <a:endParaRPr lang="en-GB" altLang="en-US" sz="18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DBB567D5-EDC2-9981-5E55-CBC0B34B5E92}"/>
              </a:ext>
            </a:extLst>
          </p:cNvPr>
          <p:cNvSpPr>
            <a:spLocks noGrp="1" noChangeArrowheads="1"/>
          </p:cNvSpPr>
          <p:nvPr>
            <p:ph type="title"/>
          </p:nvPr>
        </p:nvSpPr>
        <p:spPr>
          <a:xfrm>
            <a:off x="457200" y="274638"/>
            <a:ext cx="8229600" cy="1143000"/>
          </a:xfrm>
        </p:spPr>
        <p:txBody>
          <a:bodyPr wrap="square" anchor="ctr">
            <a:normAutofit/>
          </a:bodyPr>
          <a:lstStyle/>
          <a:p>
            <a:pPr eaLnBrk="1" hangingPunct="1"/>
            <a:r>
              <a:rPr lang="en-GB" altLang="en-US" b="1" dirty="0"/>
              <a:t>Introduction</a:t>
            </a:r>
          </a:p>
        </p:txBody>
      </p:sp>
      <p:sp>
        <p:nvSpPr>
          <p:cNvPr id="2" name="Rectangle 4">
            <a:extLst>
              <a:ext uri="{FF2B5EF4-FFF2-40B4-BE49-F238E27FC236}">
                <a16:creationId xmlns:a16="http://schemas.microsoft.com/office/drawing/2014/main" id="{DCEEB399-CE43-6EBB-111E-F7CC77B71D78}"/>
              </a:ext>
            </a:extLst>
          </p:cNvPr>
          <p:cNvSpPr>
            <a:spLocks noGrp="1" noChangeArrowheads="1"/>
          </p:cNvSpPr>
          <p:nvPr>
            <p:ph sz="half" idx="1"/>
          </p:nvPr>
        </p:nvSpPr>
        <p:spPr bwMode="auto">
          <a:xfrm>
            <a:off x="457200" y="1556793"/>
            <a:ext cx="4546848" cy="4032448"/>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a:bodyPr>
          <a:lstStyle/>
          <a:p>
            <a:pPr marR="0" lvl="0" defTabSz="914400" rtl="0" eaLnBrk="0" fontAlgn="base" latinLnBrk="0" hangingPunct="0">
              <a:lnSpc>
                <a:spcPct val="150000"/>
              </a:lnSpc>
              <a:spcBef>
                <a:spcPct val="0"/>
              </a:spcBef>
              <a:spcAft>
                <a:spcPts val="600"/>
              </a:spcAft>
              <a:buClrTx/>
              <a:buSzTx/>
              <a:buFont typeface="Wingdings" panose="05000000000000000000" pitchFamily="2" charset="2"/>
              <a:buChar char="§"/>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EHRs are secure digital systems </a:t>
            </a:r>
            <a:endParaRPr lang="en-US" altLang="en-US" sz="1600" dirty="0">
              <a:latin typeface="Arial" panose="020B0604020202020204" pitchFamily="34" charset="0"/>
              <a:cs typeface="Arial" panose="020B0604020202020204" pitchFamily="34" charset="0"/>
            </a:endParaRPr>
          </a:p>
          <a:p>
            <a:pPr marR="0" lvl="0" defTabSz="914400" rtl="0" eaLnBrk="0" fontAlgn="base" latinLnBrk="0" hangingPunct="0">
              <a:lnSpc>
                <a:spcPct val="150000"/>
              </a:lnSpc>
              <a:spcBef>
                <a:spcPct val="0"/>
              </a:spcBef>
              <a:spcAft>
                <a:spcPts val="600"/>
              </a:spcAft>
              <a:buClrTx/>
              <a:buSzTx/>
              <a:buFont typeface="Wingdings" panose="05000000000000000000" pitchFamily="2" charset="2"/>
              <a:buChar char="§"/>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HER store and share patient information across health and social care services.</a:t>
            </a:r>
          </a:p>
          <a:p>
            <a:pPr marR="0" lvl="0" defTabSz="914400" rtl="0" eaLnBrk="0" fontAlgn="base" latinLnBrk="0" hangingPunct="0">
              <a:lnSpc>
                <a:spcPct val="150000"/>
              </a:lnSpc>
              <a:spcBef>
                <a:spcPct val="0"/>
              </a:spcBef>
              <a:spcAft>
                <a:spcPts val="600"/>
              </a:spcAft>
              <a:buClrTx/>
              <a:buSzTx/>
              <a:buFont typeface="Wingdings" panose="05000000000000000000" pitchFamily="2" charset="2"/>
              <a:buChar char="§"/>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They replace traditional paper records and provide a single, accurate, and accessible source of clinical information</a:t>
            </a:r>
            <a:r>
              <a:rPr lang="en-US" altLang="en-US" sz="1600" dirty="0">
                <a:latin typeface="Arial" panose="020B0604020202020204" pitchFamily="34" charset="0"/>
                <a:cs typeface="Arial" panose="020B0604020202020204" pitchFamily="34" charset="0"/>
              </a:rPr>
              <a:t> (HFMA, 2025).</a:t>
            </a:r>
            <a:endParaRPr kumimoji="0" lang="en-US" altLang="en-US" sz="1600" b="0" i="0" u="none" strike="noStrike" cap="none" normalizeH="0" baseline="0" dirty="0">
              <a:ln>
                <a:noFill/>
              </a:ln>
              <a:effectLst/>
              <a:latin typeface="Arial" panose="020B0604020202020204" pitchFamily="34" charset="0"/>
              <a:cs typeface="Arial" panose="020B0604020202020204" pitchFamily="34" charset="0"/>
            </a:endParaRPr>
          </a:p>
          <a:p>
            <a:pPr lvl="0">
              <a:lnSpc>
                <a:spcPct val="150000"/>
              </a:lnSpc>
              <a:spcBef>
                <a:spcPct val="0"/>
              </a:spcBef>
              <a:spcAft>
                <a:spcPts val="600"/>
              </a:spcAft>
              <a:buFont typeface="Wingdings" panose="05000000000000000000" pitchFamily="2" charset="2"/>
              <a:buChar char="§"/>
            </a:pPr>
            <a:r>
              <a:rPr lang="en-GB" sz="1600" dirty="0">
                <a:latin typeface="Arial" panose="020B0604020202020204" pitchFamily="34" charset="0"/>
                <a:cs typeface="Arial" panose="020B0604020202020204" pitchFamily="34" charset="0"/>
              </a:rPr>
              <a:t>EHRs have been used in the UK since the early 2000s, with large-scale adoption accelerating from 2015 under national digital strategies (NHS England, 2019).</a:t>
            </a:r>
            <a:endParaRPr kumimoji="0" lang="en-US" altLang="en-US" sz="1600" b="0" i="0" u="none" strike="noStrike" cap="none" normalizeH="0" baseline="0" dirty="0">
              <a:ln>
                <a:noFill/>
              </a:ln>
              <a:effectLst/>
              <a:latin typeface="Arial" panose="020B0604020202020204" pitchFamily="34" charset="0"/>
              <a:cs typeface="Arial" panose="020B0604020202020204" pitchFamily="34" charset="0"/>
            </a:endParaRPr>
          </a:p>
        </p:txBody>
      </p:sp>
      <p:pic>
        <p:nvPicPr>
          <p:cNvPr id="9222" name="Picture 6" descr="Health Record stock photo. Image of care, ouch, clinic - 114688">
            <a:extLst>
              <a:ext uri="{FF2B5EF4-FFF2-40B4-BE49-F238E27FC236}">
                <a16:creationId xmlns:a16="http://schemas.microsoft.com/office/drawing/2014/main" id="{09C6DFAB-E53A-243C-0ACA-C3B99963A41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004048" y="1556793"/>
            <a:ext cx="4104456" cy="338598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70ED29D-816E-DE9F-E82C-75D3551CF09F}"/>
              </a:ext>
            </a:extLst>
          </p:cNvPr>
          <p:cNvSpPr>
            <a:spLocks noGrp="1"/>
          </p:cNvSpPr>
          <p:nvPr>
            <p:ph type="title"/>
          </p:nvPr>
        </p:nvSpPr>
        <p:spPr>
          <a:xfrm>
            <a:off x="827584" y="4869160"/>
            <a:ext cx="8229600" cy="1143000"/>
          </a:xfrm>
        </p:spPr>
        <p:txBody>
          <a:bodyPr vert="horz" wrap="square" lIns="91440" tIns="45720" rIns="91440" bIns="45720" numCol="1" anchor="ctr" anchorCtr="0" compatLnSpc="1">
            <a:prstTxWarp prst="textNoShape">
              <a:avLst/>
            </a:prstTxWarp>
            <a:normAutofit/>
          </a:bodyPr>
          <a:lstStyle/>
          <a:p>
            <a:r>
              <a:rPr lang="en-US" altLang="en-US" sz="1400" b="0" dirty="0">
                <a:hlinkClick r:id="rId3"/>
              </a:rPr>
              <a:t>https://youtu.be/88XuX-AFBwY</a:t>
            </a:r>
            <a:endParaRPr lang="en-US" sz="1400" dirty="0"/>
          </a:p>
        </p:txBody>
      </p:sp>
      <p:pic>
        <p:nvPicPr>
          <p:cNvPr id="4" name="Online Media 3" title="Sharing Your Electronic Health Record (EHR)">
            <a:hlinkClick r:id="" action="ppaction://media"/>
            <a:extLst>
              <a:ext uri="{FF2B5EF4-FFF2-40B4-BE49-F238E27FC236}">
                <a16:creationId xmlns:a16="http://schemas.microsoft.com/office/drawing/2014/main" id="{B69351A2-8DC1-33B0-0BE2-4513A5926E57}"/>
              </a:ext>
            </a:extLst>
          </p:cNvPr>
          <p:cNvPicPr>
            <a:picLocks noRot="1" noChangeAspect="1"/>
          </p:cNvPicPr>
          <p:nvPr>
            <a:videoFile r:link="rId1"/>
          </p:nvPr>
        </p:nvPicPr>
        <p:blipFill>
          <a:blip r:embed="rId4"/>
          <a:stretch>
            <a:fillRect/>
          </a:stretch>
        </p:blipFill>
        <p:spPr>
          <a:xfrm>
            <a:off x="19681" y="1412776"/>
            <a:ext cx="6117494" cy="3456384"/>
          </a:xfrm>
          <a:prstGeom prst="rect">
            <a:avLst/>
          </a:prstGeom>
          <a:noFill/>
        </p:spPr>
      </p:pic>
      <p:sp>
        <p:nvSpPr>
          <p:cNvPr id="3" name="TextBox 2">
            <a:extLst>
              <a:ext uri="{FF2B5EF4-FFF2-40B4-BE49-F238E27FC236}">
                <a16:creationId xmlns:a16="http://schemas.microsoft.com/office/drawing/2014/main" id="{F45ADE3B-9382-6BC5-E441-F146DB8081B0}"/>
              </a:ext>
            </a:extLst>
          </p:cNvPr>
          <p:cNvSpPr txBox="1"/>
          <p:nvPr/>
        </p:nvSpPr>
        <p:spPr bwMode="auto">
          <a:xfrm>
            <a:off x="6156176" y="1196752"/>
            <a:ext cx="2901008" cy="4392489"/>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a:spcBef>
                <a:spcPct val="20000"/>
              </a:spcBef>
              <a:buFont typeface="Arial" panose="020B0604020202020204" pitchFamily="34" charset="0"/>
              <a:buChar char="•"/>
            </a:pPr>
            <a:r>
              <a:rPr lang="en-US" altLang="en-US" sz="2800" dirty="0">
                <a:latin typeface="+mn-lt"/>
              </a:rPr>
              <a:t>short video demonstrating how EHR systems work and how clinicians use them in real time</a:t>
            </a:r>
            <a:endParaRPr lang="en-US" sz="2800" dirty="0">
              <a:latin typeface="+mn-lt"/>
            </a:endParaRPr>
          </a:p>
        </p:txBody>
      </p:sp>
    </p:spTree>
    <p:extLst>
      <p:ext uri="{BB962C8B-B14F-4D97-AF65-F5344CB8AC3E}">
        <p14:creationId xmlns:p14="http://schemas.microsoft.com/office/powerpoint/2010/main" val="784609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3FDF695-B100-5CB9-AFDE-19E094163A7C}"/>
              </a:ext>
            </a:extLst>
          </p:cNvPr>
          <p:cNvSpPr>
            <a:spLocks noGrp="1" noChangeArrowheads="1"/>
          </p:cNvSpPr>
          <p:nvPr>
            <p:ph type="title"/>
          </p:nvPr>
        </p:nvSpPr>
        <p:spPr>
          <a:xfrm>
            <a:off x="457200" y="44624"/>
            <a:ext cx="8229600" cy="1008112"/>
          </a:xfrm>
        </p:spPr>
        <p:txBody>
          <a:bodyPr wrap="square" anchor="ctr">
            <a:normAutofit/>
          </a:bodyPr>
          <a:lstStyle/>
          <a:p>
            <a:pPr eaLnBrk="1" hangingPunct="1"/>
            <a:r>
              <a:rPr lang="en-GB" altLang="en-US" b="1" dirty="0"/>
              <a:t>Impact on Workforce</a:t>
            </a:r>
          </a:p>
        </p:txBody>
      </p:sp>
      <p:pic>
        <p:nvPicPr>
          <p:cNvPr id="3" name="Picture 2">
            <a:extLst>
              <a:ext uri="{FF2B5EF4-FFF2-40B4-BE49-F238E27FC236}">
                <a16:creationId xmlns:a16="http://schemas.microsoft.com/office/drawing/2014/main" id="{29EEBD43-2B0D-2C99-F54C-2370ACD5AFE5}"/>
              </a:ext>
            </a:extLst>
          </p:cNvPr>
          <p:cNvPicPr>
            <a:picLocks noChangeAspect="1"/>
          </p:cNvPicPr>
          <p:nvPr/>
        </p:nvPicPr>
        <p:blipFill>
          <a:blip r:embed="rId2"/>
          <a:stretch>
            <a:fillRect/>
          </a:stretch>
        </p:blipFill>
        <p:spPr>
          <a:xfrm>
            <a:off x="5220072" y="1772816"/>
            <a:ext cx="3816424" cy="2831555"/>
          </a:xfrm>
          <a:prstGeom prst="rect">
            <a:avLst/>
          </a:prstGeom>
          <a:noFill/>
        </p:spPr>
      </p:pic>
      <p:sp>
        <p:nvSpPr>
          <p:cNvPr id="4" name="Rectangle 5">
            <a:extLst>
              <a:ext uri="{FF2B5EF4-FFF2-40B4-BE49-F238E27FC236}">
                <a16:creationId xmlns:a16="http://schemas.microsoft.com/office/drawing/2014/main" id="{38C817ED-AA89-2C9F-2413-D70EDD735611}"/>
              </a:ext>
            </a:extLst>
          </p:cNvPr>
          <p:cNvSpPr>
            <a:spLocks noGrp="1" noChangeArrowheads="1"/>
          </p:cNvSpPr>
          <p:nvPr>
            <p:ph sz="half" idx="1"/>
          </p:nvPr>
        </p:nvSpPr>
        <p:spPr bwMode="auto">
          <a:xfrm>
            <a:off x="35496" y="1015945"/>
            <a:ext cx="5112568" cy="45094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pPr>
            <a:r>
              <a:rPr lang="en-GB" sz="1400" dirty="0">
                <a:latin typeface="Arial" panose="020B0604020202020204" pitchFamily="34" charset="0"/>
                <a:cs typeface="Arial" panose="020B0604020202020204" pitchFamily="34" charset="0"/>
              </a:rPr>
              <a:t>EHRs enhanced information accessibility and clinical efficiency.</a:t>
            </a:r>
          </a:p>
          <a:p>
            <a:pPr>
              <a:lnSpc>
                <a:spcPct val="150000"/>
              </a:lnSpc>
            </a:pPr>
            <a:r>
              <a:rPr lang="en-GB" sz="1400" dirty="0">
                <a:latin typeface="Arial" panose="020B0604020202020204" pitchFamily="34" charset="0"/>
                <a:cs typeface="Arial" panose="020B0604020202020204" pitchFamily="34" charset="0"/>
              </a:rPr>
              <a:t>Digital transformation introduced new informatics-focused roles within the workforce.</a:t>
            </a:r>
          </a:p>
          <a:p>
            <a:pPr>
              <a:lnSpc>
                <a:spcPct val="150000"/>
              </a:lnSpc>
            </a:pPr>
            <a:r>
              <a:rPr lang="en-GB" sz="1400" dirty="0">
                <a:latin typeface="Arial" panose="020B0604020202020204" pitchFamily="34" charset="0"/>
                <a:cs typeface="Arial" panose="020B0604020202020204" pitchFamily="34" charset="0"/>
              </a:rPr>
              <a:t>Digital literacy disparities hindered consistent implementation (Provenzano et al., 2024).</a:t>
            </a:r>
          </a:p>
          <a:p>
            <a:pPr>
              <a:lnSpc>
                <a:spcPct val="150000"/>
              </a:lnSpc>
            </a:pPr>
            <a:r>
              <a:rPr lang="en-GB" sz="1400" dirty="0">
                <a:latin typeface="Arial" panose="020B0604020202020204" pitchFamily="34" charset="0"/>
                <a:cs typeface="Arial" panose="020B0604020202020204" pitchFamily="34" charset="0"/>
              </a:rPr>
              <a:t>EHR-induced workflow changes have affected multidisciplinary communication (</a:t>
            </a:r>
            <a:r>
              <a:rPr lang="en-GB" sz="1400" dirty="0" err="1">
                <a:latin typeface="Arial" panose="020B0604020202020204" pitchFamily="34" charset="0"/>
                <a:cs typeface="Arial" panose="020B0604020202020204" pitchFamily="34" charset="0"/>
              </a:rPr>
              <a:t>Isidori</a:t>
            </a:r>
            <a:r>
              <a:rPr lang="en-GB" sz="1400" dirty="0">
                <a:latin typeface="Arial" panose="020B0604020202020204" pitchFamily="34" charset="0"/>
                <a:cs typeface="Arial" panose="020B0604020202020204" pitchFamily="34" charset="0"/>
              </a:rPr>
              <a:t> et al., 2022).</a:t>
            </a:r>
          </a:p>
          <a:p>
            <a:pPr>
              <a:lnSpc>
                <a:spcPct val="150000"/>
              </a:lnSpc>
            </a:pPr>
            <a:r>
              <a:rPr lang="en-GB" sz="1400" dirty="0">
                <a:latin typeface="Arial" panose="020B0604020202020204" pitchFamily="34" charset="0"/>
                <a:cs typeface="Arial" panose="020B0604020202020204" pitchFamily="34" charset="0"/>
              </a:rPr>
              <a:t>Adoption initially increased workload due to data entry and limited training (</a:t>
            </a:r>
            <a:r>
              <a:rPr lang="en-GB" sz="1400" dirty="0" err="1">
                <a:latin typeface="Arial" panose="020B0604020202020204" pitchFamily="34" charset="0"/>
                <a:cs typeface="Arial" panose="020B0604020202020204" pitchFamily="34" charset="0"/>
              </a:rPr>
              <a:t>Isidori</a:t>
            </a:r>
            <a:r>
              <a:rPr lang="en-GB" sz="1400" dirty="0">
                <a:latin typeface="Arial" panose="020B0604020202020204" pitchFamily="34" charset="0"/>
                <a:cs typeface="Arial" panose="020B0604020202020204" pitchFamily="34" charset="0"/>
              </a:rPr>
              <a:t> et al., 2022).</a:t>
            </a:r>
          </a:p>
          <a:p>
            <a:pPr>
              <a:lnSpc>
                <a:spcPct val="150000"/>
              </a:lnSpc>
            </a:pPr>
            <a:r>
              <a:rPr lang="en-GB" sz="1400" dirty="0">
                <a:latin typeface="Arial" panose="020B0604020202020204" pitchFamily="34" charset="0"/>
                <a:cs typeface="Arial" panose="020B0604020202020204" pitchFamily="34" charset="0"/>
              </a:rPr>
              <a:t>Continued investment in digital skills and user-centred design is essential (NHS England, 2023b).</a:t>
            </a:r>
          </a:p>
          <a:p>
            <a:pPr marL="0" marR="0" lvl="0" indent="0" algn="l" defTabSz="914400" rtl="0" eaLnBrk="0" fontAlgn="base" latinLnBrk="0" hangingPunct="0">
              <a:lnSpc>
                <a:spcPct val="150000"/>
              </a:lnSpc>
              <a:spcBef>
                <a:spcPct val="0"/>
              </a:spcBef>
              <a:spcAft>
                <a:spcPct val="0"/>
              </a:spcAft>
              <a:buClrTx/>
              <a:buSzTx/>
              <a:buNone/>
              <a:tabLst/>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F6582035-7CAA-F697-1A77-ABCBE5A991F4}"/>
              </a:ext>
            </a:extLst>
          </p:cNvPr>
          <p:cNvSpPr>
            <a:spLocks noGrp="1" noChangeArrowheads="1"/>
          </p:cNvSpPr>
          <p:nvPr>
            <p:ph type="title"/>
          </p:nvPr>
        </p:nvSpPr>
        <p:spPr>
          <a:xfrm>
            <a:off x="457200" y="274638"/>
            <a:ext cx="8229600" cy="1143000"/>
          </a:xfrm>
        </p:spPr>
        <p:txBody>
          <a:bodyPr wrap="square" anchor="ctr">
            <a:normAutofit/>
          </a:bodyPr>
          <a:lstStyle/>
          <a:p>
            <a:pPr eaLnBrk="1" hangingPunct="1"/>
            <a:r>
              <a:rPr lang="en-GB" altLang="en-US" b="1" dirty="0"/>
              <a:t>Impact on service delivery </a:t>
            </a:r>
          </a:p>
        </p:txBody>
      </p:sp>
      <p:pic>
        <p:nvPicPr>
          <p:cNvPr id="3" name="Picture 2">
            <a:extLst>
              <a:ext uri="{FF2B5EF4-FFF2-40B4-BE49-F238E27FC236}">
                <a16:creationId xmlns:a16="http://schemas.microsoft.com/office/drawing/2014/main" id="{6BEE8E97-917A-DE67-6CFE-DB37924013D8}"/>
              </a:ext>
            </a:extLst>
          </p:cNvPr>
          <p:cNvPicPr>
            <a:picLocks noChangeAspect="1"/>
          </p:cNvPicPr>
          <p:nvPr/>
        </p:nvPicPr>
        <p:blipFill>
          <a:blip r:embed="rId2"/>
          <a:stretch>
            <a:fillRect/>
          </a:stretch>
        </p:blipFill>
        <p:spPr>
          <a:xfrm>
            <a:off x="0" y="2226645"/>
            <a:ext cx="3923928" cy="2736151"/>
          </a:xfrm>
          <a:prstGeom prst="rect">
            <a:avLst/>
          </a:prstGeom>
          <a:noFill/>
        </p:spPr>
      </p:pic>
      <p:sp>
        <p:nvSpPr>
          <p:cNvPr id="2" name="Rectangle 4">
            <a:extLst>
              <a:ext uri="{FF2B5EF4-FFF2-40B4-BE49-F238E27FC236}">
                <a16:creationId xmlns:a16="http://schemas.microsoft.com/office/drawing/2014/main" id="{DF95070A-23F4-49F5-5C67-A941BBBD02EE}"/>
              </a:ext>
            </a:extLst>
          </p:cNvPr>
          <p:cNvSpPr>
            <a:spLocks noGrp="1" noChangeArrowheads="1"/>
          </p:cNvSpPr>
          <p:nvPr>
            <p:ph sz="half" idx="2"/>
          </p:nvPr>
        </p:nvSpPr>
        <p:spPr bwMode="auto">
          <a:xfrm>
            <a:off x="4211960" y="1268760"/>
            <a:ext cx="4896544" cy="4320481"/>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92500"/>
          </a:bodyPr>
          <a:lstStyle/>
          <a:p>
            <a:pPr marL="0" marR="0" lvl="0" indent="0" defTabSz="914400" rtl="0" eaLnBrk="0" fontAlgn="base" latinLnBrk="0" hangingPunct="0">
              <a:lnSpc>
                <a:spcPct val="150000"/>
              </a:lnSpc>
              <a:spcBef>
                <a:spcPct val="0"/>
              </a:spcBef>
              <a:spcAft>
                <a:spcPts val="600"/>
              </a:spcAft>
              <a:buClrTx/>
              <a:buSzTx/>
              <a:buFontTx/>
              <a:buChar char="•"/>
              <a:tabLst/>
            </a:pPr>
            <a:r>
              <a:rPr kumimoji="0" lang="en-US" altLang="en-US" sz="1500" b="0" i="0" u="none" strike="noStrike" cap="none" normalizeH="0" baseline="0" dirty="0">
                <a:ln>
                  <a:noFill/>
                </a:ln>
                <a:effectLst/>
                <a:latin typeface="Arial" panose="020B0604020202020204" pitchFamily="34" charset="0"/>
                <a:cs typeface="Arial" panose="020B0604020202020204" pitchFamily="34" charset="0"/>
              </a:rPr>
              <a:t>EHRs enhance service speed, coordination, and quality by enabling unified patient records.</a:t>
            </a:r>
          </a:p>
          <a:p>
            <a:pPr marL="0" marR="0" lvl="0" indent="0" defTabSz="914400" rtl="0" eaLnBrk="0" fontAlgn="base" latinLnBrk="0" hangingPunct="0">
              <a:lnSpc>
                <a:spcPct val="150000"/>
              </a:lnSpc>
              <a:spcBef>
                <a:spcPct val="0"/>
              </a:spcBef>
              <a:spcAft>
                <a:spcPts val="600"/>
              </a:spcAft>
              <a:buClrTx/>
              <a:buSzTx/>
              <a:buFontTx/>
              <a:buChar char="•"/>
              <a:tabLst/>
            </a:pPr>
            <a:r>
              <a:rPr kumimoji="0" lang="en-US" altLang="en-US" sz="1500" b="0" i="0" u="none" strike="noStrike" cap="none" normalizeH="0" baseline="0" dirty="0">
                <a:ln>
                  <a:noFill/>
                </a:ln>
                <a:effectLst/>
                <a:latin typeface="Arial" panose="020B0604020202020204" pitchFamily="34" charset="0"/>
                <a:cs typeface="Arial" panose="020B0604020202020204" pitchFamily="34" charset="0"/>
              </a:rPr>
              <a:t>Real-time digital data supports safer clinical decision-making and medication management.</a:t>
            </a:r>
          </a:p>
          <a:p>
            <a:pPr marL="0" marR="0" lvl="0" indent="0" defTabSz="914400" rtl="0" eaLnBrk="0" fontAlgn="base" latinLnBrk="0" hangingPunct="0">
              <a:lnSpc>
                <a:spcPct val="150000"/>
              </a:lnSpc>
              <a:spcBef>
                <a:spcPct val="0"/>
              </a:spcBef>
              <a:spcAft>
                <a:spcPts val="600"/>
              </a:spcAft>
              <a:buClrTx/>
              <a:buSzTx/>
              <a:buFontTx/>
              <a:buChar char="•"/>
              <a:tabLst/>
            </a:pPr>
            <a:r>
              <a:rPr kumimoji="0" lang="en-US" altLang="en-US" sz="1500" b="0" i="0" u="none" strike="noStrike" cap="none" normalizeH="0" baseline="0" dirty="0">
                <a:ln>
                  <a:noFill/>
                </a:ln>
                <a:effectLst/>
                <a:latin typeface="Arial" panose="020B0604020202020204" pitchFamily="34" charset="0"/>
                <a:cs typeface="Arial" panose="020B0604020202020204" pitchFamily="34" charset="0"/>
              </a:rPr>
              <a:t>EHRs strengthen continuity of care and inform population-level planning through aggregated data analytics (Department of Health and Social Care, 2025).</a:t>
            </a:r>
          </a:p>
          <a:p>
            <a:pPr marL="0" marR="0" lvl="0" indent="0" defTabSz="914400" rtl="0" eaLnBrk="0" fontAlgn="base" latinLnBrk="0" hangingPunct="0">
              <a:lnSpc>
                <a:spcPct val="150000"/>
              </a:lnSpc>
              <a:spcBef>
                <a:spcPct val="0"/>
              </a:spcBef>
              <a:spcAft>
                <a:spcPts val="600"/>
              </a:spcAft>
              <a:buClrTx/>
              <a:buSzTx/>
              <a:buFontTx/>
              <a:buChar char="•"/>
              <a:tabLst/>
            </a:pPr>
            <a:r>
              <a:rPr kumimoji="0" lang="en-US" altLang="en-US" sz="1500" b="0" i="0" u="none" strike="noStrike" cap="none" normalizeH="0" baseline="0" dirty="0">
                <a:ln>
                  <a:noFill/>
                </a:ln>
                <a:effectLst/>
                <a:latin typeface="Arial" panose="020B0604020202020204" pitchFamily="34" charset="0"/>
                <a:cs typeface="Arial" panose="020B0604020202020204" pitchFamily="34" charset="0"/>
              </a:rPr>
              <a:t>Interoperability issues and system fragmentation continue to disrupt patient journeys (Med Tech News, 2025).</a:t>
            </a:r>
          </a:p>
          <a:p>
            <a:pPr marL="0" marR="0" lvl="0" indent="0" defTabSz="914400" rtl="0" eaLnBrk="0" fontAlgn="base" latinLnBrk="0" hangingPunct="0">
              <a:lnSpc>
                <a:spcPct val="150000"/>
              </a:lnSpc>
              <a:spcBef>
                <a:spcPct val="0"/>
              </a:spcBef>
              <a:spcAft>
                <a:spcPts val="600"/>
              </a:spcAft>
              <a:buClrTx/>
              <a:buSzTx/>
              <a:buFontTx/>
              <a:buChar char="•"/>
              <a:tabLst/>
            </a:pPr>
            <a:r>
              <a:rPr kumimoji="0" lang="en-US" altLang="en-US" sz="1500" b="0" i="0" u="none" strike="noStrike" cap="none" normalizeH="0" baseline="0" dirty="0">
                <a:ln>
                  <a:noFill/>
                </a:ln>
                <a:effectLst/>
                <a:latin typeface="Arial" panose="020B0604020202020204" pitchFamily="34" charset="0"/>
                <a:cs typeface="Arial" panose="020B0604020202020204" pitchFamily="34" charset="0"/>
              </a:rPr>
              <a:t>High implementation costs and workflow disruption pose challenges, including reduced patient interaction (Health Foundation, 2022).</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1500" b="0" i="0" u="none" strike="noStrike" cap="none" normalizeH="0" baseline="0" dirty="0">
              <a:ln>
                <a:noFill/>
              </a:ln>
              <a:effectLs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C42E4A9B-F4A0-57E7-92EB-553ABCFCFF95}"/>
              </a:ext>
            </a:extLst>
          </p:cNvPr>
          <p:cNvSpPr>
            <a:spLocks noGrp="1" noChangeArrowheads="1"/>
          </p:cNvSpPr>
          <p:nvPr>
            <p:ph type="title"/>
          </p:nvPr>
        </p:nvSpPr>
        <p:spPr>
          <a:xfrm>
            <a:off x="457200" y="0"/>
            <a:ext cx="8229600" cy="908720"/>
          </a:xfrm>
        </p:spPr>
        <p:txBody>
          <a:bodyPr vert="horz" wrap="square" lIns="91440" tIns="45720" rIns="91440" bIns="45720" numCol="1" anchor="ctr" anchorCtr="0" compatLnSpc="1">
            <a:prstTxWarp prst="textNoShape">
              <a:avLst/>
            </a:prstTxWarp>
            <a:normAutofit/>
          </a:bodyPr>
          <a:lstStyle/>
          <a:p>
            <a:r>
              <a:rPr lang="en-GB" altLang="en-US" b="1" dirty="0"/>
              <a:t>Impact on patients </a:t>
            </a:r>
          </a:p>
        </p:txBody>
      </p:sp>
      <p:sp>
        <p:nvSpPr>
          <p:cNvPr id="4" name="TextBox 3">
            <a:extLst>
              <a:ext uri="{FF2B5EF4-FFF2-40B4-BE49-F238E27FC236}">
                <a16:creationId xmlns:a16="http://schemas.microsoft.com/office/drawing/2014/main" id="{6F69AC33-568E-DE96-0E1B-6AB197734F41}"/>
              </a:ext>
            </a:extLst>
          </p:cNvPr>
          <p:cNvSpPr txBox="1"/>
          <p:nvPr/>
        </p:nvSpPr>
        <p:spPr bwMode="auto">
          <a:xfrm>
            <a:off x="35496" y="908720"/>
            <a:ext cx="5328592" cy="4680521"/>
          </a:xfrm>
          <a:prstGeom prst="rect">
            <a:avLst/>
          </a:prstGeom>
          <a:noFill/>
          <a:ln>
            <a:noFill/>
          </a:ln>
        </p:spPr>
        <p:txBody>
          <a:bodyPr vert="horz" wrap="square" lIns="91440" tIns="45720" rIns="91440" bIns="45720" numCol="1" anchor="t" anchorCtr="0" compatLnSpc="1">
            <a:prstTxWarp prst="textNoShape">
              <a:avLst/>
            </a:prstTxWarp>
            <a:noAutofit/>
          </a:bodyPr>
          <a:lstStyle/>
          <a:p>
            <a:pPr marL="342900" indent="-342900">
              <a:lnSpc>
                <a:spcPct val="150000"/>
              </a:lnSpc>
              <a:spcBef>
                <a:spcPct val="20000"/>
              </a:spcBef>
              <a:buFont typeface="Arial" panose="020B0604020202020204" pitchFamily="34" charset="0"/>
              <a:buChar char="•"/>
            </a:pPr>
            <a:r>
              <a:rPr lang="en-US" sz="1400" dirty="0">
                <a:latin typeface="Arial" panose="020B0604020202020204" pitchFamily="34" charset="0"/>
                <a:cs typeface="Arial" panose="020B0604020202020204" pitchFamily="34" charset="0"/>
              </a:rPr>
              <a:t>EHRs improve continuity, safety, and communication by reducing repeated history-taking and errors (NHS England, 2023c).</a:t>
            </a:r>
          </a:p>
          <a:p>
            <a:pPr marL="342900" indent="-342900">
              <a:lnSpc>
                <a:spcPct val="150000"/>
              </a:lnSpc>
              <a:spcBef>
                <a:spcPct val="20000"/>
              </a:spcBef>
              <a:buFont typeface="Arial" panose="020B0604020202020204" pitchFamily="34" charset="0"/>
              <a:buChar char="•"/>
            </a:pPr>
            <a:r>
              <a:rPr lang="en-US" sz="1400" dirty="0">
                <a:latin typeface="Arial" panose="020B0604020202020204" pitchFamily="34" charset="0"/>
                <a:cs typeface="Arial" panose="020B0604020202020204" pitchFamily="34" charset="0"/>
              </a:rPr>
              <a:t>Digital access tools like the NHS App enhance patient autonomy, engagement, and health literacy (NHS, 2021).</a:t>
            </a:r>
          </a:p>
          <a:p>
            <a:pPr marL="342900" indent="-342900">
              <a:lnSpc>
                <a:spcPct val="150000"/>
              </a:lnSpc>
              <a:spcBef>
                <a:spcPct val="20000"/>
              </a:spcBef>
              <a:buFont typeface="Arial" panose="020B0604020202020204" pitchFamily="34" charset="0"/>
              <a:buChar char="•"/>
            </a:pPr>
            <a:r>
              <a:rPr lang="en-US" sz="1400" dirty="0">
                <a:latin typeface="Arial" panose="020B0604020202020204" pitchFamily="34" charset="0"/>
                <a:cs typeface="Arial" panose="020B0604020202020204" pitchFamily="34" charset="0"/>
              </a:rPr>
              <a:t>Shared records support coordinated care for chronic conditions and mental health services.</a:t>
            </a:r>
          </a:p>
          <a:p>
            <a:pPr marL="342900" indent="-342900">
              <a:lnSpc>
                <a:spcPct val="150000"/>
              </a:lnSpc>
              <a:spcBef>
                <a:spcPct val="20000"/>
              </a:spcBef>
              <a:buFont typeface="Arial" panose="020B0604020202020204" pitchFamily="34" charset="0"/>
              <a:buChar char="•"/>
            </a:pPr>
            <a:r>
              <a:rPr lang="en-US" sz="1400" dirty="0">
                <a:latin typeface="Arial" panose="020B0604020202020204" pitchFamily="34" charset="0"/>
                <a:cs typeface="Arial" panose="020B0604020202020204" pitchFamily="34" charset="0"/>
              </a:rPr>
              <a:t>Concerns persist regarding data privacy and consent despite UK GDPR protections (UK Government, 2018).</a:t>
            </a:r>
          </a:p>
          <a:p>
            <a:pPr marL="342900" indent="-342900">
              <a:lnSpc>
                <a:spcPct val="150000"/>
              </a:lnSpc>
              <a:spcBef>
                <a:spcPct val="20000"/>
              </a:spcBef>
              <a:buFont typeface="Arial" panose="020B0604020202020204" pitchFamily="34" charset="0"/>
              <a:buChar char="•"/>
            </a:pPr>
            <a:r>
              <a:rPr lang="en-US" sz="1400" dirty="0">
                <a:latin typeface="Arial" panose="020B0604020202020204" pitchFamily="34" charset="0"/>
                <a:cs typeface="Arial" panose="020B0604020202020204" pitchFamily="34" charset="0"/>
              </a:rPr>
              <a:t>Digital exclusion limits equitable access for older adults, disadvantaged groups, and those with low digital skills (Health Foundation, 2022).</a:t>
            </a:r>
          </a:p>
          <a:p>
            <a:pPr marL="342900" indent="-342900">
              <a:lnSpc>
                <a:spcPct val="150000"/>
              </a:lnSpc>
              <a:spcBef>
                <a:spcPct val="20000"/>
              </a:spcBef>
              <a:buFont typeface="Arial" panose="020B0604020202020204" pitchFamily="34" charset="0"/>
              <a:buChar char="•"/>
            </a:pPr>
            <a:r>
              <a:rPr lang="en-US" sz="1400" dirty="0">
                <a:latin typeface="Arial" panose="020B0604020202020204" pitchFamily="34" charset="0"/>
                <a:cs typeface="Arial" panose="020B0604020202020204" pitchFamily="34" charset="0"/>
              </a:rPr>
              <a:t>Maintaining compassionate, person-</a:t>
            </a:r>
            <a:r>
              <a:rPr lang="en-US" sz="1400" dirty="0" err="1">
                <a:latin typeface="Arial" panose="020B0604020202020204" pitchFamily="34" charset="0"/>
                <a:cs typeface="Arial" panose="020B0604020202020204" pitchFamily="34" charset="0"/>
              </a:rPr>
              <a:t>centred</a:t>
            </a:r>
            <a:r>
              <a:rPr lang="en-US" sz="1400" dirty="0">
                <a:latin typeface="Arial" panose="020B0604020202020204" pitchFamily="34" charset="0"/>
                <a:cs typeface="Arial" panose="020B0604020202020204" pitchFamily="34" charset="0"/>
              </a:rPr>
              <a:t> care remains essential alongside digital efficiency.</a:t>
            </a:r>
          </a:p>
        </p:txBody>
      </p:sp>
      <p:pic>
        <p:nvPicPr>
          <p:cNvPr id="2" name="Content Placeholder 1">
            <a:extLst>
              <a:ext uri="{FF2B5EF4-FFF2-40B4-BE49-F238E27FC236}">
                <a16:creationId xmlns:a16="http://schemas.microsoft.com/office/drawing/2014/main" id="{C6D24F99-50D2-3AC5-D95A-AE1968C2F069}"/>
              </a:ext>
            </a:extLst>
          </p:cNvPr>
          <p:cNvPicPr>
            <a:picLocks noGrp="1" noChangeAspect="1"/>
          </p:cNvPicPr>
          <p:nvPr>
            <p:ph sz="half" idx="2"/>
          </p:nvPr>
        </p:nvPicPr>
        <p:blipFill>
          <a:blip r:embed="rId2"/>
          <a:stretch>
            <a:fillRect/>
          </a:stretch>
        </p:blipFill>
        <p:spPr>
          <a:xfrm>
            <a:off x="5436096" y="2463913"/>
            <a:ext cx="3672408" cy="2261616"/>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8B19CFC-51A6-0FC5-03E2-935151DAE821}"/>
              </a:ext>
            </a:extLst>
          </p:cNvPr>
          <p:cNvSpPr>
            <a:spLocks noGrp="1" noChangeArrowheads="1"/>
          </p:cNvSpPr>
          <p:nvPr>
            <p:ph type="title"/>
          </p:nvPr>
        </p:nvSpPr>
        <p:spPr>
          <a:xfrm>
            <a:off x="457200" y="0"/>
            <a:ext cx="8229600" cy="620688"/>
          </a:xfrm>
        </p:spPr>
        <p:txBody>
          <a:bodyPr/>
          <a:lstStyle/>
          <a:p>
            <a:pPr eaLnBrk="1" hangingPunct="1"/>
            <a:r>
              <a:rPr lang="en-GB" altLang="en-US" b="1" dirty="0"/>
              <a:t>Impact on community </a:t>
            </a:r>
          </a:p>
        </p:txBody>
      </p:sp>
      <p:sp>
        <p:nvSpPr>
          <p:cNvPr id="2" name="Rectangle 4">
            <a:extLst>
              <a:ext uri="{FF2B5EF4-FFF2-40B4-BE49-F238E27FC236}">
                <a16:creationId xmlns:a16="http://schemas.microsoft.com/office/drawing/2014/main" id="{FB86D9FC-D33C-29CD-8DF8-B5C9AD8CA553}"/>
              </a:ext>
            </a:extLst>
          </p:cNvPr>
          <p:cNvSpPr>
            <a:spLocks noGrp="1" noChangeArrowheads="1"/>
          </p:cNvSpPr>
          <p:nvPr>
            <p:ph idx="1"/>
          </p:nvPr>
        </p:nvSpPr>
        <p:spPr bwMode="auto">
          <a:xfrm>
            <a:off x="457200" y="712120"/>
            <a:ext cx="8579296" cy="4770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EHRs support integrated, cross-sector care for vulnerable groups and those with complex needs (NHS England, 2023a).</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Population-level EHR data enhances public health planning and targeted prevention strategies (Health Foundation, 2022).</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Digital records strengthened coordinated responses during COVID-19 through real-time monitoring of vulnerable groups and vaccination uptake.</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Inequitable benefits persist due to digital exclusion in rural and deprived communities (Mistry &amp; </a:t>
            </a:r>
            <a:r>
              <a:rPr kumimoji="0" lang="en-US" altLang="en-US" sz="16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Jabbal</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2023).</a:t>
            </a:r>
          </a:p>
          <a:p>
            <a:pPr lvl="0">
              <a:lnSpc>
                <a:spcPct val="150000"/>
              </a:lnSpc>
              <a:spcBef>
                <a:spcPct val="0"/>
              </a:spcBef>
              <a:buFont typeface="Wingdings" panose="05000000000000000000" pitchFamily="2" charset="2"/>
              <a:buChar char="§"/>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Community concerns about data use highlight the need for transparent governance and ethical oversight</a:t>
            </a:r>
            <a:r>
              <a:rPr kumimoji="0" lang="en-US" altLang="en-US" sz="1600" b="0" i="0" u="none" strike="noStrike" cap="none" normalizeH="0" dirty="0">
                <a:ln>
                  <a:noFill/>
                </a:ln>
                <a:solidFill>
                  <a:schemeClr val="tx1"/>
                </a:solidFill>
                <a:effectLst/>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(Mistry and </a:t>
            </a:r>
            <a:r>
              <a:rPr lang="en-GB" sz="1600" dirty="0" err="1">
                <a:latin typeface="Arial" panose="020B0604020202020204" pitchFamily="34" charset="0"/>
                <a:cs typeface="Arial" panose="020B0604020202020204" pitchFamily="34" charset="0"/>
              </a:rPr>
              <a:t>Jabbal</a:t>
            </a:r>
            <a:r>
              <a:rPr lang="en-GB" sz="1600" dirty="0">
                <a:latin typeface="Arial" panose="020B0604020202020204" pitchFamily="34" charset="0"/>
                <a:cs typeface="Arial" panose="020B0604020202020204" pitchFamily="34" charset="0"/>
              </a:rPr>
              <a:t>, 2023). </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Successful community-level impact depends on inclusive infrastructure, digital education, and public trust in digital health systems.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Myriad Pr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9379D52F-7CE5-94C0-7DB4-1A64A38631EE}"/>
              </a:ext>
            </a:extLst>
          </p:cNvPr>
          <p:cNvSpPr>
            <a:spLocks noGrp="1" noChangeArrowheads="1"/>
          </p:cNvSpPr>
          <p:nvPr>
            <p:ph type="title"/>
          </p:nvPr>
        </p:nvSpPr>
        <p:spPr/>
        <p:txBody>
          <a:bodyPr/>
          <a:lstStyle/>
          <a:p>
            <a:pPr eaLnBrk="1" hangingPunct="1"/>
            <a:r>
              <a:rPr lang="en-GB" altLang="en-US" b="1"/>
              <a:t>Challenges of the innovation</a:t>
            </a:r>
          </a:p>
        </p:txBody>
      </p:sp>
      <p:sp>
        <p:nvSpPr>
          <p:cNvPr id="15363" name="Content Placeholder 2">
            <a:extLst>
              <a:ext uri="{FF2B5EF4-FFF2-40B4-BE49-F238E27FC236}">
                <a16:creationId xmlns:a16="http://schemas.microsoft.com/office/drawing/2014/main" id="{DD9909F9-29E5-DF9F-79AC-ACCACF56B4E0}"/>
              </a:ext>
            </a:extLst>
          </p:cNvPr>
          <p:cNvSpPr>
            <a:spLocks noGrp="1" noChangeArrowheads="1"/>
          </p:cNvSpPr>
          <p:nvPr>
            <p:ph idx="1"/>
          </p:nvPr>
        </p:nvSpPr>
        <p:spPr>
          <a:xfrm>
            <a:off x="457200" y="1600200"/>
            <a:ext cx="8229600" cy="3916363"/>
          </a:xfrm>
        </p:spPr>
        <p:txBody>
          <a:bodyPr/>
          <a:lstStyle/>
          <a:p>
            <a:r>
              <a:rPr lang="en-GB" sz="1600" dirty="0">
                <a:latin typeface="Arial" panose="020B0604020202020204" pitchFamily="34" charset="0"/>
                <a:cs typeface="Arial" panose="020B0604020202020204" pitchFamily="34" charset="0"/>
              </a:rPr>
              <a:t>Interoperability problems between different EHR systems create information silos and disrupt patient journeys (Med Tech News, 2025).</a:t>
            </a:r>
          </a:p>
          <a:p>
            <a:r>
              <a:rPr lang="en-GB" sz="1600" dirty="0">
                <a:latin typeface="Arial" panose="020B0604020202020204" pitchFamily="34" charset="0"/>
                <a:cs typeface="Arial" panose="020B0604020202020204" pitchFamily="34" charset="0"/>
              </a:rPr>
              <a:t>Increased administrative burden and workflow disruption occur during implementation due to complex data entry demands (McCrorie et al., 2019).</a:t>
            </a:r>
          </a:p>
          <a:p>
            <a:r>
              <a:rPr lang="en-GB" sz="1600" dirty="0">
                <a:latin typeface="Arial" panose="020B0604020202020204" pitchFamily="34" charset="0"/>
                <a:cs typeface="Arial" panose="020B0604020202020204" pitchFamily="34" charset="0"/>
              </a:rPr>
              <a:t>System downtime, slow performance, and technical faults delay clinical decisions and reduce service efficiency (NHS England, 2023a).</a:t>
            </a:r>
          </a:p>
          <a:p>
            <a:r>
              <a:rPr lang="en-GB" sz="1600" dirty="0">
                <a:latin typeface="Arial" panose="020B0604020202020204" pitchFamily="34" charset="0"/>
                <a:cs typeface="Arial" panose="020B0604020202020204" pitchFamily="34" charset="0"/>
              </a:rPr>
              <a:t>High financial costs make implementation difficult for smaller GP practices and social care organisations (Health Foundation, 2022).</a:t>
            </a:r>
          </a:p>
          <a:p>
            <a:r>
              <a:rPr lang="en-GB" sz="1600" dirty="0">
                <a:latin typeface="Arial" panose="020B0604020202020204" pitchFamily="34" charset="0"/>
                <a:cs typeface="Arial" panose="020B0604020202020204" pitchFamily="34" charset="0"/>
              </a:rPr>
              <a:t>Data privacy concerns and fear of unauthorised access undermine patient trust (UK Government, 2018).</a:t>
            </a:r>
          </a:p>
          <a:p>
            <a:r>
              <a:rPr lang="en-GB" sz="1600" dirty="0">
                <a:latin typeface="Arial" panose="020B0604020202020204" pitchFamily="34" charset="0"/>
                <a:cs typeface="Arial" panose="020B0604020202020204" pitchFamily="34" charset="0"/>
              </a:rPr>
              <a:t>Digital exclusion limits equal access for older adults, rural communities, and socioeconomically disadvantaged groups (Mistry &amp; </a:t>
            </a:r>
            <a:r>
              <a:rPr lang="en-GB" sz="1600" dirty="0" err="1">
                <a:latin typeface="Arial" panose="020B0604020202020204" pitchFamily="34" charset="0"/>
                <a:cs typeface="Arial" panose="020B0604020202020204" pitchFamily="34" charset="0"/>
              </a:rPr>
              <a:t>Jabbal</a:t>
            </a:r>
            <a:r>
              <a:rPr lang="en-GB" sz="1600" dirty="0">
                <a:latin typeface="Arial" panose="020B0604020202020204" pitchFamily="34" charset="0"/>
                <a:cs typeface="Arial" panose="020B0604020202020204" pitchFamily="34" charset="0"/>
              </a:rPr>
              <a:t>, 2023).</a:t>
            </a:r>
          </a:p>
          <a:p>
            <a:pPr eaLnBrk="1" hangingPunct="1">
              <a:lnSpc>
                <a:spcPct val="150000"/>
              </a:lnSpc>
            </a:pPr>
            <a:endParaRPr lang="en-GB" altLang="en-US" sz="120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6E54C47-F001-74B4-2F2C-57F20A5910F6}"/>
              </a:ext>
            </a:extLst>
          </p:cNvPr>
          <p:cNvSpPr>
            <a:spLocks noGrp="1" noChangeArrowheads="1"/>
          </p:cNvSpPr>
          <p:nvPr>
            <p:ph type="title"/>
          </p:nvPr>
        </p:nvSpPr>
        <p:spPr>
          <a:xfrm>
            <a:off x="457200" y="44624"/>
            <a:ext cx="8229600" cy="936104"/>
          </a:xfrm>
        </p:spPr>
        <p:txBody>
          <a:bodyPr/>
          <a:lstStyle/>
          <a:p>
            <a:r>
              <a:rPr lang="en-GB" altLang="en-US" b="1" dirty="0"/>
              <a:t>Recommendations</a:t>
            </a:r>
          </a:p>
        </p:txBody>
      </p:sp>
      <p:sp>
        <p:nvSpPr>
          <p:cNvPr id="2" name="Rectangle 4">
            <a:extLst>
              <a:ext uri="{FF2B5EF4-FFF2-40B4-BE49-F238E27FC236}">
                <a16:creationId xmlns:a16="http://schemas.microsoft.com/office/drawing/2014/main" id="{9F641106-5F62-910E-3A1E-92013CAE0083}"/>
              </a:ext>
            </a:extLst>
          </p:cNvPr>
          <p:cNvSpPr>
            <a:spLocks noGrp="1" noChangeArrowheads="1"/>
          </p:cNvSpPr>
          <p:nvPr>
            <p:ph idx="1"/>
          </p:nvPr>
        </p:nvSpPr>
        <p:spPr bwMode="auto">
          <a:xfrm>
            <a:off x="323528" y="796984"/>
            <a:ext cx="8579296" cy="45767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None/>
              <a:tabLst/>
            </a:pPr>
            <a:r>
              <a:rPr lang="en-US" altLang="en-US" sz="1400" dirty="0">
                <a:latin typeface="Arial" panose="020B0604020202020204" pitchFamily="34" charset="0"/>
                <a:cs typeface="Arial" panose="020B0604020202020204" pitchFamily="34" charset="0"/>
              </a:rPr>
              <a:t>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trengthen national interoperability standards to reduce system fragmentation and improve seamless data sharing (Med Tech News, 2025).</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Expand comprehensive digital training to reduce workload pressures and support staff adaptation to new workflows (McCrorie et al., 2019).</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Increase investment in digital infrastructure across GP practices and social care services to address resource inequalities (Health Foundation, 2022).</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Enhance cybersecurity and transparent data governance to rebuild public trust in digital health systems (UK Government, 2018).</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Adopt user-</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centred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EHR design by involving clinicians and patients in system development (NHS England, 2023a).</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Address digital exclusion through targeted digital literacy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programmes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and improved internet access in disadvantaged areas (Mistry &amp;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Jabbal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2023).</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Implement continuous evaluation frameworks to monitor outcomes and inform system refinement (Department of Health and Social Care, 2025).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7F9A0095-5D8D-EE78-1286-AC38F0DF9996}"/>
              </a:ext>
            </a:extLst>
          </p:cNvPr>
          <p:cNvSpPr>
            <a:spLocks noGrp="1" noChangeArrowheads="1"/>
          </p:cNvSpPr>
          <p:nvPr>
            <p:ph type="title"/>
          </p:nvPr>
        </p:nvSpPr>
        <p:spPr/>
        <p:txBody>
          <a:bodyPr/>
          <a:lstStyle/>
          <a:p>
            <a:pPr eaLnBrk="1" hangingPunct="1"/>
            <a:r>
              <a:rPr lang="en-GB" altLang="en-US" b="1"/>
              <a:t>Conclusion</a:t>
            </a:r>
          </a:p>
        </p:txBody>
      </p:sp>
      <p:sp>
        <p:nvSpPr>
          <p:cNvPr id="17411" name="Content Placeholder 2">
            <a:extLst>
              <a:ext uri="{FF2B5EF4-FFF2-40B4-BE49-F238E27FC236}">
                <a16:creationId xmlns:a16="http://schemas.microsoft.com/office/drawing/2014/main" id="{12421757-7B08-7834-A2F5-3920CB186C43}"/>
              </a:ext>
            </a:extLst>
          </p:cNvPr>
          <p:cNvSpPr>
            <a:spLocks noGrp="1" noChangeArrowheads="1"/>
          </p:cNvSpPr>
          <p:nvPr>
            <p:ph idx="1"/>
          </p:nvPr>
        </p:nvSpPr>
        <p:spPr>
          <a:xfrm>
            <a:off x="457200" y="1196752"/>
            <a:ext cx="8229600" cy="4319811"/>
          </a:xfrm>
        </p:spPr>
        <p:txBody>
          <a:bodyPr/>
          <a:lstStyle/>
          <a:p>
            <a:pPr>
              <a:lnSpc>
                <a:spcPct val="150000"/>
              </a:lnSpc>
            </a:pPr>
            <a:r>
              <a:rPr lang="en-GB" sz="1600" dirty="0">
                <a:latin typeface="Arial" panose="020B0604020202020204" pitchFamily="34" charset="0"/>
                <a:cs typeface="Arial" panose="020B0604020202020204" pitchFamily="34" charset="0"/>
              </a:rPr>
              <a:t>EHRs have significantly improved efficiency, safety, and coordination across UK health and social care.</a:t>
            </a:r>
          </a:p>
          <a:p>
            <a:pPr>
              <a:lnSpc>
                <a:spcPct val="150000"/>
              </a:lnSpc>
            </a:pPr>
            <a:r>
              <a:rPr lang="en-GB" sz="1600" dirty="0">
                <a:latin typeface="Arial" panose="020B0604020202020204" pitchFamily="34" charset="0"/>
                <a:cs typeface="Arial" panose="020B0604020202020204" pitchFamily="34" charset="0"/>
              </a:rPr>
              <a:t>Despite clear benefits, persistent challenges such as interoperability, digital exclusion, and data privacy limit full system effectiveness.</a:t>
            </a:r>
          </a:p>
          <a:p>
            <a:pPr>
              <a:lnSpc>
                <a:spcPct val="150000"/>
              </a:lnSpc>
            </a:pPr>
            <a:r>
              <a:rPr lang="en-GB" sz="1600" dirty="0">
                <a:latin typeface="Arial" panose="020B0604020202020204" pitchFamily="34" charset="0"/>
                <a:cs typeface="Arial" panose="020B0604020202020204" pitchFamily="34" charset="0"/>
              </a:rPr>
              <a:t>Workforce, patients, and communities all experience both advantages and pressures linked to digital transformation.</a:t>
            </a:r>
          </a:p>
          <a:p>
            <a:pPr>
              <a:lnSpc>
                <a:spcPct val="150000"/>
              </a:lnSpc>
            </a:pPr>
            <a:r>
              <a:rPr lang="en-GB" sz="1600" dirty="0">
                <a:latin typeface="Arial" panose="020B0604020202020204" pitchFamily="34" charset="0"/>
                <a:cs typeface="Arial" panose="020B0604020202020204" pitchFamily="34" charset="0"/>
              </a:rPr>
              <a:t>Successful long-term adoption depends on stronger infrastructure, inclusive digital support, and trusted data governance.</a:t>
            </a:r>
          </a:p>
          <a:p>
            <a:pPr>
              <a:lnSpc>
                <a:spcPct val="150000"/>
              </a:lnSpc>
            </a:pPr>
            <a:r>
              <a:rPr lang="en-GB" sz="1600" dirty="0">
                <a:latin typeface="Arial" panose="020B0604020202020204" pitchFamily="34" charset="0"/>
                <a:cs typeface="Arial" panose="020B0604020202020204" pitchFamily="34" charset="0"/>
              </a:rPr>
              <a:t>Continued evaluation and user-centred innovation remain essential to maximise EHR impact in the UK.</a:t>
            </a:r>
          </a:p>
          <a:p>
            <a:pPr marL="0" indent="0" eaLnBrk="1" hangingPunct="1">
              <a:buNone/>
            </a:pPr>
            <a:endParaRPr lang="en-GB" altLang="en-US" sz="140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2336473B-9415-3612-1557-FA9DB1E54E2D}"/>
              </a:ext>
            </a:extLst>
          </p:cNvPr>
          <p:cNvSpPr>
            <a:spLocks noGrp="1" noChangeArrowheads="1"/>
          </p:cNvSpPr>
          <p:nvPr>
            <p:ph type="title"/>
          </p:nvPr>
        </p:nvSpPr>
        <p:spPr>
          <a:xfrm>
            <a:off x="457200" y="0"/>
            <a:ext cx="8229600" cy="548680"/>
          </a:xfrm>
        </p:spPr>
        <p:txBody>
          <a:bodyPr/>
          <a:lstStyle/>
          <a:p>
            <a:pPr eaLnBrk="1" hangingPunct="1"/>
            <a:r>
              <a:rPr lang="en-GB" altLang="en-US" b="1" dirty="0"/>
              <a:t>References</a:t>
            </a:r>
          </a:p>
        </p:txBody>
      </p:sp>
      <p:sp>
        <p:nvSpPr>
          <p:cNvPr id="18435" name="Content Placeholder 2">
            <a:extLst>
              <a:ext uri="{FF2B5EF4-FFF2-40B4-BE49-F238E27FC236}">
                <a16:creationId xmlns:a16="http://schemas.microsoft.com/office/drawing/2014/main" id="{74B59E74-570E-44FC-CA1B-2B34B122A93C}"/>
              </a:ext>
            </a:extLst>
          </p:cNvPr>
          <p:cNvSpPr>
            <a:spLocks noGrp="1" noChangeArrowheads="1"/>
          </p:cNvSpPr>
          <p:nvPr>
            <p:ph idx="1"/>
          </p:nvPr>
        </p:nvSpPr>
        <p:spPr>
          <a:xfrm>
            <a:off x="0" y="476672"/>
            <a:ext cx="9036496" cy="5039891"/>
          </a:xfrm>
        </p:spPr>
        <p:txBody>
          <a:bodyPr/>
          <a:lstStyle/>
          <a:p>
            <a:pPr marL="228600" lvl="0" indent="-228600">
              <a:spcBef>
                <a:spcPct val="0"/>
              </a:spcBef>
              <a:buFont typeface="+mj-lt"/>
              <a:buAutoNum type="arabicPeriod"/>
            </a:pPr>
            <a:r>
              <a:rPr lang="en-US" altLang="en-US" sz="1050" dirty="0">
                <a:latin typeface="Arial" panose="020B0604020202020204" pitchFamily="34" charset="0"/>
                <a:cs typeface="Arial" panose="020B0604020202020204" pitchFamily="34" charset="0"/>
              </a:rPr>
              <a:t>Department of Health and Social Care (2025). </a:t>
            </a:r>
            <a:r>
              <a:rPr lang="en-US" altLang="en-US" sz="1050" i="1" dirty="0">
                <a:latin typeface="Arial" panose="020B0604020202020204" pitchFamily="34" charset="0"/>
                <a:cs typeface="Arial" panose="020B0604020202020204" pitchFamily="34" charset="0"/>
              </a:rPr>
              <a:t>Fit for the future: 10 Year Health Plan for England - Executive Summary</a:t>
            </a:r>
            <a:r>
              <a:rPr lang="en-US" altLang="en-US" sz="1050" dirty="0">
                <a:latin typeface="Arial" panose="020B0604020202020204" pitchFamily="34" charset="0"/>
                <a:cs typeface="Arial" panose="020B0604020202020204" pitchFamily="34" charset="0"/>
              </a:rPr>
              <a:t>. GOV.UK. Available at: </a:t>
            </a:r>
            <a:r>
              <a:rPr lang="en-US" altLang="en-US" sz="1050" dirty="0">
                <a:latin typeface="Arial" panose="020B0604020202020204" pitchFamily="34" charset="0"/>
                <a:cs typeface="Arial" panose="020B0604020202020204" pitchFamily="34" charset="0"/>
                <a:hlinkClick r:id="rId2"/>
              </a:rPr>
              <a:t>https://www.gov.uk/government/publications/10-year-health-plan-for-england-fit-for-the-future/fit-for-the-future-10-year-health-plan-for-england-executive-summary</a:t>
            </a:r>
            <a:r>
              <a:rPr lang="en-US" altLang="en-US" sz="1050" dirty="0">
                <a:latin typeface="Arial" panose="020B0604020202020204" pitchFamily="34" charset="0"/>
                <a:cs typeface="Arial" panose="020B0604020202020204" pitchFamily="34" charset="0"/>
              </a:rPr>
              <a:t> (Accessed 14 Nov. 2025).</a:t>
            </a:r>
          </a:p>
          <a:p>
            <a:pPr marL="228600" indent="-228600">
              <a:spcBef>
                <a:spcPct val="0"/>
              </a:spcBef>
              <a:buFont typeface="+mj-lt"/>
              <a:buAutoNum type="arabicPeriod"/>
            </a:pPr>
            <a:r>
              <a:rPr lang="en-GB" sz="1050" dirty="0">
                <a:latin typeface="Arial" panose="020B0604020202020204" pitchFamily="34" charset="0"/>
                <a:cs typeface="Arial" panose="020B0604020202020204" pitchFamily="34" charset="0"/>
              </a:rPr>
              <a:t>Health Foundation (2022) </a:t>
            </a:r>
            <a:r>
              <a:rPr lang="en-GB" sz="1050" i="1" dirty="0">
                <a:latin typeface="Arial" panose="020B0604020202020204" pitchFamily="34" charset="0"/>
                <a:cs typeface="Arial" panose="020B0604020202020204" pitchFamily="34" charset="0"/>
              </a:rPr>
              <a:t>Electronic patient records: why the NHS urgently needs a strategy to deploy EPRs.</a:t>
            </a:r>
            <a:r>
              <a:rPr lang="en-GB" sz="1050" dirty="0">
                <a:latin typeface="Arial" panose="020B0604020202020204" pitchFamily="34" charset="0"/>
                <a:cs typeface="Arial" panose="020B0604020202020204" pitchFamily="34" charset="0"/>
              </a:rPr>
              <a:t> London: The Health Foundation. Available at: </a:t>
            </a:r>
            <a:r>
              <a:rPr lang="en-GB" sz="1050" u="sng" dirty="0">
                <a:latin typeface="Arial" panose="020B0604020202020204" pitchFamily="34" charset="0"/>
                <a:cs typeface="Arial" panose="020B0604020202020204" pitchFamily="34" charset="0"/>
                <a:hlinkClick r:id="rId3"/>
              </a:rPr>
              <a:t>https://www.health.org.uk/reports-and-analysis/analysis/electronic-patient-records-nhs-strategy</a:t>
            </a:r>
            <a:r>
              <a:rPr lang="en-GB" sz="1050" dirty="0">
                <a:latin typeface="Arial" panose="020B0604020202020204" pitchFamily="34" charset="0"/>
                <a:cs typeface="Arial" panose="020B0604020202020204" pitchFamily="34" charset="0"/>
              </a:rPr>
              <a:t> (Accessed: 4 November 2025).</a:t>
            </a:r>
          </a:p>
          <a:p>
            <a:pPr marL="228600" lvl="0" indent="-228600">
              <a:spcBef>
                <a:spcPct val="0"/>
              </a:spcBef>
              <a:buFont typeface="+mj-lt"/>
              <a:buAutoNum type="arabicPeriod"/>
            </a:pPr>
            <a:endParaRPr lang="en-US" altLang="en-US" sz="1050" b="1" dirty="0">
              <a:latin typeface="Arial" panose="020B0604020202020204" pitchFamily="34" charset="0"/>
              <a:cs typeface="Arial" panose="020B0604020202020204" pitchFamily="34" charset="0"/>
            </a:endParaRPr>
          </a:p>
          <a:p>
            <a:pPr marL="228600" lvl="0" indent="-228600">
              <a:spcBef>
                <a:spcPct val="0"/>
              </a:spcBef>
              <a:buFont typeface="+mj-lt"/>
              <a:buAutoNum type="arabicPeriod"/>
            </a:pPr>
            <a:r>
              <a:rPr lang="en-US" altLang="en-US" sz="1050" dirty="0">
                <a:latin typeface="Arial" panose="020B0604020202020204" pitchFamily="34" charset="0"/>
                <a:cs typeface="Arial" panose="020B0604020202020204" pitchFamily="34" charset="0"/>
              </a:rPr>
              <a:t>HFMA (2025). </a:t>
            </a:r>
            <a:r>
              <a:rPr lang="en-US" altLang="en-US" sz="1050" i="1" dirty="0">
                <a:latin typeface="Arial" panose="020B0604020202020204" pitchFamily="34" charset="0"/>
                <a:cs typeface="Arial" panose="020B0604020202020204" pitchFamily="34" charset="0"/>
              </a:rPr>
              <a:t>Implementing an Electronic Patient Record Case Studies Describing the Experience</a:t>
            </a:r>
            <a:r>
              <a:rPr lang="en-US" altLang="en-US" sz="1050" dirty="0">
                <a:latin typeface="Arial" panose="020B0604020202020204" pitchFamily="34" charset="0"/>
                <a:cs typeface="Arial" panose="020B0604020202020204" pitchFamily="34" charset="0"/>
              </a:rPr>
              <a:t>.  </a:t>
            </a:r>
            <a:r>
              <a:rPr lang="en-US" altLang="en-US" sz="1050" i="1" dirty="0">
                <a:latin typeface="Arial" panose="020B0604020202020204" pitchFamily="34" charset="0"/>
                <a:cs typeface="Arial" panose="020B0604020202020204" pitchFamily="34" charset="0"/>
              </a:rPr>
              <a:t>hfma.org.uk</a:t>
            </a:r>
            <a:r>
              <a:rPr lang="en-US" altLang="en-US" sz="1050" dirty="0">
                <a:latin typeface="Arial" panose="020B0604020202020204" pitchFamily="34" charset="0"/>
                <a:cs typeface="Arial" panose="020B0604020202020204" pitchFamily="34" charset="0"/>
              </a:rPr>
              <a:t>. Available at: </a:t>
            </a:r>
            <a:r>
              <a:rPr lang="en-US" altLang="en-US" sz="1050" dirty="0">
                <a:latin typeface="Arial" panose="020B0604020202020204" pitchFamily="34" charset="0"/>
                <a:cs typeface="Arial" panose="020B0604020202020204" pitchFamily="34" charset="0"/>
                <a:hlinkClick r:id="rId4"/>
              </a:rPr>
              <a:t>https://www.hfma.org.uk/system/files/2025-09/implementing-an-electronic-patient-record-9192.pdf</a:t>
            </a:r>
            <a:r>
              <a:rPr lang="en-US" altLang="en-US" sz="1050" dirty="0">
                <a:latin typeface="Arial" panose="020B0604020202020204" pitchFamily="34" charset="0"/>
                <a:cs typeface="Arial" panose="020B0604020202020204" pitchFamily="34" charset="0"/>
              </a:rPr>
              <a:t> (Accessed 3 Nov. 2025).</a:t>
            </a:r>
          </a:p>
          <a:p>
            <a:pPr marL="228600" lvl="0" indent="-228600">
              <a:spcBef>
                <a:spcPct val="0"/>
              </a:spcBef>
              <a:buFont typeface="+mj-lt"/>
              <a:buAutoNum type="arabicPeriod"/>
            </a:pPr>
            <a:r>
              <a:rPr lang="en-US" altLang="en-US" sz="1050" dirty="0" err="1">
                <a:latin typeface="Arial" panose="020B0604020202020204" pitchFamily="34" charset="0"/>
                <a:cs typeface="Arial" panose="020B0604020202020204" pitchFamily="34" charset="0"/>
              </a:rPr>
              <a:t>Isidori</a:t>
            </a:r>
            <a:r>
              <a:rPr lang="en-US" altLang="en-US" sz="1050" dirty="0">
                <a:latin typeface="Arial" panose="020B0604020202020204" pitchFamily="34" charset="0"/>
                <a:cs typeface="Arial" panose="020B0604020202020204" pitchFamily="34" charset="0"/>
              </a:rPr>
              <a:t>, V. et al. (2022). Digital Technologies and the Role of Healthcare professionals: a Scoping Review Exploring Nurses’ Skills in the Digital Era and in Light of the Covid-19 pandemic. (Preprint). </a:t>
            </a:r>
            <a:r>
              <a:rPr lang="en-US" altLang="en-US" sz="1050" i="1" dirty="0">
                <a:latin typeface="Arial" panose="020B0604020202020204" pitchFamily="34" charset="0"/>
                <a:cs typeface="Arial" panose="020B0604020202020204" pitchFamily="34" charset="0"/>
              </a:rPr>
              <a:t>JMIR Nursing</a:t>
            </a:r>
            <a:r>
              <a:rPr lang="en-US" altLang="en-US" sz="1050" dirty="0">
                <a:latin typeface="Arial" panose="020B0604020202020204" pitchFamily="34" charset="0"/>
                <a:cs typeface="Arial" panose="020B0604020202020204" pitchFamily="34" charset="0"/>
              </a:rPr>
              <a:t>, 5(1). </a:t>
            </a:r>
            <a:r>
              <a:rPr lang="en-US" altLang="en-US" sz="1050" dirty="0">
                <a:latin typeface="Arial" panose="020B0604020202020204" pitchFamily="34" charset="0"/>
                <a:cs typeface="Arial" panose="020B0604020202020204" pitchFamily="34" charset="0"/>
                <a:hlinkClick r:id="rId5"/>
              </a:rPr>
              <a:t>https://doi.org/10.2196/37631</a:t>
            </a:r>
            <a:r>
              <a:rPr lang="en-US" altLang="en-US" sz="1050" dirty="0">
                <a:latin typeface="Arial" panose="020B0604020202020204" pitchFamily="34" charset="0"/>
                <a:cs typeface="Arial" panose="020B0604020202020204" pitchFamily="34" charset="0"/>
              </a:rPr>
              <a:t>. </a:t>
            </a:r>
          </a:p>
          <a:p>
            <a:pPr marL="228600" lvl="0" indent="-228600">
              <a:spcBef>
                <a:spcPct val="0"/>
              </a:spcBef>
              <a:buFont typeface="+mj-lt"/>
              <a:buAutoNum type="arabicPeriod"/>
            </a:pPr>
            <a:r>
              <a:rPr lang="en-US" altLang="en-US" sz="1050" dirty="0">
                <a:latin typeface="Arial" panose="020B0604020202020204" pitchFamily="34" charset="0"/>
                <a:cs typeface="Arial" panose="020B0604020202020204" pitchFamily="34" charset="0"/>
              </a:rPr>
              <a:t>Med Tech News (2025). </a:t>
            </a:r>
            <a:r>
              <a:rPr lang="en-US" altLang="en-US" sz="1050" i="1" dirty="0">
                <a:latin typeface="Arial" panose="020B0604020202020204" pitchFamily="34" charset="0"/>
                <a:cs typeface="Arial" panose="020B0604020202020204" pitchFamily="34" charset="0"/>
              </a:rPr>
              <a:t>Digital Maturity in the NHS: Assessing the Landscape, Challenges, and Strategies for Transformation</a:t>
            </a:r>
            <a:r>
              <a:rPr lang="en-US" altLang="en-US" sz="1050" dirty="0">
                <a:latin typeface="Arial" panose="020B0604020202020204" pitchFamily="34" charset="0"/>
                <a:cs typeface="Arial" panose="020B0604020202020204" pitchFamily="34" charset="0"/>
              </a:rPr>
              <a:t>. MedTech News. Available at: </a:t>
            </a:r>
            <a:r>
              <a:rPr lang="en-US" altLang="en-US" sz="1050" dirty="0">
                <a:latin typeface="Arial" panose="020B0604020202020204" pitchFamily="34" charset="0"/>
                <a:cs typeface="Arial" panose="020B0604020202020204" pitchFamily="34" charset="0"/>
                <a:hlinkClick r:id="rId6"/>
              </a:rPr>
              <a:t>https://medtechnews.uk/research-reports/digital-maturity-in-the-nhs-assessing-the-landscape-challenges-and-strategies-for-transformation/</a:t>
            </a:r>
            <a:r>
              <a:rPr lang="en-US" altLang="en-US" sz="1050" dirty="0">
                <a:latin typeface="Arial" panose="020B0604020202020204" pitchFamily="34" charset="0"/>
                <a:cs typeface="Arial" panose="020B0604020202020204" pitchFamily="34" charset="0"/>
              </a:rPr>
              <a:t> (Accessed 14 Nov. 2025).</a:t>
            </a:r>
          </a:p>
          <a:p>
            <a:pPr marL="228600" lvl="0" indent="-228600">
              <a:spcBef>
                <a:spcPct val="0"/>
              </a:spcBef>
              <a:buFont typeface="+mj-lt"/>
              <a:buAutoNum type="arabicPeriod"/>
            </a:pPr>
            <a:r>
              <a:rPr lang="en-US" altLang="en-US" sz="1050" dirty="0">
                <a:latin typeface="Arial" panose="020B0604020202020204" pitchFamily="34" charset="0"/>
                <a:cs typeface="Arial" panose="020B0604020202020204" pitchFamily="34" charset="0"/>
              </a:rPr>
              <a:t>Mistry, P. and </a:t>
            </a:r>
            <a:r>
              <a:rPr lang="en-US" altLang="en-US" sz="1050" dirty="0" err="1">
                <a:latin typeface="Arial" panose="020B0604020202020204" pitchFamily="34" charset="0"/>
                <a:cs typeface="Arial" panose="020B0604020202020204" pitchFamily="34" charset="0"/>
              </a:rPr>
              <a:t>Jabbal</a:t>
            </a:r>
            <a:r>
              <a:rPr lang="en-US" altLang="en-US" sz="1050" dirty="0">
                <a:latin typeface="Arial" panose="020B0604020202020204" pitchFamily="34" charset="0"/>
                <a:cs typeface="Arial" panose="020B0604020202020204" pitchFamily="34" charset="0"/>
              </a:rPr>
              <a:t>, J. (2023). </a:t>
            </a:r>
            <a:r>
              <a:rPr lang="en-US" altLang="en-US" sz="1050" i="1" dirty="0">
                <a:latin typeface="Arial" panose="020B0604020202020204" pitchFamily="34" charset="0"/>
                <a:cs typeface="Arial" panose="020B0604020202020204" pitchFamily="34" charset="0"/>
              </a:rPr>
              <a:t>Moving from Exclusion to Inclusion in Digital Health and Care</a:t>
            </a:r>
            <a:r>
              <a:rPr lang="en-US" altLang="en-US" sz="1050" dirty="0">
                <a:latin typeface="Arial" panose="020B0604020202020204" pitchFamily="34" charset="0"/>
                <a:cs typeface="Arial" panose="020B0604020202020204" pitchFamily="34" charset="0"/>
              </a:rPr>
              <a:t>. The King’s Fund. Available at: </a:t>
            </a:r>
            <a:r>
              <a:rPr lang="en-US" altLang="en-US" sz="1050" dirty="0">
                <a:latin typeface="Arial" panose="020B0604020202020204" pitchFamily="34" charset="0"/>
                <a:cs typeface="Arial" panose="020B0604020202020204" pitchFamily="34" charset="0"/>
                <a:hlinkClick r:id="rId7"/>
              </a:rPr>
              <a:t>https://www.kingsfund.org.uk/insight-and-analysis/long-reads/exclusion-inclusion-digital-health-care?utm_</a:t>
            </a:r>
            <a:r>
              <a:rPr lang="en-US" altLang="en-US" sz="1050" dirty="0">
                <a:latin typeface="Arial" panose="020B0604020202020204" pitchFamily="34" charset="0"/>
                <a:cs typeface="Arial" panose="020B0604020202020204" pitchFamily="34" charset="0"/>
              </a:rPr>
              <a:t> (Accessed 14 Nov. 2025).</a:t>
            </a:r>
          </a:p>
          <a:p>
            <a:pPr marL="228600" lvl="0" indent="-228600">
              <a:spcBef>
                <a:spcPct val="0"/>
              </a:spcBef>
              <a:buFont typeface="+mj-lt"/>
              <a:buAutoNum type="arabicPeriod"/>
            </a:pPr>
            <a:r>
              <a:rPr lang="en-US" altLang="en-US" sz="1050" dirty="0">
                <a:latin typeface="Arial" panose="020B0604020202020204" pitchFamily="34" charset="0"/>
                <a:cs typeface="Arial" panose="020B0604020202020204" pitchFamily="34" charset="0"/>
              </a:rPr>
              <a:t>NHS (2021). </a:t>
            </a:r>
            <a:r>
              <a:rPr lang="en-US" altLang="en-US" sz="1050" i="1" dirty="0">
                <a:latin typeface="Arial" panose="020B0604020202020204" pitchFamily="34" charset="0"/>
                <a:cs typeface="Arial" panose="020B0604020202020204" pitchFamily="34" charset="0"/>
              </a:rPr>
              <a:t>About the NHS App</a:t>
            </a:r>
            <a:r>
              <a:rPr lang="en-US" altLang="en-US" sz="1050" dirty="0">
                <a:latin typeface="Arial" panose="020B0604020202020204" pitchFamily="34" charset="0"/>
                <a:cs typeface="Arial" panose="020B0604020202020204" pitchFamily="34" charset="0"/>
              </a:rPr>
              <a:t>.  nhs.uk. Available at: </a:t>
            </a:r>
            <a:r>
              <a:rPr lang="en-US" altLang="en-US" sz="1050" dirty="0">
                <a:latin typeface="Arial" panose="020B0604020202020204" pitchFamily="34" charset="0"/>
                <a:cs typeface="Arial" panose="020B0604020202020204" pitchFamily="34" charset="0"/>
                <a:hlinkClick r:id="rId8"/>
              </a:rPr>
              <a:t>https://www.nhs.uk/nhs-app/about-the-nhs-app/</a:t>
            </a:r>
            <a:r>
              <a:rPr lang="en-US" altLang="en-US" sz="1050" dirty="0">
                <a:latin typeface="Arial" panose="020B0604020202020204" pitchFamily="34" charset="0"/>
                <a:cs typeface="Arial" panose="020B0604020202020204" pitchFamily="34" charset="0"/>
              </a:rPr>
              <a:t> (Accessed 10 Nov. 2025).</a:t>
            </a:r>
          </a:p>
          <a:p>
            <a:pPr marL="228600" lvl="0" indent="-228600">
              <a:spcBef>
                <a:spcPct val="0"/>
              </a:spcBef>
              <a:buFont typeface="+mj-lt"/>
              <a:buAutoNum type="arabicPeriod"/>
            </a:pPr>
            <a:r>
              <a:rPr lang="en-US" altLang="en-US" sz="1050" dirty="0">
                <a:latin typeface="Arial" panose="020B0604020202020204" pitchFamily="34" charset="0"/>
                <a:cs typeface="Arial" panose="020B0604020202020204" pitchFamily="34" charset="0"/>
              </a:rPr>
              <a:t>NHS England (2019). </a:t>
            </a:r>
            <a:r>
              <a:rPr lang="en-US" altLang="en-US" sz="1050" i="1" dirty="0">
                <a:latin typeface="Arial" panose="020B0604020202020204" pitchFamily="34" charset="0"/>
                <a:cs typeface="Arial" panose="020B0604020202020204" pitchFamily="34" charset="0"/>
              </a:rPr>
              <a:t>The NHS Long Term Plan</a:t>
            </a:r>
            <a:r>
              <a:rPr lang="en-US" altLang="en-US" sz="1050" dirty="0">
                <a:latin typeface="Arial" panose="020B0604020202020204" pitchFamily="34" charset="0"/>
                <a:cs typeface="Arial" panose="020B0604020202020204" pitchFamily="34" charset="0"/>
              </a:rPr>
              <a:t>. </a:t>
            </a:r>
            <a:r>
              <a:rPr lang="en-US" altLang="en-US" sz="1050" i="1" dirty="0">
                <a:latin typeface="Arial" panose="020B0604020202020204" pitchFamily="34" charset="0"/>
                <a:cs typeface="Arial" panose="020B0604020202020204" pitchFamily="34" charset="0"/>
              </a:rPr>
              <a:t>https://webarchive.nationalarchives.gov.uk</a:t>
            </a:r>
            <a:r>
              <a:rPr lang="en-US" altLang="en-US" sz="1050" dirty="0">
                <a:latin typeface="Arial" panose="020B0604020202020204" pitchFamily="34" charset="0"/>
                <a:cs typeface="Arial" panose="020B0604020202020204" pitchFamily="34" charset="0"/>
              </a:rPr>
              <a:t>. Available at: </a:t>
            </a:r>
            <a:r>
              <a:rPr lang="en-US" altLang="en-US" sz="1050" dirty="0">
                <a:latin typeface="Arial" panose="020B0604020202020204" pitchFamily="34" charset="0"/>
                <a:cs typeface="Arial" panose="020B0604020202020204" pitchFamily="34" charset="0"/>
                <a:hlinkClick r:id="rId9"/>
              </a:rPr>
              <a:t>https://webarchive.nationalarchives.gov.uk/ukgwa/20230418120748mp_/https://www.longtermplan.nhs.uk/wp-content/uploads/2019/08/nhs-long-term-plan-version-1.2.pdf#page=1.00&amp;gsr=0</a:t>
            </a:r>
            <a:r>
              <a:rPr lang="en-US" altLang="en-US" sz="1050" dirty="0">
                <a:latin typeface="Arial" panose="020B0604020202020204" pitchFamily="34" charset="0"/>
                <a:cs typeface="Arial" panose="020B0604020202020204" pitchFamily="34" charset="0"/>
              </a:rPr>
              <a:t> (Accessed 9 Nov. 2025).</a:t>
            </a:r>
          </a:p>
          <a:p>
            <a:pPr marL="228600" lvl="0" indent="-228600">
              <a:spcBef>
                <a:spcPct val="0"/>
              </a:spcBef>
              <a:buFont typeface="+mj-lt"/>
              <a:buAutoNum type="arabicPeriod"/>
            </a:pPr>
            <a:r>
              <a:rPr lang="en-US" altLang="en-US" sz="1050" dirty="0">
                <a:latin typeface="Arial" panose="020B0604020202020204" pitchFamily="34" charset="0"/>
                <a:cs typeface="Arial" panose="020B0604020202020204" pitchFamily="34" charset="0"/>
              </a:rPr>
              <a:t>NHS England (2023a). </a:t>
            </a:r>
            <a:r>
              <a:rPr lang="en-US" altLang="en-US" sz="1050" i="1" dirty="0">
                <a:latin typeface="Arial" panose="020B0604020202020204" pitchFamily="34" charset="0"/>
                <a:cs typeface="Arial" panose="020B0604020202020204" pitchFamily="34" charset="0"/>
              </a:rPr>
              <a:t>NHS England - Purpose of the GP Electronic Health Record</a:t>
            </a:r>
            <a:r>
              <a:rPr lang="en-US" altLang="en-US" sz="1050" dirty="0">
                <a:latin typeface="Arial" panose="020B0604020202020204" pitchFamily="34" charset="0"/>
                <a:cs typeface="Arial" panose="020B0604020202020204" pitchFamily="34" charset="0"/>
              </a:rPr>
              <a:t>. www.england.nhs.uk. Available at: </a:t>
            </a:r>
            <a:r>
              <a:rPr lang="en-US" altLang="en-US" sz="1050" dirty="0">
                <a:latin typeface="Arial" panose="020B0604020202020204" pitchFamily="34" charset="0"/>
                <a:cs typeface="Arial" panose="020B0604020202020204" pitchFamily="34" charset="0"/>
                <a:hlinkClick r:id="rId10"/>
              </a:rPr>
              <a:t>https://www.england.nhs.uk/long-read/purpose-of-the-gp-electronic-health-record/</a:t>
            </a:r>
            <a:r>
              <a:rPr lang="en-US" altLang="en-US" sz="1050" dirty="0">
                <a:latin typeface="Arial" panose="020B0604020202020204" pitchFamily="34" charset="0"/>
                <a:cs typeface="Arial" panose="020B0604020202020204" pitchFamily="34" charset="0"/>
              </a:rPr>
              <a:t> (Accessed 10 Nov. 2025).</a:t>
            </a:r>
          </a:p>
          <a:p>
            <a:pPr marL="228600" lvl="0" indent="-228600">
              <a:spcBef>
                <a:spcPct val="0"/>
              </a:spcBef>
              <a:buFont typeface="+mj-lt"/>
              <a:buAutoNum type="arabicPeriod"/>
            </a:pPr>
            <a:r>
              <a:rPr lang="en-US" altLang="en-US" sz="1050" dirty="0">
                <a:latin typeface="Arial" panose="020B0604020202020204" pitchFamily="34" charset="0"/>
                <a:cs typeface="Arial" panose="020B0604020202020204" pitchFamily="34" charset="0"/>
              </a:rPr>
              <a:t>NHS England (2023b). </a:t>
            </a:r>
            <a:r>
              <a:rPr lang="en-US" altLang="en-US" sz="1050" i="1" dirty="0">
                <a:latin typeface="Arial" panose="020B0604020202020204" pitchFamily="34" charset="0"/>
                <a:cs typeface="Arial" panose="020B0604020202020204" pitchFamily="34" charset="0"/>
              </a:rPr>
              <a:t>NHS England» NHS Long Term Workforce Plan</a:t>
            </a:r>
            <a:r>
              <a:rPr lang="en-US" altLang="en-US" sz="1050" dirty="0">
                <a:latin typeface="Arial" panose="020B0604020202020204" pitchFamily="34" charset="0"/>
                <a:cs typeface="Arial" panose="020B0604020202020204" pitchFamily="34" charset="0"/>
              </a:rPr>
              <a:t>.  England.nhs.uk. Available at: </a:t>
            </a:r>
            <a:r>
              <a:rPr lang="en-US" altLang="en-US" sz="1050" dirty="0">
                <a:latin typeface="Arial" panose="020B0604020202020204" pitchFamily="34" charset="0"/>
                <a:cs typeface="Arial" panose="020B0604020202020204" pitchFamily="34" charset="0"/>
                <a:hlinkClick r:id="rId11"/>
              </a:rPr>
              <a:t>https://www.england.nhs.uk/long-read/nhs-long-term-workforce-plan-2/?utm_source=chatgpt.com</a:t>
            </a:r>
            <a:r>
              <a:rPr lang="en-US" altLang="en-US" sz="1050" dirty="0">
                <a:latin typeface="Arial" panose="020B0604020202020204" pitchFamily="34" charset="0"/>
                <a:cs typeface="Arial" panose="020B0604020202020204" pitchFamily="34" charset="0"/>
              </a:rPr>
              <a:t> (Accessed 10 Nov. 2025).</a:t>
            </a:r>
          </a:p>
          <a:p>
            <a:pPr marL="228600" lvl="0" indent="-228600">
              <a:spcBef>
                <a:spcPct val="0"/>
              </a:spcBef>
              <a:buFont typeface="+mj-lt"/>
              <a:buAutoNum type="arabicPeriod"/>
            </a:pPr>
            <a:r>
              <a:rPr lang="en-US" altLang="en-US" sz="1050" dirty="0">
                <a:latin typeface="Arial" panose="020B0604020202020204" pitchFamily="34" charset="0"/>
                <a:cs typeface="Arial" panose="020B0604020202020204" pitchFamily="34" charset="0"/>
              </a:rPr>
              <a:t>NHS England (2023c). </a:t>
            </a:r>
            <a:r>
              <a:rPr lang="en-US" altLang="en-US" sz="1050" i="1" dirty="0">
                <a:latin typeface="Arial" panose="020B0604020202020204" pitchFamily="34" charset="0"/>
                <a:cs typeface="Arial" panose="020B0604020202020204" pitchFamily="34" charset="0"/>
              </a:rPr>
              <a:t>NHS England» Shared Care Records</a:t>
            </a:r>
            <a:r>
              <a:rPr lang="en-US" altLang="en-US" sz="1050" dirty="0">
                <a:latin typeface="Arial" panose="020B0604020202020204" pitchFamily="34" charset="0"/>
                <a:cs typeface="Arial" panose="020B0604020202020204" pitchFamily="34" charset="0"/>
              </a:rPr>
              <a:t>. England.nhs.uk. Available at: </a:t>
            </a:r>
            <a:r>
              <a:rPr lang="en-US" altLang="en-US" sz="1050" dirty="0">
                <a:latin typeface="Arial" panose="020B0604020202020204" pitchFamily="34" charset="0"/>
                <a:cs typeface="Arial" panose="020B0604020202020204" pitchFamily="34" charset="0"/>
                <a:hlinkClick r:id="rId12"/>
              </a:rPr>
              <a:t>https://www.england.nhs.uk/long-read/shared-care-records/?utm_</a:t>
            </a:r>
            <a:r>
              <a:rPr lang="en-US" altLang="en-US" sz="1050" dirty="0">
                <a:latin typeface="Arial" panose="020B0604020202020204" pitchFamily="34" charset="0"/>
                <a:cs typeface="Arial" panose="020B0604020202020204" pitchFamily="34" charset="0"/>
              </a:rPr>
              <a:t> (Accessed 14 Nov. 2025).</a:t>
            </a:r>
          </a:p>
          <a:p>
            <a:pPr marL="228600" lvl="0" indent="-228600">
              <a:spcBef>
                <a:spcPct val="0"/>
              </a:spcBef>
              <a:buFont typeface="+mj-lt"/>
              <a:buAutoNum type="arabicPeriod"/>
            </a:pPr>
            <a:r>
              <a:rPr lang="en-US" altLang="en-US" sz="1050" dirty="0">
                <a:latin typeface="Arial" panose="020B0604020202020204" pitchFamily="34" charset="0"/>
                <a:cs typeface="Arial" panose="020B0604020202020204" pitchFamily="34" charset="0"/>
              </a:rPr>
              <a:t>Provenzano, M. et al. (2024). Electronic Health Record Adoption and Its Effects on Healthcare Staff: A Qualitative Study of Well-Being and Workplace Stress. </a:t>
            </a:r>
            <a:r>
              <a:rPr lang="en-US" altLang="en-US" sz="1050" i="1" dirty="0">
                <a:latin typeface="Arial" panose="020B0604020202020204" pitchFamily="34" charset="0"/>
                <a:cs typeface="Arial" panose="020B0604020202020204" pitchFamily="34" charset="0"/>
              </a:rPr>
              <a:t>International Journal of Environmental Research and Public Health</a:t>
            </a:r>
            <a:r>
              <a:rPr lang="en-US" altLang="en-US" sz="1050" dirty="0">
                <a:latin typeface="Arial" panose="020B0604020202020204" pitchFamily="34" charset="0"/>
                <a:cs typeface="Arial" panose="020B0604020202020204" pitchFamily="34" charset="0"/>
              </a:rPr>
              <a:t>, 21(11), pp.1430–1430. </a:t>
            </a:r>
            <a:r>
              <a:rPr lang="en-US" altLang="en-US" sz="1050" dirty="0">
                <a:latin typeface="Arial" panose="020B0604020202020204" pitchFamily="34" charset="0"/>
                <a:cs typeface="Arial" panose="020B0604020202020204" pitchFamily="34" charset="0"/>
                <a:hlinkClick r:id="rId13"/>
              </a:rPr>
              <a:t>https://doi.org/10.3390/ijerph21111430</a:t>
            </a:r>
            <a:r>
              <a:rPr lang="en-US" altLang="en-US" sz="1050" dirty="0">
                <a:latin typeface="Arial" panose="020B0604020202020204" pitchFamily="34" charset="0"/>
                <a:cs typeface="Arial" panose="020B0604020202020204" pitchFamily="34" charset="0"/>
              </a:rPr>
              <a:t>. </a:t>
            </a:r>
          </a:p>
          <a:p>
            <a:pPr marL="228600" lvl="0" indent="-228600">
              <a:spcBef>
                <a:spcPct val="0"/>
              </a:spcBef>
              <a:buFont typeface="+mj-lt"/>
              <a:buAutoNum type="arabicPeriod"/>
            </a:pPr>
            <a:r>
              <a:rPr lang="en-US" altLang="en-US" sz="1050" dirty="0">
                <a:latin typeface="Arial" panose="020B0604020202020204" pitchFamily="34" charset="0"/>
                <a:cs typeface="Arial" panose="020B0604020202020204" pitchFamily="34" charset="0"/>
              </a:rPr>
              <a:t>UK Government (2018). </a:t>
            </a:r>
            <a:r>
              <a:rPr lang="en-US" altLang="en-US" sz="1050" i="1" dirty="0">
                <a:latin typeface="Arial" panose="020B0604020202020204" pitchFamily="34" charset="0"/>
                <a:cs typeface="Arial" panose="020B0604020202020204" pitchFamily="34" charset="0"/>
              </a:rPr>
              <a:t>Data Protection Act 2018</a:t>
            </a:r>
            <a:r>
              <a:rPr lang="en-US" altLang="en-US" sz="1050" dirty="0">
                <a:latin typeface="Arial" panose="020B0604020202020204" pitchFamily="34" charset="0"/>
                <a:cs typeface="Arial" panose="020B0604020202020204" pitchFamily="34" charset="0"/>
              </a:rPr>
              <a:t>.  </a:t>
            </a:r>
            <a:r>
              <a:rPr lang="en-US" altLang="en-US" sz="1050" i="1" dirty="0">
                <a:latin typeface="Arial" panose="020B0604020202020204" pitchFamily="34" charset="0"/>
                <a:cs typeface="Arial" panose="020B0604020202020204" pitchFamily="34" charset="0"/>
              </a:rPr>
              <a:t>legislation.gov.uk</a:t>
            </a:r>
            <a:r>
              <a:rPr lang="en-US" altLang="en-US" sz="1050" dirty="0">
                <a:latin typeface="Arial" panose="020B0604020202020204" pitchFamily="34" charset="0"/>
                <a:cs typeface="Arial" panose="020B0604020202020204" pitchFamily="34" charset="0"/>
              </a:rPr>
              <a:t>. Available at: </a:t>
            </a:r>
            <a:r>
              <a:rPr lang="en-US" altLang="en-US" sz="1050" dirty="0">
                <a:latin typeface="Arial" panose="020B0604020202020204" pitchFamily="34" charset="0"/>
                <a:cs typeface="Arial" panose="020B0604020202020204" pitchFamily="34" charset="0"/>
                <a:hlinkClick r:id="rId14"/>
              </a:rPr>
              <a:t>https://www.legislation.gov.uk/ukpga/2018/12/pdfs/ukpga_20180012_en.pdf</a:t>
            </a:r>
            <a:r>
              <a:rPr lang="en-US" altLang="en-US" sz="1050" dirty="0">
                <a:latin typeface="Arial" panose="020B0604020202020204" pitchFamily="34" charset="0"/>
                <a:cs typeface="Arial" panose="020B0604020202020204" pitchFamily="34" charset="0"/>
              </a:rPr>
              <a:t> (Accessed 14 Nov. 2025).</a:t>
            </a:r>
            <a:endParaRPr lang="en-GB" sz="105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23FD5C74-BDBC-014D-B10F-849D77F62750}"/>
              </a:ext>
            </a:extLst>
          </p:cNvPr>
          <p:cNvSpPr>
            <a:spLocks noChangeArrowheads="1"/>
          </p:cNvSpPr>
          <p:nvPr/>
        </p:nvSpPr>
        <p:spPr bwMode="auto">
          <a:xfrm>
            <a:off x="0" y="90100"/>
            <a:ext cx="18473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550816ce-8156-4f45-b1c4-24236a73d01f">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_activity xmlns="0ebdf10f-b5a3-45b6-acdb-7dc1eb39878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9" ma:contentTypeDescription="Create a new document." ma:contentTypeScope="" ma:versionID="2d8a1957250cd8f64849ba1bf0cfa696">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95af9381bf547ba300a2850eb8805136"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dcmitype/"/>
    <ds:schemaRef ds:uri="http://www.w3.org/XML/1998/namespace"/>
    <ds:schemaRef ds:uri="http://purl.org/dc/elements/1.1/"/>
    <ds:schemaRef ds:uri="550816ce-8156-4f45-b1c4-24236a73d01f"/>
    <ds:schemaRef ds:uri="http://schemas.openxmlformats.org/package/2006/metadata/core-properties"/>
    <ds:schemaRef ds:uri="http://schemas.microsoft.com/office/2006/documentManagement/types"/>
    <ds:schemaRef ds:uri="http://schemas.microsoft.com/office/infopath/2007/PartnerControls"/>
    <ds:schemaRef ds:uri="0ebdf10f-b5a3-45b6-acdb-7dc1eb398785"/>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4D74FDC1-F248-4076-B077-348FD77C10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Crop</Template>
  <TotalTime>5934</TotalTime>
  <Words>1591</Words>
  <Application>Microsoft Office PowerPoint</Application>
  <PresentationFormat>On-screen Show (4:3)</PresentationFormat>
  <Paragraphs>75</Paragraphs>
  <Slides>12</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Myriad Pro</vt:lpstr>
      <vt:lpstr>Wingdings</vt:lpstr>
      <vt:lpstr>20140311PresentationUWTSDTemplate</vt:lpstr>
      <vt:lpstr>Digital Transformation in the Health and Care Professions (BMHP6026) Component 2 Assessment   Student name: Wahida Nagi Student ID:2245076</vt:lpstr>
      <vt:lpstr>Use of AI Acknowledgement</vt:lpstr>
      <vt:lpstr>Introduction</vt:lpstr>
      <vt:lpstr>https://youtu.be/88XuX-AFBwY</vt:lpstr>
      <vt:lpstr>Impact on Workforce</vt:lpstr>
      <vt:lpstr>Impact on service delivery </vt:lpstr>
      <vt:lpstr>Impact on patients </vt:lpstr>
      <vt:lpstr>Impact on community </vt:lpstr>
      <vt:lpstr>Challenges of the innovation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Wahida Nagi (2245076)</cp:lastModifiedBy>
  <cp:revision>173</cp:revision>
  <cp:lastPrinted>2021-01-18T19:39:53Z</cp:lastPrinted>
  <dcterms:created xsi:type="dcterms:W3CDTF">2020-06-13T21:56:47Z</dcterms:created>
  <dcterms:modified xsi:type="dcterms:W3CDTF">2025-11-24T16:43:27Z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y fmtid="{D5CDD505-2E9C-101B-9397-08002B2CF9AE}" pid="3" name="ContentTypeId">
    <vt:lpwstr>0x0101009DA2B97165742847ABC519A905693DF8</vt:lpwstr>
  </property>
</Properties>
</file>