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sldIdLst>
    <p:sldId id="256" r:id="rId2"/>
    <p:sldId id="270" r:id="rId3"/>
    <p:sldId id="289" r:id="rId4"/>
    <p:sldId id="290" r:id="rId5"/>
    <p:sldId id="274" r:id="rId6"/>
    <p:sldId id="275" r:id="rId7"/>
    <p:sldId id="276" r:id="rId8"/>
    <p:sldId id="277" r:id="rId9"/>
    <p:sldId id="288" r:id="rId10"/>
    <p:sldId id="278" r:id="rId11"/>
    <p:sldId id="262" r:id="rId12"/>
    <p:sldId id="280" r:id="rId13"/>
    <p:sldId id="281" r:id="rId14"/>
    <p:sldId id="282" r:id="rId15"/>
    <p:sldId id="283" r:id="rId16"/>
    <p:sldId id="284" r:id="rId17"/>
    <p:sldId id="265" r:id="rId18"/>
    <p:sldId id="285" r:id="rId19"/>
    <p:sldId id="266" r:id="rId20"/>
    <p:sldId id="293" r:id="rId21"/>
    <p:sldId id="269" r:id="rId22"/>
    <p:sldId id="267" r:id="rId23"/>
  </p:sldIdLst>
  <p:sldSz cx="9144000" cy="6858000" type="screen4x3"/>
  <p:notesSz cx="6858000" cy="9144000"/>
  <p:embeddedFontLst>
    <p:embeddedFont>
      <p:font typeface="Verdana" panose="020B0604030504040204" pitchFamily="34" charset="0"/>
      <p:regular r:id="rId24"/>
      <p:bold r:id="rId25"/>
      <p:italic r:id="rId26"/>
      <p:boldItalic r:id="rId27"/>
    </p:embeddedFont>
    <p:embeddedFont>
      <p:font typeface="Franklin Gothic Book" panose="020B0503020102020204" pitchFamily="34" charset="0"/>
      <p:regular r:id="rId28"/>
      <p:italic r:id="rId29"/>
    </p:embeddedFont>
    <p:embeddedFont>
      <p:font typeface="Constantia" panose="02030602050306030303" pitchFamily="18" charset="0"/>
      <p:regular r:id="rId30"/>
      <p:bold r:id="rId31"/>
      <p:italic r:id="rId32"/>
      <p:boldItalic r:id="rId33"/>
    </p:embeddedFont>
    <p:embeddedFont>
      <p:font typeface="Rage Italic" panose="03070502040507070304" pitchFamily="66" charset="0"/>
      <p:regular r:id="rId34"/>
    </p:embeddedFon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Brush Script MT" panose="03060802040406070304" pitchFamily="66" charset="0"/>
      <p:italic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79" autoAdjust="0"/>
    <p:restoredTop sz="94660"/>
  </p:normalViewPr>
  <p:slideViewPr>
    <p:cSldViewPr>
      <p:cViewPr varScale="1">
        <p:scale>
          <a:sx n="109" d="100"/>
          <a:sy n="109" d="100"/>
        </p:scale>
        <p:origin x="18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9" Type="http://schemas.openxmlformats.org/officeDocument/2006/relationships/font" Target="fonts/font16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1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font" Target="fonts/font1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font" Target="fonts/font14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36" Type="http://schemas.openxmlformats.org/officeDocument/2006/relationships/font" Target="fonts/font1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font" Target="fonts/font12.fntdata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F6C3BA6-7867-4563-85C8-108EC16C6608}" type="datetimeFigureOut">
              <a:rPr lang="en-US" smtClean="0"/>
              <a:t>5/10/2016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3DDE991-E385-48D0-9A94-9EC652A4788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vethechildren.net/alliance/resources/So_you_want_to_research_apr2004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019773" y="1245688"/>
            <a:ext cx="3064827" cy="3369833"/>
          </a:xfrm>
        </p:spPr>
        <p:txBody>
          <a:bodyPr>
            <a:normAutofit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/>
              <a:t/>
            </a:r>
            <a:br>
              <a:rPr lang="en-US" sz="3600" dirty="0"/>
            </a:br>
            <a:r>
              <a:rPr lang="en-US" sz="3600" dirty="0"/>
              <a:t> Participatory </a:t>
            </a:r>
            <a:r>
              <a:rPr lang="en-US" sz="3600" dirty="0" smtClean="0"/>
              <a:t>Research</a:t>
            </a:r>
            <a:br>
              <a:rPr lang="en-US" sz="3600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sz="12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61096" y="4731154"/>
            <a:ext cx="3048891" cy="2100400"/>
          </a:xfrm>
        </p:spPr>
        <p:txBody>
          <a:bodyPr/>
          <a:lstStyle/>
          <a:p>
            <a:r>
              <a:rPr lang="en-GB" dirty="0"/>
              <a:t>Dr </a:t>
            </a:r>
            <a:r>
              <a:rPr lang="en-GB" dirty="0" err="1"/>
              <a:t>Nichola</a:t>
            </a:r>
            <a:r>
              <a:rPr lang="en-GB" dirty="0"/>
              <a:t> </a:t>
            </a:r>
            <a:r>
              <a:rPr lang="en-GB" dirty="0" err="1"/>
              <a:t>Welton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School of Social Justice and Inclusion </a:t>
            </a:r>
            <a:endParaRPr lang="en-US" dirty="0"/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09800"/>
            <a:ext cx="3347952" cy="2227910"/>
          </a:xfrm>
        </p:spPr>
      </p:pic>
    </p:spTree>
    <p:extLst>
      <p:ext uri="{BB962C8B-B14F-4D97-AF65-F5344CB8AC3E}">
        <p14:creationId xmlns:p14="http://schemas.microsoft.com/office/powerpoint/2010/main" val="377034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993831" y="941114"/>
            <a:ext cx="3064827" cy="3971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Aims : This session will explore: 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3429000"/>
            <a:ext cx="2800350" cy="1628775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 rot="-60000">
            <a:off x="1129153" y="1449690"/>
            <a:ext cx="3048891" cy="4274624"/>
          </a:xfrm>
        </p:spPr>
        <p:txBody>
          <a:bodyPr/>
          <a:lstStyle/>
          <a:p>
            <a:pPr marL="457200" indent="-457200" algn="l">
              <a:buFont typeface="+mj-lt"/>
              <a:buAutoNum type="arabicPeriod"/>
            </a:pPr>
            <a:r>
              <a:rPr lang="en-GB" dirty="0" smtClean="0"/>
              <a:t> </a:t>
            </a:r>
            <a:r>
              <a:rPr lang="en-GB" dirty="0"/>
              <a:t>what we mean by </a:t>
            </a:r>
            <a:r>
              <a:rPr lang="en-GB" dirty="0" smtClean="0"/>
              <a:t>participatory research (PR) </a:t>
            </a:r>
          </a:p>
          <a:p>
            <a:pPr marL="342900" indent="-342900" algn="l">
              <a:buFont typeface="+mj-lt"/>
              <a:buAutoNum type="arabicPeriod"/>
            </a:pPr>
            <a:endParaRPr lang="en-GB" dirty="0"/>
          </a:p>
          <a:p>
            <a:pPr marL="457200" indent="-457200" algn="l">
              <a:buFont typeface="+mj-lt"/>
              <a:buAutoNum type="arabicPeriod"/>
            </a:pPr>
            <a:r>
              <a:rPr lang="en-GB" dirty="0" smtClean="0"/>
              <a:t>purpose</a:t>
            </a:r>
          </a:p>
          <a:p>
            <a:pPr marL="342900" indent="-342900" algn="l">
              <a:buFont typeface="+mj-lt"/>
              <a:buAutoNum type="arabicPeriod"/>
            </a:pPr>
            <a:endParaRPr lang="en-GB" dirty="0" smtClean="0"/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t</a:t>
            </a:r>
            <a:r>
              <a:rPr lang="en-GB" dirty="0" smtClean="0"/>
              <a:t>ypes of PR </a:t>
            </a:r>
          </a:p>
          <a:p>
            <a:pPr marL="342900" indent="-342900" algn="l">
              <a:buFont typeface="+mj-lt"/>
              <a:buAutoNum type="arabicPeriod"/>
            </a:pPr>
            <a:endParaRPr lang="en-GB" dirty="0" smtClean="0"/>
          </a:p>
          <a:p>
            <a:pPr marL="457200" indent="-457200" algn="l">
              <a:buFont typeface="+mj-lt"/>
              <a:buAutoNum type="arabicPeriod"/>
            </a:pPr>
            <a:r>
              <a:rPr lang="en-GB" dirty="0" smtClean="0"/>
              <a:t>methodological Implications</a:t>
            </a:r>
          </a:p>
          <a:p>
            <a:pPr marL="342900" indent="-342900" algn="l">
              <a:buFont typeface="+mj-lt"/>
              <a:buAutoNum type="arabicPeriod"/>
            </a:pPr>
            <a:endParaRPr lang="en-GB" dirty="0"/>
          </a:p>
          <a:p>
            <a:pPr marL="457200" indent="-457200" algn="l">
              <a:buFont typeface="+mj-lt"/>
              <a:buAutoNum type="arabicPeriod"/>
            </a:pPr>
            <a:r>
              <a:rPr lang="en-GB" dirty="0" smtClean="0"/>
              <a:t> methods</a:t>
            </a:r>
          </a:p>
          <a:p>
            <a:pPr marL="342900" indent="-342900" algn="l">
              <a:buFont typeface="+mj-lt"/>
              <a:buAutoNum type="arabicPeriod"/>
            </a:pPr>
            <a:endParaRPr lang="en-GB" dirty="0" smtClean="0"/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e</a:t>
            </a:r>
            <a:r>
              <a:rPr lang="en-GB" dirty="0" smtClean="0"/>
              <a:t>thics 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990600"/>
            <a:ext cx="2619375" cy="1743075"/>
          </a:xfrm>
        </p:spPr>
      </p:pic>
    </p:spTree>
    <p:extLst>
      <p:ext uri="{BB962C8B-B14F-4D97-AF65-F5344CB8AC3E}">
        <p14:creationId xmlns:p14="http://schemas.microsoft.com/office/powerpoint/2010/main" val="210156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079682" y="3303230"/>
            <a:ext cx="3064827" cy="150303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Why </a:t>
            </a:r>
            <a:r>
              <a:rPr lang="en-GB" b="1" dirty="0"/>
              <a:t>do </a:t>
            </a:r>
            <a:r>
              <a:rPr lang="en-GB" b="1" dirty="0" smtClean="0"/>
              <a:t>you think we </a:t>
            </a:r>
            <a:r>
              <a:rPr lang="en-GB" b="1" dirty="0"/>
              <a:t>need to think about </a:t>
            </a:r>
            <a:r>
              <a:rPr lang="en-GB" b="1" dirty="0" smtClean="0"/>
              <a:t>Participatory Research (PR)  or Participatory Based  Research with Communities (CBPR)?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4840760" y="712052"/>
            <a:ext cx="3048891" cy="4628867"/>
          </a:xfrm>
        </p:spPr>
        <p:txBody>
          <a:bodyPr>
            <a:normAutofit/>
          </a:bodyPr>
          <a:lstStyle/>
          <a:p>
            <a:r>
              <a:rPr lang="en-GB" b="1" dirty="0" smtClean="0"/>
              <a:t>Research issues in a community</a:t>
            </a:r>
            <a:r>
              <a:rPr lang="en-GB" dirty="0" smtClean="0"/>
              <a:t>: </a:t>
            </a:r>
          </a:p>
          <a:p>
            <a:endParaRPr lang="en-GB" dirty="0" smtClean="0"/>
          </a:p>
          <a:p>
            <a:r>
              <a:rPr lang="en-GB" dirty="0" smtClean="0"/>
              <a:t>1. finding </a:t>
            </a:r>
            <a:r>
              <a:rPr lang="en-GB" dirty="0"/>
              <a:t>out why young people don’t go to their local youth club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2. finding </a:t>
            </a:r>
            <a:r>
              <a:rPr lang="en-GB" dirty="0"/>
              <a:t>out whether older people living in a town feel safe when they walk in the park. 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981200"/>
            <a:ext cx="1647733" cy="152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225" y="4419600"/>
            <a:ext cx="2000250" cy="188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911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032691" y="1172404"/>
            <a:ext cx="3048891" cy="4850274"/>
          </a:xfrm>
        </p:spPr>
        <p:txBody>
          <a:bodyPr>
            <a:normAutofit fontScale="25000" lnSpcReduction="20000"/>
          </a:bodyPr>
          <a:lstStyle/>
          <a:p>
            <a:r>
              <a:rPr lang="en-GB" sz="5100" b="1" dirty="0" smtClean="0"/>
              <a:t>Things to consider when carrying out PR and CBPR: </a:t>
            </a:r>
            <a:endParaRPr lang="en-GB" sz="5100" b="1" dirty="0"/>
          </a:p>
          <a:p>
            <a:endParaRPr lang="en-GB" sz="4200" b="1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en-GB" sz="7200" b="1" dirty="0" smtClean="0"/>
              <a:t>who </a:t>
            </a:r>
            <a:r>
              <a:rPr lang="en-GB" sz="7200" b="1" dirty="0"/>
              <a:t>has the power and control? </a:t>
            </a:r>
            <a:endParaRPr lang="en-GB" sz="7200" b="1" dirty="0" smtClean="0"/>
          </a:p>
          <a:p>
            <a:endParaRPr lang="en-GB" sz="7200" dirty="0" smtClean="0"/>
          </a:p>
          <a:p>
            <a:endParaRPr lang="en-GB" sz="7200" dirty="0"/>
          </a:p>
          <a:p>
            <a:endParaRPr lang="en-GB" sz="72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en-GB" sz="7200" dirty="0" smtClean="0"/>
              <a:t>how </a:t>
            </a:r>
            <a:r>
              <a:rPr lang="en-GB" sz="7200" dirty="0"/>
              <a:t>are people’s stories used? </a:t>
            </a:r>
            <a:endParaRPr lang="en-GB" sz="7200" dirty="0" smtClean="0"/>
          </a:p>
          <a:p>
            <a:endParaRPr lang="en-GB" sz="7200" dirty="0"/>
          </a:p>
          <a:p>
            <a:endParaRPr lang="en-GB" sz="72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en-GB" sz="7200" dirty="0"/>
              <a:t>h</a:t>
            </a:r>
            <a:r>
              <a:rPr lang="en-GB" sz="7200" dirty="0" smtClean="0"/>
              <a:t>ow can it  be rigorous…honest , fair and demonstrate impact with communities.</a:t>
            </a:r>
            <a:endParaRPr lang="en-GB" sz="7200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219200"/>
            <a:ext cx="2390775" cy="2007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4" y="3352800"/>
            <a:ext cx="2893771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887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Participatory Research?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i="1" dirty="0" smtClean="0"/>
              <a:t>‘…the </a:t>
            </a:r>
            <a:r>
              <a:rPr lang="en-US" i="1" dirty="0"/>
              <a:t>shift in relationship between researcher and researched ... is so pronounced as to make ‘researcher’ and ‘researched’ nearly archaic terminology ... a blurring of boundaries between the two ... ruptures the old </a:t>
            </a:r>
            <a:r>
              <a:rPr lang="en-US" i="1" dirty="0" smtClean="0"/>
              <a:t>hierarchy…’ </a:t>
            </a:r>
            <a:endParaRPr lang="en-US" dirty="0"/>
          </a:p>
          <a:p>
            <a:pPr marL="365760" lvl="1" indent="0">
              <a:buNone/>
            </a:pPr>
            <a:r>
              <a:rPr lang="en-US" dirty="0" smtClean="0"/>
              <a:t>			(Lincoln</a:t>
            </a:r>
            <a:r>
              <a:rPr lang="en-US" dirty="0"/>
              <a:t>, </a:t>
            </a:r>
            <a:r>
              <a:rPr lang="en-US" dirty="0" smtClean="0"/>
              <a:t>2001</a:t>
            </a:r>
            <a:r>
              <a:rPr lang="en-US" dirty="0"/>
              <a:t> </a:t>
            </a:r>
            <a:r>
              <a:rPr lang="en-US" dirty="0" smtClean="0"/>
              <a:t>p.126)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82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Participatory Research?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participatory research paradigm </a:t>
            </a:r>
            <a:r>
              <a:rPr lang="en-US" dirty="0" smtClean="0"/>
              <a:t>–challenges </a:t>
            </a:r>
            <a:r>
              <a:rPr lang="en-US" dirty="0"/>
              <a:t>the traditional ‘researcher-researched’ dichotomy on two fronts: </a:t>
            </a:r>
          </a:p>
          <a:p>
            <a:pPr lvl="1"/>
            <a:r>
              <a:rPr lang="en-US" dirty="0"/>
              <a:t>Participants are not just recipients of social change, but are integral to change processes.</a:t>
            </a:r>
          </a:p>
          <a:p>
            <a:pPr lvl="1"/>
            <a:r>
              <a:rPr lang="en-US" dirty="0"/>
              <a:t>There are no universal laws of human behaviour which can be measured, apprehended and manipulated.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997056" y="788686"/>
            <a:ext cx="3064827" cy="766706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Participatory Research?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817" y="1371600"/>
            <a:ext cx="3350234" cy="3810000"/>
          </a:xfrm>
        </p:spPr>
      </p:pic>
      <p:sp>
        <p:nvSpPr>
          <p:cNvPr id="5" name="Content Placeholder 2"/>
          <p:cNvSpPr txBox="1">
            <a:spLocks/>
          </p:cNvSpPr>
          <p:nvPr/>
        </p:nvSpPr>
        <p:spPr>
          <a:xfrm rot="60000">
            <a:off x="1030733" y="1550008"/>
            <a:ext cx="3020792" cy="4625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The research relationship is collaborative, such that research is with, for, or even by the community. </a:t>
            </a:r>
          </a:p>
          <a:p>
            <a:pPr marL="0" indent="0">
              <a:buFont typeface="Brush Script MT" pitchFamily="66" charset="0"/>
              <a:buNone/>
            </a:pPr>
            <a:endParaRPr lang="en-US" dirty="0" smtClean="0"/>
          </a:p>
          <a:p>
            <a:r>
              <a:rPr lang="en-US" dirty="0" smtClean="0"/>
              <a:t>The researcher is simply one partner in the research process. </a:t>
            </a:r>
          </a:p>
          <a:p>
            <a:endParaRPr lang="en-US" dirty="0" smtClean="0"/>
          </a:p>
          <a:p>
            <a:r>
              <a:rPr lang="en-US" dirty="0" smtClean="0"/>
              <a:t>The ideal is one of </a:t>
            </a:r>
            <a:r>
              <a:rPr lang="en-US" b="1" i="1" dirty="0" smtClean="0"/>
              <a:t>empowerment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3483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66800" y="685800"/>
            <a:ext cx="6965245" cy="1202485"/>
          </a:xfrm>
        </p:spPr>
        <p:txBody>
          <a:bodyPr/>
          <a:lstStyle/>
          <a:p>
            <a:r>
              <a:rPr lang="en-GB" dirty="0" smtClean="0"/>
              <a:t>PR: Research Relationships </a:t>
            </a:r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2073791"/>
              </p:ext>
            </p:extLst>
          </p:nvPr>
        </p:nvGraphicFramePr>
        <p:xfrm>
          <a:off x="1676401" y="1600200"/>
          <a:ext cx="5562598" cy="42996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01267"/>
                <a:gridCol w="3115056"/>
                <a:gridCol w="667511"/>
                <a:gridCol w="778764"/>
              </a:tblGrid>
              <a:tr h="773574">
                <a:tc>
                  <a:txBody>
                    <a:bodyPr/>
                    <a:lstStyle/>
                    <a:p>
                      <a:pPr marL="0" marR="0">
                        <a:lnSpc>
                          <a:spcPct val="12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Mode of Participation</a:t>
                      </a:r>
                      <a:endParaRPr lang="en-US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 dirty="0">
                          <a:effectLst/>
                        </a:rPr>
                        <a:t>Nature of User Involvement</a:t>
                      </a:r>
                      <a:endParaRPr lang="en-US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 anchor="ctr"/>
                </a:tc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 dirty="0">
                          <a:effectLst/>
                        </a:rPr>
                        <a:t>Relationship between research and users</a:t>
                      </a:r>
                      <a:endParaRPr lang="en-US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4626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Co-option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 dirty="0">
                          <a:effectLst/>
                        </a:rPr>
                        <a:t>Token; representatives are chosen, but no real action</a:t>
                      </a:r>
                      <a:endParaRPr lang="en-US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 rowSpan="6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endParaRPr lang="en-US" sz="900">
                        <a:solidFill>
                          <a:srgbClr val="000000"/>
                        </a:solidFill>
                        <a:effectLst/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33762" marR="33762" marT="33762" marB="33762" anchor="ctr"/>
                </a:tc>
              </a:tr>
              <a:tr h="5998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Compliance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 dirty="0">
                          <a:effectLst/>
                        </a:rPr>
                        <a:t>Tasks are assigned, with incentives; researchers decide agenda and direct the process</a:t>
                      </a:r>
                      <a:endParaRPr lang="en-US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For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4626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Consultation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Users’ opinions asked, researchers analyse and decide on a course of action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For/With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63005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Co-operation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Users work together with researchers to determine priorities; responsibility remains with researchers for directing the process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With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7357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Co-learning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Users and researchers share their knowledge to create new understanding and work together to form action plans with research facilitation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With/By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63005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Collective Action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>
                          <a:effectLst/>
                        </a:rPr>
                        <a:t>Users set their own agenda and mobilize to carry it out, in the absence of outside researchers or facilitators</a:t>
                      </a:r>
                      <a:endParaRPr lang="en-US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900" dirty="0">
                          <a:effectLst/>
                        </a:rPr>
                        <a:t>By</a:t>
                      </a:r>
                      <a:endParaRPr lang="en-US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762" marR="33762" marT="33762" marB="33762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1" descr="higher up table is more traditional; lower down table is more radic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716" y="2514600"/>
            <a:ext cx="428625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2215861" y="5878945"/>
            <a:ext cx="4419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Adapted from Cornwall (1996) </a:t>
            </a:r>
            <a:r>
              <a:rPr lang="en-US" sz="1200" dirty="0" smtClean="0"/>
              <a:t>, </a:t>
            </a:r>
            <a:r>
              <a:rPr lang="en-US" sz="1200" dirty="0"/>
              <a:t> </a:t>
            </a:r>
            <a:r>
              <a:rPr lang="en-US" sz="1200" dirty="0" err="1" smtClean="0"/>
              <a:t>Denzin</a:t>
            </a:r>
            <a:r>
              <a:rPr lang="en-US" sz="1200" dirty="0" smtClean="0"/>
              <a:t> &amp; Lincoln, (2001) Truman &amp; </a:t>
            </a:r>
            <a:r>
              <a:rPr lang="en-US" sz="1200" dirty="0" err="1"/>
              <a:t>Raine</a:t>
            </a:r>
            <a:r>
              <a:rPr lang="en-US" sz="1200" dirty="0"/>
              <a:t> (2001)</a:t>
            </a:r>
          </a:p>
        </p:txBody>
      </p:sp>
    </p:spTree>
    <p:extLst>
      <p:ext uri="{BB962C8B-B14F-4D97-AF65-F5344CB8AC3E}">
        <p14:creationId xmlns:p14="http://schemas.microsoft.com/office/powerpoint/2010/main" val="246808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700" smtClean="0"/>
              <a:t>Why Carry out Research in Your Community or Profession</a:t>
            </a:r>
            <a:r>
              <a:rPr lang="en-GB" sz="2800" smtClean="0"/>
              <a:t>? </a:t>
            </a:r>
            <a:endParaRPr lang="en-US" sz="2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altLang="en-US" b="1" dirty="0" smtClean="0"/>
              <a:t>Primarily political reasons</a:t>
            </a:r>
          </a:p>
          <a:p>
            <a:pPr lvl="1"/>
            <a:r>
              <a:rPr lang="en-GB" altLang="en-US" dirty="0" smtClean="0"/>
              <a:t>To increase democracy and justice</a:t>
            </a:r>
          </a:p>
          <a:p>
            <a:pPr lvl="1"/>
            <a:r>
              <a:rPr lang="en-GB" altLang="en-US" b="1" dirty="0" smtClean="0"/>
              <a:t>UNCRC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altLang="en-US" b="1" dirty="0" smtClean="0"/>
              <a:t>Identifying Community  Needs 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altLang="en-US" b="1" dirty="0" smtClean="0"/>
              <a:t>Funding purposes 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en-GB" altLang="en-US" b="1" dirty="0" smtClean="0"/>
              <a:t>Organisational Improvement / change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/>
              <a:t>Evidence based practice </a:t>
            </a:r>
            <a:endParaRPr lang="en-US" dirty="0" smtClean="0"/>
          </a:p>
          <a:p>
            <a:pPr marL="457200" indent="-457200">
              <a:buFont typeface="+mj-lt"/>
              <a:buAutoNum type="arabicPeriod"/>
            </a:pPr>
            <a:r>
              <a:rPr lang="en-GB" altLang="en-US" b="1" dirty="0" smtClean="0"/>
              <a:t>Inform Policy 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b="1" dirty="0" smtClean="0"/>
              <a:t>Improve / develop own professional practice.</a:t>
            </a:r>
          </a:p>
          <a:p>
            <a:pPr marL="0" indent="0">
              <a:buFont typeface="Brush Script MT" pitchFamily="66" charset="0"/>
              <a:buNone/>
            </a:pPr>
            <a:endParaRPr lang="en-GB" altLang="en-US" b="1" dirty="0" smtClean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83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Types of participatory Research 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Participatory research / Evaluation (PR)</a:t>
            </a:r>
          </a:p>
          <a:p>
            <a:endParaRPr lang="en-GB" dirty="0" smtClean="0"/>
          </a:p>
          <a:p>
            <a:pPr marL="274320" lvl="1"/>
            <a:r>
              <a:rPr lang="en-GB" dirty="0"/>
              <a:t>Community </a:t>
            </a:r>
            <a:r>
              <a:rPr lang="en-GB" dirty="0" smtClean="0"/>
              <a:t>Based Participatory </a:t>
            </a:r>
            <a:r>
              <a:rPr lang="en-GB" dirty="0"/>
              <a:t>Research (</a:t>
            </a:r>
            <a:r>
              <a:rPr lang="en-GB" dirty="0" smtClean="0"/>
              <a:t>CBPR)</a:t>
            </a:r>
          </a:p>
          <a:p>
            <a:pPr marL="274320" lvl="1"/>
            <a:endParaRPr lang="en-GB" dirty="0" smtClean="0"/>
          </a:p>
          <a:p>
            <a:pPr marL="274320" lvl="1"/>
            <a:r>
              <a:rPr lang="en-GB" dirty="0"/>
              <a:t>Participatory Action Research---Applied research,(PAR</a:t>
            </a:r>
            <a:r>
              <a:rPr lang="en-GB" dirty="0" smtClean="0"/>
              <a:t>)</a:t>
            </a:r>
          </a:p>
          <a:p>
            <a:pPr marL="274320" lvl="1"/>
            <a:endParaRPr lang="en-GB" dirty="0"/>
          </a:p>
          <a:p>
            <a:pPr marL="274320" lvl="1"/>
            <a:r>
              <a:rPr lang="en-GB" dirty="0" smtClean="0"/>
              <a:t>Others: </a:t>
            </a:r>
            <a:r>
              <a:rPr lang="en-GB" dirty="0" err="1" smtClean="0"/>
              <a:t>e.g</a:t>
            </a:r>
            <a:r>
              <a:rPr lang="en-GB" dirty="0" smtClean="0"/>
              <a:t> Participatory </a:t>
            </a:r>
            <a:r>
              <a:rPr lang="en-GB" dirty="0"/>
              <a:t>Rapid Appraisal , Rapid Rural Appraisal. </a:t>
            </a:r>
          </a:p>
          <a:p>
            <a:pPr marL="274320" lvl="1"/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96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845722" y="788677"/>
            <a:ext cx="3064827" cy="8887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Participatory Research: With Children and Young People: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016608"/>
            <a:ext cx="3020792" cy="4625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			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3568" y="1675365"/>
            <a:ext cx="3048891" cy="4109233"/>
          </a:xfrm>
        </p:spPr>
        <p:txBody>
          <a:bodyPr/>
          <a:lstStyle/>
          <a:p>
            <a:pPr marL="0" lvl="1"/>
            <a:r>
              <a:rPr lang="en-US" sz="2000" i="1" dirty="0" smtClean="0"/>
              <a:t>Participatory </a:t>
            </a:r>
            <a:r>
              <a:rPr lang="en-US" sz="2000" i="1" dirty="0"/>
              <a:t>evaluation with young people is meant to empower young people, and can make a real contribution to the development process itself. It has the potential to transform situations in the process of learning more about them’.</a:t>
            </a:r>
          </a:p>
          <a:p>
            <a:pPr lvl="1"/>
            <a:r>
              <a:rPr lang="en-GB" sz="2000" dirty="0"/>
              <a:t>(UNICEF, 2005 p 3).</a:t>
            </a:r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399" y="1295400"/>
            <a:ext cx="3164723" cy="1840706"/>
          </a:xfrm>
          <a:prstGeom prst="rect">
            <a:avLst/>
          </a:prstGeom>
        </p:spPr>
      </p:pic>
      <p:pic>
        <p:nvPicPr>
          <p:cNvPr id="1026" name="Picture 2" descr="https://encrypted-tbn0.gstatic.com/images?q=tbn:ANd9GcR6X1Bm48DAXEO3X3VVbob9kSy7WtoNhINlK5lOh2qH82S9lLJdl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505200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25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Community Participatory Research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a commitment to sharing power and resources and working towards beneficial outcomes for all participants, especially ‘communities.</a:t>
            </a:r>
          </a:p>
          <a:p>
            <a:r>
              <a:rPr lang="en-US" dirty="0" smtClean="0"/>
              <a:t>‘communities’ :  </a:t>
            </a:r>
          </a:p>
          <a:p>
            <a:pPr lvl="1"/>
            <a:r>
              <a:rPr lang="en-US" dirty="0" smtClean="0"/>
              <a:t> groups of people who share something in common – e.g. people living in a particular locality (a housing estate, village or urban </a:t>
            </a:r>
            <a:r>
              <a:rPr lang="en-US" dirty="0" err="1" smtClean="0"/>
              <a:t>neighbourhood</a:t>
            </a:r>
            <a:r>
              <a:rPr lang="en-US" dirty="0" smtClean="0"/>
              <a:t>), </a:t>
            </a:r>
          </a:p>
          <a:p>
            <a:pPr lvl="1"/>
            <a:r>
              <a:rPr lang="en-US" dirty="0" smtClean="0"/>
              <a:t>or groups based on common identity, interest or practice.</a:t>
            </a:r>
          </a:p>
          <a:p>
            <a:pPr marL="1371600" lvl="4" indent="0">
              <a:buNone/>
            </a:pPr>
            <a:r>
              <a:rPr lang="en-US" dirty="0" smtClean="0"/>
              <a:t> </a:t>
            </a:r>
            <a:r>
              <a:rPr lang="en-GB" dirty="0" smtClean="0"/>
              <a:t>(</a:t>
            </a:r>
            <a:r>
              <a:rPr lang="en-US" dirty="0"/>
              <a:t>Centre for Social Justice and </a:t>
            </a:r>
            <a:r>
              <a:rPr lang="en-US" dirty="0" smtClean="0"/>
              <a:t>Community </a:t>
            </a:r>
            <a:r>
              <a:rPr lang="en-US" dirty="0"/>
              <a:t>Action, Durham University, </a:t>
            </a:r>
            <a:r>
              <a:rPr lang="en-US" dirty="0" smtClean="0"/>
              <a:t>2012</a:t>
            </a:r>
            <a:r>
              <a:rPr lang="en-US" dirty="0"/>
              <a:t>). 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7475" y="2850356"/>
            <a:ext cx="2133600" cy="2143125"/>
          </a:xfrm>
        </p:spPr>
      </p:pic>
    </p:spTree>
    <p:extLst>
      <p:ext uri="{BB962C8B-B14F-4D97-AF65-F5344CB8AC3E}">
        <p14:creationId xmlns:p14="http://schemas.microsoft.com/office/powerpoint/2010/main" val="334234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Participatory Rapid Appraisal (PRA)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 </a:t>
            </a:r>
            <a:r>
              <a:rPr lang="en-US" dirty="0"/>
              <a:t>A</a:t>
            </a:r>
            <a:r>
              <a:rPr lang="en-US" dirty="0" smtClean="0"/>
              <a:t>n </a:t>
            </a:r>
            <a:r>
              <a:rPr lang="en-US" dirty="0"/>
              <a:t>approach used by non-governmental </a:t>
            </a:r>
            <a:r>
              <a:rPr lang="en-US" dirty="0" err="1" smtClean="0"/>
              <a:t>organisations</a:t>
            </a:r>
            <a:r>
              <a:rPr lang="en-US" dirty="0" smtClean="0"/>
              <a:t> </a:t>
            </a:r>
            <a:r>
              <a:rPr lang="en-US" dirty="0"/>
              <a:t>and other agencies involved in international development. </a:t>
            </a:r>
            <a:endParaRPr lang="en-US" dirty="0" smtClean="0"/>
          </a:p>
          <a:p>
            <a:r>
              <a:rPr lang="en-US" dirty="0"/>
              <a:t>A</a:t>
            </a:r>
            <a:r>
              <a:rPr lang="en-US" dirty="0" smtClean="0"/>
              <a:t>ims </a:t>
            </a:r>
            <a:r>
              <a:rPr lang="en-US" dirty="0"/>
              <a:t>to incorporate the knowledge and opinions of rural people in the planning and management of development projects and </a:t>
            </a:r>
            <a:r>
              <a:rPr lang="en-US" dirty="0" err="1"/>
              <a:t>programmes</a:t>
            </a:r>
            <a:r>
              <a:rPr lang="en-US" dirty="0" smtClean="0"/>
              <a:t>.</a:t>
            </a:r>
          </a:p>
          <a:p>
            <a:r>
              <a:rPr lang="en-GB" dirty="0" smtClean="0"/>
              <a:t>Related Rapid Rural Appraisal.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388" y="2667000"/>
            <a:ext cx="3023712" cy="2159794"/>
          </a:xfrm>
        </p:spPr>
      </p:pic>
    </p:spTree>
    <p:extLst>
      <p:ext uri="{BB962C8B-B14F-4D97-AF65-F5344CB8AC3E}">
        <p14:creationId xmlns:p14="http://schemas.microsoft.com/office/powerpoint/2010/main" val="147402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Participatory Action Research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PAR is collaborative research, education and action used to gather information to use for change on social or environmental issues. </a:t>
            </a:r>
          </a:p>
          <a:p>
            <a:r>
              <a:rPr lang="en-GB" dirty="0" smtClean="0"/>
              <a:t>It </a:t>
            </a:r>
            <a:r>
              <a:rPr lang="en-GB" dirty="0"/>
              <a:t>involves people who are concerned about or affected by an issue taking a leading role in producing and using knowledge about it. </a:t>
            </a:r>
            <a:endParaRPr lang="en-US" altLang="en-US" dirty="0"/>
          </a:p>
          <a:p>
            <a:r>
              <a:rPr lang="en-GB" altLang="en-US" dirty="0" smtClean="0"/>
              <a:t>Action </a:t>
            </a:r>
            <a:r>
              <a:rPr lang="en-GB" altLang="en-US" dirty="0"/>
              <a:t>research can be viewed as an extension of good reflective practice.</a:t>
            </a:r>
          </a:p>
          <a:p>
            <a:r>
              <a:rPr lang="en-GB" altLang="en-US" dirty="0"/>
              <a:t>Focus on practical issues in the ‘real world’</a:t>
            </a:r>
          </a:p>
          <a:p>
            <a:r>
              <a:rPr lang="en-GB" altLang="en-US" dirty="0"/>
              <a:t>Studies practitioner’s own </a:t>
            </a:r>
            <a:r>
              <a:rPr lang="en-GB" altLang="en-US" dirty="0" smtClean="0"/>
              <a:t>practice</a:t>
            </a:r>
          </a:p>
          <a:p>
            <a:endParaRPr lang="en-GB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49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953077" y="809625"/>
            <a:ext cx="7345363" cy="4574620"/>
            <a:chOff x="971550" y="1384300"/>
            <a:chExt cx="7345363" cy="4574620"/>
          </a:xfrm>
        </p:grpSpPr>
        <p:pic>
          <p:nvPicPr>
            <p:cNvPr id="9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 flipV="1">
              <a:off x="2352675" y="1557338"/>
              <a:ext cx="4032250" cy="4032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15"/>
            <p:cNvSpPr>
              <a:spLocks noChangeArrowheads="1"/>
            </p:cNvSpPr>
            <p:nvPr/>
          </p:nvSpPr>
          <p:spPr bwMode="auto">
            <a:xfrm>
              <a:off x="5148263" y="1384300"/>
              <a:ext cx="3024187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400">
                  <a:solidFill>
                    <a:schemeClr val="tx1"/>
                  </a:solidFill>
                  <a:latin typeface="Franklin Gothic Book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200">
                  <a:solidFill>
                    <a:schemeClr val="tx1"/>
                  </a:solidFill>
                  <a:latin typeface="Franklin Gothic Book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000">
                  <a:solidFill>
                    <a:schemeClr val="tx1"/>
                  </a:solidFill>
                  <a:latin typeface="Franklin Gothic Book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>
                  <a:solidFill>
                    <a:schemeClr val="tx1"/>
                  </a:solidFill>
                  <a:latin typeface="Franklin Gothic Book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 smtClean="0">
                  <a:latin typeface="Arial" pitchFamily="34" charset="0"/>
                </a:rPr>
                <a:t>IDENTIFY </a:t>
              </a:r>
              <a:r>
                <a:rPr lang="en-GB" altLang="en-US" sz="1800" b="1" dirty="0">
                  <a:latin typeface="Arial" pitchFamily="34" charset="0"/>
                </a:rPr>
                <a:t>THE PROBLEM</a:t>
              </a:r>
            </a:p>
          </p:txBody>
        </p:sp>
        <p:sp>
          <p:nvSpPr>
            <p:cNvPr id="11" name="Rectangle 17"/>
            <p:cNvSpPr>
              <a:spLocks noChangeArrowheads="1"/>
            </p:cNvSpPr>
            <p:nvPr/>
          </p:nvSpPr>
          <p:spPr bwMode="auto">
            <a:xfrm>
              <a:off x="6264275" y="2608263"/>
              <a:ext cx="2052638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400">
                  <a:solidFill>
                    <a:schemeClr val="tx1"/>
                  </a:solidFill>
                  <a:latin typeface="Franklin Gothic Book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200">
                  <a:solidFill>
                    <a:schemeClr val="tx1"/>
                  </a:solidFill>
                  <a:latin typeface="Franklin Gothic Book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000">
                  <a:solidFill>
                    <a:schemeClr val="tx1"/>
                  </a:solidFill>
                  <a:latin typeface="Franklin Gothic Book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>
                  <a:solidFill>
                    <a:schemeClr val="tx1"/>
                  </a:solidFill>
                  <a:latin typeface="Franklin Gothic Book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 smtClean="0">
                  <a:latin typeface="Arial" pitchFamily="34" charset="0"/>
                </a:rPr>
                <a:t>GATHER </a:t>
              </a:r>
              <a:r>
                <a:rPr lang="en-GB" altLang="en-US" sz="1800" b="1" dirty="0">
                  <a:latin typeface="Arial" pitchFamily="34" charset="0"/>
                </a:rPr>
                <a:t>DATA</a:t>
              </a:r>
            </a:p>
          </p:txBody>
        </p:sp>
        <p:sp>
          <p:nvSpPr>
            <p:cNvPr id="12" name="Rectangle 18"/>
            <p:cNvSpPr>
              <a:spLocks noChangeArrowheads="1"/>
            </p:cNvSpPr>
            <p:nvPr/>
          </p:nvSpPr>
          <p:spPr bwMode="auto">
            <a:xfrm>
              <a:off x="6384925" y="4149725"/>
              <a:ext cx="1555750" cy="6463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400">
                  <a:solidFill>
                    <a:schemeClr val="tx1"/>
                  </a:solidFill>
                  <a:latin typeface="Franklin Gothic Book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200">
                  <a:solidFill>
                    <a:schemeClr val="tx1"/>
                  </a:solidFill>
                  <a:latin typeface="Franklin Gothic Book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000">
                  <a:solidFill>
                    <a:schemeClr val="tx1"/>
                  </a:solidFill>
                  <a:latin typeface="Franklin Gothic Book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>
                  <a:solidFill>
                    <a:schemeClr val="tx1"/>
                  </a:solidFill>
                  <a:latin typeface="Franklin Gothic Book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 smtClean="0">
                  <a:latin typeface="Arial" pitchFamily="34" charset="0"/>
                </a:rPr>
                <a:t>INTERPRET</a:t>
              </a:r>
              <a:endParaRPr lang="en-GB" altLang="en-US" sz="1800" b="1" dirty="0">
                <a:latin typeface="Arial" pitchFamily="34" charset="0"/>
              </a:endParaRPr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>
                  <a:latin typeface="Arial" pitchFamily="34" charset="0"/>
                </a:rPr>
                <a:t>DATA</a:t>
              </a:r>
            </a:p>
          </p:txBody>
        </p:sp>
        <p:sp>
          <p:nvSpPr>
            <p:cNvPr id="13" name="Rectangle 19"/>
            <p:cNvSpPr>
              <a:spLocks noChangeArrowheads="1"/>
            </p:cNvSpPr>
            <p:nvPr/>
          </p:nvSpPr>
          <p:spPr bwMode="auto">
            <a:xfrm>
              <a:off x="1116013" y="4005263"/>
              <a:ext cx="1082675" cy="6463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400">
                  <a:solidFill>
                    <a:schemeClr val="tx1"/>
                  </a:solidFill>
                  <a:latin typeface="Franklin Gothic Book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200">
                  <a:solidFill>
                    <a:schemeClr val="tx1"/>
                  </a:solidFill>
                  <a:latin typeface="Franklin Gothic Book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000">
                  <a:solidFill>
                    <a:schemeClr val="tx1"/>
                  </a:solidFill>
                  <a:latin typeface="Franklin Gothic Book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>
                  <a:solidFill>
                    <a:schemeClr val="tx1"/>
                  </a:solidFill>
                  <a:latin typeface="Franklin Gothic Book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 smtClean="0">
                  <a:latin typeface="Arial" pitchFamily="34" charset="0"/>
                </a:rPr>
                <a:t>NEXT</a:t>
              </a:r>
              <a:endParaRPr lang="en-GB" altLang="en-US" sz="1800" b="1" dirty="0">
                <a:latin typeface="Arial" pitchFamily="34" charset="0"/>
              </a:endParaRPr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>
                  <a:latin typeface="Arial" pitchFamily="34" charset="0"/>
                </a:rPr>
                <a:t>STEPS</a:t>
              </a:r>
            </a:p>
          </p:txBody>
        </p:sp>
        <p:sp>
          <p:nvSpPr>
            <p:cNvPr id="14" name="Rectangle 20"/>
            <p:cNvSpPr>
              <a:spLocks noChangeArrowheads="1"/>
            </p:cNvSpPr>
            <p:nvPr/>
          </p:nvSpPr>
          <p:spPr bwMode="auto">
            <a:xfrm>
              <a:off x="971550" y="2116138"/>
              <a:ext cx="1943100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400">
                  <a:solidFill>
                    <a:schemeClr val="tx1"/>
                  </a:solidFill>
                  <a:latin typeface="Franklin Gothic Book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200">
                  <a:solidFill>
                    <a:schemeClr val="tx1"/>
                  </a:solidFill>
                  <a:latin typeface="Franklin Gothic Book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000">
                  <a:solidFill>
                    <a:schemeClr val="tx1"/>
                  </a:solidFill>
                  <a:latin typeface="Franklin Gothic Book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>
                  <a:solidFill>
                    <a:schemeClr val="tx1"/>
                  </a:solidFill>
                  <a:latin typeface="Franklin Gothic Book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9pPr>
            </a:lstStyle>
            <a:p>
              <a:pPr eaLnBrk="1" hangingPunct="1">
                <a:spcBef>
                  <a:spcPts val="600"/>
                </a:spcBef>
                <a:buClrTx/>
                <a:buSzTx/>
                <a:buFontTx/>
                <a:buNone/>
              </a:pPr>
              <a:r>
                <a:rPr lang="en-GB" altLang="en-US" sz="1800" b="1" dirty="0" smtClean="0">
                  <a:latin typeface="Arial" pitchFamily="34" charset="0"/>
                </a:rPr>
                <a:t>RESULTS</a:t>
              </a:r>
              <a:endParaRPr lang="en-GB" altLang="en-US" sz="1800" b="1" dirty="0">
                <a:latin typeface="Arial" pitchFamily="34" charset="0"/>
              </a:endParaRPr>
            </a:p>
          </p:txBody>
        </p:sp>
        <p:sp>
          <p:nvSpPr>
            <p:cNvPr id="15" name="Rectangle 21"/>
            <p:cNvSpPr>
              <a:spLocks noChangeArrowheads="1"/>
            </p:cNvSpPr>
            <p:nvPr/>
          </p:nvSpPr>
          <p:spPr bwMode="auto">
            <a:xfrm>
              <a:off x="2374900" y="5589588"/>
              <a:ext cx="3889375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400">
                  <a:solidFill>
                    <a:schemeClr val="tx1"/>
                  </a:solidFill>
                  <a:latin typeface="Franklin Gothic Book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200">
                  <a:solidFill>
                    <a:schemeClr val="tx1"/>
                  </a:solidFill>
                  <a:latin typeface="Franklin Gothic Book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2000">
                  <a:solidFill>
                    <a:schemeClr val="tx1"/>
                  </a:solidFill>
                  <a:latin typeface="Franklin Gothic Book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>
                  <a:solidFill>
                    <a:schemeClr val="tx1"/>
                  </a:solidFill>
                  <a:latin typeface="Franklin Gothic Book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85000"/>
                <a:buFont typeface="Brush Script MT" pitchFamily="66" charset="0"/>
                <a:buChar char="O"/>
                <a:defRPr sz="1600">
                  <a:solidFill>
                    <a:schemeClr val="tx1"/>
                  </a:solidFill>
                  <a:latin typeface="Franklin Gothic Book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b="1" dirty="0" smtClean="0">
                  <a:latin typeface="Arial" pitchFamily="34" charset="0"/>
                </a:rPr>
                <a:t>ACT </a:t>
              </a:r>
              <a:r>
                <a:rPr lang="en-GB" altLang="en-US" sz="1800" b="1" dirty="0">
                  <a:latin typeface="Arial" pitchFamily="34" charset="0"/>
                </a:rPr>
                <a:t>ON EVIDENCE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5478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Qualitative / Quantitative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dirty="0" smtClean="0"/>
              <a:t>PR/PAR/ CPR, applied research, are all </a:t>
            </a:r>
            <a:r>
              <a:rPr lang="en-US" dirty="0" smtClean="0"/>
              <a:t>research strategies that  sit within the qualitative tradition</a:t>
            </a:r>
          </a:p>
          <a:p>
            <a:pPr lvl="1"/>
            <a:r>
              <a:rPr lang="en-GB" dirty="0" smtClean="0"/>
              <a:t>Within the </a:t>
            </a:r>
            <a:r>
              <a:rPr lang="en-GB" dirty="0" err="1" smtClean="0"/>
              <a:t>interpretivism</a:t>
            </a:r>
            <a:r>
              <a:rPr lang="en-GB" dirty="0" smtClean="0"/>
              <a:t>/ constructivist theoretical paradigm and perspective.</a:t>
            </a:r>
          </a:p>
          <a:p>
            <a:pPr lvl="1"/>
            <a:r>
              <a:rPr lang="en-GB" dirty="0" smtClean="0"/>
              <a:t>However a practical approach to research is  adopted and quantitative data is often used.  </a:t>
            </a:r>
          </a:p>
        </p:txBody>
      </p:sp>
    </p:spTree>
    <p:extLst>
      <p:ext uri="{BB962C8B-B14F-4D97-AF65-F5344CB8AC3E}">
        <p14:creationId xmlns:p14="http://schemas.microsoft.com/office/powerpoint/2010/main" val="303632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PR: Methods / Approaches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There is a distinction to be made between participatory </a:t>
            </a:r>
            <a:r>
              <a:rPr lang="en-US" i="1" dirty="0"/>
              <a:t>methods</a:t>
            </a:r>
            <a:r>
              <a:rPr lang="en-US" dirty="0"/>
              <a:t> and participatory </a:t>
            </a:r>
            <a:r>
              <a:rPr lang="en-US" i="1" dirty="0"/>
              <a:t>approaches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Participatory</a:t>
            </a:r>
            <a:r>
              <a:rPr lang="en-US" b="1" dirty="0" smtClean="0"/>
              <a:t> </a:t>
            </a:r>
            <a:r>
              <a:rPr lang="en-US" b="1" dirty="0"/>
              <a:t>methods </a:t>
            </a:r>
            <a:r>
              <a:rPr lang="en-US" dirty="0"/>
              <a:t>can make research more accessible, engaging, emergent and fun, and can take a wide variety of forms, such as:</a:t>
            </a:r>
          </a:p>
          <a:p>
            <a:pPr lvl="1"/>
            <a:r>
              <a:rPr lang="en-US" dirty="0"/>
              <a:t>diagramming, mapping, social surveys</a:t>
            </a:r>
          </a:p>
          <a:p>
            <a:pPr lvl="1"/>
            <a:r>
              <a:rPr lang="en-US" dirty="0"/>
              <a:t>peer research</a:t>
            </a:r>
          </a:p>
          <a:p>
            <a:pPr lvl="1"/>
            <a:r>
              <a:rPr lang="en-US" dirty="0"/>
              <a:t>video, drama, art</a:t>
            </a:r>
          </a:p>
          <a:p>
            <a:pPr lvl="1"/>
            <a:r>
              <a:rPr lang="en-US" dirty="0"/>
              <a:t>interactive workshops </a:t>
            </a:r>
          </a:p>
          <a:p>
            <a:pPr lvl="1"/>
            <a:r>
              <a:rPr lang="en-US" dirty="0"/>
              <a:t>geographical information systems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44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PR: Methods / Approaches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</a:t>
            </a:r>
            <a:r>
              <a:rPr lang="en-US" dirty="0" smtClean="0"/>
              <a:t>ome </a:t>
            </a:r>
            <a:r>
              <a:rPr lang="en-US" dirty="0"/>
              <a:t>general characteristics of the true participatory </a:t>
            </a:r>
            <a:r>
              <a:rPr lang="en-US" i="1" dirty="0"/>
              <a:t>approach</a:t>
            </a:r>
            <a:r>
              <a:rPr lang="en-US" dirty="0"/>
              <a:t>:</a:t>
            </a:r>
          </a:p>
          <a:p>
            <a:pPr lvl="1"/>
            <a:r>
              <a:rPr lang="en-US" dirty="0" smtClean="0"/>
              <a:t>A ‘relational </a:t>
            </a:r>
            <a:r>
              <a:rPr lang="en-US" dirty="0"/>
              <a:t>ethic’ of participatory research is about sharing – developing aims, research process, analysis, dissemination, action control, benefits and problems. </a:t>
            </a:r>
          </a:p>
          <a:p>
            <a:pPr lvl="1"/>
            <a:r>
              <a:rPr lang="en-US" dirty="0"/>
              <a:t>The complex challenge of negotiating ‘ethics’ is central to the research process and inquiry.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89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685800"/>
            <a:ext cx="6965245" cy="1334267"/>
          </a:xfrm>
        </p:spPr>
        <p:txBody>
          <a:bodyPr>
            <a:normAutofit fontScale="90000"/>
          </a:bodyPr>
          <a:lstStyle/>
          <a:p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r>
              <a:rPr lang="en-GB" sz="3200" dirty="0"/>
              <a:t>Ethical </a:t>
            </a:r>
            <a:r>
              <a:rPr lang="en-GB" sz="3200" dirty="0" smtClean="0"/>
              <a:t>Considerations: </a:t>
            </a:r>
            <a:r>
              <a:rPr lang="en-GB" altLang="en-US" sz="3600" dirty="0" smtClean="0"/>
              <a:t>Community </a:t>
            </a:r>
            <a:r>
              <a:rPr lang="en-GB" altLang="en-US" sz="3600" dirty="0"/>
              <a:t>Based Participatory Research  </a:t>
            </a:r>
            <a:r>
              <a:rPr lang="en-US" altLang="en-US" dirty="0"/>
              <a:t/>
            </a:r>
            <a:br>
              <a:rPr lang="en-US" alt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1800" dirty="0"/>
              <a:t>T</a:t>
            </a:r>
            <a:r>
              <a:rPr lang="en-US" altLang="en-US" sz="1800" dirty="0" smtClean="0"/>
              <a:t>his </a:t>
            </a:r>
            <a:r>
              <a:rPr lang="en-US" altLang="en-US" sz="1800" dirty="0"/>
              <a:t>is research, where the boundaries between researchers and ‘research subjects’ begin to blur.</a:t>
            </a:r>
          </a:p>
          <a:p>
            <a:r>
              <a:rPr lang="en-US" altLang="en-US" sz="1800" dirty="0"/>
              <a:t>There is a host of issues that need to be carefully negotiated in this kind of research:</a:t>
            </a:r>
          </a:p>
          <a:p>
            <a:pPr lvl="1"/>
            <a:r>
              <a:rPr lang="en-US" altLang="en-US" sz="1600" dirty="0"/>
              <a:t>how power and control are negotiated, </a:t>
            </a:r>
          </a:p>
          <a:p>
            <a:pPr lvl="1"/>
            <a:r>
              <a:rPr lang="en-US" altLang="en-US" sz="1600" dirty="0"/>
              <a:t>how people’s very personal experiences are shared and made public, </a:t>
            </a:r>
          </a:p>
          <a:p>
            <a:pPr lvl="1"/>
            <a:r>
              <a:rPr lang="en-US" altLang="en-US" sz="1600" dirty="0"/>
              <a:t>and how the different needs and expectations of the participants are balanced in the design of the research process. </a:t>
            </a:r>
          </a:p>
          <a:p>
            <a:pPr lvl="1"/>
            <a:r>
              <a:rPr lang="en-US" altLang="en-US" sz="1600" dirty="0"/>
              <a:t>When the research is closely related to people’s everyday lives these issues become more </a:t>
            </a:r>
            <a:r>
              <a:rPr lang="en-US" altLang="en-US" sz="1600" dirty="0" smtClean="0"/>
              <a:t>significant. </a:t>
            </a:r>
          </a:p>
          <a:p>
            <a:pPr marL="0" indent="0">
              <a:buNone/>
            </a:pPr>
            <a:r>
              <a:rPr lang="en-GB" sz="1300" dirty="0" smtClean="0"/>
              <a:t>(</a:t>
            </a:r>
            <a:r>
              <a:rPr lang="en-US" sz="1300" dirty="0"/>
              <a:t>Centre for Social Justice and </a:t>
            </a:r>
            <a:r>
              <a:rPr lang="en-US" sz="1300" dirty="0" smtClean="0"/>
              <a:t>Community Action</a:t>
            </a:r>
            <a:r>
              <a:rPr lang="en-US" sz="1300" dirty="0"/>
              <a:t>, Durham </a:t>
            </a:r>
            <a:r>
              <a:rPr lang="en-US" sz="1300" dirty="0" smtClean="0"/>
              <a:t>University, 2012). 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406643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Views: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In small groups discuss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Some the issues we started with and note your  opinions on these…</a:t>
            </a:r>
          </a:p>
          <a:p>
            <a:endParaRPr lang="en-GB" b="1" dirty="0"/>
          </a:p>
          <a:p>
            <a:r>
              <a:rPr lang="en-GB" dirty="0"/>
              <a:t>Issue of power and control: </a:t>
            </a:r>
            <a:r>
              <a:rPr lang="en-GB" dirty="0" smtClean="0"/>
              <a:t>is </a:t>
            </a:r>
            <a:r>
              <a:rPr lang="en-GB" dirty="0"/>
              <a:t>it possible within your discipline / subject area to engage in </a:t>
            </a:r>
            <a:r>
              <a:rPr lang="en-GB" dirty="0" smtClean="0"/>
              <a:t>PR/CBPR/PAR?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are you intending to capture people's stories in your research </a:t>
            </a:r>
            <a:r>
              <a:rPr lang="en-GB" dirty="0" smtClean="0"/>
              <a:t>?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 How would you address issues of rigour and fairness?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85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839758" y="685739"/>
            <a:ext cx="3064827" cy="1477954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/>
              <a:t>Finally….</a:t>
            </a:r>
            <a:br>
              <a:rPr lang="en-GB" dirty="0" smtClean="0"/>
            </a:br>
            <a:r>
              <a:rPr lang="en-GB" dirty="0" smtClean="0"/>
              <a:t>Participatory </a:t>
            </a:r>
            <a:r>
              <a:rPr lang="en-GB" dirty="0"/>
              <a:t>Research seeks to </a:t>
            </a:r>
            <a:br>
              <a:rPr lang="en-GB" dirty="0"/>
            </a:b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 rot="-60000">
            <a:off x="787616" y="2211643"/>
            <a:ext cx="3879159" cy="3072779"/>
          </a:xfrm>
        </p:spPr>
        <p:txBody>
          <a:bodyPr>
            <a:normAutofit lnSpcReduction="10000"/>
          </a:bodyPr>
          <a:lstStyle/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 smtClean="0"/>
              <a:t>De-</a:t>
            </a:r>
            <a:r>
              <a:rPr lang="en-GB" sz="2400" dirty="0" err="1" smtClean="0"/>
              <a:t>elitise</a:t>
            </a:r>
            <a:r>
              <a:rPr lang="en-GB" sz="2400" dirty="0" smtClean="0"/>
              <a:t> </a:t>
            </a:r>
            <a:endParaRPr lang="en-GB" sz="2400" dirty="0"/>
          </a:p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/>
              <a:t>De-mystify research thereby 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/>
              <a:t>Making it an intellectual tool which 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/>
              <a:t>People can use for life </a:t>
            </a:r>
            <a:r>
              <a:rPr lang="en-GB" sz="2400" dirty="0" smtClean="0"/>
              <a:t>improvement and social justice. 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2826" y="1828800"/>
            <a:ext cx="3241803" cy="3505199"/>
          </a:xfrm>
        </p:spPr>
      </p:pic>
    </p:spTree>
    <p:extLst>
      <p:ext uri="{BB962C8B-B14F-4D97-AF65-F5344CB8AC3E}">
        <p14:creationId xmlns:p14="http://schemas.microsoft.com/office/powerpoint/2010/main" val="213065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274320" lvl="1"/>
            <a:r>
              <a:rPr lang="en-US" dirty="0"/>
              <a:t>Centre for Social Justice and Community Action, Durham University (2012). </a:t>
            </a:r>
            <a:r>
              <a:rPr lang="en-US" i="1" dirty="0"/>
              <a:t>Community-based participatory research: A guide to ethical principles and practice</a:t>
            </a:r>
            <a:r>
              <a:rPr lang="en-US" b="1" dirty="0"/>
              <a:t>. </a:t>
            </a:r>
            <a:r>
              <a:rPr lang="en-US" dirty="0"/>
              <a:t>Durham University.</a:t>
            </a:r>
          </a:p>
          <a:p>
            <a:pPr marL="274320" lvl="1"/>
            <a:r>
              <a:rPr lang="en-US" dirty="0"/>
              <a:t>Fine, Michelle, Lois Weis, Susan </a:t>
            </a:r>
            <a:r>
              <a:rPr lang="en-US" dirty="0" err="1"/>
              <a:t>Weseen</a:t>
            </a:r>
            <a:r>
              <a:rPr lang="en-US" dirty="0"/>
              <a:t> and </a:t>
            </a:r>
            <a:r>
              <a:rPr lang="en-US" dirty="0" err="1"/>
              <a:t>Loonmun</a:t>
            </a:r>
            <a:r>
              <a:rPr lang="en-US" dirty="0"/>
              <a:t> Wong. 2000. For whom? Qualitative research, representations and social responsibilities. In Norman </a:t>
            </a:r>
            <a:r>
              <a:rPr lang="en-US" dirty="0" err="1"/>
              <a:t>Denzin</a:t>
            </a:r>
            <a:r>
              <a:rPr lang="en-US" dirty="0"/>
              <a:t> and Yvonne Lincoln (eds.) </a:t>
            </a:r>
            <a:r>
              <a:rPr lang="en-US" i="1" dirty="0"/>
              <a:t>The Handbook of Qualitative Research</a:t>
            </a:r>
            <a:r>
              <a:rPr lang="en-US" dirty="0"/>
              <a:t>. Thousand Oaks, CA: Sage, pp. 107-132.</a:t>
            </a:r>
          </a:p>
          <a:p>
            <a:pPr marL="274320" lvl="1"/>
            <a:r>
              <a:rPr lang="en-US" dirty="0" err="1"/>
              <a:t>Gawler</a:t>
            </a:r>
            <a:r>
              <a:rPr lang="en-US" dirty="0"/>
              <a:t>, M.  (2005) </a:t>
            </a:r>
            <a:r>
              <a:rPr lang="en-US" i="1" dirty="0"/>
              <a:t>Useful Tools for engaging Young People in </a:t>
            </a:r>
            <a:r>
              <a:rPr lang="en-US" i="1" dirty="0" smtClean="0"/>
              <a:t>Participatory </a:t>
            </a:r>
            <a:r>
              <a:rPr lang="en-US" i="1" dirty="0"/>
              <a:t>Evaluation.. </a:t>
            </a:r>
            <a:r>
              <a:rPr lang="en-US" dirty="0"/>
              <a:t>UNICEF. </a:t>
            </a:r>
          </a:p>
          <a:p>
            <a:pPr marL="274320" lvl="1"/>
            <a:r>
              <a:rPr lang="en-US" dirty="0" smtClean="0"/>
              <a:t>Lincoln</a:t>
            </a:r>
            <a:r>
              <a:rPr lang="en-US" dirty="0"/>
              <a:t>, Y. (2001) in Reason, P. and H. Bradbury, eds.</a:t>
            </a:r>
            <a:br>
              <a:rPr lang="en-US" dirty="0"/>
            </a:br>
            <a:r>
              <a:rPr lang="en-US" i="1" dirty="0"/>
              <a:t>Handbook of Action Research: Participative inquiry and practice</a:t>
            </a:r>
            <a:r>
              <a:rPr lang="en-US" dirty="0"/>
              <a:t>, p.126</a:t>
            </a:r>
          </a:p>
          <a:p>
            <a:endParaRPr lang="en-US" dirty="0" smtClean="0"/>
          </a:p>
          <a:p>
            <a:r>
              <a:rPr lang="en-US" dirty="0" smtClean="0"/>
              <a:t>Save </a:t>
            </a:r>
            <a:r>
              <a:rPr lang="en-US" dirty="0"/>
              <a:t>the Children (2004) </a:t>
            </a:r>
            <a:r>
              <a:rPr lang="en-US" i="1" dirty="0"/>
              <a:t>So You Want to Involve Children in Research: A Toolkit for Supporting Children’s Meaningful and Ethical Participation in Research Relating to Violence Against Children, </a:t>
            </a:r>
            <a:r>
              <a:rPr lang="en-US" dirty="0"/>
              <a:t>Stockholm: Save the Children. This can also be downloaded at: </a:t>
            </a:r>
            <a:r>
              <a:rPr lang="en-US" dirty="0">
                <a:hlinkClick r:id="rId2"/>
              </a:rPr>
              <a:t>www.savethechildren.net/alliance/resources/So_you_want_to_research_apr2004pdf</a:t>
            </a:r>
            <a:r>
              <a:rPr lang="en-US" dirty="0"/>
              <a:t> </a:t>
            </a:r>
          </a:p>
          <a:p>
            <a:r>
              <a:rPr lang="en-US" dirty="0"/>
              <a:t>Smith, R. Monaghan, M. and Broad, B. (2002) ‘Involving Young People as Co-Researchers’, </a:t>
            </a:r>
            <a:r>
              <a:rPr lang="en-US" i="1" dirty="0"/>
              <a:t>Qualitative Social Work,</a:t>
            </a:r>
            <a:r>
              <a:rPr lang="en-US" dirty="0"/>
              <a:t> 1 (2) 191-207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18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547</TotalTime>
  <Words>1223</Words>
  <Application>Microsoft Office PowerPoint</Application>
  <PresentationFormat>On-screen Show (4:3)</PresentationFormat>
  <Paragraphs>169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Times New Roman</vt:lpstr>
      <vt:lpstr>Verdana</vt:lpstr>
      <vt:lpstr>Franklin Gothic Book</vt:lpstr>
      <vt:lpstr>Constantia</vt:lpstr>
      <vt:lpstr>Rage Italic</vt:lpstr>
      <vt:lpstr>Wingdings</vt:lpstr>
      <vt:lpstr>Calibri</vt:lpstr>
      <vt:lpstr>Brush Script MT</vt:lpstr>
      <vt:lpstr>Arial</vt:lpstr>
      <vt:lpstr>Pushpin</vt:lpstr>
      <vt:lpstr>   Participatory Research  </vt:lpstr>
      <vt:lpstr>Aims : This session will explore: </vt:lpstr>
      <vt:lpstr> Why do you think we need to think about Participatory Research (PR)  or Participatory Based  Research with Communities (CBPR)? </vt:lpstr>
      <vt:lpstr>PowerPoint Presentation</vt:lpstr>
      <vt:lpstr>What is Participatory Research? </vt:lpstr>
      <vt:lpstr>What is Participatory Research? </vt:lpstr>
      <vt:lpstr>What is Participatory Research? </vt:lpstr>
      <vt:lpstr>PR: Research Relationships </vt:lpstr>
      <vt:lpstr>PowerPoint Presentation</vt:lpstr>
      <vt:lpstr>PowerPoint Presentation</vt:lpstr>
      <vt:lpstr>Participatory Research: With Children and Young People:  </vt:lpstr>
      <vt:lpstr>Community Participatory Research </vt:lpstr>
      <vt:lpstr>Participatory Rapid Appraisal (PRA) </vt:lpstr>
      <vt:lpstr>Participatory Action Research </vt:lpstr>
      <vt:lpstr>PowerPoint Presentation</vt:lpstr>
      <vt:lpstr>PowerPoint Presentation</vt:lpstr>
      <vt:lpstr>PR: Methods / Approaches  </vt:lpstr>
      <vt:lpstr>PR: Methods / Approaches </vt:lpstr>
      <vt:lpstr> Ethical Considerations: Community Based Participatory Research   </vt:lpstr>
      <vt:lpstr>Your Views: </vt:lpstr>
      <vt:lpstr>Finally…. Participatory Research seeks to  </vt:lpstr>
      <vt:lpstr>References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your own community or profession: Participatory Research</dc:title>
  <dc:creator>Administrator</dc:creator>
  <cp:lastModifiedBy>Nicola Welton</cp:lastModifiedBy>
  <cp:revision>41</cp:revision>
  <dcterms:created xsi:type="dcterms:W3CDTF">2014-06-30T15:14:44Z</dcterms:created>
  <dcterms:modified xsi:type="dcterms:W3CDTF">2016-05-10T16:49:07Z</dcterms:modified>
</cp:coreProperties>
</file>