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455" r:id="rId3"/>
    <p:sldId id="456" r:id="rId4"/>
    <p:sldId id="442" r:id="rId5"/>
    <p:sldId id="461" r:id="rId6"/>
    <p:sldId id="458" r:id="rId7"/>
    <p:sldId id="457" r:id="rId8"/>
    <p:sldId id="460" r:id="rId9"/>
    <p:sldId id="452" r:id="rId10"/>
    <p:sldId id="462" r:id="rId11"/>
    <p:sldId id="459" r:id="rId12"/>
    <p:sldId id="463" r:id="rId13"/>
    <p:sldId id="454" r:id="rId14"/>
    <p:sldId id="450"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85395" autoAdjust="0"/>
  </p:normalViewPr>
  <p:slideViewPr>
    <p:cSldViewPr>
      <p:cViewPr>
        <p:scale>
          <a:sx n="66" d="100"/>
          <a:sy n="66" d="100"/>
        </p:scale>
        <p:origin x="1208" y="-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73" d="100"/>
          <a:sy n="73" d="100"/>
        </p:scale>
        <p:origin x="2352" y="6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E6DAA8-D1AC-4563-9033-69ECB59036F8}"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5B66F10D-466B-48B5-8A90-E2BB4C480363}">
      <dgm:prSet phldrT="[Text]"/>
      <dgm:spPr/>
      <dgm:t>
        <a:bodyPr/>
        <a:lstStyle/>
        <a:p>
          <a:pPr>
            <a:buNone/>
          </a:pPr>
          <a:r>
            <a:rPr lang="en-GB" b="1" noProof="0" dirty="0"/>
            <a:t>Anatomy </a:t>
          </a:r>
          <a:endParaRPr lang="en-GB" noProof="0" dirty="0"/>
        </a:p>
      </dgm:t>
    </dgm:pt>
    <dgm:pt modelId="{9E3323E1-8487-4189-8E77-8891CAA763ED}" type="parTrans" cxnId="{36245456-B8A4-44A2-A131-E398122B1399}">
      <dgm:prSet/>
      <dgm:spPr/>
      <dgm:t>
        <a:bodyPr/>
        <a:lstStyle/>
        <a:p>
          <a:endParaRPr lang="en-GB"/>
        </a:p>
      </dgm:t>
    </dgm:pt>
    <dgm:pt modelId="{EEF8B252-1EC9-40F5-A715-759E8995FBE7}" type="sibTrans" cxnId="{36245456-B8A4-44A2-A131-E398122B1399}">
      <dgm:prSet/>
      <dgm:spPr/>
      <dgm:t>
        <a:bodyPr/>
        <a:lstStyle/>
        <a:p>
          <a:endParaRPr lang="en-GB"/>
        </a:p>
      </dgm:t>
    </dgm:pt>
    <dgm:pt modelId="{39373E21-CD58-41C6-8C98-99AED78BFB72}">
      <dgm:prSet phldrT="[Text]"/>
      <dgm:spPr/>
      <dgm:t>
        <a:bodyPr/>
        <a:lstStyle/>
        <a:p>
          <a:pPr>
            <a:buNone/>
          </a:pPr>
          <a:r>
            <a:rPr lang="en-GB" noProof="0" dirty="0"/>
            <a:t>Lungs are made up of bronchi, bronchioles and alveoli. </a:t>
          </a:r>
        </a:p>
      </dgm:t>
    </dgm:pt>
    <dgm:pt modelId="{3457DE0D-DE5F-4746-B769-ED12A3DBF8A0}" type="parTrans" cxnId="{39B68A30-A64F-4C77-A527-4E06E280273D}">
      <dgm:prSet/>
      <dgm:spPr/>
      <dgm:t>
        <a:bodyPr/>
        <a:lstStyle/>
        <a:p>
          <a:endParaRPr lang="en-GB"/>
        </a:p>
      </dgm:t>
    </dgm:pt>
    <dgm:pt modelId="{D017E23C-7AED-4229-92D7-5DABD3EA524A}" type="sibTrans" cxnId="{39B68A30-A64F-4C77-A527-4E06E280273D}">
      <dgm:prSet/>
      <dgm:spPr/>
      <dgm:t>
        <a:bodyPr/>
        <a:lstStyle/>
        <a:p>
          <a:endParaRPr lang="en-GB"/>
        </a:p>
      </dgm:t>
    </dgm:pt>
    <dgm:pt modelId="{A860CE59-32A9-4798-BC4B-D578CD98E868}">
      <dgm:prSet/>
      <dgm:spPr/>
      <dgm:t>
        <a:bodyPr/>
        <a:lstStyle/>
        <a:p>
          <a:pPr>
            <a:buNone/>
          </a:pPr>
          <a:r>
            <a:rPr lang="en-GB" noProof="0" dirty="0"/>
            <a:t>The common place locations of tumours are the upper lobes of the lungs (Chaudhry, Omole and Bordoni, 2024). </a:t>
          </a:r>
        </a:p>
      </dgm:t>
    </dgm:pt>
    <dgm:pt modelId="{2E1B5F04-D169-45BD-B841-B45F8E2B47A6}" type="parTrans" cxnId="{77BEA63A-33D7-4E90-83D4-03D65EEF9DBD}">
      <dgm:prSet/>
      <dgm:spPr/>
      <dgm:t>
        <a:bodyPr/>
        <a:lstStyle/>
        <a:p>
          <a:endParaRPr lang="en-GB"/>
        </a:p>
      </dgm:t>
    </dgm:pt>
    <dgm:pt modelId="{D94F5C77-AB63-4820-A3B0-4DC03032069A}" type="sibTrans" cxnId="{77BEA63A-33D7-4E90-83D4-03D65EEF9DBD}">
      <dgm:prSet/>
      <dgm:spPr/>
      <dgm:t>
        <a:bodyPr/>
        <a:lstStyle/>
        <a:p>
          <a:endParaRPr lang="en-GB"/>
        </a:p>
      </dgm:t>
    </dgm:pt>
    <dgm:pt modelId="{1BE0E37E-C23B-4441-BEE3-D086432ABB6D}">
      <dgm:prSet/>
      <dgm:spPr/>
      <dgm:t>
        <a:bodyPr/>
        <a:lstStyle/>
        <a:p>
          <a:pPr>
            <a:buNone/>
          </a:pPr>
          <a:r>
            <a:rPr lang="en-GB" noProof="0" dirty="0"/>
            <a:t>The metastasis may affect the surrounding lymph nodes. </a:t>
          </a:r>
        </a:p>
      </dgm:t>
    </dgm:pt>
    <dgm:pt modelId="{BB32CD82-2C5B-4DCB-AB6F-3E2BF061C527}" type="parTrans" cxnId="{AD16B96D-4320-478E-B1F7-A46AF0C1E583}">
      <dgm:prSet/>
      <dgm:spPr/>
      <dgm:t>
        <a:bodyPr/>
        <a:lstStyle/>
        <a:p>
          <a:endParaRPr lang="en-GB"/>
        </a:p>
      </dgm:t>
    </dgm:pt>
    <dgm:pt modelId="{3611EC91-A9CD-49A9-9722-A801BC55301F}" type="sibTrans" cxnId="{AD16B96D-4320-478E-B1F7-A46AF0C1E583}">
      <dgm:prSet/>
      <dgm:spPr/>
      <dgm:t>
        <a:bodyPr/>
        <a:lstStyle/>
        <a:p>
          <a:endParaRPr lang="en-GB"/>
        </a:p>
      </dgm:t>
    </dgm:pt>
    <dgm:pt modelId="{45DB34B2-BCAF-48F5-A2A5-75E7D96CD105}">
      <dgm:prSet/>
      <dgm:spPr/>
      <dgm:t>
        <a:bodyPr/>
        <a:lstStyle/>
        <a:p>
          <a:pPr>
            <a:buNone/>
          </a:pPr>
          <a:r>
            <a:rPr lang="en-GB" noProof="0" dirty="0"/>
            <a:t>In the most advanced stages, the pleura can become inflamed. </a:t>
          </a:r>
        </a:p>
      </dgm:t>
    </dgm:pt>
    <dgm:pt modelId="{9DDFEF74-A969-4A9B-B29E-3B1547189809}" type="parTrans" cxnId="{A8CB51F5-4A15-4A37-BBC8-1B8BED5B9117}">
      <dgm:prSet/>
      <dgm:spPr/>
      <dgm:t>
        <a:bodyPr/>
        <a:lstStyle/>
        <a:p>
          <a:endParaRPr lang="en-GB"/>
        </a:p>
      </dgm:t>
    </dgm:pt>
    <dgm:pt modelId="{BF658FDD-C2E1-4737-831E-980F343D1F52}" type="sibTrans" cxnId="{A8CB51F5-4A15-4A37-BBC8-1B8BED5B9117}">
      <dgm:prSet/>
      <dgm:spPr/>
      <dgm:t>
        <a:bodyPr/>
        <a:lstStyle/>
        <a:p>
          <a:endParaRPr lang="en-GB"/>
        </a:p>
      </dgm:t>
    </dgm:pt>
    <dgm:pt modelId="{9A2DF972-671D-4B7D-ABAD-8AD53C15C0C0}" type="pres">
      <dgm:prSet presAssocID="{D2E6DAA8-D1AC-4563-9033-69ECB59036F8}" presName="Name0" presStyleCnt="0">
        <dgm:presLayoutVars>
          <dgm:dir/>
          <dgm:animLvl val="lvl"/>
          <dgm:resizeHandles val="exact"/>
        </dgm:presLayoutVars>
      </dgm:prSet>
      <dgm:spPr/>
    </dgm:pt>
    <dgm:pt modelId="{7B6EB689-2EF2-4995-9387-3A6B76F63035}" type="pres">
      <dgm:prSet presAssocID="{5B66F10D-466B-48B5-8A90-E2BB4C480363}" presName="boxAndChildren" presStyleCnt="0"/>
      <dgm:spPr/>
    </dgm:pt>
    <dgm:pt modelId="{B5B5DD55-2444-4677-9481-778944350DF4}" type="pres">
      <dgm:prSet presAssocID="{5B66F10D-466B-48B5-8A90-E2BB4C480363}" presName="parentTextBox" presStyleLbl="node1" presStyleIdx="0" presStyleCnt="1"/>
      <dgm:spPr/>
    </dgm:pt>
    <dgm:pt modelId="{2A02B549-DA29-4A65-A72B-3EA0C6550BDA}" type="pres">
      <dgm:prSet presAssocID="{5B66F10D-466B-48B5-8A90-E2BB4C480363}" presName="entireBox" presStyleLbl="node1" presStyleIdx="0" presStyleCnt="1"/>
      <dgm:spPr/>
    </dgm:pt>
    <dgm:pt modelId="{115FFFD7-4B13-4B8C-B698-6F0E7A345393}" type="pres">
      <dgm:prSet presAssocID="{5B66F10D-466B-48B5-8A90-E2BB4C480363}" presName="descendantBox" presStyleCnt="0"/>
      <dgm:spPr/>
    </dgm:pt>
    <dgm:pt modelId="{F7F6F65E-7FB9-4840-828E-B7D2683ECABB}" type="pres">
      <dgm:prSet presAssocID="{39373E21-CD58-41C6-8C98-99AED78BFB72}" presName="childTextBox" presStyleLbl="fgAccFollowNode1" presStyleIdx="0" presStyleCnt="4">
        <dgm:presLayoutVars>
          <dgm:bulletEnabled val="1"/>
        </dgm:presLayoutVars>
      </dgm:prSet>
      <dgm:spPr/>
    </dgm:pt>
    <dgm:pt modelId="{1C7681A1-72C0-45CA-B371-B2B597C389E8}" type="pres">
      <dgm:prSet presAssocID="{A860CE59-32A9-4798-BC4B-D578CD98E868}" presName="childTextBox" presStyleLbl="fgAccFollowNode1" presStyleIdx="1" presStyleCnt="4">
        <dgm:presLayoutVars>
          <dgm:bulletEnabled val="1"/>
        </dgm:presLayoutVars>
      </dgm:prSet>
      <dgm:spPr/>
    </dgm:pt>
    <dgm:pt modelId="{073BF078-2066-42ED-86DA-C6CA2D671929}" type="pres">
      <dgm:prSet presAssocID="{1BE0E37E-C23B-4441-BEE3-D086432ABB6D}" presName="childTextBox" presStyleLbl="fgAccFollowNode1" presStyleIdx="2" presStyleCnt="4">
        <dgm:presLayoutVars>
          <dgm:bulletEnabled val="1"/>
        </dgm:presLayoutVars>
      </dgm:prSet>
      <dgm:spPr/>
    </dgm:pt>
    <dgm:pt modelId="{76B4FB1B-B827-4225-BD56-EE11EC3B0EA7}" type="pres">
      <dgm:prSet presAssocID="{45DB34B2-BCAF-48F5-A2A5-75E7D96CD105}" presName="childTextBox" presStyleLbl="fgAccFollowNode1" presStyleIdx="3" presStyleCnt="4">
        <dgm:presLayoutVars>
          <dgm:bulletEnabled val="1"/>
        </dgm:presLayoutVars>
      </dgm:prSet>
      <dgm:spPr/>
    </dgm:pt>
  </dgm:ptLst>
  <dgm:cxnLst>
    <dgm:cxn modelId="{14AE890F-0979-451B-850B-5E81F6A91CE8}" type="presOf" srcId="{5B66F10D-466B-48B5-8A90-E2BB4C480363}" destId="{B5B5DD55-2444-4677-9481-778944350DF4}" srcOrd="0" destOrd="0" presId="urn:microsoft.com/office/officeart/2005/8/layout/process4"/>
    <dgm:cxn modelId="{39B68A30-A64F-4C77-A527-4E06E280273D}" srcId="{5B66F10D-466B-48B5-8A90-E2BB4C480363}" destId="{39373E21-CD58-41C6-8C98-99AED78BFB72}" srcOrd="0" destOrd="0" parTransId="{3457DE0D-DE5F-4746-B769-ED12A3DBF8A0}" sibTransId="{D017E23C-7AED-4229-92D7-5DABD3EA524A}"/>
    <dgm:cxn modelId="{96EACA30-AFA6-47C8-BC68-00D438DCF42E}" type="presOf" srcId="{5B66F10D-466B-48B5-8A90-E2BB4C480363}" destId="{2A02B549-DA29-4A65-A72B-3EA0C6550BDA}" srcOrd="1" destOrd="0" presId="urn:microsoft.com/office/officeart/2005/8/layout/process4"/>
    <dgm:cxn modelId="{77BEA63A-33D7-4E90-83D4-03D65EEF9DBD}" srcId="{5B66F10D-466B-48B5-8A90-E2BB4C480363}" destId="{A860CE59-32A9-4798-BC4B-D578CD98E868}" srcOrd="1" destOrd="0" parTransId="{2E1B5F04-D169-45BD-B841-B45F8E2B47A6}" sibTransId="{D94F5C77-AB63-4820-A3B0-4DC03032069A}"/>
    <dgm:cxn modelId="{37D34649-1544-42FF-B246-F3F1EF0BE6F2}" type="presOf" srcId="{D2E6DAA8-D1AC-4563-9033-69ECB59036F8}" destId="{9A2DF972-671D-4B7D-ABAD-8AD53C15C0C0}" srcOrd="0" destOrd="0" presId="urn:microsoft.com/office/officeart/2005/8/layout/process4"/>
    <dgm:cxn modelId="{AD16B96D-4320-478E-B1F7-A46AF0C1E583}" srcId="{5B66F10D-466B-48B5-8A90-E2BB4C480363}" destId="{1BE0E37E-C23B-4441-BEE3-D086432ABB6D}" srcOrd="2" destOrd="0" parTransId="{BB32CD82-2C5B-4DCB-AB6F-3E2BF061C527}" sibTransId="{3611EC91-A9CD-49A9-9722-A801BC55301F}"/>
    <dgm:cxn modelId="{36245456-B8A4-44A2-A131-E398122B1399}" srcId="{D2E6DAA8-D1AC-4563-9033-69ECB59036F8}" destId="{5B66F10D-466B-48B5-8A90-E2BB4C480363}" srcOrd="0" destOrd="0" parTransId="{9E3323E1-8487-4189-8E77-8891CAA763ED}" sibTransId="{EEF8B252-1EC9-40F5-A715-759E8995FBE7}"/>
    <dgm:cxn modelId="{63F50E7B-B208-4BBF-8DCD-9BCE6C6F9A25}" type="presOf" srcId="{1BE0E37E-C23B-4441-BEE3-D086432ABB6D}" destId="{073BF078-2066-42ED-86DA-C6CA2D671929}" srcOrd="0" destOrd="0" presId="urn:microsoft.com/office/officeart/2005/8/layout/process4"/>
    <dgm:cxn modelId="{5F00579C-4EBF-4DBD-81E5-083D21377D90}" type="presOf" srcId="{A860CE59-32A9-4798-BC4B-D578CD98E868}" destId="{1C7681A1-72C0-45CA-B371-B2B597C389E8}" srcOrd="0" destOrd="0" presId="urn:microsoft.com/office/officeart/2005/8/layout/process4"/>
    <dgm:cxn modelId="{44D1EED1-9FE4-48BF-8EF7-7DB8CF796E08}" type="presOf" srcId="{45DB34B2-BCAF-48F5-A2A5-75E7D96CD105}" destId="{76B4FB1B-B827-4225-BD56-EE11EC3B0EA7}" srcOrd="0" destOrd="0" presId="urn:microsoft.com/office/officeart/2005/8/layout/process4"/>
    <dgm:cxn modelId="{64BDF1E5-5BD2-4768-A88C-4C4F6DE12A6C}" type="presOf" srcId="{39373E21-CD58-41C6-8C98-99AED78BFB72}" destId="{F7F6F65E-7FB9-4840-828E-B7D2683ECABB}" srcOrd="0" destOrd="0" presId="urn:microsoft.com/office/officeart/2005/8/layout/process4"/>
    <dgm:cxn modelId="{A8CB51F5-4A15-4A37-BBC8-1B8BED5B9117}" srcId="{5B66F10D-466B-48B5-8A90-E2BB4C480363}" destId="{45DB34B2-BCAF-48F5-A2A5-75E7D96CD105}" srcOrd="3" destOrd="0" parTransId="{9DDFEF74-A969-4A9B-B29E-3B1547189809}" sibTransId="{BF658FDD-C2E1-4737-831E-980F343D1F52}"/>
    <dgm:cxn modelId="{78A0D894-2FEC-478B-9076-881733F48FFF}" type="presParOf" srcId="{9A2DF972-671D-4B7D-ABAD-8AD53C15C0C0}" destId="{7B6EB689-2EF2-4995-9387-3A6B76F63035}" srcOrd="0" destOrd="0" presId="urn:microsoft.com/office/officeart/2005/8/layout/process4"/>
    <dgm:cxn modelId="{BEE3A0DF-C79B-49A9-9930-79C7E8D78FF6}" type="presParOf" srcId="{7B6EB689-2EF2-4995-9387-3A6B76F63035}" destId="{B5B5DD55-2444-4677-9481-778944350DF4}" srcOrd="0" destOrd="0" presId="urn:microsoft.com/office/officeart/2005/8/layout/process4"/>
    <dgm:cxn modelId="{BCB7FEE5-D4D0-4E9C-9362-DD25E1A0F8D1}" type="presParOf" srcId="{7B6EB689-2EF2-4995-9387-3A6B76F63035}" destId="{2A02B549-DA29-4A65-A72B-3EA0C6550BDA}" srcOrd="1" destOrd="0" presId="urn:microsoft.com/office/officeart/2005/8/layout/process4"/>
    <dgm:cxn modelId="{A74BD065-FDF9-47C2-8EFE-5CBF63E6FED1}" type="presParOf" srcId="{7B6EB689-2EF2-4995-9387-3A6B76F63035}" destId="{115FFFD7-4B13-4B8C-B698-6F0E7A345393}" srcOrd="2" destOrd="0" presId="urn:microsoft.com/office/officeart/2005/8/layout/process4"/>
    <dgm:cxn modelId="{6BD9B71A-1A26-44DE-892B-67194F13A016}" type="presParOf" srcId="{115FFFD7-4B13-4B8C-B698-6F0E7A345393}" destId="{F7F6F65E-7FB9-4840-828E-B7D2683ECABB}" srcOrd="0" destOrd="0" presId="urn:microsoft.com/office/officeart/2005/8/layout/process4"/>
    <dgm:cxn modelId="{72BB016A-CB11-436E-AE3C-D486C7F0154E}" type="presParOf" srcId="{115FFFD7-4B13-4B8C-B698-6F0E7A345393}" destId="{1C7681A1-72C0-45CA-B371-B2B597C389E8}" srcOrd="1" destOrd="0" presId="urn:microsoft.com/office/officeart/2005/8/layout/process4"/>
    <dgm:cxn modelId="{420566FC-180D-4048-877D-07355A2E0518}" type="presParOf" srcId="{115FFFD7-4B13-4B8C-B698-6F0E7A345393}" destId="{073BF078-2066-42ED-86DA-C6CA2D671929}" srcOrd="2" destOrd="0" presId="urn:microsoft.com/office/officeart/2005/8/layout/process4"/>
    <dgm:cxn modelId="{AA63333B-99CD-4B75-9D60-08FD573FA5FC}" type="presParOf" srcId="{115FFFD7-4B13-4B8C-B698-6F0E7A345393}" destId="{76B4FB1B-B827-4225-BD56-EE11EC3B0EA7}" srcOrd="3"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757608-7CD7-4A69-A152-53903488B97E}" type="doc">
      <dgm:prSet loTypeId="urn:microsoft.com/office/officeart/2005/8/layout/hierarchy4" loCatId="list" qsTypeId="urn:microsoft.com/office/officeart/2005/8/quickstyle/simple1" qsCatId="simple" csTypeId="urn:microsoft.com/office/officeart/2005/8/colors/colorful4" csCatId="colorful" phldr="1"/>
      <dgm:spPr/>
      <dgm:t>
        <a:bodyPr/>
        <a:lstStyle/>
        <a:p>
          <a:endParaRPr lang="en-GB"/>
        </a:p>
      </dgm:t>
    </dgm:pt>
    <dgm:pt modelId="{4F3ACB30-37EB-4763-9159-24AA9FD5972B}">
      <dgm:prSet phldrT="[Text]"/>
      <dgm:spPr/>
      <dgm:t>
        <a:bodyPr/>
        <a:lstStyle/>
        <a:p>
          <a:pPr>
            <a:buNone/>
          </a:pPr>
          <a:r>
            <a:rPr lang="en-GB" b="1" noProof="0" dirty="0"/>
            <a:t>Everyday Routine </a:t>
          </a:r>
          <a:endParaRPr lang="en-GB" noProof="0" dirty="0"/>
        </a:p>
      </dgm:t>
    </dgm:pt>
    <dgm:pt modelId="{8DBAE065-4B50-4BB0-BE3B-83EA1846E8D6}" type="parTrans" cxnId="{841B7F0B-40CC-458F-ACF3-72F575A89263}">
      <dgm:prSet/>
      <dgm:spPr/>
      <dgm:t>
        <a:bodyPr/>
        <a:lstStyle/>
        <a:p>
          <a:endParaRPr lang="en-GB"/>
        </a:p>
      </dgm:t>
    </dgm:pt>
    <dgm:pt modelId="{4CF3B1F7-E758-4363-B80A-7A70697DF9BD}" type="sibTrans" cxnId="{841B7F0B-40CC-458F-ACF3-72F575A89263}">
      <dgm:prSet/>
      <dgm:spPr/>
      <dgm:t>
        <a:bodyPr/>
        <a:lstStyle/>
        <a:p>
          <a:endParaRPr lang="en-GB"/>
        </a:p>
      </dgm:t>
    </dgm:pt>
    <dgm:pt modelId="{A65ACDC1-3287-4E71-9EF7-309446F5A751}">
      <dgm:prSet phldrT="[Text]"/>
      <dgm:spPr/>
      <dgm:t>
        <a:bodyPr/>
        <a:lstStyle/>
        <a:p>
          <a:pPr>
            <a:buNone/>
          </a:pPr>
          <a:r>
            <a:rPr lang="en-GB" noProof="0" dirty="0"/>
            <a:t>Light walking around the home is performed daily. </a:t>
          </a:r>
        </a:p>
      </dgm:t>
    </dgm:pt>
    <dgm:pt modelId="{4C6039A7-881C-4F56-83C8-CF8159DE0443}" type="parTrans" cxnId="{0BE670CF-5794-4FD7-8BBF-CD3211458021}">
      <dgm:prSet/>
      <dgm:spPr/>
      <dgm:t>
        <a:bodyPr/>
        <a:lstStyle/>
        <a:p>
          <a:endParaRPr lang="en-GB"/>
        </a:p>
      </dgm:t>
    </dgm:pt>
    <dgm:pt modelId="{BEFF843A-40FC-41C0-A5FC-B8458948224B}" type="sibTrans" cxnId="{0BE670CF-5794-4FD7-8BBF-CD3211458021}">
      <dgm:prSet/>
      <dgm:spPr/>
      <dgm:t>
        <a:bodyPr/>
        <a:lstStyle/>
        <a:p>
          <a:endParaRPr lang="en-GB"/>
        </a:p>
      </dgm:t>
    </dgm:pt>
    <dgm:pt modelId="{7E0927FC-2F0C-40EF-BFA9-9F1F5ECDB403}">
      <dgm:prSet/>
      <dgm:spPr/>
      <dgm:t>
        <a:bodyPr/>
        <a:lstStyle/>
        <a:p>
          <a:pPr>
            <a:buNone/>
          </a:pPr>
          <a:r>
            <a:rPr lang="en-GB" noProof="0" dirty="0"/>
            <a:t>Average sleep of between six to seven hours per night. </a:t>
          </a:r>
        </a:p>
      </dgm:t>
    </dgm:pt>
    <dgm:pt modelId="{8C188989-13E9-4BD7-A488-95042068CDAE}" type="parTrans" cxnId="{66D13C03-E478-41E1-A745-8B049B3950A3}">
      <dgm:prSet/>
      <dgm:spPr/>
      <dgm:t>
        <a:bodyPr/>
        <a:lstStyle/>
        <a:p>
          <a:endParaRPr lang="en-GB"/>
        </a:p>
      </dgm:t>
    </dgm:pt>
    <dgm:pt modelId="{E919AE49-C939-40D4-8061-665DE4FE806B}" type="sibTrans" cxnId="{66D13C03-E478-41E1-A745-8B049B3950A3}">
      <dgm:prSet/>
      <dgm:spPr/>
      <dgm:t>
        <a:bodyPr/>
        <a:lstStyle/>
        <a:p>
          <a:endParaRPr lang="en-GB"/>
        </a:p>
      </dgm:t>
    </dgm:pt>
    <dgm:pt modelId="{EE8F7671-B448-4090-B1BE-67E9A71DC90F}">
      <dgm:prSet/>
      <dgm:spPr/>
      <dgm:t>
        <a:bodyPr/>
        <a:lstStyle/>
        <a:p>
          <a:pPr>
            <a:buNone/>
          </a:pPr>
          <a:r>
            <a:rPr lang="en-GB" noProof="0" dirty="0"/>
            <a:t>Oncology and health monitoring are done regularly (Zenke et al., 2022). </a:t>
          </a:r>
        </a:p>
      </dgm:t>
    </dgm:pt>
    <dgm:pt modelId="{4E79A08D-2025-4F05-96D1-ED7ED0655698}" type="parTrans" cxnId="{15D4529F-A633-4DCA-B8B9-639C4F7829A0}">
      <dgm:prSet/>
      <dgm:spPr/>
      <dgm:t>
        <a:bodyPr/>
        <a:lstStyle/>
        <a:p>
          <a:endParaRPr lang="en-GB"/>
        </a:p>
      </dgm:t>
    </dgm:pt>
    <dgm:pt modelId="{885F8F21-B646-4EB5-A169-88FEA42993C2}" type="sibTrans" cxnId="{15D4529F-A633-4DCA-B8B9-639C4F7829A0}">
      <dgm:prSet/>
      <dgm:spPr/>
      <dgm:t>
        <a:bodyPr/>
        <a:lstStyle/>
        <a:p>
          <a:endParaRPr lang="en-GB"/>
        </a:p>
      </dgm:t>
    </dgm:pt>
    <dgm:pt modelId="{A80084E4-F899-43BA-8DBF-66939D6EF85F}">
      <dgm:prSet/>
      <dgm:spPr/>
      <dgm:t>
        <a:bodyPr/>
        <a:lstStyle/>
        <a:p>
          <a:pPr>
            <a:buNone/>
          </a:pPr>
          <a:r>
            <a:rPr lang="en-GB" noProof="0" dirty="0"/>
            <a:t>The compliance with medication is a direct obedience to the chemotherapy plan. </a:t>
          </a:r>
        </a:p>
      </dgm:t>
    </dgm:pt>
    <dgm:pt modelId="{19EC9D99-BC7E-4FB9-9329-651E3381A769}" type="parTrans" cxnId="{19ACC95F-294A-4CC2-ABAC-DAD874CFBE28}">
      <dgm:prSet/>
      <dgm:spPr/>
      <dgm:t>
        <a:bodyPr/>
        <a:lstStyle/>
        <a:p>
          <a:endParaRPr lang="en-GB"/>
        </a:p>
      </dgm:t>
    </dgm:pt>
    <dgm:pt modelId="{D0FC73A2-6568-451E-B48B-C96E9D895906}" type="sibTrans" cxnId="{19ACC95F-294A-4CC2-ABAC-DAD874CFBE28}">
      <dgm:prSet/>
      <dgm:spPr/>
      <dgm:t>
        <a:bodyPr/>
        <a:lstStyle/>
        <a:p>
          <a:endParaRPr lang="en-GB"/>
        </a:p>
      </dgm:t>
    </dgm:pt>
    <dgm:pt modelId="{BB3A8033-3548-4035-87F7-B707385744F0}" type="pres">
      <dgm:prSet presAssocID="{21757608-7CD7-4A69-A152-53903488B97E}" presName="Name0" presStyleCnt="0">
        <dgm:presLayoutVars>
          <dgm:chPref val="1"/>
          <dgm:dir/>
          <dgm:animOne val="branch"/>
          <dgm:animLvl val="lvl"/>
          <dgm:resizeHandles/>
        </dgm:presLayoutVars>
      </dgm:prSet>
      <dgm:spPr/>
    </dgm:pt>
    <dgm:pt modelId="{8357C61C-7D14-4FFC-B319-EE42FCB0380E}" type="pres">
      <dgm:prSet presAssocID="{4F3ACB30-37EB-4763-9159-24AA9FD5972B}" presName="vertOne" presStyleCnt="0"/>
      <dgm:spPr/>
    </dgm:pt>
    <dgm:pt modelId="{A4B6D5D3-BD43-4855-8FE6-E8DDDDD2F850}" type="pres">
      <dgm:prSet presAssocID="{4F3ACB30-37EB-4763-9159-24AA9FD5972B}" presName="txOne" presStyleLbl="node0" presStyleIdx="0" presStyleCnt="1">
        <dgm:presLayoutVars>
          <dgm:chPref val="3"/>
        </dgm:presLayoutVars>
      </dgm:prSet>
      <dgm:spPr/>
    </dgm:pt>
    <dgm:pt modelId="{40C5B62E-E6A6-4B55-B72A-6ADE25919D77}" type="pres">
      <dgm:prSet presAssocID="{4F3ACB30-37EB-4763-9159-24AA9FD5972B}" presName="parTransOne" presStyleCnt="0"/>
      <dgm:spPr/>
    </dgm:pt>
    <dgm:pt modelId="{DAF452B8-E37E-451E-8728-E50654D1AD4F}" type="pres">
      <dgm:prSet presAssocID="{4F3ACB30-37EB-4763-9159-24AA9FD5972B}" presName="horzOne" presStyleCnt="0"/>
      <dgm:spPr/>
    </dgm:pt>
    <dgm:pt modelId="{7EFC27D4-0124-4091-848C-9CB45A7D5828}" type="pres">
      <dgm:prSet presAssocID="{A65ACDC1-3287-4E71-9EF7-309446F5A751}" presName="vertTwo" presStyleCnt="0"/>
      <dgm:spPr/>
    </dgm:pt>
    <dgm:pt modelId="{55FE029F-C504-48B1-8E5D-950864C4B033}" type="pres">
      <dgm:prSet presAssocID="{A65ACDC1-3287-4E71-9EF7-309446F5A751}" presName="txTwo" presStyleLbl="node2" presStyleIdx="0" presStyleCnt="4">
        <dgm:presLayoutVars>
          <dgm:chPref val="3"/>
        </dgm:presLayoutVars>
      </dgm:prSet>
      <dgm:spPr/>
    </dgm:pt>
    <dgm:pt modelId="{BB015E21-9383-4BA0-A649-BB7B40DEAC42}" type="pres">
      <dgm:prSet presAssocID="{A65ACDC1-3287-4E71-9EF7-309446F5A751}" presName="horzTwo" presStyleCnt="0"/>
      <dgm:spPr/>
    </dgm:pt>
    <dgm:pt modelId="{2A3E8409-E275-4173-9384-BBFCEB99D046}" type="pres">
      <dgm:prSet presAssocID="{BEFF843A-40FC-41C0-A5FC-B8458948224B}" presName="sibSpaceTwo" presStyleCnt="0"/>
      <dgm:spPr/>
    </dgm:pt>
    <dgm:pt modelId="{94793A38-25CD-4DC8-A80F-1D96646D55C2}" type="pres">
      <dgm:prSet presAssocID="{7E0927FC-2F0C-40EF-BFA9-9F1F5ECDB403}" presName="vertTwo" presStyleCnt="0"/>
      <dgm:spPr/>
    </dgm:pt>
    <dgm:pt modelId="{3494B5BD-26FF-43B0-92CD-04EFECAFC9BF}" type="pres">
      <dgm:prSet presAssocID="{7E0927FC-2F0C-40EF-BFA9-9F1F5ECDB403}" presName="txTwo" presStyleLbl="node2" presStyleIdx="1" presStyleCnt="4">
        <dgm:presLayoutVars>
          <dgm:chPref val="3"/>
        </dgm:presLayoutVars>
      </dgm:prSet>
      <dgm:spPr/>
    </dgm:pt>
    <dgm:pt modelId="{8EC140D1-75A3-4674-A4D4-7291844E0E9F}" type="pres">
      <dgm:prSet presAssocID="{7E0927FC-2F0C-40EF-BFA9-9F1F5ECDB403}" presName="horzTwo" presStyleCnt="0"/>
      <dgm:spPr/>
    </dgm:pt>
    <dgm:pt modelId="{D4006C90-D9E3-4E98-80B4-0F25E9176042}" type="pres">
      <dgm:prSet presAssocID="{E919AE49-C939-40D4-8061-665DE4FE806B}" presName="sibSpaceTwo" presStyleCnt="0"/>
      <dgm:spPr/>
    </dgm:pt>
    <dgm:pt modelId="{F2BE0FB9-3FE4-44FB-B3EC-48B801733893}" type="pres">
      <dgm:prSet presAssocID="{EE8F7671-B448-4090-B1BE-67E9A71DC90F}" presName="vertTwo" presStyleCnt="0"/>
      <dgm:spPr/>
    </dgm:pt>
    <dgm:pt modelId="{62A0E857-F4AD-42FA-820B-CBEBB9096B2F}" type="pres">
      <dgm:prSet presAssocID="{EE8F7671-B448-4090-B1BE-67E9A71DC90F}" presName="txTwo" presStyleLbl="node2" presStyleIdx="2" presStyleCnt="4">
        <dgm:presLayoutVars>
          <dgm:chPref val="3"/>
        </dgm:presLayoutVars>
      </dgm:prSet>
      <dgm:spPr/>
    </dgm:pt>
    <dgm:pt modelId="{0FFBC46B-4197-48FD-8722-2CE119F5ADC9}" type="pres">
      <dgm:prSet presAssocID="{EE8F7671-B448-4090-B1BE-67E9A71DC90F}" presName="horzTwo" presStyleCnt="0"/>
      <dgm:spPr/>
    </dgm:pt>
    <dgm:pt modelId="{478D5720-236F-458C-B6D7-FDF0BE53CED3}" type="pres">
      <dgm:prSet presAssocID="{885F8F21-B646-4EB5-A169-88FEA42993C2}" presName="sibSpaceTwo" presStyleCnt="0"/>
      <dgm:spPr/>
    </dgm:pt>
    <dgm:pt modelId="{561B7F38-F59A-4306-806F-FBECA41B60DD}" type="pres">
      <dgm:prSet presAssocID="{A80084E4-F899-43BA-8DBF-66939D6EF85F}" presName="vertTwo" presStyleCnt="0"/>
      <dgm:spPr/>
    </dgm:pt>
    <dgm:pt modelId="{720E5A93-CE2F-4B86-B7D6-E69FA0870EBF}" type="pres">
      <dgm:prSet presAssocID="{A80084E4-F899-43BA-8DBF-66939D6EF85F}" presName="txTwo" presStyleLbl="node2" presStyleIdx="3" presStyleCnt="4">
        <dgm:presLayoutVars>
          <dgm:chPref val="3"/>
        </dgm:presLayoutVars>
      </dgm:prSet>
      <dgm:spPr/>
    </dgm:pt>
    <dgm:pt modelId="{8B728840-2F06-425D-8829-EE165C50195D}" type="pres">
      <dgm:prSet presAssocID="{A80084E4-F899-43BA-8DBF-66939D6EF85F}" presName="horzTwo" presStyleCnt="0"/>
      <dgm:spPr/>
    </dgm:pt>
  </dgm:ptLst>
  <dgm:cxnLst>
    <dgm:cxn modelId="{95B22301-D4B8-4096-ABAE-2986351DEC0D}" type="presOf" srcId="{4F3ACB30-37EB-4763-9159-24AA9FD5972B}" destId="{A4B6D5D3-BD43-4855-8FE6-E8DDDDD2F850}" srcOrd="0" destOrd="0" presId="urn:microsoft.com/office/officeart/2005/8/layout/hierarchy4"/>
    <dgm:cxn modelId="{66D13C03-E478-41E1-A745-8B049B3950A3}" srcId="{4F3ACB30-37EB-4763-9159-24AA9FD5972B}" destId="{7E0927FC-2F0C-40EF-BFA9-9F1F5ECDB403}" srcOrd="1" destOrd="0" parTransId="{8C188989-13E9-4BD7-A488-95042068CDAE}" sibTransId="{E919AE49-C939-40D4-8061-665DE4FE806B}"/>
    <dgm:cxn modelId="{D5BF3508-E9D0-4422-B8B7-AE3AC558B562}" type="presOf" srcId="{A80084E4-F899-43BA-8DBF-66939D6EF85F}" destId="{720E5A93-CE2F-4B86-B7D6-E69FA0870EBF}" srcOrd="0" destOrd="0" presId="urn:microsoft.com/office/officeart/2005/8/layout/hierarchy4"/>
    <dgm:cxn modelId="{1D059C0A-2E4E-4BF5-A604-90AD6F4ECF4D}" type="presOf" srcId="{A65ACDC1-3287-4E71-9EF7-309446F5A751}" destId="{55FE029F-C504-48B1-8E5D-950864C4B033}" srcOrd="0" destOrd="0" presId="urn:microsoft.com/office/officeart/2005/8/layout/hierarchy4"/>
    <dgm:cxn modelId="{841B7F0B-40CC-458F-ACF3-72F575A89263}" srcId="{21757608-7CD7-4A69-A152-53903488B97E}" destId="{4F3ACB30-37EB-4763-9159-24AA9FD5972B}" srcOrd="0" destOrd="0" parTransId="{8DBAE065-4B50-4BB0-BE3B-83EA1846E8D6}" sibTransId="{4CF3B1F7-E758-4363-B80A-7A70697DF9BD}"/>
    <dgm:cxn modelId="{F10BDF3B-38D6-4E0D-B7F5-DB38ED0F3677}" type="presOf" srcId="{7E0927FC-2F0C-40EF-BFA9-9F1F5ECDB403}" destId="{3494B5BD-26FF-43B0-92CD-04EFECAFC9BF}" srcOrd="0" destOrd="0" presId="urn:microsoft.com/office/officeart/2005/8/layout/hierarchy4"/>
    <dgm:cxn modelId="{19ACC95F-294A-4CC2-ABAC-DAD874CFBE28}" srcId="{4F3ACB30-37EB-4763-9159-24AA9FD5972B}" destId="{A80084E4-F899-43BA-8DBF-66939D6EF85F}" srcOrd="3" destOrd="0" parTransId="{19EC9D99-BC7E-4FB9-9329-651E3381A769}" sibTransId="{D0FC73A2-6568-451E-B48B-C96E9D895906}"/>
    <dgm:cxn modelId="{57363764-7D9D-4F17-89CA-719635C41AC2}" type="presOf" srcId="{EE8F7671-B448-4090-B1BE-67E9A71DC90F}" destId="{62A0E857-F4AD-42FA-820B-CBEBB9096B2F}" srcOrd="0" destOrd="0" presId="urn:microsoft.com/office/officeart/2005/8/layout/hierarchy4"/>
    <dgm:cxn modelId="{2E41D849-3374-4109-B581-53497CDFDD77}" type="presOf" srcId="{21757608-7CD7-4A69-A152-53903488B97E}" destId="{BB3A8033-3548-4035-87F7-B707385744F0}" srcOrd="0" destOrd="0" presId="urn:microsoft.com/office/officeart/2005/8/layout/hierarchy4"/>
    <dgm:cxn modelId="{15D4529F-A633-4DCA-B8B9-639C4F7829A0}" srcId="{4F3ACB30-37EB-4763-9159-24AA9FD5972B}" destId="{EE8F7671-B448-4090-B1BE-67E9A71DC90F}" srcOrd="2" destOrd="0" parTransId="{4E79A08D-2025-4F05-96D1-ED7ED0655698}" sibTransId="{885F8F21-B646-4EB5-A169-88FEA42993C2}"/>
    <dgm:cxn modelId="{0BE670CF-5794-4FD7-8BBF-CD3211458021}" srcId="{4F3ACB30-37EB-4763-9159-24AA9FD5972B}" destId="{A65ACDC1-3287-4E71-9EF7-309446F5A751}" srcOrd="0" destOrd="0" parTransId="{4C6039A7-881C-4F56-83C8-CF8159DE0443}" sibTransId="{BEFF843A-40FC-41C0-A5FC-B8458948224B}"/>
    <dgm:cxn modelId="{79BAC87F-3C50-4EFE-A299-503E79EF607C}" type="presParOf" srcId="{BB3A8033-3548-4035-87F7-B707385744F0}" destId="{8357C61C-7D14-4FFC-B319-EE42FCB0380E}" srcOrd="0" destOrd="0" presId="urn:microsoft.com/office/officeart/2005/8/layout/hierarchy4"/>
    <dgm:cxn modelId="{297D9545-DF1E-400A-A2A8-A4EF52F9E96C}" type="presParOf" srcId="{8357C61C-7D14-4FFC-B319-EE42FCB0380E}" destId="{A4B6D5D3-BD43-4855-8FE6-E8DDDDD2F850}" srcOrd="0" destOrd="0" presId="urn:microsoft.com/office/officeart/2005/8/layout/hierarchy4"/>
    <dgm:cxn modelId="{E90F8EA1-F086-42F1-B334-4D9ECA5E1700}" type="presParOf" srcId="{8357C61C-7D14-4FFC-B319-EE42FCB0380E}" destId="{40C5B62E-E6A6-4B55-B72A-6ADE25919D77}" srcOrd="1" destOrd="0" presId="urn:microsoft.com/office/officeart/2005/8/layout/hierarchy4"/>
    <dgm:cxn modelId="{44CB81D3-33FC-46DF-82D6-EFA70B8EEA89}" type="presParOf" srcId="{8357C61C-7D14-4FFC-B319-EE42FCB0380E}" destId="{DAF452B8-E37E-451E-8728-E50654D1AD4F}" srcOrd="2" destOrd="0" presId="urn:microsoft.com/office/officeart/2005/8/layout/hierarchy4"/>
    <dgm:cxn modelId="{BB8F87A9-7CAE-4A40-97F2-F8CF12F628D6}" type="presParOf" srcId="{DAF452B8-E37E-451E-8728-E50654D1AD4F}" destId="{7EFC27D4-0124-4091-848C-9CB45A7D5828}" srcOrd="0" destOrd="0" presId="urn:microsoft.com/office/officeart/2005/8/layout/hierarchy4"/>
    <dgm:cxn modelId="{40E482E1-D8EF-4EA6-B6DE-540D6597B254}" type="presParOf" srcId="{7EFC27D4-0124-4091-848C-9CB45A7D5828}" destId="{55FE029F-C504-48B1-8E5D-950864C4B033}" srcOrd="0" destOrd="0" presId="urn:microsoft.com/office/officeart/2005/8/layout/hierarchy4"/>
    <dgm:cxn modelId="{E4FA65F2-6847-4C76-BAB3-FF25D910493A}" type="presParOf" srcId="{7EFC27D4-0124-4091-848C-9CB45A7D5828}" destId="{BB015E21-9383-4BA0-A649-BB7B40DEAC42}" srcOrd="1" destOrd="0" presId="urn:microsoft.com/office/officeart/2005/8/layout/hierarchy4"/>
    <dgm:cxn modelId="{25DC1619-BB97-46C1-9E5F-92B2F2ED49BA}" type="presParOf" srcId="{DAF452B8-E37E-451E-8728-E50654D1AD4F}" destId="{2A3E8409-E275-4173-9384-BBFCEB99D046}" srcOrd="1" destOrd="0" presId="urn:microsoft.com/office/officeart/2005/8/layout/hierarchy4"/>
    <dgm:cxn modelId="{788BFAB1-3434-45A8-9272-E961964C3DFF}" type="presParOf" srcId="{DAF452B8-E37E-451E-8728-E50654D1AD4F}" destId="{94793A38-25CD-4DC8-A80F-1D96646D55C2}" srcOrd="2" destOrd="0" presId="urn:microsoft.com/office/officeart/2005/8/layout/hierarchy4"/>
    <dgm:cxn modelId="{2D65AFF8-F677-4EE0-8C7C-08E46C8B5B7B}" type="presParOf" srcId="{94793A38-25CD-4DC8-A80F-1D96646D55C2}" destId="{3494B5BD-26FF-43B0-92CD-04EFECAFC9BF}" srcOrd="0" destOrd="0" presId="urn:microsoft.com/office/officeart/2005/8/layout/hierarchy4"/>
    <dgm:cxn modelId="{A832BC79-DF08-4714-AF23-F2EB49A8EB5D}" type="presParOf" srcId="{94793A38-25CD-4DC8-A80F-1D96646D55C2}" destId="{8EC140D1-75A3-4674-A4D4-7291844E0E9F}" srcOrd="1" destOrd="0" presId="urn:microsoft.com/office/officeart/2005/8/layout/hierarchy4"/>
    <dgm:cxn modelId="{D250B511-5E4B-42FD-A20D-DD33B23C6675}" type="presParOf" srcId="{DAF452B8-E37E-451E-8728-E50654D1AD4F}" destId="{D4006C90-D9E3-4E98-80B4-0F25E9176042}" srcOrd="3" destOrd="0" presId="urn:microsoft.com/office/officeart/2005/8/layout/hierarchy4"/>
    <dgm:cxn modelId="{6372271E-5B44-42B6-AEBE-8A09C4F4BA5A}" type="presParOf" srcId="{DAF452B8-E37E-451E-8728-E50654D1AD4F}" destId="{F2BE0FB9-3FE4-44FB-B3EC-48B801733893}" srcOrd="4" destOrd="0" presId="urn:microsoft.com/office/officeart/2005/8/layout/hierarchy4"/>
    <dgm:cxn modelId="{3A455B02-E98B-458B-9B03-BF80B428800C}" type="presParOf" srcId="{F2BE0FB9-3FE4-44FB-B3EC-48B801733893}" destId="{62A0E857-F4AD-42FA-820B-CBEBB9096B2F}" srcOrd="0" destOrd="0" presId="urn:microsoft.com/office/officeart/2005/8/layout/hierarchy4"/>
    <dgm:cxn modelId="{D40AB8C8-062B-4E6D-9BFF-CFDF571E0B9B}" type="presParOf" srcId="{F2BE0FB9-3FE4-44FB-B3EC-48B801733893}" destId="{0FFBC46B-4197-48FD-8722-2CE119F5ADC9}" srcOrd="1" destOrd="0" presId="urn:microsoft.com/office/officeart/2005/8/layout/hierarchy4"/>
    <dgm:cxn modelId="{4AEF3FD3-61FA-4E40-B4F4-32319DD487DC}" type="presParOf" srcId="{DAF452B8-E37E-451E-8728-E50654D1AD4F}" destId="{478D5720-236F-458C-B6D7-FDF0BE53CED3}" srcOrd="5" destOrd="0" presId="urn:microsoft.com/office/officeart/2005/8/layout/hierarchy4"/>
    <dgm:cxn modelId="{1F43BA69-1199-418E-9C88-5C94F4EA7C8E}" type="presParOf" srcId="{DAF452B8-E37E-451E-8728-E50654D1AD4F}" destId="{561B7F38-F59A-4306-806F-FBECA41B60DD}" srcOrd="6" destOrd="0" presId="urn:microsoft.com/office/officeart/2005/8/layout/hierarchy4"/>
    <dgm:cxn modelId="{2B5C85AA-D540-4F47-8EE3-8C837A886EC7}" type="presParOf" srcId="{561B7F38-F59A-4306-806F-FBECA41B60DD}" destId="{720E5A93-CE2F-4B86-B7D6-E69FA0870EBF}" srcOrd="0" destOrd="0" presId="urn:microsoft.com/office/officeart/2005/8/layout/hierarchy4"/>
    <dgm:cxn modelId="{272B04A7-8702-484B-8196-A5A976108647}" type="presParOf" srcId="{561B7F38-F59A-4306-806F-FBECA41B60DD}" destId="{8B728840-2F06-425D-8829-EE165C50195D}"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17D4BD-0862-45B7-871C-E905D9B034D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C57028FA-6ED1-4028-ACF7-77680D40E4B7}">
      <dgm:prSet phldrT="[Text]"/>
      <dgm:spPr/>
      <dgm:t>
        <a:bodyPr/>
        <a:lstStyle/>
        <a:p>
          <a:r>
            <a:rPr lang="en-GB" b="1" noProof="0" dirty="0">
              <a:cs typeface="Arial" panose="020B0604020202020204" pitchFamily="34" charset="0"/>
            </a:rPr>
            <a:t>Risk factors</a:t>
          </a:r>
          <a:endParaRPr lang="en-GB" noProof="0" dirty="0"/>
        </a:p>
      </dgm:t>
    </dgm:pt>
    <dgm:pt modelId="{8BC8D28A-4ACC-4F59-9C25-FF06B2064397}" type="parTrans" cxnId="{C4E7C4FA-B061-48A5-B200-DC194A08D744}">
      <dgm:prSet/>
      <dgm:spPr/>
      <dgm:t>
        <a:bodyPr/>
        <a:lstStyle/>
        <a:p>
          <a:endParaRPr lang="en-GB"/>
        </a:p>
      </dgm:t>
    </dgm:pt>
    <dgm:pt modelId="{FD1C91F9-C6FC-430D-B6F9-68A76BDFDF9B}" type="sibTrans" cxnId="{C4E7C4FA-B061-48A5-B200-DC194A08D744}">
      <dgm:prSet/>
      <dgm:spPr/>
      <dgm:t>
        <a:bodyPr/>
        <a:lstStyle/>
        <a:p>
          <a:endParaRPr lang="en-GB"/>
        </a:p>
      </dgm:t>
    </dgm:pt>
    <dgm:pt modelId="{2251D819-B059-4BB3-818C-E9F2AE24158D}">
      <dgm:prSet phldrT="[Text]"/>
      <dgm:spPr/>
      <dgm:t>
        <a:bodyPr/>
        <a:lstStyle/>
        <a:p>
          <a:pPr algn="just">
            <a:buFont typeface="Arial" panose="020B0604020202020204" pitchFamily="34" charset="0"/>
            <a:buChar char="•"/>
          </a:pPr>
          <a:r>
            <a:rPr lang="en-GB" noProof="0" dirty="0"/>
            <a:t>Prolonged smoking poses the risk of disease development. </a:t>
          </a:r>
        </a:p>
      </dgm:t>
    </dgm:pt>
    <dgm:pt modelId="{654319AE-89BC-4907-9A03-5177C0BD081F}" type="parTrans" cxnId="{AB223E7C-DDE4-4AC1-BEAA-064C03FA6D16}">
      <dgm:prSet/>
      <dgm:spPr/>
      <dgm:t>
        <a:bodyPr/>
        <a:lstStyle/>
        <a:p>
          <a:endParaRPr lang="en-GB"/>
        </a:p>
      </dgm:t>
    </dgm:pt>
    <dgm:pt modelId="{9FAF1D67-F563-46B9-B042-81A41743431F}" type="sibTrans" cxnId="{AB223E7C-DDE4-4AC1-BEAA-064C03FA6D16}">
      <dgm:prSet/>
      <dgm:spPr/>
      <dgm:t>
        <a:bodyPr/>
        <a:lstStyle/>
        <a:p>
          <a:endParaRPr lang="en-GB"/>
        </a:p>
      </dgm:t>
    </dgm:pt>
    <dgm:pt modelId="{2427A8AC-DAAF-4A06-A0A9-251292FAEB3E}">
      <dgm:prSet/>
      <dgm:spPr/>
      <dgm:t>
        <a:bodyPr/>
        <a:lstStyle/>
        <a:p>
          <a:pPr algn="just">
            <a:buFont typeface="Arial" panose="020B0604020202020204" pitchFamily="34" charset="0"/>
            <a:buChar char="•"/>
          </a:pPr>
          <a:r>
            <a:rPr lang="en-GB" noProof="0" dirty="0"/>
            <a:t>Unhealthy lifestyle is a reason that leads to bad health. </a:t>
          </a:r>
        </a:p>
      </dgm:t>
    </dgm:pt>
    <dgm:pt modelId="{C404FE1D-EE64-4DCC-9558-E0C352A3007E}" type="parTrans" cxnId="{B265FEDF-9C55-4A0F-B32A-7E2A957C423B}">
      <dgm:prSet/>
      <dgm:spPr/>
      <dgm:t>
        <a:bodyPr/>
        <a:lstStyle/>
        <a:p>
          <a:endParaRPr lang="en-GB"/>
        </a:p>
      </dgm:t>
    </dgm:pt>
    <dgm:pt modelId="{9C4924D0-1999-4938-9AE5-0BD827EA1AAC}" type="sibTrans" cxnId="{B265FEDF-9C55-4A0F-B32A-7E2A957C423B}">
      <dgm:prSet/>
      <dgm:spPr/>
      <dgm:t>
        <a:bodyPr/>
        <a:lstStyle/>
        <a:p>
          <a:endParaRPr lang="en-GB"/>
        </a:p>
      </dgm:t>
    </dgm:pt>
    <dgm:pt modelId="{09661B31-A637-45B6-ABCA-05C748211F0E}">
      <dgm:prSet/>
      <dgm:spPr/>
      <dgm:t>
        <a:bodyPr/>
        <a:lstStyle/>
        <a:p>
          <a:pPr algn="just">
            <a:buFont typeface="Arial" panose="020B0604020202020204" pitchFamily="34" charset="0"/>
            <a:buChar char="•"/>
          </a:pPr>
          <a:r>
            <a:rPr lang="en-GB" noProof="0" dirty="0"/>
            <a:t>Poor eating habit exacerbates comorbidities and complications in treatment (Bogart, Waqar and Mix, 2022). </a:t>
          </a:r>
        </a:p>
      </dgm:t>
    </dgm:pt>
    <dgm:pt modelId="{E15FC098-3492-4190-9D03-DB7AC6FBA95E}" type="parTrans" cxnId="{222802FE-33A7-4F74-846F-1789F4D38883}">
      <dgm:prSet/>
      <dgm:spPr/>
      <dgm:t>
        <a:bodyPr/>
        <a:lstStyle/>
        <a:p>
          <a:endParaRPr lang="en-GB"/>
        </a:p>
      </dgm:t>
    </dgm:pt>
    <dgm:pt modelId="{2C009E55-5375-4766-A447-202E5A29EF7D}" type="sibTrans" cxnId="{222802FE-33A7-4F74-846F-1789F4D38883}">
      <dgm:prSet/>
      <dgm:spPr/>
      <dgm:t>
        <a:bodyPr/>
        <a:lstStyle/>
        <a:p>
          <a:endParaRPr lang="en-GB"/>
        </a:p>
      </dgm:t>
    </dgm:pt>
    <dgm:pt modelId="{C991AC4A-BB88-47FC-96BA-84EC6E01F4C9}">
      <dgm:prSet/>
      <dgm:spPr/>
      <dgm:t>
        <a:bodyPr/>
        <a:lstStyle/>
        <a:p>
          <a:pPr algn="just">
            <a:buFont typeface="Arial" panose="020B0604020202020204" pitchFamily="34" charset="0"/>
            <a:buChar char="•"/>
          </a:pPr>
          <a:r>
            <a:rPr lang="en-GB" noProof="0" dirty="0"/>
            <a:t>The use of alcohol makes one more susceptible to chemotherapy side effects. </a:t>
          </a:r>
        </a:p>
      </dgm:t>
    </dgm:pt>
    <dgm:pt modelId="{BEC86F3B-E385-4518-9BF3-620A88FF50CF}" type="parTrans" cxnId="{8E776D00-FBF6-4F20-A60B-BA19D47672F7}">
      <dgm:prSet/>
      <dgm:spPr/>
      <dgm:t>
        <a:bodyPr/>
        <a:lstStyle/>
        <a:p>
          <a:endParaRPr lang="en-GB"/>
        </a:p>
      </dgm:t>
    </dgm:pt>
    <dgm:pt modelId="{C0B58337-5555-4C4B-9E86-A9A0FF555B71}" type="sibTrans" cxnId="{8E776D00-FBF6-4F20-A60B-BA19D47672F7}">
      <dgm:prSet/>
      <dgm:spPr/>
      <dgm:t>
        <a:bodyPr/>
        <a:lstStyle/>
        <a:p>
          <a:endParaRPr lang="en-GB"/>
        </a:p>
      </dgm:t>
    </dgm:pt>
    <dgm:pt modelId="{ED0646D9-8817-4E05-86FB-3064EBD1AA7D}" type="pres">
      <dgm:prSet presAssocID="{E517D4BD-0862-45B7-871C-E905D9B034D0}" presName="linearFlow" presStyleCnt="0">
        <dgm:presLayoutVars>
          <dgm:dir/>
          <dgm:animLvl val="lvl"/>
          <dgm:resizeHandles val="exact"/>
        </dgm:presLayoutVars>
      </dgm:prSet>
      <dgm:spPr/>
    </dgm:pt>
    <dgm:pt modelId="{3982E7A0-8BD0-467B-946C-91BFBA144BE0}" type="pres">
      <dgm:prSet presAssocID="{C57028FA-6ED1-4028-ACF7-77680D40E4B7}" presName="composite" presStyleCnt="0"/>
      <dgm:spPr/>
    </dgm:pt>
    <dgm:pt modelId="{91250904-816E-4CC4-9529-2B40D3666F82}" type="pres">
      <dgm:prSet presAssocID="{C57028FA-6ED1-4028-ACF7-77680D40E4B7}" presName="parentText" presStyleLbl="alignNode1" presStyleIdx="0" presStyleCnt="1">
        <dgm:presLayoutVars>
          <dgm:chMax val="1"/>
          <dgm:bulletEnabled val="1"/>
        </dgm:presLayoutVars>
      </dgm:prSet>
      <dgm:spPr/>
    </dgm:pt>
    <dgm:pt modelId="{30C4A89A-6F46-4885-B43E-8D22A18EF0B7}" type="pres">
      <dgm:prSet presAssocID="{C57028FA-6ED1-4028-ACF7-77680D40E4B7}" presName="descendantText" presStyleLbl="alignAcc1" presStyleIdx="0" presStyleCnt="1">
        <dgm:presLayoutVars>
          <dgm:bulletEnabled val="1"/>
        </dgm:presLayoutVars>
      </dgm:prSet>
      <dgm:spPr/>
    </dgm:pt>
  </dgm:ptLst>
  <dgm:cxnLst>
    <dgm:cxn modelId="{8E776D00-FBF6-4F20-A60B-BA19D47672F7}" srcId="{C57028FA-6ED1-4028-ACF7-77680D40E4B7}" destId="{C991AC4A-BB88-47FC-96BA-84EC6E01F4C9}" srcOrd="3" destOrd="0" parTransId="{BEC86F3B-E385-4518-9BF3-620A88FF50CF}" sibTransId="{C0B58337-5555-4C4B-9E86-A9A0FF555B71}"/>
    <dgm:cxn modelId="{47FA9C34-5D99-435A-857C-A003789788FC}" type="presOf" srcId="{09661B31-A637-45B6-ABCA-05C748211F0E}" destId="{30C4A89A-6F46-4885-B43E-8D22A18EF0B7}" srcOrd="0" destOrd="2" presId="urn:microsoft.com/office/officeart/2005/8/layout/chevron2"/>
    <dgm:cxn modelId="{D83B5046-2E4F-421D-8D5B-2CDC96CE990D}" type="presOf" srcId="{2251D819-B059-4BB3-818C-E9F2AE24158D}" destId="{30C4A89A-6F46-4885-B43E-8D22A18EF0B7}" srcOrd="0" destOrd="0" presId="urn:microsoft.com/office/officeart/2005/8/layout/chevron2"/>
    <dgm:cxn modelId="{AB223E7C-DDE4-4AC1-BEAA-064C03FA6D16}" srcId="{C57028FA-6ED1-4028-ACF7-77680D40E4B7}" destId="{2251D819-B059-4BB3-818C-E9F2AE24158D}" srcOrd="0" destOrd="0" parTransId="{654319AE-89BC-4907-9A03-5177C0BD081F}" sibTransId="{9FAF1D67-F563-46B9-B042-81A41743431F}"/>
    <dgm:cxn modelId="{D51EBB82-C721-4450-AA2B-3B7DDF9ED66F}" type="presOf" srcId="{E517D4BD-0862-45B7-871C-E905D9B034D0}" destId="{ED0646D9-8817-4E05-86FB-3064EBD1AA7D}" srcOrd="0" destOrd="0" presId="urn:microsoft.com/office/officeart/2005/8/layout/chevron2"/>
    <dgm:cxn modelId="{23A1A2B3-4724-4B47-954B-E5F8445E4B33}" type="presOf" srcId="{2427A8AC-DAAF-4A06-A0A9-251292FAEB3E}" destId="{30C4A89A-6F46-4885-B43E-8D22A18EF0B7}" srcOrd="0" destOrd="1" presId="urn:microsoft.com/office/officeart/2005/8/layout/chevron2"/>
    <dgm:cxn modelId="{93C72FB5-4A62-4A8C-9387-C0640F24F228}" type="presOf" srcId="{C991AC4A-BB88-47FC-96BA-84EC6E01F4C9}" destId="{30C4A89A-6F46-4885-B43E-8D22A18EF0B7}" srcOrd="0" destOrd="3" presId="urn:microsoft.com/office/officeart/2005/8/layout/chevron2"/>
    <dgm:cxn modelId="{B265FEDF-9C55-4A0F-B32A-7E2A957C423B}" srcId="{C57028FA-6ED1-4028-ACF7-77680D40E4B7}" destId="{2427A8AC-DAAF-4A06-A0A9-251292FAEB3E}" srcOrd="1" destOrd="0" parTransId="{C404FE1D-EE64-4DCC-9558-E0C352A3007E}" sibTransId="{9C4924D0-1999-4938-9AE5-0BD827EA1AAC}"/>
    <dgm:cxn modelId="{D512C3EF-0090-44EA-96C1-852046902541}" type="presOf" srcId="{C57028FA-6ED1-4028-ACF7-77680D40E4B7}" destId="{91250904-816E-4CC4-9529-2B40D3666F82}" srcOrd="0" destOrd="0" presId="urn:microsoft.com/office/officeart/2005/8/layout/chevron2"/>
    <dgm:cxn modelId="{C4E7C4FA-B061-48A5-B200-DC194A08D744}" srcId="{E517D4BD-0862-45B7-871C-E905D9B034D0}" destId="{C57028FA-6ED1-4028-ACF7-77680D40E4B7}" srcOrd="0" destOrd="0" parTransId="{8BC8D28A-4ACC-4F59-9C25-FF06B2064397}" sibTransId="{FD1C91F9-C6FC-430D-B6F9-68A76BDFDF9B}"/>
    <dgm:cxn modelId="{222802FE-33A7-4F74-846F-1789F4D38883}" srcId="{C57028FA-6ED1-4028-ACF7-77680D40E4B7}" destId="{09661B31-A637-45B6-ABCA-05C748211F0E}" srcOrd="2" destOrd="0" parTransId="{E15FC098-3492-4190-9D03-DB7AC6FBA95E}" sibTransId="{2C009E55-5375-4766-A447-202E5A29EF7D}"/>
    <dgm:cxn modelId="{0F92C642-FFBA-45CC-ADBE-570D6BEF9D4D}" type="presParOf" srcId="{ED0646D9-8817-4E05-86FB-3064EBD1AA7D}" destId="{3982E7A0-8BD0-467B-946C-91BFBA144BE0}" srcOrd="0" destOrd="0" presId="urn:microsoft.com/office/officeart/2005/8/layout/chevron2"/>
    <dgm:cxn modelId="{A41D226A-9D6C-4531-938D-6DF0364903FA}" type="presParOf" srcId="{3982E7A0-8BD0-467B-946C-91BFBA144BE0}" destId="{91250904-816E-4CC4-9529-2B40D3666F82}" srcOrd="0" destOrd="0" presId="urn:microsoft.com/office/officeart/2005/8/layout/chevron2"/>
    <dgm:cxn modelId="{2D046468-F38E-40E1-91F4-D46699C895EC}" type="presParOf" srcId="{3982E7A0-8BD0-467B-946C-91BFBA144BE0}" destId="{30C4A89A-6F46-4885-B43E-8D22A18EF0B7}"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58DB6E-1F3F-4C6F-85D3-4BB90DFD2B79}"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GB"/>
        </a:p>
      </dgm:t>
    </dgm:pt>
    <dgm:pt modelId="{B8F9F56D-67CC-45F4-ACA5-6C1D37850CA8}">
      <dgm:prSet phldrT="[Text]"/>
      <dgm:spPr/>
      <dgm:t>
        <a:bodyPr/>
        <a:lstStyle/>
        <a:p>
          <a:pPr>
            <a:buNone/>
          </a:pPr>
          <a:r>
            <a:rPr lang="en-GB" b="1" noProof="0" dirty="0"/>
            <a:t>Care Planning </a:t>
          </a:r>
          <a:endParaRPr lang="en-GB" noProof="0" dirty="0"/>
        </a:p>
      </dgm:t>
    </dgm:pt>
    <dgm:pt modelId="{ECDBC8E0-6BD0-48C7-9EF0-9A3180E026EC}" type="parTrans" cxnId="{90B3591B-C9B8-4715-ACD9-EDE09A9FD908}">
      <dgm:prSet/>
      <dgm:spPr/>
      <dgm:t>
        <a:bodyPr/>
        <a:lstStyle/>
        <a:p>
          <a:endParaRPr lang="en-GB"/>
        </a:p>
      </dgm:t>
    </dgm:pt>
    <dgm:pt modelId="{FE147AB5-CF70-43FC-8656-88733F3BBDE3}" type="sibTrans" cxnId="{90B3591B-C9B8-4715-ACD9-EDE09A9FD908}">
      <dgm:prSet/>
      <dgm:spPr/>
      <dgm:t>
        <a:bodyPr/>
        <a:lstStyle/>
        <a:p>
          <a:endParaRPr lang="en-GB"/>
        </a:p>
      </dgm:t>
    </dgm:pt>
    <dgm:pt modelId="{52FC5424-24EF-4128-B53D-90FB0DE076B0}">
      <dgm:prSet phldrT="[Text]"/>
      <dgm:spPr/>
      <dgm:t>
        <a:bodyPr/>
        <a:lstStyle/>
        <a:p>
          <a:pPr algn="just">
            <a:buFont typeface="Arial" panose="020B0604020202020204" pitchFamily="34" charset="0"/>
            <a:buChar char="•"/>
          </a:pPr>
          <a:r>
            <a:rPr lang="en-GB" noProof="0" dirty="0"/>
            <a:t>Establish a patient-centred care model. </a:t>
          </a:r>
        </a:p>
      </dgm:t>
    </dgm:pt>
    <dgm:pt modelId="{28C6BA52-BD26-4C7B-9890-52E459798385}" type="parTrans" cxnId="{68A173D2-DA7C-4641-9A61-8F61ED752D7B}">
      <dgm:prSet/>
      <dgm:spPr/>
      <dgm:t>
        <a:bodyPr/>
        <a:lstStyle/>
        <a:p>
          <a:endParaRPr lang="en-GB"/>
        </a:p>
      </dgm:t>
    </dgm:pt>
    <dgm:pt modelId="{E0837CD2-B5F1-4496-9106-2B643A8105C5}" type="sibTrans" cxnId="{68A173D2-DA7C-4641-9A61-8F61ED752D7B}">
      <dgm:prSet/>
      <dgm:spPr/>
      <dgm:t>
        <a:bodyPr/>
        <a:lstStyle/>
        <a:p>
          <a:endParaRPr lang="en-GB"/>
        </a:p>
      </dgm:t>
    </dgm:pt>
    <dgm:pt modelId="{81EBCA00-2890-466B-88C3-891785510FEC}">
      <dgm:prSet phldrT="[Text]"/>
      <dgm:spPr/>
      <dgm:t>
        <a:bodyPr/>
        <a:lstStyle/>
        <a:p>
          <a:pPr>
            <a:buNone/>
          </a:pPr>
          <a:r>
            <a:rPr lang="en-GB" b="1" noProof="0" dirty="0"/>
            <a:t>Additional Considerations </a:t>
          </a:r>
          <a:endParaRPr lang="en-GB" noProof="0" dirty="0"/>
        </a:p>
      </dgm:t>
    </dgm:pt>
    <dgm:pt modelId="{13912294-0E02-4836-A554-419AFFBB9EAA}" type="parTrans" cxnId="{C7545E23-E061-43CB-9CDB-6875DE17A384}">
      <dgm:prSet/>
      <dgm:spPr/>
      <dgm:t>
        <a:bodyPr/>
        <a:lstStyle/>
        <a:p>
          <a:endParaRPr lang="en-GB"/>
        </a:p>
      </dgm:t>
    </dgm:pt>
    <dgm:pt modelId="{8D6E81A2-D27E-4B57-A126-98E3B149899A}" type="sibTrans" cxnId="{C7545E23-E061-43CB-9CDB-6875DE17A384}">
      <dgm:prSet/>
      <dgm:spPr/>
      <dgm:t>
        <a:bodyPr/>
        <a:lstStyle/>
        <a:p>
          <a:endParaRPr lang="en-GB"/>
        </a:p>
      </dgm:t>
    </dgm:pt>
    <dgm:pt modelId="{8DB840AA-DAE3-44B0-8486-0BF2695FC92C}">
      <dgm:prSet phldrT="[Text]"/>
      <dgm:spPr/>
      <dgm:t>
        <a:bodyPr/>
        <a:lstStyle/>
        <a:p>
          <a:pPr algn="just">
            <a:buFont typeface="Arial" panose="020B0604020202020204" pitchFamily="34" charset="0"/>
            <a:buChar char="•"/>
          </a:pPr>
          <a:r>
            <a:rPr lang="en-GB" noProof="0" dirty="0"/>
            <a:t>Give smoking cessation assistance to minimise encroachment on health. </a:t>
          </a:r>
        </a:p>
      </dgm:t>
    </dgm:pt>
    <dgm:pt modelId="{8C81849E-90A1-40B9-98D0-FB301124CDC4}" type="parTrans" cxnId="{6D42C1AF-CCE9-4E44-9CC3-A51CB4D576BB}">
      <dgm:prSet/>
      <dgm:spPr/>
      <dgm:t>
        <a:bodyPr/>
        <a:lstStyle/>
        <a:p>
          <a:endParaRPr lang="en-GB"/>
        </a:p>
      </dgm:t>
    </dgm:pt>
    <dgm:pt modelId="{740272CC-CCE7-4501-A163-F4FEB2E0831B}" type="sibTrans" cxnId="{6D42C1AF-CCE9-4E44-9CC3-A51CB4D576BB}">
      <dgm:prSet/>
      <dgm:spPr/>
      <dgm:t>
        <a:bodyPr/>
        <a:lstStyle/>
        <a:p>
          <a:endParaRPr lang="en-GB"/>
        </a:p>
      </dgm:t>
    </dgm:pt>
    <dgm:pt modelId="{09E7D47F-1B49-4995-8D9B-1AFFFBFAEC6B}">
      <dgm:prSet/>
      <dgm:spPr/>
      <dgm:t>
        <a:bodyPr/>
        <a:lstStyle/>
        <a:p>
          <a:pPr algn="just">
            <a:buFont typeface="Arial" panose="020B0604020202020204" pitchFamily="34" charset="0"/>
            <a:buChar char="•"/>
          </a:pPr>
          <a:r>
            <a:rPr lang="en-GB" noProof="0" dirty="0"/>
            <a:t>Work in a multidisciplinary team to deliver holistic care (Temel, Petrillo and Greer, 2022). </a:t>
          </a:r>
        </a:p>
      </dgm:t>
    </dgm:pt>
    <dgm:pt modelId="{DA8CAEA8-9FDA-4C65-89AC-E5068359BFA9}" type="parTrans" cxnId="{F76FD03B-9C35-4953-A392-B1C078830F39}">
      <dgm:prSet/>
      <dgm:spPr/>
      <dgm:t>
        <a:bodyPr/>
        <a:lstStyle/>
        <a:p>
          <a:endParaRPr lang="en-GB"/>
        </a:p>
      </dgm:t>
    </dgm:pt>
    <dgm:pt modelId="{7EA2C442-C7B4-495F-91FC-86B451A4A8A4}" type="sibTrans" cxnId="{F76FD03B-9C35-4953-A392-B1C078830F39}">
      <dgm:prSet/>
      <dgm:spPr/>
      <dgm:t>
        <a:bodyPr/>
        <a:lstStyle/>
        <a:p>
          <a:endParaRPr lang="en-GB"/>
        </a:p>
      </dgm:t>
    </dgm:pt>
    <dgm:pt modelId="{F31DA22C-17D1-4C1F-9F89-3B3DA9E63E76}">
      <dgm:prSet/>
      <dgm:spPr/>
      <dgm:t>
        <a:bodyPr/>
        <a:lstStyle/>
        <a:p>
          <a:pPr algn="just">
            <a:buFont typeface="Arial" panose="020B0604020202020204" pitchFamily="34" charset="0"/>
            <a:buChar char="•"/>
          </a:pPr>
          <a:r>
            <a:rPr lang="en-GB" noProof="0" dirty="0"/>
            <a:t>Modify the care plan depending on changes in disease. </a:t>
          </a:r>
        </a:p>
      </dgm:t>
    </dgm:pt>
    <dgm:pt modelId="{4F570DC7-9641-43EB-A02D-B2B477C58FF3}" type="parTrans" cxnId="{935F9364-220E-42DF-AED0-7A80EADD09F1}">
      <dgm:prSet/>
      <dgm:spPr/>
      <dgm:t>
        <a:bodyPr/>
        <a:lstStyle/>
        <a:p>
          <a:endParaRPr lang="en-GB"/>
        </a:p>
      </dgm:t>
    </dgm:pt>
    <dgm:pt modelId="{F24B71BE-8F70-4A2F-A769-43E60CE83237}" type="sibTrans" cxnId="{935F9364-220E-42DF-AED0-7A80EADD09F1}">
      <dgm:prSet/>
      <dgm:spPr/>
      <dgm:t>
        <a:bodyPr/>
        <a:lstStyle/>
        <a:p>
          <a:endParaRPr lang="en-GB"/>
        </a:p>
      </dgm:t>
    </dgm:pt>
    <dgm:pt modelId="{02B50260-9C64-496F-AB6C-CAF9EDB6845F}">
      <dgm:prSet/>
      <dgm:spPr/>
      <dgm:t>
        <a:bodyPr/>
        <a:lstStyle/>
        <a:p>
          <a:pPr algn="just">
            <a:buFont typeface="Arial" panose="020B0604020202020204" pitchFamily="34" charset="0"/>
            <a:buChar char="•"/>
          </a:pPr>
          <a:r>
            <a:rPr lang="en-GB" noProof="0" dirty="0"/>
            <a:t>Integrate palliative conversations in case the symptoms get acute (Squire, 2016). </a:t>
          </a:r>
        </a:p>
      </dgm:t>
    </dgm:pt>
    <dgm:pt modelId="{C29FA01F-865F-4047-9E7E-C1ECADFBF57C}" type="parTrans" cxnId="{D73A08F6-C2D4-4C47-99D0-14EAFCBFC004}">
      <dgm:prSet/>
      <dgm:spPr/>
      <dgm:t>
        <a:bodyPr/>
        <a:lstStyle/>
        <a:p>
          <a:endParaRPr lang="en-GB"/>
        </a:p>
      </dgm:t>
    </dgm:pt>
    <dgm:pt modelId="{667DF194-6EAA-41ED-816E-FCB774B34E10}" type="sibTrans" cxnId="{D73A08F6-C2D4-4C47-99D0-14EAFCBFC004}">
      <dgm:prSet/>
      <dgm:spPr/>
      <dgm:t>
        <a:bodyPr/>
        <a:lstStyle/>
        <a:p>
          <a:endParaRPr lang="en-GB"/>
        </a:p>
      </dgm:t>
    </dgm:pt>
    <dgm:pt modelId="{66CB8635-84BA-441A-8975-D311BDBE5306}">
      <dgm:prSet/>
      <dgm:spPr/>
      <dgm:t>
        <a:bodyPr/>
        <a:lstStyle/>
        <a:p>
          <a:pPr algn="just">
            <a:buFont typeface="Arial" panose="020B0604020202020204" pitchFamily="34" charset="0"/>
            <a:buChar char="•"/>
          </a:pPr>
          <a:r>
            <a:rPr lang="en-GB" noProof="0" dirty="0"/>
            <a:t>Encourage patient education on self-management. </a:t>
          </a:r>
        </a:p>
      </dgm:t>
    </dgm:pt>
    <dgm:pt modelId="{76E0050F-E207-4DDA-AF70-99D73D61107F}" type="parTrans" cxnId="{EC204E88-92E1-4132-BFB2-225225290CF8}">
      <dgm:prSet/>
      <dgm:spPr/>
      <dgm:t>
        <a:bodyPr/>
        <a:lstStyle/>
        <a:p>
          <a:endParaRPr lang="en-GB"/>
        </a:p>
      </dgm:t>
    </dgm:pt>
    <dgm:pt modelId="{6CDDDE01-4731-4359-8915-6E4634FBE15C}" type="sibTrans" cxnId="{EC204E88-92E1-4132-BFB2-225225290CF8}">
      <dgm:prSet/>
      <dgm:spPr/>
      <dgm:t>
        <a:bodyPr/>
        <a:lstStyle/>
        <a:p>
          <a:endParaRPr lang="en-GB"/>
        </a:p>
      </dgm:t>
    </dgm:pt>
    <dgm:pt modelId="{31921CD9-88CD-4927-BFDE-E0CF3AA9C56A}" type="pres">
      <dgm:prSet presAssocID="{3458DB6E-1F3F-4C6F-85D3-4BB90DFD2B79}" presName="Name0" presStyleCnt="0">
        <dgm:presLayoutVars>
          <dgm:dir/>
          <dgm:animLvl val="lvl"/>
          <dgm:resizeHandles val="exact"/>
        </dgm:presLayoutVars>
      </dgm:prSet>
      <dgm:spPr/>
    </dgm:pt>
    <dgm:pt modelId="{0541C332-9DAC-4D08-938C-6E4F15C876FE}" type="pres">
      <dgm:prSet presAssocID="{B8F9F56D-67CC-45F4-ACA5-6C1D37850CA8}" presName="linNode" presStyleCnt="0"/>
      <dgm:spPr/>
    </dgm:pt>
    <dgm:pt modelId="{F9A5A0C5-3C0E-4BEB-AE11-451D6EA5BE28}" type="pres">
      <dgm:prSet presAssocID="{B8F9F56D-67CC-45F4-ACA5-6C1D37850CA8}" presName="parentText" presStyleLbl="node1" presStyleIdx="0" presStyleCnt="2">
        <dgm:presLayoutVars>
          <dgm:chMax val="1"/>
          <dgm:bulletEnabled val="1"/>
        </dgm:presLayoutVars>
      </dgm:prSet>
      <dgm:spPr/>
    </dgm:pt>
    <dgm:pt modelId="{80E9F5D8-7D51-45E7-B185-9794481CC95F}" type="pres">
      <dgm:prSet presAssocID="{B8F9F56D-67CC-45F4-ACA5-6C1D37850CA8}" presName="descendantText" presStyleLbl="alignAccFollowNode1" presStyleIdx="0" presStyleCnt="2">
        <dgm:presLayoutVars>
          <dgm:bulletEnabled val="1"/>
        </dgm:presLayoutVars>
      </dgm:prSet>
      <dgm:spPr/>
    </dgm:pt>
    <dgm:pt modelId="{B02EE34A-A93D-4CC8-BAD5-1C6743FA9A8E}" type="pres">
      <dgm:prSet presAssocID="{FE147AB5-CF70-43FC-8656-88733F3BBDE3}" presName="sp" presStyleCnt="0"/>
      <dgm:spPr/>
    </dgm:pt>
    <dgm:pt modelId="{709F5792-73B0-4809-9B59-88BE82945E27}" type="pres">
      <dgm:prSet presAssocID="{81EBCA00-2890-466B-88C3-891785510FEC}" presName="linNode" presStyleCnt="0"/>
      <dgm:spPr/>
    </dgm:pt>
    <dgm:pt modelId="{75CBBA09-FB32-43F5-B6D2-A29BC0575A9D}" type="pres">
      <dgm:prSet presAssocID="{81EBCA00-2890-466B-88C3-891785510FEC}" presName="parentText" presStyleLbl="node1" presStyleIdx="1" presStyleCnt="2">
        <dgm:presLayoutVars>
          <dgm:chMax val="1"/>
          <dgm:bulletEnabled val="1"/>
        </dgm:presLayoutVars>
      </dgm:prSet>
      <dgm:spPr/>
    </dgm:pt>
    <dgm:pt modelId="{3896F50F-8B89-4DD4-BEB8-77F9B1293F08}" type="pres">
      <dgm:prSet presAssocID="{81EBCA00-2890-466B-88C3-891785510FEC}" presName="descendantText" presStyleLbl="alignAccFollowNode1" presStyleIdx="1" presStyleCnt="2">
        <dgm:presLayoutVars>
          <dgm:bulletEnabled val="1"/>
        </dgm:presLayoutVars>
      </dgm:prSet>
      <dgm:spPr/>
    </dgm:pt>
  </dgm:ptLst>
  <dgm:cxnLst>
    <dgm:cxn modelId="{90B3591B-C9B8-4715-ACD9-EDE09A9FD908}" srcId="{3458DB6E-1F3F-4C6F-85D3-4BB90DFD2B79}" destId="{B8F9F56D-67CC-45F4-ACA5-6C1D37850CA8}" srcOrd="0" destOrd="0" parTransId="{ECDBC8E0-6BD0-48C7-9EF0-9A3180E026EC}" sibTransId="{FE147AB5-CF70-43FC-8656-88733F3BBDE3}"/>
    <dgm:cxn modelId="{C7545E23-E061-43CB-9CDB-6875DE17A384}" srcId="{3458DB6E-1F3F-4C6F-85D3-4BB90DFD2B79}" destId="{81EBCA00-2890-466B-88C3-891785510FEC}" srcOrd="1" destOrd="0" parTransId="{13912294-0E02-4836-A554-419AFFBB9EAA}" sibTransId="{8D6E81A2-D27E-4B57-A126-98E3B149899A}"/>
    <dgm:cxn modelId="{F76FD03B-9C35-4953-A392-B1C078830F39}" srcId="{B8F9F56D-67CC-45F4-ACA5-6C1D37850CA8}" destId="{09E7D47F-1B49-4995-8D9B-1AFFFBFAEC6B}" srcOrd="1" destOrd="0" parTransId="{DA8CAEA8-9FDA-4C65-89AC-E5068359BFA9}" sibTransId="{7EA2C442-C7B4-495F-91FC-86B451A4A8A4}"/>
    <dgm:cxn modelId="{935F9364-220E-42DF-AED0-7A80EADD09F1}" srcId="{B8F9F56D-67CC-45F4-ACA5-6C1D37850CA8}" destId="{F31DA22C-17D1-4C1F-9F89-3B3DA9E63E76}" srcOrd="2" destOrd="0" parTransId="{4F570DC7-9641-43EB-A02D-B2B477C58FF3}" sibTransId="{F24B71BE-8F70-4A2F-A769-43E60CE83237}"/>
    <dgm:cxn modelId="{1B7D6981-3B48-4E7A-9ED0-B74C84E86F05}" type="presOf" srcId="{3458DB6E-1F3F-4C6F-85D3-4BB90DFD2B79}" destId="{31921CD9-88CD-4927-BFDE-E0CF3AA9C56A}" srcOrd="0" destOrd="0" presId="urn:microsoft.com/office/officeart/2005/8/layout/vList5"/>
    <dgm:cxn modelId="{EC204E88-92E1-4132-BFB2-225225290CF8}" srcId="{81EBCA00-2890-466B-88C3-891785510FEC}" destId="{66CB8635-84BA-441A-8975-D311BDBE5306}" srcOrd="2" destOrd="0" parTransId="{76E0050F-E207-4DDA-AF70-99D73D61107F}" sibTransId="{6CDDDE01-4731-4359-8915-6E4634FBE15C}"/>
    <dgm:cxn modelId="{69698188-2774-414E-801E-B8B57B568EC7}" type="presOf" srcId="{52FC5424-24EF-4128-B53D-90FB0DE076B0}" destId="{80E9F5D8-7D51-45E7-B185-9794481CC95F}" srcOrd="0" destOrd="0" presId="urn:microsoft.com/office/officeart/2005/8/layout/vList5"/>
    <dgm:cxn modelId="{68335E91-5E87-4118-92F1-FE412D9C8B06}" type="presOf" srcId="{8DB840AA-DAE3-44B0-8486-0BF2695FC92C}" destId="{3896F50F-8B89-4DD4-BEB8-77F9B1293F08}" srcOrd="0" destOrd="0" presId="urn:microsoft.com/office/officeart/2005/8/layout/vList5"/>
    <dgm:cxn modelId="{6D42C1AF-CCE9-4E44-9CC3-A51CB4D576BB}" srcId="{81EBCA00-2890-466B-88C3-891785510FEC}" destId="{8DB840AA-DAE3-44B0-8486-0BF2695FC92C}" srcOrd="0" destOrd="0" parTransId="{8C81849E-90A1-40B9-98D0-FB301124CDC4}" sibTransId="{740272CC-CCE7-4501-A163-F4FEB2E0831B}"/>
    <dgm:cxn modelId="{C7E443B0-5EFB-450F-894B-D0F7C172F255}" type="presOf" srcId="{B8F9F56D-67CC-45F4-ACA5-6C1D37850CA8}" destId="{F9A5A0C5-3C0E-4BEB-AE11-451D6EA5BE28}" srcOrd="0" destOrd="0" presId="urn:microsoft.com/office/officeart/2005/8/layout/vList5"/>
    <dgm:cxn modelId="{DA6419C0-AAD2-46E4-9423-5ADAA22F00A4}" type="presOf" srcId="{02B50260-9C64-496F-AB6C-CAF9EDB6845F}" destId="{3896F50F-8B89-4DD4-BEB8-77F9B1293F08}" srcOrd="0" destOrd="1" presId="urn:microsoft.com/office/officeart/2005/8/layout/vList5"/>
    <dgm:cxn modelId="{13D140C5-EA1C-47B9-9799-0B9BD3E62635}" type="presOf" srcId="{09E7D47F-1B49-4995-8D9B-1AFFFBFAEC6B}" destId="{80E9F5D8-7D51-45E7-B185-9794481CC95F}" srcOrd="0" destOrd="1" presId="urn:microsoft.com/office/officeart/2005/8/layout/vList5"/>
    <dgm:cxn modelId="{68A173D2-DA7C-4641-9A61-8F61ED752D7B}" srcId="{B8F9F56D-67CC-45F4-ACA5-6C1D37850CA8}" destId="{52FC5424-24EF-4128-B53D-90FB0DE076B0}" srcOrd="0" destOrd="0" parTransId="{28C6BA52-BD26-4C7B-9890-52E459798385}" sibTransId="{E0837CD2-B5F1-4496-9106-2B643A8105C5}"/>
    <dgm:cxn modelId="{C31DC6DD-618C-4657-A0BA-AFCFB7504598}" type="presOf" srcId="{81EBCA00-2890-466B-88C3-891785510FEC}" destId="{75CBBA09-FB32-43F5-B6D2-A29BC0575A9D}" srcOrd="0" destOrd="0" presId="urn:microsoft.com/office/officeart/2005/8/layout/vList5"/>
    <dgm:cxn modelId="{6FC529E5-7686-41BE-9AA7-EA5D56E68D59}" type="presOf" srcId="{F31DA22C-17D1-4C1F-9F89-3B3DA9E63E76}" destId="{80E9F5D8-7D51-45E7-B185-9794481CC95F}" srcOrd="0" destOrd="2" presId="urn:microsoft.com/office/officeart/2005/8/layout/vList5"/>
    <dgm:cxn modelId="{D73A08F6-C2D4-4C47-99D0-14EAFCBFC004}" srcId="{81EBCA00-2890-466B-88C3-891785510FEC}" destId="{02B50260-9C64-496F-AB6C-CAF9EDB6845F}" srcOrd="1" destOrd="0" parTransId="{C29FA01F-865F-4047-9E7E-C1ECADFBF57C}" sibTransId="{667DF194-6EAA-41ED-816E-FCB774B34E10}"/>
    <dgm:cxn modelId="{7C1216FC-4B3E-4739-98A9-C0F23E024EBD}" type="presOf" srcId="{66CB8635-84BA-441A-8975-D311BDBE5306}" destId="{3896F50F-8B89-4DD4-BEB8-77F9B1293F08}" srcOrd="0" destOrd="2" presId="urn:microsoft.com/office/officeart/2005/8/layout/vList5"/>
    <dgm:cxn modelId="{F2DD49B3-1240-434E-A7A3-249F60DA0C5C}" type="presParOf" srcId="{31921CD9-88CD-4927-BFDE-E0CF3AA9C56A}" destId="{0541C332-9DAC-4D08-938C-6E4F15C876FE}" srcOrd="0" destOrd="0" presId="urn:microsoft.com/office/officeart/2005/8/layout/vList5"/>
    <dgm:cxn modelId="{D0C23166-D327-4B07-991B-6F9ABCF338D9}" type="presParOf" srcId="{0541C332-9DAC-4D08-938C-6E4F15C876FE}" destId="{F9A5A0C5-3C0E-4BEB-AE11-451D6EA5BE28}" srcOrd="0" destOrd="0" presId="urn:microsoft.com/office/officeart/2005/8/layout/vList5"/>
    <dgm:cxn modelId="{5F2B9661-4B40-4056-A328-9E78182BE000}" type="presParOf" srcId="{0541C332-9DAC-4D08-938C-6E4F15C876FE}" destId="{80E9F5D8-7D51-45E7-B185-9794481CC95F}" srcOrd="1" destOrd="0" presId="urn:microsoft.com/office/officeart/2005/8/layout/vList5"/>
    <dgm:cxn modelId="{8C2E50EC-6564-43DD-9C3B-F4358C45C203}" type="presParOf" srcId="{31921CD9-88CD-4927-BFDE-E0CF3AA9C56A}" destId="{B02EE34A-A93D-4CC8-BAD5-1C6743FA9A8E}" srcOrd="1" destOrd="0" presId="urn:microsoft.com/office/officeart/2005/8/layout/vList5"/>
    <dgm:cxn modelId="{C2DF4FB1-17BF-4B98-8544-23ADBFE51589}" type="presParOf" srcId="{31921CD9-88CD-4927-BFDE-E0CF3AA9C56A}" destId="{709F5792-73B0-4809-9B59-88BE82945E27}" srcOrd="2" destOrd="0" presId="urn:microsoft.com/office/officeart/2005/8/layout/vList5"/>
    <dgm:cxn modelId="{45CBFDB0-9E7B-4FA2-B7F7-BA43EA21AC8B}" type="presParOf" srcId="{709F5792-73B0-4809-9B59-88BE82945E27}" destId="{75CBBA09-FB32-43F5-B6D2-A29BC0575A9D}" srcOrd="0" destOrd="0" presId="urn:microsoft.com/office/officeart/2005/8/layout/vList5"/>
    <dgm:cxn modelId="{EA27432E-A6AE-4B19-9679-A66F85A25BB0}" type="presParOf" srcId="{709F5792-73B0-4809-9B59-88BE82945E27}" destId="{3896F50F-8B89-4DD4-BEB8-77F9B1293F0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02B549-DA29-4A65-A72B-3EA0C6550BDA}">
      <dsp:nvSpPr>
        <dsp:cNvPr id="0" name=""/>
        <dsp:cNvSpPr/>
      </dsp:nvSpPr>
      <dsp:spPr>
        <a:xfrm>
          <a:off x="0" y="0"/>
          <a:ext cx="8229600" cy="391636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marL="0" lvl="0" indent="0" algn="ctr" defTabSz="2889250">
            <a:lnSpc>
              <a:spcPct val="90000"/>
            </a:lnSpc>
            <a:spcBef>
              <a:spcPct val="0"/>
            </a:spcBef>
            <a:spcAft>
              <a:spcPct val="35000"/>
            </a:spcAft>
            <a:buNone/>
          </a:pPr>
          <a:r>
            <a:rPr lang="en-GB" sz="6500" b="1" kern="1200" noProof="0" dirty="0"/>
            <a:t>Anatomy </a:t>
          </a:r>
          <a:endParaRPr lang="en-GB" sz="6500" kern="1200" noProof="0" dirty="0"/>
        </a:p>
      </dsp:txBody>
      <dsp:txXfrm>
        <a:off x="0" y="0"/>
        <a:ext cx="8229600" cy="2114836"/>
      </dsp:txXfrm>
    </dsp:sp>
    <dsp:sp modelId="{F7F6F65E-7FB9-4840-828E-B7D2683ECABB}">
      <dsp:nvSpPr>
        <dsp:cNvPr id="0" name=""/>
        <dsp:cNvSpPr/>
      </dsp:nvSpPr>
      <dsp:spPr>
        <a:xfrm>
          <a:off x="0"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Lungs are made up of bronchi, bronchioles and alveoli. </a:t>
          </a:r>
        </a:p>
      </dsp:txBody>
      <dsp:txXfrm>
        <a:off x="0" y="2036508"/>
        <a:ext cx="2057399" cy="1801526"/>
      </dsp:txXfrm>
    </dsp:sp>
    <dsp:sp modelId="{1C7681A1-72C0-45CA-B371-B2B597C389E8}">
      <dsp:nvSpPr>
        <dsp:cNvPr id="0" name=""/>
        <dsp:cNvSpPr/>
      </dsp:nvSpPr>
      <dsp:spPr>
        <a:xfrm>
          <a:off x="2057400"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The common place locations of tumours are the upper lobes of the lungs (Chaudhry, Omole and Bordoni, 2024). </a:t>
          </a:r>
        </a:p>
      </dsp:txBody>
      <dsp:txXfrm>
        <a:off x="2057400" y="2036508"/>
        <a:ext cx="2057399" cy="1801526"/>
      </dsp:txXfrm>
    </dsp:sp>
    <dsp:sp modelId="{073BF078-2066-42ED-86DA-C6CA2D671929}">
      <dsp:nvSpPr>
        <dsp:cNvPr id="0" name=""/>
        <dsp:cNvSpPr/>
      </dsp:nvSpPr>
      <dsp:spPr>
        <a:xfrm>
          <a:off x="4114800"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The metastasis may affect the surrounding lymph nodes. </a:t>
          </a:r>
        </a:p>
      </dsp:txBody>
      <dsp:txXfrm>
        <a:off x="4114800" y="2036508"/>
        <a:ext cx="2057399" cy="1801526"/>
      </dsp:txXfrm>
    </dsp:sp>
    <dsp:sp modelId="{76B4FB1B-B827-4225-BD56-EE11EC3B0EA7}">
      <dsp:nvSpPr>
        <dsp:cNvPr id="0" name=""/>
        <dsp:cNvSpPr/>
      </dsp:nvSpPr>
      <dsp:spPr>
        <a:xfrm>
          <a:off x="6172199"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In the most advanced stages, the pleura can become inflamed. </a:t>
          </a:r>
        </a:p>
      </dsp:txBody>
      <dsp:txXfrm>
        <a:off x="6172199" y="2036508"/>
        <a:ext cx="2057399" cy="18015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6D5D3-BD43-4855-8FE6-E8DDDDD2F850}">
      <dsp:nvSpPr>
        <dsp:cNvPr id="0" name=""/>
        <dsp:cNvSpPr/>
      </dsp:nvSpPr>
      <dsp:spPr>
        <a:xfrm>
          <a:off x="1330" y="199"/>
          <a:ext cx="8226939" cy="1849181"/>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b="1" kern="1200" noProof="0" dirty="0"/>
            <a:t>Everyday Routine </a:t>
          </a:r>
          <a:endParaRPr lang="en-GB" sz="6500" kern="1200" noProof="0" dirty="0"/>
        </a:p>
      </dsp:txBody>
      <dsp:txXfrm>
        <a:off x="55491" y="54360"/>
        <a:ext cx="8118617" cy="1740859"/>
      </dsp:txXfrm>
    </dsp:sp>
    <dsp:sp modelId="{55FE029F-C504-48B1-8E5D-950864C4B033}">
      <dsp:nvSpPr>
        <dsp:cNvPr id="0" name=""/>
        <dsp:cNvSpPr/>
      </dsp:nvSpPr>
      <dsp:spPr>
        <a:xfrm>
          <a:off x="1330"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Light walking around the home is performed daily. </a:t>
          </a:r>
        </a:p>
      </dsp:txBody>
      <dsp:txXfrm>
        <a:off x="55491" y="2121143"/>
        <a:ext cx="1826518" cy="1740859"/>
      </dsp:txXfrm>
    </dsp:sp>
    <dsp:sp modelId="{3494B5BD-26FF-43B0-92CD-04EFECAFC9BF}">
      <dsp:nvSpPr>
        <dsp:cNvPr id="0" name=""/>
        <dsp:cNvSpPr/>
      </dsp:nvSpPr>
      <dsp:spPr>
        <a:xfrm>
          <a:off x="2098696"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Average sleep of between six to seven hours per night. </a:t>
          </a:r>
        </a:p>
      </dsp:txBody>
      <dsp:txXfrm>
        <a:off x="2152857" y="2121143"/>
        <a:ext cx="1826518" cy="1740859"/>
      </dsp:txXfrm>
    </dsp:sp>
    <dsp:sp modelId="{62A0E857-F4AD-42FA-820B-CBEBB9096B2F}">
      <dsp:nvSpPr>
        <dsp:cNvPr id="0" name=""/>
        <dsp:cNvSpPr/>
      </dsp:nvSpPr>
      <dsp:spPr>
        <a:xfrm>
          <a:off x="4196063"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Oncology and health monitoring are done regularly (Zenke et al., 2022). </a:t>
          </a:r>
        </a:p>
      </dsp:txBody>
      <dsp:txXfrm>
        <a:off x="4250224" y="2121143"/>
        <a:ext cx="1826518" cy="1740859"/>
      </dsp:txXfrm>
    </dsp:sp>
    <dsp:sp modelId="{720E5A93-CE2F-4B86-B7D6-E69FA0870EBF}">
      <dsp:nvSpPr>
        <dsp:cNvPr id="0" name=""/>
        <dsp:cNvSpPr/>
      </dsp:nvSpPr>
      <dsp:spPr>
        <a:xfrm>
          <a:off x="6293429"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The compliance with medication is a direct obedience to the chemotherapy plan. </a:t>
          </a:r>
        </a:p>
      </dsp:txBody>
      <dsp:txXfrm>
        <a:off x="6347590" y="2121143"/>
        <a:ext cx="1826518" cy="17408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250904-816E-4CC4-9529-2B40D3666F82}">
      <dsp:nvSpPr>
        <dsp:cNvPr id="0" name=""/>
        <dsp:cNvSpPr/>
      </dsp:nvSpPr>
      <dsp:spPr>
        <a:xfrm rot="5400000">
          <a:off x="-587454" y="587454"/>
          <a:ext cx="3916363" cy="274145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1866900">
            <a:lnSpc>
              <a:spcPct val="90000"/>
            </a:lnSpc>
            <a:spcBef>
              <a:spcPct val="0"/>
            </a:spcBef>
            <a:spcAft>
              <a:spcPct val="35000"/>
            </a:spcAft>
            <a:buNone/>
          </a:pPr>
          <a:r>
            <a:rPr lang="en-GB" sz="4200" b="1" kern="1200" noProof="0" dirty="0">
              <a:cs typeface="Arial" panose="020B0604020202020204" pitchFamily="34" charset="0"/>
            </a:rPr>
            <a:t>Risk factors</a:t>
          </a:r>
          <a:endParaRPr lang="en-GB" sz="4200" kern="1200" noProof="0" dirty="0"/>
        </a:p>
      </dsp:txBody>
      <dsp:txXfrm rot="-5400000">
        <a:off x="1" y="1370726"/>
        <a:ext cx="2741454" cy="1174909"/>
      </dsp:txXfrm>
    </dsp:sp>
    <dsp:sp modelId="{30C4A89A-6F46-4885-B43E-8D22A18EF0B7}">
      <dsp:nvSpPr>
        <dsp:cNvPr id="0" name=""/>
        <dsp:cNvSpPr/>
      </dsp:nvSpPr>
      <dsp:spPr>
        <a:xfrm rot="5400000">
          <a:off x="4212709" y="-1471254"/>
          <a:ext cx="2545635" cy="548814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Prolonged smoking poses the risk of disease development.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Unhealthy lifestyle is a reason that leads to bad health.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Poor eating habit exacerbates comorbidities and complications in treatment (Bogart, Waqar and Mix, 2022).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The use of alcohol makes one more susceptible to chemotherapy side effects. </a:t>
          </a:r>
        </a:p>
      </dsp:txBody>
      <dsp:txXfrm rot="-5400000">
        <a:off x="2741454" y="124269"/>
        <a:ext cx="5363877" cy="22970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9F5D8-7D51-45E7-B185-9794481CC95F}">
      <dsp:nvSpPr>
        <dsp:cNvPr id="0" name=""/>
        <dsp:cNvSpPr/>
      </dsp:nvSpPr>
      <dsp:spPr>
        <a:xfrm rot="5400000">
          <a:off x="4725158" y="-1544705"/>
          <a:ext cx="1741938" cy="5266944"/>
        </a:xfrm>
        <a:prstGeom prst="round2Same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Establish a patient-centred care model.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Work in a multidisciplinary team to deliver holistic care (Temel, Petrillo and Greer, 2022).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Modify the care plan depending on changes in disease. </a:t>
          </a:r>
        </a:p>
      </dsp:txBody>
      <dsp:txXfrm rot="-5400000">
        <a:off x="2962655" y="302832"/>
        <a:ext cx="5181910" cy="1571870"/>
      </dsp:txXfrm>
    </dsp:sp>
    <dsp:sp modelId="{F9A5A0C5-3C0E-4BEB-AE11-451D6EA5BE28}">
      <dsp:nvSpPr>
        <dsp:cNvPr id="0" name=""/>
        <dsp:cNvSpPr/>
      </dsp:nvSpPr>
      <dsp:spPr>
        <a:xfrm>
          <a:off x="0" y="54"/>
          <a:ext cx="2962656" cy="217742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1" kern="1200" noProof="0" dirty="0"/>
            <a:t>Care Planning </a:t>
          </a:r>
          <a:endParaRPr lang="en-GB" sz="2600" kern="1200" noProof="0" dirty="0"/>
        </a:p>
      </dsp:txBody>
      <dsp:txXfrm>
        <a:off x="106293" y="106347"/>
        <a:ext cx="2750070" cy="1964837"/>
      </dsp:txXfrm>
    </dsp:sp>
    <dsp:sp modelId="{3896F50F-8B89-4DD4-BEB8-77F9B1293F08}">
      <dsp:nvSpPr>
        <dsp:cNvPr id="0" name=""/>
        <dsp:cNvSpPr/>
      </dsp:nvSpPr>
      <dsp:spPr>
        <a:xfrm rot="5400000">
          <a:off x="4725158" y="741588"/>
          <a:ext cx="1741938" cy="5266944"/>
        </a:xfrm>
        <a:prstGeom prst="round2Same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Give smoking cessation assistance to minimise encroachment on health.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Integrate palliative conversations in case the symptoms get acute (Squire, 2016).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Encourage patient education on self-management. </a:t>
          </a:r>
        </a:p>
      </dsp:txBody>
      <dsp:txXfrm rot="-5400000">
        <a:off x="2962655" y="2589125"/>
        <a:ext cx="5181910" cy="1571870"/>
      </dsp:txXfrm>
    </dsp:sp>
    <dsp:sp modelId="{75CBBA09-FB32-43F5-B6D2-A29BC0575A9D}">
      <dsp:nvSpPr>
        <dsp:cNvPr id="0" name=""/>
        <dsp:cNvSpPr/>
      </dsp:nvSpPr>
      <dsp:spPr>
        <a:xfrm>
          <a:off x="0" y="2286349"/>
          <a:ext cx="2962656" cy="2177423"/>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1" kern="1200" noProof="0" dirty="0"/>
            <a:t>Additional Considerations </a:t>
          </a:r>
          <a:endParaRPr lang="en-GB" sz="2600" kern="1200" noProof="0" dirty="0"/>
        </a:p>
      </dsp:txBody>
      <dsp:txXfrm>
        <a:off x="106293" y="2392642"/>
        <a:ext cx="2750070" cy="19648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1988506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fictitious patient, John Smith, is a 65-year-old man. John Smith has lung cancer that has largely impacted the respiratory system of the patient. The main symptoms that are observed include persistent cough and shortness of breath (Zenke et al., 2022). John Smith should be treated using chemotherapy and targeted therapy treatments that aim at reducing the growth of the tumour. The care plan of John Smith will focus on enhancing his overall wellbeing, effective symptom management, and ensuring that his quality of life will be preserved with consideration of the provision of physical, emotional, and psychological needs.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662126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patient is a 65-year-old male whose height is 175 cm, and weight is 82 kg, which results in a BMI of 26.8. His blood pressure is 135/85 mmHg and he has a history of 40 pack-year smoking. There is moderate alcohol consumption, which is three units per week. The frequency of exercises is not regular and range between one to two light walks a week. The pre-existing conditions are hypertension (Temel, Petrillo and Greer, 2022). These demographic information and health measurements can be considered relevant background of his lung cancer care plan and also points out lifestyle factors that can affect the progression of the disease and its treatment.</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9583288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lungs give the blood its oxygen exchange and facilitate the general respiration of the cells. Oxygen is diffused into the blood through alveoli and carbon dioxide is eliminated (</a:t>
            </a:r>
            <a:r>
              <a:rPr kumimoji="1" lang="en-GB" sz="1200" kern="1200" dirty="0" err="1">
                <a:solidFill>
                  <a:schemeClr val="tx1"/>
                </a:solidFill>
                <a:effectLst/>
                <a:latin typeface="Arial" panose="020B0604020202020204" pitchFamily="34" charset="0"/>
                <a:ea typeface="+mn-ea"/>
                <a:cs typeface="+mn-cs"/>
              </a:rPr>
              <a:t>Katrivesis</a:t>
            </a:r>
            <a:r>
              <a:rPr kumimoji="1" lang="en-GB" sz="1200" kern="1200" dirty="0">
                <a:solidFill>
                  <a:schemeClr val="tx1"/>
                </a:solidFill>
                <a:effectLst/>
                <a:latin typeface="Arial" panose="020B0604020202020204" pitchFamily="34" charset="0"/>
                <a:ea typeface="+mn-ea"/>
                <a:cs typeface="+mn-cs"/>
              </a:rPr>
              <a:t> et al., 2022). Tumours block airways, decrease the effective exchange of gases and impair the respiratory capacity. The cancer cells invade the normal lung tissue and cause inflammation, loss of lung capacity and oxygenation and may involve various organ systems and cause other comorbidities.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643843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Lungs are made up of bronchi, bronchioles and alveoli which regulate airflow and gas exchange. The upper lobes of the lungs are normal places where tumours could develop (Chaudhry, Omole and Bordoni, 2024). Metastasis can occur in the surrounding lymph nodes, and the cancer may spread to the other organs. Pleura is the protective lining around the lungs which inflames during severe stages of the disease and leads to other breathing complications and pain with difficulty breathing.</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516115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John Smith is a long-time smoker and this puts him at a higher risk of cancer development. He eats processed foods and red meat, which are considered to lead to low general health (</a:t>
            </a:r>
            <a:r>
              <a:rPr kumimoji="1" lang="en-GB" sz="1200" kern="1200" dirty="0" err="1">
                <a:solidFill>
                  <a:schemeClr val="tx1"/>
                </a:solidFill>
                <a:effectLst/>
                <a:latin typeface="Arial" panose="020B0604020202020204" pitchFamily="34" charset="0"/>
                <a:ea typeface="+mn-ea"/>
                <a:cs typeface="+mn-cs"/>
              </a:rPr>
              <a:t>Gayap</a:t>
            </a:r>
            <a:r>
              <a:rPr kumimoji="1" lang="en-GB" sz="1200" kern="1200" dirty="0">
                <a:solidFill>
                  <a:schemeClr val="tx1"/>
                </a:solidFill>
                <a:effectLst/>
                <a:latin typeface="Arial" panose="020B0604020202020204" pitchFamily="34" charset="0"/>
                <a:ea typeface="+mn-ea"/>
                <a:cs typeface="+mn-cs"/>
              </a:rPr>
              <a:t> and </a:t>
            </a:r>
            <a:r>
              <a:rPr kumimoji="1" lang="en-GB" sz="1200" kern="1200" dirty="0" err="1">
                <a:solidFill>
                  <a:schemeClr val="tx1"/>
                </a:solidFill>
                <a:effectLst/>
                <a:latin typeface="Arial" panose="020B0604020202020204" pitchFamily="34" charset="0"/>
                <a:ea typeface="+mn-ea"/>
                <a:cs typeface="+mn-cs"/>
              </a:rPr>
              <a:t>Akhloufi</a:t>
            </a:r>
            <a:r>
              <a:rPr kumimoji="1" lang="en-GB" sz="1200" kern="1200" dirty="0">
                <a:solidFill>
                  <a:schemeClr val="tx1"/>
                </a:solidFill>
                <a:effectLst/>
                <a:latin typeface="Arial" panose="020B0604020202020204" pitchFamily="34" charset="0"/>
                <a:ea typeface="+mn-ea"/>
                <a:cs typeface="+mn-cs"/>
              </a:rPr>
              <a:t>, 2024). The consumption of alcohol at times surpasses the recommended limits within one week and further strains the liver and the general metabolism. The stress levels are physically and mentally impairing, thereby decreasing treatment compliance. Life change interventions, such as smoking quit, dietary and stress, are essential parts of the treatment plan to promote health outcomes and the efficacy of care (Squire, 2016).</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0540684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activities that John Smith engages in on a daily basis involve light walking around the house to keep him active. The average sleep is six to seven hours per night and this sustains recovery and energy levels. Oncology examinations and general health cheque-ups are done on a regular basis (Zenke et al., 2022). The medication adherence is done in line with the chemotherapy schedule in order to achieve the effectiveness of the treatment. The introduction of a daily routine, which includes a balance between activity, rest, and medical attention, ensures stability, minimises complications, and increases the quality of life during the process of cancer treatment (</a:t>
            </a:r>
            <a:r>
              <a:rPr kumimoji="1" lang="en-GB" sz="1200" kern="1200" dirty="0" err="1">
                <a:solidFill>
                  <a:schemeClr val="tx1"/>
                </a:solidFill>
                <a:effectLst/>
                <a:latin typeface="Arial" panose="020B0604020202020204" pitchFamily="34" charset="0"/>
                <a:ea typeface="+mn-ea"/>
                <a:cs typeface="+mn-cs"/>
              </a:rPr>
              <a:t>Katrivesis</a:t>
            </a:r>
            <a:r>
              <a:rPr kumimoji="1" lang="en-GB" sz="1200" kern="1200" dirty="0">
                <a:solidFill>
                  <a:schemeClr val="tx1"/>
                </a:solidFill>
                <a:effectLst/>
                <a:latin typeface="Arial" panose="020B0604020202020204" pitchFamily="34" charset="0"/>
                <a:ea typeface="+mn-ea"/>
                <a:cs typeface="+mn-cs"/>
              </a:rPr>
              <a:t> et al., 2022).</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4054722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Medical practitioners use straightforward language to convey clear information to the audience. All the treatment decisions are respected, and John Smith can be actively involved in the care planning (Hendriks et al., 2024). Consultations and documentation remain private and confidential in the protection of personal health information. Psychological needs are met by providing emotional support in the form of counselling services and involvement of the family members. Informed consent, respect to patient choices, and balancing the good and possible bad are ethical considerations as they ensure care is consistent with professional guidelines and patient values and preferences (</a:t>
            </a:r>
            <a:r>
              <a:rPr kumimoji="1" lang="en-GB" sz="1200" kern="1200" dirty="0" err="1">
                <a:solidFill>
                  <a:schemeClr val="tx1"/>
                </a:solidFill>
                <a:effectLst/>
                <a:latin typeface="Arial" panose="020B0604020202020204" pitchFamily="34" charset="0"/>
                <a:ea typeface="+mn-ea"/>
                <a:cs typeface="+mn-cs"/>
              </a:rPr>
              <a:t>Gayap</a:t>
            </a:r>
            <a:r>
              <a:rPr kumimoji="1" lang="en-GB" sz="1200" kern="1200" dirty="0">
                <a:solidFill>
                  <a:schemeClr val="tx1"/>
                </a:solidFill>
                <a:effectLst/>
                <a:latin typeface="Arial" panose="020B0604020202020204" pitchFamily="34" charset="0"/>
                <a:ea typeface="+mn-ea"/>
                <a:cs typeface="+mn-cs"/>
              </a:rPr>
              <a:t> and </a:t>
            </a:r>
            <a:r>
              <a:rPr kumimoji="1" lang="en-GB" sz="1200" kern="1200" dirty="0" err="1">
                <a:solidFill>
                  <a:schemeClr val="tx1"/>
                </a:solidFill>
                <a:effectLst/>
                <a:latin typeface="Arial" panose="020B0604020202020204" pitchFamily="34" charset="0"/>
                <a:ea typeface="+mn-ea"/>
                <a:cs typeface="+mn-cs"/>
              </a:rPr>
              <a:t>Akhloufi</a:t>
            </a:r>
            <a:r>
              <a:rPr kumimoji="1" lang="en-GB" sz="1200" kern="1200" dirty="0">
                <a:solidFill>
                  <a:schemeClr val="tx1"/>
                </a:solidFill>
                <a:effectLst/>
                <a:latin typeface="Arial" panose="020B0604020202020204" pitchFamily="34" charset="0"/>
                <a:ea typeface="+mn-ea"/>
                <a:cs typeface="+mn-cs"/>
              </a:rPr>
              <a:t>, 2024).</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2141074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There are several risk factors that affect the health of John Smith. Prolonged smoking predisposes the worsening and intensification of lung cancer. Sedentary lifestyle lowers the efficiency of cardiovascular and lungs (Chaudhry, Omole and Bordoni, 2024). Unhealthy nutrition increases the chances of comorbidity, weight gain, and decreased response to treatment. The use of alcohol leads to stressful liver and cancer. Old age reduces the level of physiological resistance, slowing down the process of recovery and exposing to complications.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8769281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Increased disease progression and lessened treatment efficacy are long-term effects of smoking. Sedentary lifestyle is also the cause of poor overall health outcomes and reduction of respiratory capacity. Poor diet aggravates comorbidities and may disrupt the tolerance of chemotherapy (Bogart, Waqar and Mix, 2022). During alcohol consumption, it makes one susceptible to side effects of treatment and delays recovery. These factors need to be addressed using lifestyle interventions to optimise care, complicate less and have a better prognosis in the long term in relation to John Smith.</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548813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kumimoji="1" lang="en-GB" sz="1200" kern="1200" dirty="0">
                <a:solidFill>
                  <a:schemeClr val="tx1"/>
                </a:solidFill>
                <a:effectLst/>
                <a:latin typeface="Arial" panose="020B0604020202020204" pitchFamily="34" charset="0"/>
                <a:ea typeface="+mn-ea"/>
                <a:cs typeface="+mn-cs"/>
              </a:rPr>
              <a:t>Light exercise of daily basis is recommended to enhance lung functioning. Oxygen level and vital signs should be checked regularly at home (Hendriks et al., 2024). The hydration and proper nutrition should be maintained to aid in cancer treatment. Medication and activity routines are well structured to maximise the treatment process, and minimise complications.</a:t>
            </a:r>
            <a:endParaRPr kumimoji="1" lang="en-US" sz="1200" kern="1200" dirty="0">
              <a:solidFill>
                <a:schemeClr val="tx1"/>
              </a:solidFill>
              <a:effectLst/>
              <a:latin typeface="Arial" panose="020B0604020202020204" pitchFamily="34" charset="0"/>
              <a:ea typeface="+mn-ea"/>
              <a:cs typeface="+mn-cs"/>
            </a:endParaRPr>
          </a:p>
          <a:p>
            <a:pPr algn="just"/>
            <a:r>
              <a:rPr kumimoji="1" lang="en-GB" sz="1200" kern="1200" dirty="0">
                <a:solidFill>
                  <a:schemeClr val="tx1"/>
                </a:solidFill>
                <a:effectLst/>
                <a:latin typeface="Arial" panose="020B0604020202020204" pitchFamily="34" charset="0"/>
                <a:ea typeface="+mn-ea"/>
                <a:cs typeface="+mn-cs"/>
              </a:rPr>
              <a:t>Through regular imaging, it should be scheduled to determine the progress of tumours. Timely intervention and support should be provided by monitoring chemotherapy side effects (Boulanger et al., 2022). Regular clinical examinations should include psychological wellbeing assessment. Timely and preventive identification of complications and their management is of the utmost importance to preserve health and increase the effectiveness of treatment.</a:t>
            </a:r>
            <a:endParaRPr kumimoji="1" lang="en-US" sz="1200" kern="1200" dirty="0">
              <a:solidFill>
                <a:schemeClr val="tx1"/>
              </a:solidFill>
              <a:effectLst/>
              <a:latin typeface="Arial" panose="020B0604020202020204" pitchFamily="34" charset="0"/>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8102784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kumimoji="1" lang="en-GB" sz="1200" kern="1200" dirty="0">
                <a:solidFill>
                  <a:schemeClr val="tx1"/>
                </a:solidFill>
                <a:effectLst/>
                <a:latin typeface="Arial" panose="020B0604020202020204" pitchFamily="34" charset="0"/>
                <a:ea typeface="+mn-ea"/>
                <a:cs typeface="+mn-cs"/>
              </a:rPr>
              <a:t>Create a unique course of treatment based on the needs of John Smith. Partner with an interdisciplinary team in delivering holistic care (Temel, Petrillo and Greer, 2022). Treatment response and the progression of the disease should be adjusted to the care plan. Frequent re-evaluation will make sure the care is relevant, effective, and patient-centred throughout the treatment process.</a:t>
            </a:r>
            <a:endParaRPr kumimoji="1" lang="en-US" sz="1200" kern="1200" dirty="0">
              <a:solidFill>
                <a:schemeClr val="tx1"/>
              </a:solidFill>
              <a:effectLst/>
              <a:latin typeface="Arial" panose="020B0604020202020204" pitchFamily="34" charset="0"/>
              <a:ea typeface="+mn-ea"/>
              <a:cs typeface="+mn-cs"/>
            </a:endParaRPr>
          </a:p>
          <a:p>
            <a:pPr algn="just"/>
            <a:r>
              <a:rPr kumimoji="1" lang="en-GB" sz="1200" kern="1200" dirty="0">
                <a:solidFill>
                  <a:schemeClr val="tx1"/>
                </a:solidFill>
                <a:effectLst/>
                <a:latin typeface="Arial" panose="020B0604020202020204" pitchFamily="34" charset="0"/>
                <a:ea typeface="+mn-ea"/>
                <a:cs typeface="+mn-cs"/>
              </a:rPr>
              <a:t>The provision of smoking cessation support should be done in order to minimise the additional health risks. When the symptoms are severe, they should include palliative care discussions (Squire, 2016). Self-management strategies education should be encouraged to patients. The quality of life, treatment adherence, and coping mechanisms during the disease process will be enhanced with the help of emotional support and counselling.</a:t>
            </a:r>
            <a:endParaRPr kumimoji="1" lang="en-US" sz="1200" kern="1200" dirty="0">
              <a:solidFill>
                <a:schemeClr val="tx1"/>
              </a:solidFill>
              <a:effectLst/>
              <a:latin typeface="Arial" panose="020B0604020202020204" pitchFamily="34" charset="0"/>
              <a:ea typeface="+mn-ea"/>
              <a:cs typeface="+mn-cs"/>
            </a:endParaRPr>
          </a:p>
          <a:p>
            <a:pPr algn="just"/>
            <a:r>
              <a:rPr kumimoji="1" lang="en-GB" sz="1200" kern="1200" dirty="0">
                <a:solidFill>
                  <a:schemeClr val="tx1"/>
                </a:solidFill>
                <a:effectLst/>
                <a:latin typeface="Arial" panose="020B0604020202020204" pitchFamily="34" charset="0"/>
                <a:ea typeface="+mn-ea"/>
                <a:cs typeface="+mn-cs"/>
              </a:rPr>
              <a:t> </a:t>
            </a:r>
            <a:endParaRPr kumimoji="1" lang="en-US" sz="1200" kern="1200" dirty="0">
              <a:solidFill>
                <a:schemeClr val="tx1"/>
              </a:solidFill>
              <a:effectLst/>
              <a:latin typeface="Arial" panose="020B0604020202020204" pitchFamily="34" charset="0"/>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17779995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Lung cancer causes major disabilities in the functioning of the respiratory system and health in general. The plan of care tackles lifestyle, routines, monitoring, and communication requirements so as to provide a holistic support. Smoking, a poor diet, sedentary behaviour, and old age are the risk factors that indicate areas to intervene. Recommendations are also evidence-based and therefore guided by NHS and NICE, thus patient-centred care. The concept of holistic management, physical, emotional, and ethical considerations of the case in question contribute to the wellbeing of John Smith, maximisation of treatment outcomes, and quality of life in the process of the disease.</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4294585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1970073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eaLnBrk="1" hangingPunct="1"/>
            <a:r>
              <a:rPr lang="en-GB" sz="2800" b="1" noProof="0" dirty="0">
                <a:solidFill>
                  <a:schemeClr val="bg1"/>
                </a:solidFill>
              </a:rPr>
              <a:t>BMHP5023 Introduction to Physiology</a:t>
            </a:r>
          </a:p>
          <a:p>
            <a:pPr eaLnBrk="1" hangingPunct="1"/>
            <a:r>
              <a:rPr lang="en-GB" sz="2800" b="1" noProof="0" dirty="0">
                <a:solidFill>
                  <a:schemeClr val="bg1"/>
                </a:solidFill>
              </a:rPr>
              <a:t>Component 2 – Presentation </a:t>
            </a:r>
          </a:p>
          <a:p>
            <a:pPr eaLnBrk="1" hangingPunct="1"/>
            <a:r>
              <a:rPr lang="en-GB" sz="2800" b="1" noProof="0" dirty="0">
                <a:solidFill>
                  <a:schemeClr val="bg1"/>
                </a:solidFill>
              </a:rPr>
              <a:t>Care Plan</a:t>
            </a:r>
          </a:p>
          <a:p>
            <a:pPr eaLnBrk="1" hangingPunct="1"/>
            <a:endParaRPr lang="en-GB" sz="2800" b="1" noProof="0" dirty="0">
              <a:solidFill>
                <a:schemeClr val="bg1"/>
              </a:solidFill>
            </a:endParaRPr>
          </a:p>
          <a:p>
            <a:pPr eaLnBrk="1" hangingPunct="1"/>
            <a:r>
              <a:rPr lang="en-GB" sz="2800" b="1" noProof="0" dirty="0">
                <a:solidFill>
                  <a:schemeClr val="bg1"/>
                </a:solidFill>
              </a:rPr>
              <a:t>Student ID:</a:t>
            </a:r>
          </a:p>
          <a:p>
            <a:pPr eaLnBrk="1" hangingPunct="1"/>
            <a:r>
              <a:rPr lang="en-GB" sz="2800" b="1" noProof="0" dirty="0">
                <a:solidFill>
                  <a:schemeClr val="bg1"/>
                </a:solidFill>
              </a:rPr>
              <a:t>Student name: </a:t>
            </a:r>
            <a:r>
              <a:rPr lang="en-GB" sz="2800" b="1">
                <a:solidFill>
                  <a:schemeClr val="bg1"/>
                </a:solidFill>
              </a:rPr>
              <a:t>Josephine Taller</a:t>
            </a:r>
            <a:endParaRPr lang="en-GB" sz="2800" b="1" noProof="0" dirty="0">
              <a:solidFill>
                <a:schemeClr val="bg1"/>
              </a:solidFill>
            </a:endParaRPr>
          </a:p>
          <a:p>
            <a:pPr eaLnBrk="1" hangingPunct="1"/>
            <a:r>
              <a:rPr lang="en-GB" sz="2800" b="1" noProof="0" dirty="0">
                <a:solidFill>
                  <a:schemeClr val="bg1"/>
                </a:solidFill>
              </a:rPr>
              <a:t>Lecturer Name: </a:t>
            </a:r>
          </a:p>
          <a:p>
            <a:pPr eaLnBrk="1" hangingPunct="1"/>
            <a:r>
              <a:rPr lang="en-GB" sz="2800" b="1" noProof="0" dirty="0">
                <a:solidFill>
                  <a:schemeClr val="bg1"/>
                </a:solidFill>
              </a:rPr>
              <a:t>Topic: Cancers</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sz="1200" noProof="0" smtClean="0">
                <a:solidFill>
                  <a:srgbClr val="898989"/>
                </a:solidFill>
              </a:rPr>
              <a:pPr>
                <a:spcBef>
                  <a:spcPct val="0"/>
                </a:spcBef>
                <a:buFontTx/>
                <a:buNone/>
              </a:pPr>
              <a:t>1</a:t>
            </a:fld>
            <a:endParaRPr lang="en-GB" sz="1200" noProof="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noProof="0"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numCol="2"/>
          <a:lstStyle/>
          <a:p>
            <a:pPr algn="just"/>
            <a:r>
              <a:rPr lang="en-GB" sz="2400" noProof="0" dirty="0"/>
              <a:t>The fictional patient, John Smith, is a male aged 65. </a:t>
            </a:r>
          </a:p>
          <a:p>
            <a:pPr algn="just"/>
            <a:r>
              <a:rPr lang="en-GB" sz="2400" noProof="0" dirty="0"/>
              <a:t>John Smith is a lung cancer patient. </a:t>
            </a:r>
          </a:p>
          <a:p>
            <a:pPr algn="just"/>
            <a:r>
              <a:rPr lang="en-GB" sz="2400" noProof="0" dirty="0"/>
              <a:t>Shortness of breath and persistent cough have been experienced. </a:t>
            </a:r>
          </a:p>
          <a:p>
            <a:pPr algn="just"/>
            <a:r>
              <a:rPr lang="en-GB" sz="2400" noProof="0" dirty="0"/>
              <a:t>The interventions comprise chemotherapy and targeted therapy treatment. </a:t>
            </a:r>
          </a:p>
          <a:p>
            <a:pPr algn="just"/>
            <a:r>
              <a:rPr lang="en-GB" sz="2400" noProof="0" dirty="0"/>
              <a:t>The care plan will be in a bid to enhance wellbeing.</a:t>
            </a:r>
          </a:p>
          <a:p>
            <a:pPr marL="0" indent="0" algn="just">
              <a:buNone/>
            </a:pPr>
            <a:endParaRPr lang="en-GB" sz="2400" noProof="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noProof="0" smtClean="0"/>
              <a:pPr>
                <a:defRPr/>
              </a:pPr>
              <a:t>11/04/2026</a:t>
            </a:fld>
            <a:endParaRPr lang="en-GB" noProof="0" dirty="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noProof="0" smtClean="0"/>
              <a:pPr>
                <a:defRPr/>
              </a:pPr>
              <a:t>2</a:t>
            </a:fld>
            <a:endParaRPr lang="en-GB" noProof="0" dirty="0"/>
          </a:p>
        </p:txBody>
      </p:sp>
      <p:pic>
        <p:nvPicPr>
          <p:cNvPr id="7" name="Picture 6">
            <a:extLst>
              <a:ext uri="{FF2B5EF4-FFF2-40B4-BE49-F238E27FC236}">
                <a16:creationId xmlns:a16="http://schemas.microsoft.com/office/drawing/2014/main" id="{74569F38-B30E-46D7-834E-E9C8C15AB854}"/>
              </a:ext>
            </a:extLst>
          </p:cNvPr>
          <p:cNvPicPr>
            <a:picLocks noChangeAspect="1"/>
          </p:cNvPicPr>
          <p:nvPr/>
        </p:nvPicPr>
        <p:blipFill>
          <a:blip r:embed="rId3"/>
          <a:stretch>
            <a:fillRect/>
          </a:stretch>
        </p:blipFill>
        <p:spPr>
          <a:xfrm>
            <a:off x="5148064" y="2776350"/>
            <a:ext cx="3456384" cy="1804777"/>
          </a:xfrm>
          <a:prstGeom prst="rect">
            <a:avLst/>
          </a:prstGeom>
        </p:spPr>
      </p:pic>
      <p:sp>
        <p:nvSpPr>
          <p:cNvPr id="9" name="TextBox 8">
            <a:extLst>
              <a:ext uri="{FF2B5EF4-FFF2-40B4-BE49-F238E27FC236}">
                <a16:creationId xmlns:a16="http://schemas.microsoft.com/office/drawing/2014/main" id="{C061DB4D-A0F7-8BC0-361B-7415F33A3813}"/>
              </a:ext>
            </a:extLst>
          </p:cNvPr>
          <p:cNvSpPr txBox="1"/>
          <p:nvPr/>
        </p:nvSpPr>
        <p:spPr>
          <a:xfrm>
            <a:off x="5879243" y="4578052"/>
            <a:ext cx="2699792" cy="369332"/>
          </a:xfrm>
          <a:prstGeom prst="rect">
            <a:avLst/>
          </a:prstGeom>
          <a:noFill/>
        </p:spPr>
        <p:txBody>
          <a:bodyPr wrap="square">
            <a:spAutoFit/>
          </a:bodyPr>
          <a:lstStyle/>
          <a:p>
            <a:r>
              <a:rPr kumimoji="1" lang="en-GB" sz="1800" kern="1200" noProof="0" dirty="0">
                <a:solidFill>
                  <a:schemeClr val="tx1"/>
                </a:solidFill>
                <a:effectLst/>
                <a:latin typeface="Arial" panose="020B0604020202020204" pitchFamily="34" charset="0"/>
                <a:ea typeface="+mn-ea"/>
                <a:cs typeface="+mn-cs"/>
              </a:rPr>
              <a:t>(Zenke et al., 2022)</a:t>
            </a:r>
            <a:endParaRPr lang="en-GB" noProof="0" dirty="0"/>
          </a:p>
        </p:txBody>
      </p:sp>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noProof="0" dirty="0"/>
              <a:t>Information about the person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noProof="0" smtClean="0"/>
              <a:pPr>
                <a:defRPr/>
              </a:pPr>
              <a:t>11/04/2026</a:t>
            </a:fld>
            <a:endParaRPr lang="en-GB" noProof="0" dirty="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noProof="0" smtClean="0"/>
              <a:pPr>
                <a:defRPr/>
              </a:pPr>
              <a:t>3</a:t>
            </a:fld>
            <a:endParaRPr lang="en-GB" noProof="0" dirty="0"/>
          </a:p>
        </p:txBody>
      </p:sp>
      <p:graphicFrame>
        <p:nvGraphicFramePr>
          <p:cNvPr id="7" name="Content Placeholder 6">
            <a:extLst>
              <a:ext uri="{FF2B5EF4-FFF2-40B4-BE49-F238E27FC236}">
                <a16:creationId xmlns:a16="http://schemas.microsoft.com/office/drawing/2014/main" id="{A68DD3B6-1156-0EC1-4EAF-5FC837FE570A}"/>
              </a:ext>
            </a:extLst>
          </p:cNvPr>
          <p:cNvGraphicFramePr>
            <a:graphicFrameLocks noGrp="1"/>
          </p:cNvGraphicFramePr>
          <p:nvPr>
            <p:ph idx="1"/>
            <p:extLst>
              <p:ext uri="{D42A27DB-BD31-4B8C-83A1-F6EECF244321}">
                <p14:modId xmlns:p14="http://schemas.microsoft.com/office/powerpoint/2010/main" val="9779639"/>
              </p:ext>
            </p:extLst>
          </p:nvPr>
        </p:nvGraphicFramePr>
        <p:xfrm>
          <a:off x="477640" y="1417638"/>
          <a:ext cx="8229600" cy="3657600"/>
        </p:xfrm>
        <a:graphic>
          <a:graphicData uri="http://schemas.openxmlformats.org/drawingml/2006/table">
            <a:tbl>
              <a:tblPr firstRow="1" firstCol="1" bandRow="1">
                <a:tableStyleId>{5C22544A-7EE6-4342-B048-85BDC9FD1C3A}</a:tableStyleId>
              </a:tblPr>
              <a:tblGrid>
                <a:gridCol w="4114800">
                  <a:extLst>
                    <a:ext uri="{9D8B030D-6E8A-4147-A177-3AD203B41FA5}">
                      <a16:colId xmlns:a16="http://schemas.microsoft.com/office/drawing/2014/main" val="43319717"/>
                    </a:ext>
                  </a:extLst>
                </a:gridCol>
                <a:gridCol w="4114800">
                  <a:extLst>
                    <a:ext uri="{9D8B030D-6E8A-4147-A177-3AD203B41FA5}">
                      <a16:colId xmlns:a16="http://schemas.microsoft.com/office/drawing/2014/main" val="689923084"/>
                    </a:ext>
                  </a:extLst>
                </a:gridCol>
              </a:tblGrid>
              <a:tr h="0">
                <a:tc>
                  <a:txBody>
                    <a:bodyPr/>
                    <a:lstStyle/>
                    <a:p>
                      <a:pPr algn="just">
                        <a:lnSpc>
                          <a:spcPct val="100000"/>
                        </a:lnSpc>
                        <a:spcAft>
                          <a:spcPts val="800"/>
                        </a:spcAft>
                        <a:buNone/>
                      </a:pPr>
                      <a:r>
                        <a:rPr lang="en-GB" sz="2000" kern="100" noProof="0" dirty="0">
                          <a:effectLst/>
                        </a:rPr>
                        <a:t>Attribute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Details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80128952"/>
                  </a:ext>
                </a:extLst>
              </a:tr>
              <a:tr h="0">
                <a:tc>
                  <a:txBody>
                    <a:bodyPr/>
                    <a:lstStyle/>
                    <a:p>
                      <a:pPr algn="just">
                        <a:lnSpc>
                          <a:spcPct val="100000"/>
                        </a:lnSpc>
                        <a:spcAft>
                          <a:spcPts val="800"/>
                        </a:spcAft>
                        <a:buNone/>
                      </a:pPr>
                      <a:r>
                        <a:rPr lang="en-GB" sz="2000" kern="100" noProof="0" dirty="0">
                          <a:effectLst/>
                        </a:rPr>
                        <a:t>Age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65 years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75784371"/>
                  </a:ext>
                </a:extLst>
              </a:tr>
              <a:tr h="0">
                <a:tc>
                  <a:txBody>
                    <a:bodyPr/>
                    <a:lstStyle/>
                    <a:p>
                      <a:pPr algn="just">
                        <a:lnSpc>
                          <a:spcPct val="100000"/>
                        </a:lnSpc>
                        <a:spcAft>
                          <a:spcPts val="800"/>
                        </a:spcAft>
                        <a:buNone/>
                      </a:pPr>
                      <a:r>
                        <a:rPr lang="en-GB" sz="2000" kern="100" noProof="0" dirty="0">
                          <a:effectLst/>
                        </a:rPr>
                        <a:t>Gender</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Male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69836333"/>
                  </a:ext>
                </a:extLst>
              </a:tr>
              <a:tr h="0">
                <a:tc>
                  <a:txBody>
                    <a:bodyPr/>
                    <a:lstStyle/>
                    <a:p>
                      <a:pPr algn="just">
                        <a:lnSpc>
                          <a:spcPct val="100000"/>
                        </a:lnSpc>
                        <a:spcAft>
                          <a:spcPts val="800"/>
                        </a:spcAft>
                        <a:buNone/>
                      </a:pPr>
                      <a:r>
                        <a:rPr lang="en-GB" sz="2000" kern="100" noProof="0" dirty="0">
                          <a:effectLst/>
                        </a:rPr>
                        <a:t>Height</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175 cm</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97375809"/>
                  </a:ext>
                </a:extLst>
              </a:tr>
              <a:tr h="0">
                <a:tc>
                  <a:txBody>
                    <a:bodyPr/>
                    <a:lstStyle/>
                    <a:p>
                      <a:pPr algn="just">
                        <a:lnSpc>
                          <a:spcPct val="100000"/>
                        </a:lnSpc>
                        <a:spcAft>
                          <a:spcPts val="800"/>
                        </a:spcAft>
                        <a:buNone/>
                      </a:pPr>
                      <a:r>
                        <a:rPr lang="en-GB" sz="2000" kern="100" noProof="0" dirty="0">
                          <a:effectLst/>
                        </a:rPr>
                        <a:t>Weight</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82 kg</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43090982"/>
                  </a:ext>
                </a:extLst>
              </a:tr>
              <a:tr h="0">
                <a:tc>
                  <a:txBody>
                    <a:bodyPr/>
                    <a:lstStyle/>
                    <a:p>
                      <a:pPr algn="just">
                        <a:lnSpc>
                          <a:spcPct val="100000"/>
                        </a:lnSpc>
                        <a:spcAft>
                          <a:spcPts val="800"/>
                        </a:spcAft>
                        <a:buNone/>
                      </a:pPr>
                      <a:r>
                        <a:rPr lang="en-GB" sz="2000" kern="100" noProof="0" dirty="0">
                          <a:effectLst/>
                        </a:rPr>
                        <a:t>BMI</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26.8</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7541572"/>
                  </a:ext>
                </a:extLst>
              </a:tr>
              <a:tr h="0">
                <a:tc>
                  <a:txBody>
                    <a:bodyPr/>
                    <a:lstStyle/>
                    <a:p>
                      <a:pPr algn="just">
                        <a:lnSpc>
                          <a:spcPct val="100000"/>
                        </a:lnSpc>
                        <a:spcAft>
                          <a:spcPts val="800"/>
                        </a:spcAft>
                        <a:buNone/>
                      </a:pPr>
                      <a:r>
                        <a:rPr lang="en-GB" sz="2000" kern="100" noProof="0" dirty="0">
                          <a:effectLst/>
                        </a:rPr>
                        <a:t>Blood Pressure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135/85 mmHg</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46576988"/>
                  </a:ext>
                </a:extLst>
              </a:tr>
              <a:tr h="0">
                <a:tc>
                  <a:txBody>
                    <a:bodyPr/>
                    <a:lstStyle/>
                    <a:p>
                      <a:pPr algn="just">
                        <a:lnSpc>
                          <a:spcPct val="100000"/>
                        </a:lnSpc>
                        <a:spcAft>
                          <a:spcPts val="800"/>
                        </a:spcAft>
                        <a:buNone/>
                      </a:pPr>
                      <a:r>
                        <a:rPr lang="en-GB" sz="2000" kern="100" noProof="0" dirty="0">
                          <a:effectLst/>
                        </a:rPr>
                        <a:t>Smoking History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40 pack-years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92502219"/>
                  </a:ext>
                </a:extLst>
              </a:tr>
              <a:tr h="0">
                <a:tc>
                  <a:txBody>
                    <a:bodyPr/>
                    <a:lstStyle/>
                    <a:p>
                      <a:pPr algn="just">
                        <a:lnSpc>
                          <a:spcPct val="100000"/>
                        </a:lnSpc>
                        <a:spcAft>
                          <a:spcPts val="800"/>
                        </a:spcAft>
                        <a:buNone/>
                      </a:pPr>
                      <a:r>
                        <a:rPr lang="en-GB" sz="2000" kern="100" noProof="0" dirty="0">
                          <a:effectLst/>
                        </a:rPr>
                        <a:t>Alcohol Consumption</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Moderate, 3 units per week</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24854129"/>
                  </a:ext>
                </a:extLst>
              </a:tr>
              <a:tr h="0">
                <a:tc>
                  <a:txBody>
                    <a:bodyPr/>
                    <a:lstStyle/>
                    <a:p>
                      <a:pPr algn="just">
                        <a:lnSpc>
                          <a:spcPct val="100000"/>
                        </a:lnSpc>
                        <a:spcAft>
                          <a:spcPts val="800"/>
                        </a:spcAft>
                        <a:buNone/>
                      </a:pPr>
                      <a:r>
                        <a:rPr lang="en-GB" sz="2000" kern="100" noProof="0" dirty="0">
                          <a:effectLst/>
                        </a:rPr>
                        <a:t>Exercise Frequency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Occasional walking, 1–2 times weekly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8945536"/>
                  </a:ext>
                </a:extLst>
              </a:tr>
              <a:tr h="0">
                <a:tc>
                  <a:txBody>
                    <a:bodyPr/>
                    <a:lstStyle/>
                    <a:p>
                      <a:pPr algn="just">
                        <a:lnSpc>
                          <a:spcPct val="100000"/>
                        </a:lnSpc>
                        <a:spcAft>
                          <a:spcPts val="800"/>
                        </a:spcAft>
                        <a:buNone/>
                      </a:pPr>
                      <a:r>
                        <a:rPr lang="en-GB" sz="2000" kern="100" noProof="0" dirty="0">
                          <a:effectLst/>
                        </a:rPr>
                        <a:t>Pre-existing Conditions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Hypertension</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88552827"/>
                  </a:ext>
                </a:extLst>
              </a:tr>
            </a:tbl>
          </a:graphicData>
        </a:graphic>
      </p:graphicFrame>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noProof="0"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187624"/>
            <a:ext cx="8229600" cy="4329609"/>
          </a:xfrm>
        </p:spPr>
        <p:txBody>
          <a:bodyPr numCol="2"/>
          <a:lstStyle/>
          <a:p>
            <a:pPr marL="0" indent="0" algn="just">
              <a:buNone/>
            </a:pPr>
            <a:r>
              <a:rPr lang="en-GB" sz="2400" b="1" noProof="0" dirty="0"/>
              <a:t>Physiology </a:t>
            </a:r>
            <a:endParaRPr lang="en-GB" sz="2400" noProof="0" dirty="0"/>
          </a:p>
          <a:p>
            <a:pPr algn="just"/>
            <a:r>
              <a:rPr lang="en-GB" sz="2400" noProof="0" dirty="0"/>
              <a:t>The lungs give the blood its exchange of oxygen. </a:t>
            </a:r>
          </a:p>
          <a:p>
            <a:pPr algn="just"/>
            <a:r>
              <a:rPr lang="en-GB" sz="2400" noProof="0" dirty="0"/>
              <a:t>Oxygen is diffused into the blood with the help of alveoli (</a:t>
            </a:r>
            <a:r>
              <a:rPr lang="en-GB" sz="2400" noProof="0" dirty="0" err="1"/>
              <a:t>Katrivesis</a:t>
            </a:r>
            <a:r>
              <a:rPr lang="en-GB" sz="2400" noProof="0" dirty="0"/>
              <a:t> et al., 2022). </a:t>
            </a:r>
          </a:p>
          <a:p>
            <a:pPr algn="just"/>
            <a:r>
              <a:rPr lang="en-GB" sz="2400" noProof="0" dirty="0"/>
              <a:t>Tumours hamper breathing and inhibit effective gaseous exchange. </a:t>
            </a:r>
          </a:p>
          <a:p>
            <a:pPr algn="just"/>
            <a:r>
              <a:rPr lang="en-GB" sz="2400" noProof="0" dirty="0"/>
              <a:t>Cancer cells infiltrate normal tissue and damage the functionality. </a:t>
            </a:r>
          </a:p>
        </p:txBody>
      </p:sp>
      <p:pic>
        <p:nvPicPr>
          <p:cNvPr id="5" name="Picture 4">
            <a:extLst>
              <a:ext uri="{FF2B5EF4-FFF2-40B4-BE49-F238E27FC236}">
                <a16:creationId xmlns:a16="http://schemas.microsoft.com/office/drawing/2014/main" id="{70011097-D0E8-C9DB-A389-B6A5EE970C02}"/>
              </a:ext>
            </a:extLst>
          </p:cNvPr>
          <p:cNvPicPr>
            <a:picLocks noChangeAspect="1"/>
          </p:cNvPicPr>
          <p:nvPr/>
        </p:nvPicPr>
        <p:blipFill>
          <a:blip r:embed="rId3"/>
          <a:stretch>
            <a:fillRect/>
          </a:stretch>
        </p:blipFill>
        <p:spPr>
          <a:xfrm>
            <a:off x="5292080" y="2492896"/>
            <a:ext cx="2952328" cy="2152950"/>
          </a:xfrm>
          <a:prstGeom prst="rect">
            <a:avLst/>
          </a:prstGeom>
        </p:spPr>
      </p:pic>
      <p:sp>
        <p:nvSpPr>
          <p:cNvPr id="7" name="TextBox 6">
            <a:extLst>
              <a:ext uri="{FF2B5EF4-FFF2-40B4-BE49-F238E27FC236}">
                <a16:creationId xmlns:a16="http://schemas.microsoft.com/office/drawing/2014/main" id="{667CA13C-5290-F0D2-F577-15F6D57A5B2A}"/>
              </a:ext>
            </a:extLst>
          </p:cNvPr>
          <p:cNvSpPr txBox="1"/>
          <p:nvPr/>
        </p:nvSpPr>
        <p:spPr>
          <a:xfrm>
            <a:off x="5508104" y="4712207"/>
            <a:ext cx="2808312" cy="369332"/>
          </a:xfrm>
          <a:prstGeom prst="rect">
            <a:avLst/>
          </a:prstGeom>
          <a:noFill/>
        </p:spPr>
        <p:txBody>
          <a:bodyPr wrap="square">
            <a:spAutoFit/>
          </a:bodyPr>
          <a:lstStyle/>
          <a:p>
            <a:r>
              <a:rPr lang="en-GB" sz="1800" noProof="0" dirty="0"/>
              <a:t>(</a:t>
            </a:r>
            <a:r>
              <a:rPr lang="en-GB" sz="1800" noProof="0" dirty="0" err="1"/>
              <a:t>Katrivesis</a:t>
            </a:r>
            <a:r>
              <a:rPr lang="en-GB" sz="1800" noProof="0" dirty="0"/>
              <a:t> et al., 2022)</a:t>
            </a:r>
            <a:endParaRPr lang="en-GB" dirty="0"/>
          </a:p>
        </p:txBody>
      </p:sp>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312C8-BB2B-916C-A0E2-752ED1532B69}"/>
              </a:ext>
            </a:extLst>
          </p:cNvPr>
          <p:cNvSpPr>
            <a:spLocks noGrp="1"/>
          </p:cNvSpPr>
          <p:nvPr>
            <p:ph type="title"/>
          </p:nvPr>
        </p:nvSpPr>
        <p:spPr/>
        <p:txBody>
          <a:bodyPr/>
          <a:lstStyle/>
          <a:p>
            <a:r>
              <a:rPr lang="en-GB" b="1" noProof="0" dirty="0">
                <a:cs typeface="Arial" panose="020B0604020202020204" pitchFamily="34" charset="0"/>
              </a:rPr>
              <a:t>Anatomy and Physiology</a:t>
            </a:r>
            <a:endParaRPr lang="en-GB" noProof="0" dirty="0"/>
          </a:p>
        </p:txBody>
      </p:sp>
      <p:graphicFrame>
        <p:nvGraphicFramePr>
          <p:cNvPr id="6" name="Content Placeholder 5">
            <a:extLst>
              <a:ext uri="{FF2B5EF4-FFF2-40B4-BE49-F238E27FC236}">
                <a16:creationId xmlns:a16="http://schemas.microsoft.com/office/drawing/2014/main" id="{3CE742DE-F0B5-7473-C7DD-D0B832396DFE}"/>
              </a:ext>
            </a:extLst>
          </p:cNvPr>
          <p:cNvGraphicFramePr>
            <a:graphicFrameLocks noGrp="1"/>
          </p:cNvGraphicFramePr>
          <p:nvPr>
            <p:ph idx="1"/>
            <p:extLst>
              <p:ext uri="{D42A27DB-BD31-4B8C-83A1-F6EECF244321}">
                <p14:modId xmlns:p14="http://schemas.microsoft.com/office/powerpoint/2010/main" val="149153136"/>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E7598A49-A262-FF50-EF5D-7D7246070B28}"/>
              </a:ext>
            </a:extLst>
          </p:cNvPr>
          <p:cNvSpPr>
            <a:spLocks noGrp="1"/>
          </p:cNvSpPr>
          <p:nvPr>
            <p:ph type="dt" sz="half" idx="10"/>
          </p:nvPr>
        </p:nvSpPr>
        <p:spPr/>
        <p:txBody>
          <a:bodyPr/>
          <a:lstStyle/>
          <a:p>
            <a:pPr>
              <a:defRPr/>
            </a:pPr>
            <a:fld id="{2303D31F-598B-47EE-BA37-93F097A3D676}" type="datetime1">
              <a:rPr lang="en-GB" noProof="0" smtClean="0"/>
              <a:pPr>
                <a:defRPr/>
              </a:pPr>
              <a:t>11/04/2026</a:t>
            </a:fld>
            <a:endParaRPr lang="en-GB" noProof="0" dirty="0"/>
          </a:p>
        </p:txBody>
      </p:sp>
      <p:sp>
        <p:nvSpPr>
          <p:cNvPr id="5" name="Slide Number Placeholder 4">
            <a:extLst>
              <a:ext uri="{FF2B5EF4-FFF2-40B4-BE49-F238E27FC236}">
                <a16:creationId xmlns:a16="http://schemas.microsoft.com/office/drawing/2014/main" id="{CF1FB88B-3A50-3FDC-C884-49004A1F29F1}"/>
              </a:ext>
            </a:extLst>
          </p:cNvPr>
          <p:cNvSpPr>
            <a:spLocks noGrp="1"/>
          </p:cNvSpPr>
          <p:nvPr>
            <p:ph type="sldNum" sz="quarter" idx="12"/>
          </p:nvPr>
        </p:nvSpPr>
        <p:spPr/>
        <p:txBody>
          <a:bodyPr/>
          <a:lstStyle/>
          <a:p>
            <a:pPr>
              <a:defRPr/>
            </a:pPr>
            <a:fld id="{6550E941-99E4-4403-A917-B30FF69A9617}" type="slidenum">
              <a:rPr lang="en-GB" noProof="0" smtClean="0"/>
              <a:pPr>
                <a:defRPr/>
              </a:pPr>
              <a:t>5</a:t>
            </a:fld>
            <a:endParaRPr lang="en-GB" noProof="0" dirty="0"/>
          </a:p>
        </p:txBody>
      </p:sp>
    </p:spTree>
    <p:extLst>
      <p:ext uri="{BB962C8B-B14F-4D97-AF65-F5344CB8AC3E}">
        <p14:creationId xmlns:p14="http://schemas.microsoft.com/office/powerpoint/2010/main" val="69124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noProof="0" dirty="0"/>
              <a:t>Care Plan (1/3: Lifestyle and Health Behaviour) </a:t>
            </a:r>
            <a:endParaRPr lang="en-GB" sz="3600" noProof="0" dirty="0"/>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numCol="2"/>
          <a:lstStyle/>
          <a:p>
            <a:pPr algn="just"/>
            <a:r>
              <a:rPr lang="en-GB" sz="2400" noProof="0" dirty="0"/>
              <a:t>The patient has a history of smoking in the long run. </a:t>
            </a:r>
          </a:p>
          <a:p>
            <a:pPr algn="just"/>
            <a:r>
              <a:rPr lang="en-GB" sz="2400" noProof="0" dirty="0"/>
              <a:t>It contains processed foods and red meat in the diet (</a:t>
            </a:r>
            <a:r>
              <a:rPr lang="en-GB" sz="2400" noProof="0" dirty="0" err="1"/>
              <a:t>Gayap</a:t>
            </a:r>
            <a:r>
              <a:rPr lang="en-GB" sz="2400" noProof="0" dirty="0"/>
              <a:t> and </a:t>
            </a:r>
            <a:r>
              <a:rPr lang="en-GB" sz="2400" noProof="0" dirty="0" err="1"/>
              <a:t>Akhloufi</a:t>
            </a:r>
            <a:r>
              <a:rPr lang="en-GB" sz="2400" noProof="0" dirty="0"/>
              <a:t>, 2024). </a:t>
            </a:r>
          </a:p>
          <a:p>
            <a:pPr algn="just"/>
            <a:r>
              <a:rPr lang="en-GB" sz="2400" noProof="0" dirty="0"/>
              <a:t>The use of alcohol sometimes surpasses the recommended weekly stages. </a:t>
            </a:r>
          </a:p>
          <a:p>
            <a:pPr algn="just"/>
            <a:r>
              <a:rPr lang="en-GB" sz="2400" noProof="0" dirty="0"/>
              <a:t>The stress level is high which impacts on the physical and mental health. </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noProof="0" smtClean="0"/>
              <a:pPr>
                <a:defRPr/>
              </a:pPr>
              <a:t>11/04/2026</a:t>
            </a:fld>
            <a:endParaRPr lang="en-GB" noProof="0" dirty="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noProof="0" smtClean="0"/>
              <a:pPr>
                <a:defRPr/>
              </a:pPr>
              <a:t>6</a:t>
            </a:fld>
            <a:endParaRPr lang="en-GB" noProof="0" dirty="0"/>
          </a:p>
        </p:txBody>
      </p:sp>
      <p:pic>
        <p:nvPicPr>
          <p:cNvPr id="7" name="Picture 6">
            <a:extLst>
              <a:ext uri="{FF2B5EF4-FFF2-40B4-BE49-F238E27FC236}">
                <a16:creationId xmlns:a16="http://schemas.microsoft.com/office/drawing/2014/main" id="{624CEB82-BD1C-9632-DA0F-D35A62E0A8A0}"/>
              </a:ext>
            </a:extLst>
          </p:cNvPr>
          <p:cNvPicPr>
            <a:picLocks noChangeAspect="1"/>
          </p:cNvPicPr>
          <p:nvPr/>
        </p:nvPicPr>
        <p:blipFill>
          <a:blip r:embed="rId3"/>
          <a:stretch>
            <a:fillRect/>
          </a:stretch>
        </p:blipFill>
        <p:spPr>
          <a:xfrm>
            <a:off x="4932040" y="3212976"/>
            <a:ext cx="3528392" cy="1546221"/>
          </a:xfrm>
          <a:prstGeom prst="rect">
            <a:avLst/>
          </a:prstGeom>
        </p:spPr>
      </p:pic>
      <p:sp>
        <p:nvSpPr>
          <p:cNvPr id="9" name="TextBox 8">
            <a:extLst>
              <a:ext uri="{FF2B5EF4-FFF2-40B4-BE49-F238E27FC236}">
                <a16:creationId xmlns:a16="http://schemas.microsoft.com/office/drawing/2014/main" id="{57E0C669-EDD4-F7AC-76DE-BE2E307CB7D4}"/>
              </a:ext>
            </a:extLst>
          </p:cNvPr>
          <p:cNvSpPr txBox="1"/>
          <p:nvPr/>
        </p:nvSpPr>
        <p:spPr>
          <a:xfrm>
            <a:off x="5445224" y="4822123"/>
            <a:ext cx="2502024" cy="369332"/>
          </a:xfrm>
          <a:prstGeom prst="rect">
            <a:avLst/>
          </a:prstGeom>
          <a:noFill/>
        </p:spPr>
        <p:txBody>
          <a:bodyPr wrap="square">
            <a:spAutoFit/>
          </a:bodyPr>
          <a:lstStyle/>
          <a:p>
            <a:pPr algn="ctr"/>
            <a:r>
              <a:rPr kumimoji="1" lang="en-GB" sz="1800" kern="1200" dirty="0">
                <a:solidFill>
                  <a:schemeClr val="tx1"/>
                </a:solidFill>
                <a:effectLst/>
                <a:latin typeface="Arial" panose="020B0604020202020204" pitchFamily="34" charset="0"/>
                <a:ea typeface="+mn-ea"/>
                <a:cs typeface="+mn-cs"/>
              </a:rPr>
              <a:t>(Squire, 2016)</a:t>
            </a:r>
            <a:endParaRPr lang="en-GB" dirty="0"/>
          </a:p>
        </p:txBody>
      </p:sp>
    </p:spTree>
    <p:extLst>
      <p:ext uri="{BB962C8B-B14F-4D97-AF65-F5344CB8AC3E}">
        <p14:creationId xmlns:p14="http://schemas.microsoft.com/office/powerpoint/2010/main" val="2070946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b="1" noProof="0" dirty="0"/>
              <a:t>Care Plan (2/3: Everyday Routine) </a:t>
            </a:r>
            <a:endParaRPr lang="en-GB" noProof="0" dirty="0"/>
          </a:p>
        </p:txBody>
      </p:sp>
      <p:graphicFrame>
        <p:nvGraphicFramePr>
          <p:cNvPr id="6" name="Content Placeholder 5">
            <a:extLst>
              <a:ext uri="{FF2B5EF4-FFF2-40B4-BE49-F238E27FC236}">
                <a16:creationId xmlns:a16="http://schemas.microsoft.com/office/drawing/2014/main" id="{9E0F4C83-998A-A1B2-FCF4-505CA31DEFC6}"/>
              </a:ext>
            </a:extLst>
          </p:cNvPr>
          <p:cNvGraphicFramePr>
            <a:graphicFrameLocks noGrp="1"/>
          </p:cNvGraphicFramePr>
          <p:nvPr>
            <p:ph idx="1"/>
            <p:extLst>
              <p:ext uri="{D42A27DB-BD31-4B8C-83A1-F6EECF244321}">
                <p14:modId xmlns:p14="http://schemas.microsoft.com/office/powerpoint/2010/main" val="1363647998"/>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noProof="0" smtClean="0"/>
              <a:pPr>
                <a:defRPr/>
              </a:pPr>
              <a:t>11/04/2026</a:t>
            </a:fld>
            <a:endParaRPr lang="en-GB" noProof="0" dirty="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noProof="0" smtClean="0"/>
              <a:pPr>
                <a:defRPr/>
              </a:pPr>
              <a:t>7</a:t>
            </a:fld>
            <a:endParaRPr lang="en-GB" noProof="0" dirty="0"/>
          </a:p>
        </p:txBody>
      </p:sp>
    </p:spTree>
    <p:extLst>
      <p:ext uri="{BB962C8B-B14F-4D97-AF65-F5344CB8AC3E}">
        <p14:creationId xmlns:p14="http://schemas.microsoft.com/office/powerpoint/2010/main" val="425489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188640"/>
            <a:ext cx="8229600" cy="1008112"/>
          </a:xfrm>
        </p:spPr>
        <p:txBody>
          <a:bodyPr/>
          <a:lstStyle/>
          <a:p>
            <a:r>
              <a:rPr lang="en-GB" sz="3600" b="1" noProof="0" dirty="0"/>
              <a:t>Care Plan (3/3: Communication and Ethical Considerations) </a:t>
            </a:r>
            <a:endParaRPr lang="en-GB" sz="2800" b="1" noProof="0" dirty="0"/>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numCol="2"/>
          <a:lstStyle/>
          <a:p>
            <a:pPr algn="just"/>
            <a:r>
              <a:rPr lang="en-GB" sz="2200" noProof="0" dirty="0"/>
              <a:t>Medical practitioners give understandable data in easy language. </a:t>
            </a:r>
          </a:p>
          <a:p>
            <a:pPr algn="just"/>
            <a:r>
              <a:rPr lang="en-GB" sz="2200" noProof="0" dirty="0"/>
              <a:t>All the treatment decisions are treated with respect to patient autonomy (</a:t>
            </a:r>
            <a:r>
              <a:rPr lang="en-GB" sz="2200" noProof="0" dirty="0" err="1"/>
              <a:t>Gayap</a:t>
            </a:r>
            <a:r>
              <a:rPr lang="en-GB" sz="2200" noProof="0" dirty="0"/>
              <a:t> and </a:t>
            </a:r>
            <a:r>
              <a:rPr lang="en-GB" sz="2200" noProof="0" dirty="0" err="1"/>
              <a:t>Akhloufi</a:t>
            </a:r>
            <a:r>
              <a:rPr lang="en-GB" sz="2200" noProof="0" dirty="0"/>
              <a:t>, 2024). </a:t>
            </a:r>
          </a:p>
          <a:p>
            <a:pPr algn="just"/>
            <a:r>
              <a:rPr lang="en-GB" sz="2200" noProof="0" dirty="0"/>
              <a:t>All consultations are carried out in a confidential and private manner. </a:t>
            </a:r>
          </a:p>
          <a:p>
            <a:pPr algn="just"/>
            <a:r>
              <a:rPr lang="en-GB" sz="2200" noProof="0" dirty="0"/>
              <a:t>Counselling and the involvement of the family provide emotional support.</a:t>
            </a:r>
          </a:p>
          <a:p>
            <a:pPr marL="0" indent="0" algn="just">
              <a:buNone/>
            </a:pPr>
            <a:endParaRPr lang="en-GB" sz="2200" noProof="0"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noProof="0" smtClean="0"/>
              <a:pPr>
                <a:defRPr/>
              </a:pPr>
              <a:t>11/04/2026</a:t>
            </a:fld>
            <a:endParaRPr lang="en-GB" noProof="0"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noProof="0" smtClean="0"/>
              <a:pPr>
                <a:defRPr/>
              </a:pPr>
              <a:t>8</a:t>
            </a:fld>
            <a:endParaRPr lang="en-GB" noProof="0" dirty="0"/>
          </a:p>
        </p:txBody>
      </p:sp>
      <p:pic>
        <p:nvPicPr>
          <p:cNvPr id="7" name="Picture 6">
            <a:extLst>
              <a:ext uri="{FF2B5EF4-FFF2-40B4-BE49-F238E27FC236}">
                <a16:creationId xmlns:a16="http://schemas.microsoft.com/office/drawing/2014/main" id="{01CBA095-D5F7-AF7C-FFDB-45F1FFD7822A}"/>
              </a:ext>
            </a:extLst>
          </p:cNvPr>
          <p:cNvPicPr>
            <a:picLocks noChangeAspect="1"/>
          </p:cNvPicPr>
          <p:nvPr/>
        </p:nvPicPr>
        <p:blipFill>
          <a:blip r:embed="rId3"/>
          <a:stretch>
            <a:fillRect/>
          </a:stretch>
        </p:blipFill>
        <p:spPr>
          <a:xfrm>
            <a:off x="5148064" y="2708001"/>
            <a:ext cx="3240360" cy="2017144"/>
          </a:xfrm>
          <a:prstGeom prst="rect">
            <a:avLst/>
          </a:prstGeom>
        </p:spPr>
      </p:pic>
      <p:sp>
        <p:nvSpPr>
          <p:cNvPr id="9" name="TextBox 8">
            <a:extLst>
              <a:ext uri="{FF2B5EF4-FFF2-40B4-BE49-F238E27FC236}">
                <a16:creationId xmlns:a16="http://schemas.microsoft.com/office/drawing/2014/main" id="{6544D54B-154A-F81F-7383-58BE705C3527}"/>
              </a:ext>
            </a:extLst>
          </p:cNvPr>
          <p:cNvSpPr txBox="1"/>
          <p:nvPr/>
        </p:nvSpPr>
        <p:spPr>
          <a:xfrm>
            <a:off x="5580112" y="4751857"/>
            <a:ext cx="2501850" cy="369332"/>
          </a:xfrm>
          <a:prstGeom prst="rect">
            <a:avLst/>
          </a:prstGeom>
          <a:noFill/>
        </p:spPr>
        <p:txBody>
          <a:bodyPr wrap="square">
            <a:spAutoFit/>
          </a:bodyPr>
          <a:lstStyle/>
          <a:p>
            <a:r>
              <a:rPr kumimoji="1" lang="en-GB" sz="1800" kern="1200" dirty="0">
                <a:solidFill>
                  <a:schemeClr val="tx1"/>
                </a:solidFill>
                <a:effectLst/>
                <a:latin typeface="Arial" panose="020B0604020202020204" pitchFamily="34" charset="0"/>
                <a:ea typeface="+mn-ea"/>
                <a:cs typeface="+mn-cs"/>
              </a:rPr>
              <a:t>(Hendriks et al., 2024)</a:t>
            </a:r>
            <a:endParaRPr lang="en-GB" dirty="0"/>
          </a:p>
        </p:txBody>
      </p:sp>
    </p:spTree>
    <p:extLst>
      <p:ext uri="{BB962C8B-B14F-4D97-AF65-F5344CB8AC3E}">
        <p14:creationId xmlns:p14="http://schemas.microsoft.com/office/powerpoint/2010/main" val="3418309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noProof="0" dirty="0">
                <a:cs typeface="Arial" panose="020B0604020202020204" pitchFamily="34" charset="0"/>
              </a:rPr>
              <a:t>Risk factors</a:t>
            </a:r>
          </a:p>
        </p:txBody>
      </p:sp>
      <p:graphicFrame>
        <p:nvGraphicFramePr>
          <p:cNvPr id="4" name="Content Placeholder 3">
            <a:extLst>
              <a:ext uri="{FF2B5EF4-FFF2-40B4-BE49-F238E27FC236}">
                <a16:creationId xmlns:a16="http://schemas.microsoft.com/office/drawing/2014/main" id="{47BA5DC4-821B-7728-50A1-8E012173E899}"/>
              </a:ext>
            </a:extLst>
          </p:cNvPr>
          <p:cNvGraphicFramePr>
            <a:graphicFrameLocks noGrp="1"/>
          </p:cNvGraphicFramePr>
          <p:nvPr>
            <p:ph idx="1"/>
            <p:extLst>
              <p:ext uri="{D42A27DB-BD31-4B8C-83A1-F6EECF244321}">
                <p14:modId xmlns:p14="http://schemas.microsoft.com/office/powerpoint/2010/main" val="2368327325"/>
              </p:ext>
            </p:extLst>
          </p:nvPr>
        </p:nvGraphicFramePr>
        <p:xfrm>
          <a:off x="539552" y="1340768"/>
          <a:ext cx="8229600" cy="3657600"/>
        </p:xfrm>
        <a:graphic>
          <a:graphicData uri="http://schemas.openxmlformats.org/drawingml/2006/table">
            <a:tbl>
              <a:tblPr firstRow="1" firstCol="1" bandRow="1">
                <a:tableStyleId>{5C22544A-7EE6-4342-B048-85BDC9FD1C3A}</a:tableStyleId>
              </a:tblPr>
              <a:tblGrid>
                <a:gridCol w="2736304">
                  <a:extLst>
                    <a:ext uri="{9D8B030D-6E8A-4147-A177-3AD203B41FA5}">
                      <a16:colId xmlns:a16="http://schemas.microsoft.com/office/drawing/2014/main" val="526140292"/>
                    </a:ext>
                  </a:extLst>
                </a:gridCol>
                <a:gridCol w="5493296">
                  <a:extLst>
                    <a:ext uri="{9D8B030D-6E8A-4147-A177-3AD203B41FA5}">
                      <a16:colId xmlns:a16="http://schemas.microsoft.com/office/drawing/2014/main" val="2573964106"/>
                    </a:ext>
                  </a:extLst>
                </a:gridCol>
              </a:tblGrid>
              <a:tr h="0">
                <a:tc>
                  <a:txBody>
                    <a:bodyPr/>
                    <a:lstStyle/>
                    <a:p>
                      <a:pPr algn="ctr">
                        <a:lnSpc>
                          <a:spcPct val="100000"/>
                        </a:lnSpc>
                        <a:spcAft>
                          <a:spcPts val="800"/>
                        </a:spcAft>
                        <a:buNone/>
                      </a:pPr>
                      <a:r>
                        <a:rPr lang="en-GB" sz="2400" kern="100" noProof="0" dirty="0">
                          <a:effectLst/>
                        </a:rPr>
                        <a:t>Risk Factor</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GB" sz="2400" kern="100" noProof="0" dirty="0">
                          <a:effectLst/>
                        </a:rPr>
                        <a:t>Description</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60208998"/>
                  </a:ext>
                </a:extLst>
              </a:tr>
              <a:tr h="0">
                <a:tc>
                  <a:txBody>
                    <a:bodyPr/>
                    <a:lstStyle/>
                    <a:p>
                      <a:pPr algn="just">
                        <a:lnSpc>
                          <a:spcPct val="100000"/>
                        </a:lnSpc>
                        <a:spcAft>
                          <a:spcPts val="800"/>
                        </a:spcAft>
                        <a:buNone/>
                      </a:pPr>
                      <a:r>
                        <a:rPr lang="en-GB" sz="2400" kern="100" noProof="0" dirty="0">
                          <a:effectLst/>
                        </a:rPr>
                        <a:t>Smoking History</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Dilates lung cancer and makes it more severe.</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84896492"/>
                  </a:ext>
                </a:extLst>
              </a:tr>
              <a:tr h="0">
                <a:tc>
                  <a:txBody>
                    <a:bodyPr/>
                    <a:lstStyle/>
                    <a:p>
                      <a:pPr algn="just">
                        <a:lnSpc>
                          <a:spcPct val="100000"/>
                        </a:lnSpc>
                        <a:spcAft>
                          <a:spcPts val="800"/>
                        </a:spcAft>
                        <a:buNone/>
                      </a:pPr>
                      <a:r>
                        <a:rPr lang="en-GB" sz="2400" kern="100" noProof="0" dirty="0">
                          <a:effectLst/>
                        </a:rPr>
                        <a:t>Sedentary Lifestyle</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Slows down cardiovascular and lung performance (Basnet, Alahmadi and Gajra, 2022).</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03943160"/>
                  </a:ext>
                </a:extLst>
              </a:tr>
              <a:tr h="0">
                <a:tc>
                  <a:txBody>
                    <a:bodyPr/>
                    <a:lstStyle/>
                    <a:p>
                      <a:pPr algn="just">
                        <a:lnSpc>
                          <a:spcPct val="100000"/>
                        </a:lnSpc>
                        <a:spcAft>
                          <a:spcPts val="800"/>
                        </a:spcAft>
                        <a:buNone/>
                      </a:pPr>
                      <a:r>
                        <a:rPr lang="en-GB" sz="2400" kern="100" noProof="0" dirty="0">
                          <a:effectLst/>
                        </a:rPr>
                        <a:t>Poor Diet</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Increases comorbid risk and gain.</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6839273"/>
                  </a:ext>
                </a:extLst>
              </a:tr>
              <a:tr h="0">
                <a:tc>
                  <a:txBody>
                    <a:bodyPr/>
                    <a:lstStyle/>
                    <a:p>
                      <a:pPr algn="just">
                        <a:lnSpc>
                          <a:spcPct val="100000"/>
                        </a:lnSpc>
                        <a:spcAft>
                          <a:spcPts val="800"/>
                        </a:spcAft>
                        <a:buNone/>
                      </a:pPr>
                      <a:r>
                        <a:rPr lang="en-GB" sz="2400" kern="100" noProof="0" dirty="0">
                          <a:effectLst/>
                        </a:rPr>
                        <a:t>Alcohol Consumption</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Is a contributor of liver stress and cancer.</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58217711"/>
                  </a:ext>
                </a:extLst>
              </a:tr>
              <a:tr h="0">
                <a:tc>
                  <a:txBody>
                    <a:bodyPr/>
                    <a:lstStyle/>
                    <a:p>
                      <a:pPr algn="just">
                        <a:lnSpc>
                          <a:spcPct val="100000"/>
                        </a:lnSpc>
                        <a:spcAft>
                          <a:spcPts val="800"/>
                        </a:spcAft>
                        <a:buNone/>
                      </a:pPr>
                      <a:r>
                        <a:rPr lang="en-GB" sz="2400" kern="100" noProof="0" dirty="0">
                          <a:effectLst/>
                        </a:rPr>
                        <a:t>Advanced Age</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Reduces physical resiliency.</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1890083"/>
                  </a:ext>
                </a:extLst>
              </a:tr>
            </a:tbl>
          </a:graphicData>
        </a:graphic>
      </p:graphicFrame>
    </p:spTree>
    <p:extLst>
      <p:ext uri="{BB962C8B-B14F-4D97-AF65-F5344CB8AC3E}">
        <p14:creationId xmlns:p14="http://schemas.microsoft.com/office/powerpoint/2010/main" val="1688727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16902-ED1D-5C21-BFCB-2664588684C6}"/>
              </a:ext>
            </a:extLst>
          </p:cNvPr>
          <p:cNvSpPr>
            <a:spLocks noGrp="1"/>
          </p:cNvSpPr>
          <p:nvPr>
            <p:ph type="title"/>
          </p:nvPr>
        </p:nvSpPr>
        <p:spPr/>
        <p:txBody>
          <a:bodyPr/>
          <a:lstStyle/>
          <a:p>
            <a:r>
              <a:rPr lang="en-GB" b="1" noProof="0" dirty="0">
                <a:cs typeface="Arial" panose="020B0604020202020204" pitchFamily="34" charset="0"/>
              </a:rPr>
              <a:t>Risk factors</a:t>
            </a:r>
            <a:endParaRPr lang="en-GB" noProof="0" dirty="0"/>
          </a:p>
        </p:txBody>
      </p:sp>
      <p:graphicFrame>
        <p:nvGraphicFramePr>
          <p:cNvPr id="6" name="Content Placeholder 5">
            <a:extLst>
              <a:ext uri="{FF2B5EF4-FFF2-40B4-BE49-F238E27FC236}">
                <a16:creationId xmlns:a16="http://schemas.microsoft.com/office/drawing/2014/main" id="{FD23C9D5-756F-999E-555B-0359FD02991F}"/>
              </a:ext>
            </a:extLst>
          </p:cNvPr>
          <p:cNvGraphicFramePr>
            <a:graphicFrameLocks noGrp="1"/>
          </p:cNvGraphicFramePr>
          <p:nvPr>
            <p:ph idx="1"/>
            <p:extLst>
              <p:ext uri="{D42A27DB-BD31-4B8C-83A1-F6EECF244321}">
                <p14:modId xmlns:p14="http://schemas.microsoft.com/office/powerpoint/2010/main" val="237632090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CBDB99B4-7F1F-AE8A-BD5B-B4CC77E65D97}"/>
              </a:ext>
            </a:extLst>
          </p:cNvPr>
          <p:cNvSpPr>
            <a:spLocks noGrp="1"/>
          </p:cNvSpPr>
          <p:nvPr>
            <p:ph type="dt" sz="half" idx="10"/>
          </p:nvPr>
        </p:nvSpPr>
        <p:spPr/>
        <p:txBody>
          <a:bodyPr/>
          <a:lstStyle/>
          <a:p>
            <a:pPr>
              <a:defRPr/>
            </a:pPr>
            <a:fld id="{2303D31F-598B-47EE-BA37-93F097A3D676}" type="datetime1">
              <a:rPr lang="en-GB" noProof="0" smtClean="0"/>
              <a:pPr>
                <a:defRPr/>
              </a:pPr>
              <a:t>11/04/2026</a:t>
            </a:fld>
            <a:endParaRPr lang="en-GB" noProof="0" dirty="0"/>
          </a:p>
        </p:txBody>
      </p:sp>
      <p:sp>
        <p:nvSpPr>
          <p:cNvPr id="5" name="Slide Number Placeholder 4">
            <a:extLst>
              <a:ext uri="{FF2B5EF4-FFF2-40B4-BE49-F238E27FC236}">
                <a16:creationId xmlns:a16="http://schemas.microsoft.com/office/drawing/2014/main" id="{E3E9D3F8-F1DE-CD9E-2D98-F9832011A550}"/>
              </a:ext>
            </a:extLst>
          </p:cNvPr>
          <p:cNvSpPr>
            <a:spLocks noGrp="1"/>
          </p:cNvSpPr>
          <p:nvPr>
            <p:ph type="sldNum" sz="quarter" idx="12"/>
          </p:nvPr>
        </p:nvSpPr>
        <p:spPr/>
        <p:txBody>
          <a:bodyPr/>
          <a:lstStyle/>
          <a:p>
            <a:pPr>
              <a:defRPr/>
            </a:pPr>
            <a:fld id="{6550E941-99E4-4403-A917-B30FF69A9617}" type="slidenum">
              <a:rPr lang="en-GB" noProof="0" smtClean="0"/>
              <a:pPr>
                <a:defRPr/>
              </a:pPr>
              <a:t>10</a:t>
            </a:fld>
            <a:endParaRPr lang="en-GB" noProof="0" dirty="0"/>
          </a:p>
        </p:txBody>
      </p:sp>
    </p:spTree>
    <p:extLst>
      <p:ext uri="{BB962C8B-B14F-4D97-AF65-F5344CB8AC3E}">
        <p14:creationId xmlns:p14="http://schemas.microsoft.com/office/powerpoint/2010/main" val="2254912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42941"/>
            <a:ext cx="8229600" cy="461046"/>
          </a:xfrm>
        </p:spPr>
        <p:txBody>
          <a:bodyPr/>
          <a:lstStyle/>
          <a:p>
            <a:r>
              <a:rPr lang="en-GB" sz="3600" b="1" noProof="0"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908720"/>
            <a:ext cx="8229600" cy="4608513"/>
          </a:xfrm>
        </p:spPr>
        <p:txBody>
          <a:bodyPr numCol="2"/>
          <a:lstStyle/>
          <a:p>
            <a:pPr marL="0" indent="0" algn="just">
              <a:buNone/>
            </a:pPr>
            <a:r>
              <a:rPr lang="en-GB" sz="1900" b="1" noProof="0" dirty="0"/>
              <a:t>Care Routine </a:t>
            </a:r>
            <a:endParaRPr lang="en-GB" sz="1900" noProof="0" dirty="0"/>
          </a:p>
          <a:p>
            <a:pPr algn="just"/>
            <a:r>
              <a:rPr lang="en-GB" sz="1900" noProof="0" dirty="0"/>
              <a:t>Promote physical activity on a daily basis to enhance the lungs. </a:t>
            </a:r>
          </a:p>
          <a:p>
            <a:pPr algn="just"/>
            <a:r>
              <a:rPr lang="en-GB" sz="1900" noProof="0" dirty="0"/>
              <a:t>Checking vital signs and oxygen levels at home on a regular basis (Hendriks et al., 2024). </a:t>
            </a:r>
          </a:p>
          <a:p>
            <a:pPr algn="just"/>
            <a:r>
              <a:rPr lang="en-GB" sz="1900" noProof="0" dirty="0"/>
              <a:t>Uphold water and healthy food when treating cancer. </a:t>
            </a:r>
          </a:p>
          <a:p>
            <a:pPr marL="0" indent="0" algn="just">
              <a:buNone/>
            </a:pPr>
            <a:r>
              <a:rPr lang="en-GB" sz="1900" b="1" noProof="0" dirty="0"/>
              <a:t>Monitoring </a:t>
            </a:r>
            <a:endParaRPr lang="en-GB" sz="1900" noProof="0" dirty="0"/>
          </a:p>
          <a:p>
            <a:pPr algn="just"/>
            <a:r>
              <a:rPr lang="en-GB" sz="1900" noProof="0" dirty="0"/>
              <a:t>Arrange routine imaging in order to determine the progress of the tumours. </a:t>
            </a:r>
          </a:p>
          <a:p>
            <a:pPr algn="just"/>
            <a:r>
              <a:rPr lang="en-GB" sz="1900" noProof="0" dirty="0"/>
              <a:t>Monitor the side effects of chemotherapy to intervene and assist in time (Boulanger et al., 2022). </a:t>
            </a:r>
          </a:p>
          <a:p>
            <a:pPr algn="just"/>
            <a:r>
              <a:rPr lang="en-GB" sz="1900" noProof="0" dirty="0"/>
              <a:t>Measure psychological welfare on a regular clinical cheque-up basis. </a:t>
            </a:r>
          </a:p>
          <a:p>
            <a:pPr algn="just"/>
            <a:endParaRPr lang="en-GB" sz="1900" noProof="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noProof="0" smtClean="0"/>
              <a:pPr>
                <a:defRPr/>
              </a:pPr>
              <a:t>11/04/2026</a:t>
            </a:fld>
            <a:endParaRPr lang="en-GB" noProof="0" dirty="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noProof="0" smtClean="0"/>
              <a:pPr>
                <a:defRPr/>
              </a:pPr>
              <a:t>11</a:t>
            </a:fld>
            <a:endParaRPr lang="en-GB" noProof="0" dirty="0"/>
          </a:p>
        </p:txBody>
      </p:sp>
      <p:pic>
        <p:nvPicPr>
          <p:cNvPr id="7" name="Picture 6">
            <a:extLst>
              <a:ext uri="{FF2B5EF4-FFF2-40B4-BE49-F238E27FC236}">
                <a16:creationId xmlns:a16="http://schemas.microsoft.com/office/drawing/2014/main" id="{E394F0E8-449C-8B3B-3E77-B60E9B7A6930}"/>
              </a:ext>
            </a:extLst>
          </p:cNvPr>
          <p:cNvPicPr>
            <a:picLocks noChangeAspect="1"/>
          </p:cNvPicPr>
          <p:nvPr/>
        </p:nvPicPr>
        <p:blipFill>
          <a:blip r:embed="rId3"/>
          <a:stretch>
            <a:fillRect/>
          </a:stretch>
        </p:blipFill>
        <p:spPr>
          <a:xfrm>
            <a:off x="5076056" y="2296918"/>
            <a:ext cx="3363551" cy="2494065"/>
          </a:xfrm>
          <a:prstGeom prst="rect">
            <a:avLst/>
          </a:prstGeom>
        </p:spPr>
      </p:pic>
      <p:sp>
        <p:nvSpPr>
          <p:cNvPr id="9" name="TextBox 8">
            <a:extLst>
              <a:ext uri="{FF2B5EF4-FFF2-40B4-BE49-F238E27FC236}">
                <a16:creationId xmlns:a16="http://schemas.microsoft.com/office/drawing/2014/main" id="{512AD905-3505-17AB-8225-5752B72239C6}"/>
              </a:ext>
            </a:extLst>
          </p:cNvPr>
          <p:cNvSpPr txBox="1"/>
          <p:nvPr/>
        </p:nvSpPr>
        <p:spPr>
          <a:xfrm>
            <a:off x="5603627" y="4969442"/>
            <a:ext cx="2718048" cy="369332"/>
          </a:xfrm>
          <a:prstGeom prst="rect">
            <a:avLst/>
          </a:prstGeom>
          <a:noFill/>
        </p:spPr>
        <p:txBody>
          <a:bodyPr wrap="square">
            <a:spAutoFit/>
          </a:bodyPr>
          <a:lstStyle/>
          <a:p>
            <a:r>
              <a:rPr kumimoji="1" lang="en-GB" sz="1800" kern="1200" dirty="0">
                <a:solidFill>
                  <a:schemeClr val="tx1"/>
                </a:solidFill>
                <a:effectLst/>
                <a:latin typeface="Arial" panose="020B0604020202020204" pitchFamily="34" charset="0"/>
                <a:ea typeface="+mn-ea"/>
                <a:cs typeface="+mn-cs"/>
              </a:rPr>
              <a:t>(Boulanger et al., 2022)</a:t>
            </a:r>
            <a:endParaRPr lang="en-GB" dirty="0"/>
          </a:p>
        </p:txBody>
      </p:sp>
    </p:spTree>
    <p:extLst>
      <p:ext uri="{BB962C8B-B14F-4D97-AF65-F5344CB8AC3E}">
        <p14:creationId xmlns:p14="http://schemas.microsoft.com/office/powerpoint/2010/main" val="872766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9F74-D3BB-51E6-F37B-0A72F901F0C8}"/>
              </a:ext>
            </a:extLst>
          </p:cNvPr>
          <p:cNvSpPr>
            <a:spLocks noGrp="1"/>
          </p:cNvSpPr>
          <p:nvPr>
            <p:ph type="title"/>
          </p:nvPr>
        </p:nvSpPr>
        <p:spPr>
          <a:xfrm>
            <a:off x="457200" y="274638"/>
            <a:ext cx="8229600" cy="562074"/>
          </a:xfrm>
        </p:spPr>
        <p:txBody>
          <a:bodyPr/>
          <a:lstStyle/>
          <a:p>
            <a:r>
              <a:rPr lang="en-GB" b="1" noProof="0" dirty="0"/>
              <a:t>Recommendations</a:t>
            </a:r>
            <a:endParaRPr lang="en-GB" noProof="0" dirty="0"/>
          </a:p>
        </p:txBody>
      </p:sp>
      <p:graphicFrame>
        <p:nvGraphicFramePr>
          <p:cNvPr id="6" name="Content Placeholder 5">
            <a:extLst>
              <a:ext uri="{FF2B5EF4-FFF2-40B4-BE49-F238E27FC236}">
                <a16:creationId xmlns:a16="http://schemas.microsoft.com/office/drawing/2014/main" id="{AD00C320-E73B-C830-CFF2-3F7D8FD22EBE}"/>
              </a:ext>
            </a:extLst>
          </p:cNvPr>
          <p:cNvGraphicFramePr>
            <a:graphicFrameLocks noGrp="1"/>
          </p:cNvGraphicFramePr>
          <p:nvPr>
            <p:ph idx="1"/>
            <p:extLst>
              <p:ext uri="{D42A27DB-BD31-4B8C-83A1-F6EECF244321}">
                <p14:modId xmlns:p14="http://schemas.microsoft.com/office/powerpoint/2010/main" val="3090116621"/>
              </p:ext>
            </p:extLst>
          </p:nvPr>
        </p:nvGraphicFramePr>
        <p:xfrm>
          <a:off x="457200" y="1052736"/>
          <a:ext cx="8229600" cy="44638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B38088D-45D0-509E-B74E-D52CAF6317D6}"/>
              </a:ext>
            </a:extLst>
          </p:cNvPr>
          <p:cNvSpPr>
            <a:spLocks noGrp="1"/>
          </p:cNvSpPr>
          <p:nvPr>
            <p:ph type="dt" sz="half" idx="10"/>
          </p:nvPr>
        </p:nvSpPr>
        <p:spPr/>
        <p:txBody>
          <a:bodyPr/>
          <a:lstStyle/>
          <a:p>
            <a:pPr>
              <a:defRPr/>
            </a:pPr>
            <a:fld id="{2303D31F-598B-47EE-BA37-93F097A3D676}" type="datetime1">
              <a:rPr lang="en-GB" noProof="0" smtClean="0"/>
              <a:pPr>
                <a:defRPr/>
              </a:pPr>
              <a:t>11/04/2026</a:t>
            </a:fld>
            <a:endParaRPr lang="en-GB" noProof="0" dirty="0"/>
          </a:p>
        </p:txBody>
      </p:sp>
      <p:sp>
        <p:nvSpPr>
          <p:cNvPr id="5" name="Slide Number Placeholder 4">
            <a:extLst>
              <a:ext uri="{FF2B5EF4-FFF2-40B4-BE49-F238E27FC236}">
                <a16:creationId xmlns:a16="http://schemas.microsoft.com/office/drawing/2014/main" id="{AD4C5C73-506D-BD94-C515-CAF9CB7CF24B}"/>
              </a:ext>
            </a:extLst>
          </p:cNvPr>
          <p:cNvSpPr>
            <a:spLocks noGrp="1"/>
          </p:cNvSpPr>
          <p:nvPr>
            <p:ph type="sldNum" sz="quarter" idx="12"/>
          </p:nvPr>
        </p:nvSpPr>
        <p:spPr/>
        <p:txBody>
          <a:bodyPr/>
          <a:lstStyle/>
          <a:p>
            <a:pPr>
              <a:defRPr/>
            </a:pPr>
            <a:fld id="{6550E941-99E4-4403-A917-B30FF69A9617}" type="slidenum">
              <a:rPr lang="en-GB" noProof="0" smtClean="0"/>
              <a:pPr>
                <a:defRPr/>
              </a:pPr>
              <a:t>12</a:t>
            </a:fld>
            <a:endParaRPr lang="en-GB" noProof="0" dirty="0"/>
          </a:p>
        </p:txBody>
      </p:sp>
    </p:spTree>
    <p:extLst>
      <p:ext uri="{BB962C8B-B14F-4D97-AF65-F5344CB8AC3E}">
        <p14:creationId xmlns:p14="http://schemas.microsoft.com/office/powerpoint/2010/main" val="3679679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noProof="0"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algn="just"/>
            <a:r>
              <a:rPr lang="en-GB" sz="2400" noProof="0" dirty="0"/>
              <a:t>Lung cancer substantially affects the performance of the respiratory system in general. </a:t>
            </a:r>
          </a:p>
          <a:p>
            <a:pPr algn="just"/>
            <a:r>
              <a:rPr lang="en-GB" sz="2400" noProof="0" dirty="0"/>
              <a:t>The treatment plan is focused on routine, monitoring, and life style requirements. </a:t>
            </a:r>
          </a:p>
          <a:p>
            <a:pPr algn="just"/>
            <a:r>
              <a:rPr lang="en-GB" sz="2400" noProof="0" dirty="0"/>
              <a:t>Risk factors identify health areas to be of special concern. </a:t>
            </a:r>
          </a:p>
          <a:p>
            <a:pPr algn="just"/>
            <a:r>
              <a:rPr lang="en-GB" sz="2400" noProof="0" dirty="0"/>
              <a:t>The evidence-based recommendations are based on the advice of NHS and NICE. </a:t>
            </a:r>
          </a:p>
          <a:p>
            <a:pPr algn="just"/>
            <a:r>
              <a:rPr lang="en-GB" sz="2400" noProof="0" dirty="0"/>
              <a:t>Harmonious care also guarantees quality of life.</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noProof="0" smtClean="0"/>
              <a:pPr>
                <a:defRPr/>
              </a:pPr>
              <a:t>11/04/2026</a:t>
            </a:fld>
            <a:endParaRPr lang="en-GB" noProof="0" dirty="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noProof="0" smtClean="0"/>
              <a:pPr>
                <a:defRPr/>
              </a:pPr>
              <a:t>13</a:t>
            </a:fld>
            <a:endParaRPr lang="en-GB" noProof="0" dirty="0"/>
          </a:p>
        </p:txBody>
      </p:sp>
    </p:spTree>
    <p:extLst>
      <p:ext uri="{BB962C8B-B14F-4D97-AF65-F5344CB8AC3E}">
        <p14:creationId xmlns:p14="http://schemas.microsoft.com/office/powerpoint/2010/main" val="1278544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61046"/>
          </a:xfrm>
        </p:spPr>
        <p:txBody>
          <a:bodyPr/>
          <a:lstStyle/>
          <a:p>
            <a:r>
              <a:rPr lang="en-GB" sz="3600" b="1" noProof="0"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908720"/>
            <a:ext cx="8229600" cy="4608513"/>
          </a:xfrm>
        </p:spPr>
        <p:txBody>
          <a:bodyPr/>
          <a:lstStyle/>
          <a:p>
            <a:pPr algn="just"/>
            <a:r>
              <a:rPr kumimoji="1" lang="en-GB" sz="1150" noProof="0" dirty="0">
                <a:latin typeface="Arial" panose="020B0604020202020204" pitchFamily="34" charset="0"/>
              </a:rPr>
              <a:t>Basnet, A., Alahmadi, A. and Gajra, A. (2022). Older Patients with Lung Cancer: a Summary of Seminal Contributions to Optimal Patient Care. </a:t>
            </a:r>
            <a:r>
              <a:rPr kumimoji="1" lang="en-GB" sz="1150" i="1" noProof="0" dirty="0">
                <a:latin typeface="Arial" panose="020B0604020202020204" pitchFamily="34" charset="0"/>
              </a:rPr>
              <a:t>Current Oncology Reports</a:t>
            </a:r>
            <a:r>
              <a:rPr kumimoji="1" lang="en-GB" sz="1150" noProof="0" dirty="0">
                <a:latin typeface="Arial" panose="020B0604020202020204" pitchFamily="34" charset="0"/>
              </a:rPr>
              <a:t>, 24(11), pp.1607–1618.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://doi.org/10.1007/s11912-022-01307-y.</a:t>
            </a:r>
          </a:p>
          <a:p>
            <a:pPr algn="just"/>
            <a:r>
              <a:rPr kumimoji="1" lang="en-GB" sz="1150" noProof="0" dirty="0">
                <a:latin typeface="Arial" panose="020B0604020202020204" pitchFamily="34" charset="0"/>
              </a:rPr>
              <a:t>Bogart, J.A., Waqar, S.N. and Mix, M.D. (2022). Radiation and Systemic Therapy for Limited-Stage Small-Cell Lung Cancer. </a:t>
            </a:r>
            <a:r>
              <a:rPr kumimoji="1" lang="en-GB" sz="1150" i="1" noProof="0" dirty="0">
                <a:latin typeface="Arial" panose="020B0604020202020204" pitchFamily="34" charset="0"/>
              </a:rPr>
              <a:t>Journal of Clinical Oncology</a:t>
            </a:r>
            <a:r>
              <a:rPr kumimoji="1" lang="en-GB" sz="1150" noProof="0" dirty="0">
                <a:latin typeface="Arial" panose="020B0604020202020204" pitchFamily="34" charset="0"/>
              </a:rPr>
              <a:t>, 40(6), pp.661–670.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://doi.org/10.1200/jco.21.01639.</a:t>
            </a:r>
          </a:p>
          <a:p>
            <a:pPr algn="just"/>
            <a:r>
              <a:rPr kumimoji="1" lang="en-GB" sz="1150" noProof="0" dirty="0">
                <a:latin typeface="Arial" panose="020B0604020202020204" pitchFamily="34" charset="0"/>
              </a:rPr>
              <a:t>Boulanger, M., Mitchell, C., Zhong, J. and Hsu, M. (2022). Financial toxicity in lung cancer. </a:t>
            </a:r>
            <a:r>
              <a:rPr kumimoji="1" lang="en-GB" sz="1150" i="1" noProof="0" dirty="0">
                <a:latin typeface="Arial" panose="020B0604020202020204" pitchFamily="34" charset="0"/>
              </a:rPr>
              <a:t>Frontiers in Oncology</a:t>
            </a:r>
            <a:r>
              <a:rPr kumimoji="1" lang="en-GB" sz="1150" noProof="0" dirty="0">
                <a:latin typeface="Arial" panose="020B0604020202020204" pitchFamily="34" charset="0"/>
              </a:rPr>
              <a:t>, [online] 12.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://doi.org/10.3389/fonc.2022.1004102.</a:t>
            </a:r>
          </a:p>
          <a:p>
            <a:pPr algn="just"/>
            <a:r>
              <a:rPr kumimoji="1" lang="en-GB" sz="1150" noProof="0" dirty="0">
                <a:latin typeface="Arial" panose="020B0604020202020204" pitchFamily="34" charset="0"/>
              </a:rPr>
              <a:t>Chaudhry, R., Omole, A.E. and Bordoni, B. (2024). </a:t>
            </a:r>
            <a:r>
              <a:rPr kumimoji="1" lang="en-GB" sz="1150" i="1" noProof="0" dirty="0">
                <a:latin typeface="Arial" panose="020B0604020202020204" pitchFamily="34" charset="0"/>
              </a:rPr>
              <a:t>Anatomy, Thorax, Lungs</a:t>
            </a:r>
            <a:r>
              <a:rPr kumimoji="1" lang="en-GB" sz="1150" noProof="0" dirty="0">
                <a:latin typeface="Arial" panose="020B0604020202020204" pitchFamily="34" charset="0"/>
              </a:rPr>
              <a:t>. [online] Nih.gov. Available at: https://www.ncbi.nlm.nih.gov/sites/books/NBK470197/.</a:t>
            </a:r>
          </a:p>
          <a:p>
            <a:pPr algn="just"/>
            <a:r>
              <a:rPr kumimoji="1" lang="en-GB" sz="1150" noProof="0" dirty="0" err="1">
                <a:latin typeface="Arial" panose="020B0604020202020204" pitchFamily="34" charset="0"/>
              </a:rPr>
              <a:t>Gayap</a:t>
            </a:r>
            <a:r>
              <a:rPr kumimoji="1" lang="en-GB" sz="1150" noProof="0" dirty="0">
                <a:latin typeface="Arial" panose="020B0604020202020204" pitchFamily="34" charset="0"/>
              </a:rPr>
              <a:t>, H.T. and </a:t>
            </a:r>
            <a:r>
              <a:rPr kumimoji="1" lang="en-GB" sz="1150" noProof="0" dirty="0" err="1">
                <a:latin typeface="Arial" panose="020B0604020202020204" pitchFamily="34" charset="0"/>
              </a:rPr>
              <a:t>Akhloufi</a:t>
            </a:r>
            <a:r>
              <a:rPr kumimoji="1" lang="en-GB" sz="1150" noProof="0" dirty="0">
                <a:latin typeface="Arial" panose="020B0604020202020204" pitchFamily="34" charset="0"/>
              </a:rPr>
              <a:t>, M.A. (2024). Deep Machine Learning for Medical Diagnosis, Application to Lung Cancer Detection: A Review. </a:t>
            </a:r>
            <a:r>
              <a:rPr kumimoji="1" lang="en-GB" sz="1150" i="1" noProof="0" dirty="0" err="1">
                <a:latin typeface="Arial" panose="020B0604020202020204" pitchFamily="34" charset="0"/>
              </a:rPr>
              <a:t>BioMedInformatics</a:t>
            </a:r>
            <a:r>
              <a:rPr kumimoji="1" lang="en-GB" sz="1150" noProof="0" dirty="0">
                <a:latin typeface="Arial" panose="020B0604020202020204" pitchFamily="34" charset="0"/>
              </a:rPr>
              <a:t>, [online] 4(1), pp.236–284.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://doi.org/10.3390/biomedinformatics4010015.</a:t>
            </a:r>
          </a:p>
          <a:p>
            <a:pPr algn="just"/>
            <a:r>
              <a:rPr kumimoji="1" lang="en-GB" sz="1150" noProof="0" dirty="0">
                <a:latin typeface="Arial" panose="020B0604020202020204" pitchFamily="34" charset="0"/>
              </a:rPr>
              <a:t>Hendriks, L.E.L., Remon, J., Faivre-Finn, C., </a:t>
            </a:r>
            <a:r>
              <a:rPr kumimoji="1" lang="en-GB" sz="1150" noProof="0" dirty="0" err="1">
                <a:latin typeface="Arial" panose="020B0604020202020204" pitchFamily="34" charset="0"/>
              </a:rPr>
              <a:t>Garassino</a:t>
            </a:r>
            <a:r>
              <a:rPr kumimoji="1" lang="en-GB" sz="1150" noProof="0" dirty="0">
                <a:latin typeface="Arial" panose="020B0604020202020204" pitchFamily="34" charset="0"/>
              </a:rPr>
              <a:t>, M.C., </a:t>
            </a:r>
            <a:r>
              <a:rPr kumimoji="1" lang="en-GB" sz="1150" noProof="0" dirty="0" err="1">
                <a:latin typeface="Arial" panose="020B0604020202020204" pitchFamily="34" charset="0"/>
              </a:rPr>
              <a:t>Heymach</a:t>
            </a:r>
            <a:r>
              <a:rPr kumimoji="1" lang="en-GB" sz="1150" noProof="0" dirty="0">
                <a:latin typeface="Arial" panose="020B0604020202020204" pitchFamily="34" charset="0"/>
              </a:rPr>
              <a:t>, J.V., Kerr, K.M., Tan, D.S.W., Veronesi, G. and Reck, M. (2024). Non-small-cell lung cancer. </a:t>
            </a:r>
            <a:r>
              <a:rPr kumimoji="1" lang="en-GB" sz="1150" i="1" noProof="0" dirty="0">
                <a:latin typeface="Arial" panose="020B0604020202020204" pitchFamily="34" charset="0"/>
              </a:rPr>
              <a:t>Nature Reviews Disease Primers</a:t>
            </a:r>
            <a:r>
              <a:rPr kumimoji="1" lang="en-GB" sz="1150" noProof="0" dirty="0">
                <a:latin typeface="Arial" panose="020B0604020202020204" pitchFamily="34" charset="0"/>
              </a:rPr>
              <a:t>, [online] 10(1).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://doi.org/10.1038/s41572-024-00551-9.</a:t>
            </a:r>
          </a:p>
          <a:p>
            <a:pPr algn="just"/>
            <a:r>
              <a:rPr kumimoji="1" lang="en-GB" sz="1150" noProof="0" dirty="0" err="1">
                <a:latin typeface="Arial" panose="020B0604020202020204" pitchFamily="34" charset="0"/>
              </a:rPr>
              <a:t>Katrivesis</a:t>
            </a:r>
            <a:r>
              <a:rPr kumimoji="1" lang="en-GB" sz="1150" noProof="0" dirty="0">
                <a:latin typeface="Arial" panose="020B0604020202020204" pitchFamily="34" charset="0"/>
              </a:rPr>
              <a:t>, K., Elia, J., </a:t>
            </a:r>
            <a:r>
              <a:rPr kumimoji="1" lang="en-GB" sz="1150" noProof="0" dirty="0" err="1">
                <a:latin typeface="Arial" panose="020B0604020202020204" pitchFamily="34" charset="0"/>
              </a:rPr>
              <a:t>Etiz</a:t>
            </a:r>
            <a:r>
              <a:rPr kumimoji="1" lang="en-GB" sz="1150" noProof="0" dirty="0">
                <a:latin typeface="Arial" panose="020B0604020202020204" pitchFamily="34" charset="0"/>
              </a:rPr>
              <a:t>, B., Cooley-</a:t>
            </a:r>
            <a:r>
              <a:rPr kumimoji="1" lang="en-GB" sz="1150" noProof="0" dirty="0" err="1">
                <a:latin typeface="Arial" panose="020B0604020202020204" pitchFamily="34" charset="0"/>
              </a:rPr>
              <a:t>Rieders</a:t>
            </a:r>
            <a:r>
              <a:rPr kumimoji="1" lang="en-GB" sz="1150" noProof="0" dirty="0">
                <a:latin typeface="Arial" panose="020B0604020202020204" pitchFamily="34" charset="0"/>
              </a:rPr>
              <a:t>, K., Hosseinian, S. and Melucci, S. (2022). An Overview of Lung Anatomy and Physiology. </a:t>
            </a:r>
            <a:r>
              <a:rPr kumimoji="1" lang="en-GB" sz="1150" i="1" noProof="0" dirty="0">
                <a:latin typeface="Arial" panose="020B0604020202020204" pitchFamily="34" charset="0"/>
              </a:rPr>
              <a:t>Mechanical Ventilation Amid the COVID-19 Pandemic</a:t>
            </a:r>
            <a:r>
              <a:rPr kumimoji="1" lang="en-GB" sz="1150" noProof="0" dirty="0">
                <a:latin typeface="Arial" panose="020B0604020202020204" pitchFamily="34" charset="0"/>
              </a:rPr>
              <a:t>, pp.5–24.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://doi.org/10.1007/978-3-030-87978-5_2.</a:t>
            </a:r>
          </a:p>
          <a:p>
            <a:pPr algn="just"/>
            <a:r>
              <a:rPr kumimoji="1" lang="en-GB" sz="1150" noProof="0" dirty="0">
                <a:latin typeface="Arial" panose="020B0604020202020204" pitchFamily="34" charset="0"/>
              </a:rPr>
              <a:t>Squire, A. (2016). </a:t>
            </a:r>
            <a:r>
              <a:rPr kumimoji="1" lang="en-GB" sz="1150" i="1" noProof="0" dirty="0">
                <a:latin typeface="Arial" panose="020B0604020202020204" pitchFamily="34" charset="0"/>
              </a:rPr>
              <a:t>Cancer</a:t>
            </a:r>
            <a:r>
              <a:rPr kumimoji="1" lang="en-GB" sz="1150" noProof="0" dirty="0">
                <a:latin typeface="Arial" panose="020B0604020202020204" pitchFamily="34" charset="0"/>
              </a:rPr>
              <a:t>. New York: Children’s Press, An Imprint Of Scholastic Inc.</a:t>
            </a:r>
          </a:p>
          <a:p>
            <a:pPr algn="just"/>
            <a:r>
              <a:rPr kumimoji="1" lang="en-GB" sz="1150" noProof="0" dirty="0">
                <a:latin typeface="Arial" panose="020B0604020202020204" pitchFamily="34" charset="0"/>
              </a:rPr>
              <a:t>Temel, J.S., Petrillo, L.A. and Greer, J.A. (2022). Patient-</a:t>
            </a:r>
            <a:r>
              <a:rPr kumimoji="1" lang="en-GB" sz="1150" noProof="0" dirty="0" err="1">
                <a:latin typeface="Arial" panose="020B0604020202020204" pitchFamily="34" charset="0"/>
              </a:rPr>
              <a:t>Centered</a:t>
            </a:r>
            <a:r>
              <a:rPr kumimoji="1" lang="en-GB" sz="1150" noProof="0" dirty="0">
                <a:latin typeface="Arial" panose="020B0604020202020204" pitchFamily="34" charset="0"/>
              </a:rPr>
              <a:t> Palliative Care for Patients With Advanced Lung Cancer. </a:t>
            </a:r>
            <a:r>
              <a:rPr kumimoji="1" lang="en-GB" sz="1150" i="1" noProof="0" dirty="0">
                <a:latin typeface="Arial" panose="020B0604020202020204" pitchFamily="34" charset="0"/>
              </a:rPr>
              <a:t>Journal of Clinical Oncology</a:t>
            </a:r>
            <a:r>
              <a:rPr kumimoji="1" lang="en-GB" sz="1150" noProof="0" dirty="0">
                <a:latin typeface="Arial" panose="020B0604020202020204" pitchFamily="34" charset="0"/>
              </a:rPr>
              <a:t>, 40(6), pp.626–634.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://doi.org/10.1200/jco.21.01710.</a:t>
            </a:r>
          </a:p>
          <a:p>
            <a:pPr algn="just"/>
            <a:r>
              <a:rPr kumimoji="1" lang="en-GB" sz="1150" noProof="0" dirty="0">
                <a:latin typeface="Arial" panose="020B0604020202020204" pitchFamily="34" charset="0"/>
              </a:rPr>
              <a:t>Zenke, Y., Taiki </a:t>
            </a:r>
            <a:r>
              <a:rPr kumimoji="1" lang="en-GB" sz="1150" noProof="0" dirty="0" err="1">
                <a:latin typeface="Arial" panose="020B0604020202020204" pitchFamily="34" charset="0"/>
              </a:rPr>
              <a:t>Hakozaki</a:t>
            </a:r>
            <a:r>
              <a:rPr kumimoji="1" lang="en-GB" sz="1150" noProof="0" dirty="0">
                <a:latin typeface="Arial" panose="020B0604020202020204" pitchFamily="34" charset="0"/>
              </a:rPr>
              <a:t>, Nakahara, Y., Hidehito Horinouchi, Ohe, Y. and Barber, J. (2022). Medical management of older patients with lung cancer. </a:t>
            </a:r>
            <a:r>
              <a:rPr kumimoji="1" lang="en-GB" sz="1150" i="1" noProof="0" dirty="0">
                <a:latin typeface="Arial" panose="020B0604020202020204" pitchFamily="34" charset="0"/>
              </a:rPr>
              <a:t>Japanese Journal of Clinical Oncology</a:t>
            </a:r>
            <a:r>
              <a:rPr kumimoji="1" lang="en-GB" sz="1150" noProof="0" dirty="0">
                <a:latin typeface="Arial" panose="020B0604020202020204" pitchFamily="34" charset="0"/>
              </a:rPr>
              <a:t>. [online]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://doi.org/10.1093/</a:t>
            </a:r>
            <a:r>
              <a:rPr kumimoji="1" lang="en-GB" sz="1150" noProof="0" dirty="0" err="1">
                <a:latin typeface="Arial" panose="020B0604020202020204" pitchFamily="34" charset="0"/>
              </a:rPr>
              <a:t>jjco</a:t>
            </a:r>
            <a:r>
              <a:rPr kumimoji="1" lang="en-GB" sz="1150" noProof="0" dirty="0">
                <a:latin typeface="Arial" panose="020B0604020202020204" pitchFamily="34" charset="0"/>
              </a:rPr>
              <a:t>/hyac135.</a:t>
            </a:r>
          </a:p>
          <a:p>
            <a:pPr algn="just"/>
            <a:endParaRPr lang="en-GB" sz="1150" noProof="0" dirty="0"/>
          </a:p>
          <a:p>
            <a:pPr marL="0" indent="0" algn="just">
              <a:buNone/>
            </a:pPr>
            <a:endParaRPr lang="en-GB" sz="1150" noProof="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noProof="0" smtClean="0"/>
              <a:pPr>
                <a:defRPr/>
              </a:pPr>
              <a:t>11/04/2026</a:t>
            </a:fld>
            <a:endParaRPr lang="en-GB" noProof="0"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noProof="0" smtClean="0"/>
              <a:pPr>
                <a:defRPr/>
              </a:pPr>
              <a:t>14</a:t>
            </a:fld>
            <a:endParaRPr lang="en-GB" noProof="0" dirty="0"/>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ustom 8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Custom 8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546</TotalTime>
  <Words>2678</Words>
  <Application>Microsoft Office PowerPoint</Application>
  <PresentationFormat>On-screen Show (4:3)</PresentationFormat>
  <Paragraphs>176</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Myriad Pro</vt:lpstr>
      <vt:lpstr>Times New Roman</vt:lpstr>
      <vt:lpstr>Verdana</vt:lpstr>
      <vt:lpstr>20140311PresentationUWTSDTemplate</vt:lpstr>
      <vt:lpstr>PowerPoint Presentation</vt:lpstr>
      <vt:lpstr>Introduction</vt:lpstr>
      <vt:lpstr>Information about the person</vt:lpstr>
      <vt:lpstr>Anatomy and Physiology</vt:lpstr>
      <vt:lpstr>Anatomy and Physiology</vt:lpstr>
      <vt:lpstr>Care Plan (1/3: Lifestyle and Health Behaviour) </vt:lpstr>
      <vt:lpstr>Care Plan (2/3: Everyday Routine) </vt:lpstr>
      <vt:lpstr>Care Plan (3/3: Communication and Ethical Considerations) </vt:lpstr>
      <vt:lpstr>Risk factors</vt:lpstr>
      <vt:lpstr>Risk factors</vt:lpstr>
      <vt:lpstr>Recommendations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User</dc:creator>
  <cp:lastModifiedBy>josephine taller</cp:lastModifiedBy>
  <cp:revision>236</cp:revision>
  <cp:lastPrinted>2018-07-09T15:27:01Z</cp:lastPrinted>
  <dcterms:created xsi:type="dcterms:W3CDTF">2002-10-07T19:43:58Z</dcterms:created>
  <dcterms:modified xsi:type="dcterms:W3CDTF">2026-04-11T18:48:55Z</dcterms:modified>
</cp:coreProperties>
</file>