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3"/>
  </p:notesMasterIdLst>
  <p:sldIdLst>
    <p:sldId id="256" r:id="rId2"/>
    <p:sldId id="257" r:id="rId3"/>
    <p:sldId id="260" r:id="rId4"/>
    <p:sldId id="258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0" r:id="rId13"/>
    <p:sldId id="271" r:id="rId14"/>
    <p:sldId id="272" r:id="rId15"/>
    <p:sldId id="273" r:id="rId16"/>
    <p:sldId id="275" r:id="rId17"/>
    <p:sldId id="276" r:id="rId18"/>
    <p:sldId id="279" r:id="rId19"/>
    <p:sldId id="280" r:id="rId20"/>
    <p:sldId id="281" r:id="rId21"/>
    <p:sldId id="274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29D55F-1F62-4654-A753-9B1CE98E6416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79B68D-521A-4356-881A-48725E9413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842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http://www.systems-thinking.org/dikw/dikw.htm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7E67E19-4B33-464F-92BF-C1EC9789906C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55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562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231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24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6470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9165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205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03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815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482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647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4162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01202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2187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081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0806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5691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876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EFF0656-6421-49AF-9E92-DD9E91252A87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C85DA-9FAF-4A5A-A68E-D1DC2299EC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9333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ico.org.uk/for-organisations/" TargetMode="External"/><Relationship Id="rId2" Type="http://schemas.openxmlformats.org/officeDocument/2006/relationships/hyperlink" Target="https://ico.org.uk/media/1624219/preparing-for-the-gdpr-12-steps.pdf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9100" y="468437"/>
            <a:ext cx="10668000" cy="1748729"/>
          </a:xfrm>
        </p:spPr>
        <p:txBody>
          <a:bodyPr/>
          <a:lstStyle/>
          <a:p>
            <a:pPr algn="ctr"/>
            <a:r>
              <a:rPr lang="en-GB" dirty="0" smtClean="0"/>
              <a:t>Digital &amp; Research Skills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80024" y="2217166"/>
            <a:ext cx="8673427" cy="1322587"/>
          </a:xfrm>
        </p:spPr>
        <p:txBody>
          <a:bodyPr/>
          <a:lstStyle/>
          <a:p>
            <a:pPr algn="ctr"/>
            <a:r>
              <a:rPr lang="en-GB" b="1" dirty="0">
                <a:solidFill>
                  <a:schemeClr val="tx2">
                    <a:lumMod val="90000"/>
                  </a:schemeClr>
                </a:solidFill>
              </a:rPr>
              <a:t>BMSK4003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1900" y="2958210"/>
            <a:ext cx="4940300" cy="3191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501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136525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Module 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9700" y="1063416"/>
            <a:ext cx="9131300" cy="5515289"/>
          </a:xfrm>
        </p:spPr>
        <p:txBody>
          <a:bodyPr>
            <a:normAutofit fontScale="47500" lnSpcReduction="20000"/>
          </a:bodyPr>
          <a:lstStyle/>
          <a:p>
            <a:pPr marL="0" indent="0" fontAlgn="auto">
              <a:buNone/>
            </a:pPr>
            <a:r>
              <a:rPr lang="en-GB" sz="4200" b="1" dirty="0">
                <a:cs typeface="Calibri" panose="020F0502020204030204" pitchFamily="34" charset="0"/>
              </a:rPr>
              <a:t>AIM(S)</a:t>
            </a:r>
            <a:endParaRPr lang="en-GB" sz="4200" dirty="0"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200" b="1" dirty="0">
                <a:cs typeface="Calibri" panose="020F0502020204030204" pitchFamily="34" charset="0"/>
              </a:rPr>
              <a:t> </a:t>
            </a:r>
            <a:endParaRPr lang="en-GB" sz="4200" dirty="0"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200" dirty="0">
                <a:cs typeface="Calibri" panose="020F0502020204030204" pitchFamily="34" charset="0"/>
              </a:rPr>
              <a:t>to improve students’ digital skills within the workplace;</a:t>
            </a:r>
          </a:p>
          <a:p>
            <a:pPr marL="0" indent="0">
              <a:buNone/>
            </a:pPr>
            <a:r>
              <a:rPr lang="en-GB" sz="4200" dirty="0">
                <a:cs typeface="Calibri" panose="020F0502020204030204" pitchFamily="34" charset="0"/>
              </a:rPr>
              <a:t>to develop awareness of the importance of effective analysis of information and its translation into knowledge.</a:t>
            </a:r>
          </a:p>
          <a:p>
            <a:pPr marL="0" indent="0" fontAlgn="auto">
              <a:buNone/>
            </a:pPr>
            <a:r>
              <a:rPr lang="en-GB" sz="4200" b="1" dirty="0">
                <a:cs typeface="Calibri" panose="020F0502020204030204" pitchFamily="34" charset="0"/>
              </a:rPr>
              <a:t> </a:t>
            </a:r>
            <a:endParaRPr lang="en-GB" sz="4200" dirty="0">
              <a:cs typeface="Calibri" panose="020F0502020204030204" pitchFamily="34" charset="0"/>
            </a:endParaRPr>
          </a:p>
          <a:p>
            <a:pPr marL="0" indent="0" fontAlgn="auto">
              <a:buNone/>
            </a:pPr>
            <a:r>
              <a:rPr lang="en-GB" sz="4200" b="1" dirty="0">
                <a:cs typeface="Calibri" panose="020F0502020204030204" pitchFamily="34" charset="0"/>
              </a:rPr>
              <a:t>LEARNING OUTCOMES</a:t>
            </a:r>
            <a:endParaRPr lang="en-GB" sz="4200" dirty="0">
              <a:cs typeface="Calibri" panose="020F0502020204030204" pitchFamily="34" charset="0"/>
            </a:endParaRPr>
          </a:p>
          <a:p>
            <a:pPr marL="0" indent="0" hangingPunct="0">
              <a:buNone/>
            </a:pPr>
            <a:r>
              <a:rPr lang="en-GB" sz="4200" b="1" dirty="0">
                <a:cs typeface="Calibri" panose="020F0502020204030204" pitchFamily="34" charset="0"/>
              </a:rPr>
              <a:t> </a:t>
            </a:r>
            <a:endParaRPr lang="en-GB" sz="4200" dirty="0">
              <a:cs typeface="Calibri" panose="020F0502020204030204" pitchFamily="34" charset="0"/>
            </a:endParaRPr>
          </a:p>
          <a:p>
            <a:pPr marL="0" indent="0" hangingPunct="0">
              <a:buNone/>
            </a:pPr>
            <a:r>
              <a:rPr lang="en-GB" sz="4200" dirty="0">
                <a:cs typeface="Calibri" panose="020F0502020204030204" pitchFamily="34" charset="0"/>
              </a:rPr>
              <a:t>Upon the successful completion of this module, the student should be able to demonstrate the ability to:</a:t>
            </a:r>
            <a:br>
              <a:rPr lang="en-GB" sz="4200" dirty="0">
                <a:cs typeface="Calibri" panose="020F0502020204030204" pitchFamily="34" charset="0"/>
              </a:rPr>
            </a:br>
            <a:endParaRPr lang="en-GB" sz="4200" dirty="0">
              <a:cs typeface="Calibri" panose="020F0502020204030204" pitchFamily="34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GB" sz="4200" dirty="0">
                <a:cs typeface="Calibri" panose="020F0502020204030204" pitchFamily="34" charset="0"/>
              </a:rPr>
              <a:t>evaluate the appropriate use of contemporary technologies to improve workplace efficiency and employability;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200" dirty="0">
                <a:cs typeface="Calibri" panose="020F0502020204030204" pitchFamily="34" charset="0"/>
              </a:rPr>
              <a:t>identify and effectively evaluate a range of information sources;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200" dirty="0">
                <a:cs typeface="Calibri" panose="020F0502020204030204" pitchFamily="34" charset="0"/>
              </a:rPr>
              <a:t>show competence in workplace data handling;</a:t>
            </a:r>
          </a:p>
          <a:p>
            <a:pPr lvl="4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107607-E324-4BFB-90F7-04D3B077806B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orbe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orbel" pitchFamily="34" charset="0"/>
              <a:ea typeface="+mn-ea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850" y="1784350"/>
            <a:ext cx="2965450" cy="386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20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Objectives of session: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smtClean="0"/>
              <a:t>provide an overview of the module - its aim objectives and assessment;</a:t>
            </a:r>
          </a:p>
          <a:p>
            <a:r>
              <a:rPr lang="cy-GB" dirty="0" smtClean="0"/>
              <a:t>introduce digital skills;</a:t>
            </a:r>
          </a:p>
          <a:p>
            <a:r>
              <a:rPr lang="cy-GB" dirty="0" smtClean="0"/>
              <a:t>introduce research methods;</a:t>
            </a:r>
          </a:p>
          <a:p>
            <a:r>
              <a:rPr lang="cy-GB" dirty="0" smtClean="0"/>
              <a:t>ascertain current digital/research skills.</a:t>
            </a:r>
          </a:p>
          <a:p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198FFD23-A562-4633-A2B6-B3E5DF7E1AF8}" type="slidenum">
              <a:rPr lang="en-GB"/>
              <a:pPr defTabSz="914400">
                <a:defRPr/>
              </a:pPr>
              <a:t>3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9938" y="2681827"/>
            <a:ext cx="4039962" cy="2918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71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Assignment Overview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293" y="1684618"/>
            <a:ext cx="8946541" cy="4195481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 smtClean="0"/>
              <a:t>Assessment 1 - Weekly Blogs</a:t>
            </a:r>
          </a:p>
          <a:p>
            <a:pPr marL="0" indent="0" algn="ctr">
              <a:buNone/>
            </a:pPr>
            <a:r>
              <a:rPr lang="en-GB" dirty="0" smtClean="0"/>
              <a:t>Assessment 2 - In Class assessment</a:t>
            </a:r>
          </a:p>
          <a:p>
            <a:pPr marL="0" indent="0" algn="ctr">
              <a:buNone/>
            </a:pPr>
            <a:r>
              <a:rPr lang="en-GB" dirty="0" smtClean="0"/>
              <a:t>Assessment 3 – Group Questioners and developing a website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98FFD23-A562-4633-A2B6-B3E5DF7E1AF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orbel" pitchFamily="34" charset="0"/>
                <a:ea typeface="+mn-ea"/>
                <a:cs typeface="Arial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orbel" pitchFamily="34" charset="0"/>
              <a:ea typeface="+mn-ea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325" y="3200399"/>
            <a:ext cx="714375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6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0AF2A0C-DD37-433A-B768-0123F48C7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22672"/>
            <a:ext cx="8103754" cy="964824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Module Content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D3AE8A-4461-4229-9586-47F78E3595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5000" y="1476116"/>
            <a:ext cx="8229600" cy="408356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b="1" dirty="0">
                <a:cs typeface="Calibri" panose="020F0502020204030204" pitchFamily="34" charset="0"/>
              </a:rPr>
              <a:t>During this module we will:</a:t>
            </a:r>
            <a:br>
              <a:rPr lang="en-GB" sz="2400" b="1" dirty="0">
                <a:cs typeface="Calibri" panose="020F0502020204030204" pitchFamily="34" charset="0"/>
              </a:rPr>
            </a:br>
            <a:endParaRPr lang="en-GB" sz="2400" b="1" dirty="0">
              <a:cs typeface="Calibri" panose="020F0502020204030204" pitchFamily="34" charset="0"/>
            </a:endParaRPr>
          </a:p>
          <a:p>
            <a:pPr lvl="0"/>
            <a:r>
              <a:rPr lang="en-GB" sz="2400" dirty="0">
                <a:cs typeface="Calibri" panose="020F0502020204030204" pitchFamily="34" charset="0"/>
              </a:rPr>
              <a:t>e</a:t>
            </a:r>
            <a:r>
              <a:rPr lang="en-GB" sz="2400" dirty="0">
                <a:cs typeface="Calibri" panose="020F0502020204030204" pitchFamily="34" charset="0"/>
              </a:rPr>
              <a:t>xamine </a:t>
            </a:r>
            <a:r>
              <a:rPr lang="en-GB" sz="2400" dirty="0">
                <a:cs typeface="Calibri" panose="020F0502020204030204" pitchFamily="34" charset="0"/>
              </a:rPr>
              <a:t>modern workplace communications systems, including social networking;</a:t>
            </a:r>
          </a:p>
          <a:p>
            <a:pPr lvl="0"/>
            <a:r>
              <a:rPr lang="en-GB" sz="2400" dirty="0">
                <a:cs typeface="Calibri" panose="020F0502020204030204" pitchFamily="34" charset="0"/>
              </a:rPr>
              <a:t>e</a:t>
            </a:r>
            <a:r>
              <a:rPr lang="en-GB" sz="2400" dirty="0">
                <a:cs typeface="Calibri" panose="020F0502020204030204" pitchFamily="34" charset="0"/>
              </a:rPr>
              <a:t>xplore </a:t>
            </a:r>
            <a:r>
              <a:rPr lang="en-GB" sz="2400" dirty="0">
                <a:cs typeface="Calibri" panose="020F0502020204030204" pitchFamily="34" charset="0"/>
              </a:rPr>
              <a:t>the use of web-based and mobile applications within the workplace;</a:t>
            </a:r>
          </a:p>
          <a:p>
            <a:pPr lvl="0"/>
            <a:r>
              <a:rPr lang="en-GB" sz="2400" dirty="0">
                <a:cs typeface="Calibri" panose="020F0502020204030204" pitchFamily="34" charset="0"/>
              </a:rPr>
              <a:t>develop </a:t>
            </a:r>
            <a:r>
              <a:rPr lang="en-GB" sz="2400" dirty="0">
                <a:cs typeface="Calibri" panose="020F0502020204030204" pitchFamily="34" charset="0"/>
              </a:rPr>
              <a:t>awareness of legal, ethical and security issues, including the ethical implications of gathering information within the context of data protection;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0BD286-70ED-4AD6-A9A5-73213FB9A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F9107607-E324-4BFB-90F7-04D3B077806B}" type="slidenum">
              <a:rPr lang="en-GB" altLang="en-US">
                <a:latin typeface="Trebuchet MS" panose="020B0603020202020204" pitchFamily="34" charset="0"/>
                <a:cs typeface="Arial" panose="020B0604020202020204" pitchFamily="34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GB" altLang="en-US">
              <a:latin typeface="Trebuchet MS" panose="020B06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0599" y="2465258"/>
            <a:ext cx="3191135" cy="212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291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0AF2A0C-DD37-433A-B768-0123F48C7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3046" y="137536"/>
            <a:ext cx="8229600" cy="114300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Module Content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D3AE8A-4461-4229-9586-47F78E3595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08000" y="1652265"/>
            <a:ext cx="8229600" cy="3426471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>
                <a:cs typeface="Calibri" panose="020F0502020204030204" pitchFamily="34" charset="0"/>
              </a:rPr>
              <a:t>u</a:t>
            </a:r>
            <a:r>
              <a:rPr lang="en-GB" sz="2400" dirty="0">
                <a:cs typeface="Calibri" panose="020F0502020204030204" pitchFamily="34" charset="0"/>
              </a:rPr>
              <a:t>nderstand </a:t>
            </a:r>
            <a:r>
              <a:rPr lang="en-GB" sz="2400" dirty="0">
                <a:cs typeface="Calibri" panose="020F0502020204030204" pitchFamily="34" charset="0"/>
              </a:rPr>
              <a:t>Prof Russell Ackoff’s definitions of data, information, knowledge, understanding and wisdom;</a:t>
            </a:r>
          </a:p>
          <a:p>
            <a:pPr lvl="0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xplore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potential sources of information to solve workplace problems;</a:t>
            </a:r>
          </a:p>
          <a:p>
            <a:pPr lvl="0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u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nderstand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GB" sz="2400" dirty="0">
                <a:cs typeface="Calibri" panose="020F0502020204030204" pitchFamily="34" charset="0"/>
              </a:rPr>
              <a:t>ways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in which numeracy, knowledge and reasoning are integral to most employment areas, including an appreciation of the use of basic statistics in the interpretation and analysis of data;</a:t>
            </a:r>
          </a:p>
          <a:p>
            <a:pPr lvl="0"/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b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ecome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competent in basic numerical handling and the efficient organisation and management of files and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folders.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0BD286-70ED-4AD6-A9A5-73213FB9A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F9107607-E324-4BFB-90F7-04D3B077806B}" type="slidenum">
              <a:rPr lang="en-GB" altLang="en-US">
                <a:latin typeface="Trebuchet MS" panose="020B0603020202020204" pitchFamily="34" charset="0"/>
                <a:cs typeface="Arial" panose="020B0604020202020204" pitchFamily="34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GB" altLang="en-US">
              <a:latin typeface="Trebuchet MS" panose="020B0603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599" y="1652265"/>
            <a:ext cx="3095625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264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46111" y="452718"/>
            <a:ext cx="9706429" cy="1400530"/>
          </a:xfrm>
        </p:spPr>
        <p:txBody>
          <a:bodyPr/>
          <a:lstStyle/>
          <a:p>
            <a:pPr algn="ctr"/>
            <a:r>
              <a:rPr lang="cy-GB" dirty="0" err="1" smtClean="0"/>
              <a:t>W</a:t>
            </a:r>
            <a:r>
              <a:rPr lang="cy-GB" dirty="0" err="1" smtClean="0"/>
              <a:t>hat</a:t>
            </a:r>
            <a:r>
              <a:rPr lang="cy-GB" dirty="0" smtClean="0"/>
              <a:t> </a:t>
            </a:r>
            <a:r>
              <a:rPr lang="cy-GB" dirty="0" smtClean="0"/>
              <a:t>are </a:t>
            </a:r>
            <a:r>
              <a:rPr lang="cy-GB" dirty="0" err="1" smtClean="0"/>
              <a:t>Digital</a:t>
            </a:r>
            <a:r>
              <a:rPr lang="cy-GB" dirty="0" smtClean="0"/>
              <a:t> </a:t>
            </a:r>
            <a:r>
              <a:rPr lang="cy-GB" dirty="0" smtClean="0"/>
              <a:t>Sill and </a:t>
            </a:r>
            <a:r>
              <a:rPr lang="cy-GB" dirty="0" err="1" smtClean="0"/>
              <a:t>why</a:t>
            </a:r>
            <a:r>
              <a:rPr lang="cy-GB" dirty="0" smtClean="0"/>
              <a:t> </a:t>
            </a:r>
            <a:r>
              <a:rPr lang="cy-GB" dirty="0" err="1" smtClean="0"/>
              <a:t>are</a:t>
            </a:r>
            <a:r>
              <a:rPr lang="cy-GB" dirty="0" smtClean="0"/>
              <a:t> </a:t>
            </a:r>
            <a:r>
              <a:rPr lang="cy-GB" dirty="0" err="1" smtClean="0"/>
              <a:t>they</a:t>
            </a:r>
            <a:r>
              <a:rPr lang="cy-GB" dirty="0" smtClean="0"/>
              <a:t> </a:t>
            </a:r>
            <a:r>
              <a:rPr lang="cy-GB" dirty="0" err="1" smtClean="0"/>
              <a:t>Important</a:t>
            </a:r>
            <a:r>
              <a:rPr lang="cy-GB" dirty="0" smtClean="0"/>
              <a:t>?</a:t>
            </a:r>
            <a:endParaRPr lang="cy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875201" y="2014818"/>
            <a:ext cx="8946541" cy="4195481"/>
          </a:xfrm>
        </p:spPr>
        <p:txBody>
          <a:bodyPr/>
          <a:lstStyle/>
          <a:p>
            <a:r>
              <a:rPr lang="cy-GB" dirty="0" smtClean="0"/>
              <a:t>To communicate both inside and outside the organisation;</a:t>
            </a:r>
          </a:p>
          <a:p>
            <a:r>
              <a:rPr lang="cy-GB" dirty="0" smtClean="0"/>
              <a:t>to enable research to be carried out.</a:t>
            </a:r>
          </a:p>
          <a:p>
            <a:pPr marL="0" indent="0">
              <a:buNone/>
            </a:pPr>
            <a:endParaRPr lang="cy-GB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2096B041-6E99-4359-A389-74577D161FA5}" type="slidenum">
              <a:rPr lang="en-GB"/>
              <a:pPr defTabSz="914400">
                <a:defRPr/>
              </a:pPr>
              <a:t>7</a:t>
            </a:fld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467" y="3044469"/>
            <a:ext cx="4890230" cy="340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24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y-GB" dirty="0" err="1" smtClean="0"/>
              <a:t>What</a:t>
            </a:r>
            <a:r>
              <a:rPr lang="cy-GB" dirty="0" smtClean="0"/>
              <a:t> </a:t>
            </a:r>
            <a:r>
              <a:rPr lang="cy-GB" dirty="0" err="1" smtClean="0"/>
              <a:t>are</a:t>
            </a:r>
            <a:r>
              <a:rPr lang="cy-GB" dirty="0" smtClean="0"/>
              <a:t> </a:t>
            </a:r>
            <a:r>
              <a:rPr lang="cy-GB" dirty="0" err="1" smtClean="0"/>
              <a:t>are</a:t>
            </a:r>
            <a:r>
              <a:rPr lang="cy-GB" dirty="0" smtClean="0"/>
              <a:t> </a:t>
            </a:r>
            <a:r>
              <a:rPr lang="cy-GB" dirty="0" smtClean="0"/>
              <a:t>Research </a:t>
            </a:r>
            <a:r>
              <a:rPr lang="cy-GB" dirty="0" err="1" smtClean="0"/>
              <a:t>Skills</a:t>
            </a:r>
            <a:r>
              <a:rPr lang="cy-GB" dirty="0" smtClean="0"/>
              <a:t> </a:t>
            </a:r>
            <a:r>
              <a:rPr lang="cy-GB" dirty="0" smtClean="0"/>
              <a:t>and </a:t>
            </a:r>
            <a:r>
              <a:rPr lang="cy-GB" dirty="0" err="1" smtClean="0"/>
              <a:t>why</a:t>
            </a:r>
            <a:r>
              <a:rPr lang="cy-GB" dirty="0" smtClean="0"/>
              <a:t> </a:t>
            </a:r>
            <a:r>
              <a:rPr lang="cy-GB" dirty="0" err="1" smtClean="0"/>
              <a:t>are</a:t>
            </a:r>
            <a:r>
              <a:rPr lang="cy-GB" dirty="0" smtClean="0"/>
              <a:t> </a:t>
            </a:r>
            <a:r>
              <a:rPr lang="cy-GB" dirty="0" err="1" smtClean="0"/>
              <a:t>they</a:t>
            </a:r>
            <a:r>
              <a:rPr lang="cy-GB" dirty="0" smtClean="0"/>
              <a:t> </a:t>
            </a:r>
            <a:r>
              <a:rPr lang="cy-GB" dirty="0" err="1" smtClean="0"/>
              <a:t>Important</a:t>
            </a:r>
            <a:r>
              <a:rPr lang="cy-GB" dirty="0" smtClean="0"/>
              <a:t>?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smtClean="0"/>
              <a:t>To find out facts and figures;</a:t>
            </a:r>
          </a:p>
          <a:p>
            <a:r>
              <a:rPr lang="cy-GB" dirty="0" smtClean="0"/>
              <a:t>to inform decision-making.</a:t>
            </a:r>
          </a:p>
          <a:p>
            <a:pPr marL="0" indent="0">
              <a:buNone/>
            </a:pPr>
            <a:endParaRPr lang="cy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198FFD23-A562-4633-A2B6-B3E5DF7E1AF8}" type="slidenum">
              <a:rPr lang="en-GB"/>
              <a:pPr defTabSz="914400">
                <a:defRPr/>
              </a:pPr>
              <a:t>8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8472" y="2183448"/>
            <a:ext cx="5672667" cy="3190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49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Secondary Research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smtClean="0"/>
              <a:t>This involves the work already carried out by others.</a:t>
            </a:r>
          </a:p>
          <a:p>
            <a:r>
              <a:rPr lang="cy-GB" dirty="0" smtClean="0"/>
              <a:t>Secondary sources include books, academic journals, websites and podcasts.</a:t>
            </a:r>
          </a:p>
          <a:p>
            <a:endParaRPr lang="cy-GB" dirty="0" smtClean="0"/>
          </a:p>
          <a:p>
            <a:r>
              <a:rPr lang="cy-GB" dirty="0" smtClean="0"/>
              <a:t>What are the dis/advantages of this type of research?</a:t>
            </a: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198FFD23-A562-4633-A2B6-B3E5DF7E1AF8}" type="slidenum">
              <a:rPr lang="en-GB"/>
              <a:pPr defTabSz="914400">
                <a:defRPr/>
              </a:pPr>
              <a:t>9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6332" y="4500739"/>
            <a:ext cx="3461920" cy="194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83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Primary Research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05" y="1853248"/>
            <a:ext cx="8946541" cy="4195481"/>
          </a:xfrm>
        </p:spPr>
        <p:txBody>
          <a:bodyPr/>
          <a:lstStyle/>
          <a:p>
            <a:r>
              <a:rPr lang="cy-GB" dirty="0" smtClean="0"/>
              <a:t>This is original research.</a:t>
            </a:r>
          </a:p>
          <a:p>
            <a:r>
              <a:rPr lang="cy-GB" dirty="0" smtClean="0"/>
              <a:t>Primary research involves designing and carrying out bespoke surveys, interviews or focus groups .</a:t>
            </a:r>
          </a:p>
          <a:p>
            <a:endParaRPr lang="cy-GB" dirty="0" smtClean="0"/>
          </a:p>
          <a:p>
            <a:r>
              <a:rPr lang="cy-GB" dirty="0" smtClean="0"/>
              <a:t>What are the dis/advantages of this type of research?</a:t>
            </a: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198FFD23-A562-4633-A2B6-B3E5DF7E1AF8}" type="slidenum">
              <a:rPr lang="en-GB"/>
              <a:pPr defTabSz="914400">
                <a:defRPr/>
              </a:pPr>
              <a:t>10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1320" y="2205364"/>
            <a:ext cx="3062440" cy="209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7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Questionnaires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500" y="1152128"/>
            <a:ext cx="7349440" cy="41818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3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be delivered in different ways: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self completion (e.g. online or postal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);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telephone;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face to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face. 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3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seek to discover any of the following types of information:</a:t>
            </a:r>
          </a:p>
          <a:p>
            <a:pPr marL="0" indent="0">
              <a:spcBef>
                <a:spcPct val="50000"/>
              </a:spcBef>
              <a:buNone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factual;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behavioural;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opinion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based;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attitudes;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ct val="50000"/>
              </a:spcBef>
              <a:buNone/>
            </a:pP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beliefs.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9200" y="1796040"/>
            <a:ext cx="4425627" cy="2941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96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Interviews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812" y="1735418"/>
            <a:ext cx="8946541" cy="4195481"/>
          </a:xfrm>
        </p:spPr>
        <p:txBody>
          <a:bodyPr/>
          <a:lstStyle/>
          <a:p>
            <a:pPr marL="0" indent="0">
              <a:buNone/>
            </a:pPr>
            <a:r>
              <a:rPr lang="en-GB" sz="23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May be delivered in different ways: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300" dirty="0" err="1">
                <a:latin typeface="Calibri" panose="020F0502020204030204" pitchFamily="34" charset="0"/>
                <a:cs typeface="Calibri" panose="020F0502020204030204" pitchFamily="34" charset="0"/>
              </a:rPr>
              <a:t>skype</a:t>
            </a: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face to face.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300" dirty="0">
              <a:latin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4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Usually seek to discover qualitative rather than quantitative information.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40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3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considerations:  time available; questions tend to be more open (than questionnaires); choice of interviewee.</a:t>
            </a:r>
          </a:p>
          <a:p>
            <a:pPr marL="0" indent="0">
              <a:lnSpc>
                <a:spcPct val="90000"/>
              </a:lnSpc>
              <a:buNone/>
            </a:pPr>
            <a:endParaRPr lang="en-GB" sz="240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cy-GB" sz="23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198FFD23-A562-4633-A2B6-B3E5DF7E1AF8}" type="slidenum">
              <a:rPr lang="en-GB"/>
              <a:pPr defTabSz="914400">
                <a:defRPr/>
              </a:pPr>
              <a:t>12</a:t>
            </a:fld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2962" y="1735418"/>
            <a:ext cx="245745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6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528" y="0"/>
            <a:ext cx="8229600" cy="1152128"/>
          </a:xfrm>
        </p:spPr>
        <p:txBody>
          <a:bodyPr>
            <a:normAutofit/>
          </a:bodyPr>
          <a:lstStyle/>
          <a:p>
            <a:r>
              <a:rPr lang="en-GB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Questionnaire or Interview?</a:t>
            </a:r>
            <a:endParaRPr lang="en-GB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8736" y="1135856"/>
            <a:ext cx="8229600" cy="4365104"/>
          </a:xfrm>
        </p:spPr>
        <p:txBody>
          <a:bodyPr>
            <a:normAutofit fontScale="85000" lnSpcReduction="10000"/>
          </a:bodyPr>
          <a:lstStyle/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cs typeface="Calibri" panose="020F0502020204030204" pitchFamily="34" charset="0"/>
              </a:rPr>
              <a:t>The need to know how many staff would like training in IT skills development.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cs typeface="Calibri" panose="020F0502020204030204" pitchFamily="34" charset="0"/>
              </a:rPr>
              <a:t>	This requires a little information, in the same format, from a large number of staff. </a:t>
            </a:r>
            <a:r>
              <a:rPr lang="en-GB" dirty="0" smtClean="0">
                <a:cs typeface="Calibri" panose="020F0502020204030204" pitchFamily="34" charset="0"/>
              </a:rPr>
              <a:t> </a:t>
            </a:r>
            <a:r>
              <a:rPr lang="en-GB" dirty="0" smtClean="0">
                <a:solidFill>
                  <a:schemeClr val="tx2"/>
                </a:solidFill>
                <a:cs typeface="Calibri" panose="020F0502020204030204" pitchFamily="34" charset="0"/>
              </a:rPr>
              <a:t>Which method???</a:t>
            </a:r>
          </a:p>
          <a:p>
            <a:pPr marL="533400" indent="-533400">
              <a:lnSpc>
                <a:spcPct val="150000"/>
              </a:lnSpc>
              <a:buNone/>
            </a:pPr>
            <a:endParaRPr lang="en-GB" dirty="0">
              <a:cs typeface="Calibri" panose="020F0502020204030204" pitchFamily="34" charset="0"/>
            </a:endParaRPr>
          </a:p>
          <a:p>
            <a:pPr marL="533400" indent="-533400">
              <a:lnSpc>
                <a:spcPct val="150000"/>
              </a:lnSpc>
              <a:buNone/>
            </a:pPr>
            <a:r>
              <a:rPr lang="en-GB" i="1" dirty="0">
                <a:cs typeface="Calibri" panose="020F0502020204030204" pitchFamily="34" charset="0"/>
              </a:rPr>
              <a:t>The need to know in detail how people feel about a new product.</a:t>
            </a: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cs typeface="Calibri" panose="020F0502020204030204" pitchFamily="34" charset="0"/>
              </a:rPr>
              <a:t>	This requires detailed information on personal views. </a:t>
            </a:r>
            <a:r>
              <a:rPr lang="en-GB" dirty="0" smtClean="0">
                <a:solidFill>
                  <a:schemeClr val="tx2"/>
                </a:solidFill>
                <a:cs typeface="Calibri" panose="020F0502020204030204" pitchFamily="34" charset="0"/>
              </a:rPr>
              <a:t>Which method???</a:t>
            </a:r>
          </a:p>
          <a:p>
            <a:pPr marL="533400" indent="-533400">
              <a:lnSpc>
                <a:spcPct val="150000"/>
              </a:lnSpc>
              <a:buNone/>
            </a:pPr>
            <a:endParaRPr lang="en-GB" dirty="0">
              <a:cs typeface="Calibri" panose="020F0502020204030204" pitchFamily="34" charset="0"/>
            </a:endParaRPr>
          </a:p>
          <a:p>
            <a:pPr marL="533400" indent="-533400">
              <a:lnSpc>
                <a:spcPct val="150000"/>
              </a:lnSpc>
              <a:buNone/>
            </a:pPr>
            <a:r>
              <a:rPr lang="en-GB" i="1" dirty="0" smtClean="0">
                <a:solidFill>
                  <a:schemeClr val="tx2"/>
                </a:solidFill>
                <a:cs typeface="Calibri" panose="020F0502020204030204" pitchFamily="34" charset="0"/>
              </a:rPr>
              <a:t>Other examples?</a:t>
            </a:r>
            <a:endParaRPr lang="en-GB" i="1" dirty="0">
              <a:solidFill>
                <a:schemeClr val="tx2"/>
              </a:solidFill>
              <a:cs typeface="Calibri" panose="020F0502020204030204" pitchFamily="34" charset="0"/>
            </a:endParaRPr>
          </a:p>
          <a:p>
            <a:pPr marL="533400" indent="-533400">
              <a:lnSpc>
                <a:spcPct val="150000"/>
              </a:lnSpc>
              <a:buNone/>
            </a:pPr>
            <a:r>
              <a:rPr lang="en-GB" dirty="0">
                <a:cs typeface="Calibri" panose="020F0502020204030204" pitchFamily="34" charset="0"/>
              </a:rPr>
              <a:t>	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2550" y="1897794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740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42240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Sampling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652" y="1294368"/>
            <a:ext cx="8229600" cy="3859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Virtually all statistical results are based on the measurements of a sample drawn from a population. 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It is possible to obtain accurate information from samples.</a:t>
            </a:r>
          </a:p>
          <a:p>
            <a:pPr marL="457200" lvl="1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Measuring the entire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population (census) is usually very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expensive or even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impossible.</a:t>
            </a: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2278" y="1963895"/>
            <a:ext cx="2819371" cy="3293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42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377EA-9470-454B-AA56-5D95C5452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169446"/>
            <a:ext cx="8229600" cy="1152128"/>
          </a:xfrm>
        </p:spPr>
        <p:txBody>
          <a:bodyPr>
            <a:normAutofit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Ethical Handling of Data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C2E7E-1E65-4114-AC63-88887A3C30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0920" y="1506607"/>
            <a:ext cx="7630160" cy="397178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Once data has been collected,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it needs to be handled in view of Data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Protection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Laws.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US" sz="3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In April 2018, the new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General Data Protection Regulations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(GDPR) come into force in the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UK.  More information about this and other such regulations </a:t>
            </a:r>
            <a:r>
              <a:rPr lang="en-US" sz="3100" dirty="0" err="1">
                <a:latin typeface="Calibri" panose="020F0502020204030204" pitchFamily="34" charset="0"/>
                <a:cs typeface="Calibri" panose="020F0502020204030204" pitchFamily="34" charset="0"/>
              </a:rPr>
              <a:t>e.g.Freedom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of Information Act)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are available on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the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Information Commissioner's Office </a:t>
            </a:r>
            <a:r>
              <a:rPr lang="en-US" sz="3100" dirty="0">
                <a:latin typeface="Calibri" panose="020F0502020204030204" pitchFamily="34" charset="0"/>
                <a:cs typeface="Calibri" panose="020F0502020204030204" pitchFamily="34" charset="0"/>
              </a:rPr>
              <a:t>website.</a:t>
            </a:r>
          </a:p>
          <a:p>
            <a:pPr marL="0" indent="0"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46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Blogs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950" y="1663700"/>
            <a:ext cx="6286500" cy="419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882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79131" y="489712"/>
            <a:ext cx="3233420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/>
              <a:t>Assignment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2015788" y="6469063"/>
            <a:ext cx="176212" cy="307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 defTabSz="914400">
              <a:lnSpc>
                <a:spcPts val="1230"/>
              </a:lnSpc>
            </a:pPr>
            <a:fld id="{81D60167-4931-47E6-BA6A-407CBD079E47}" type="slidenum">
              <a:rPr dirty="0"/>
              <a:pPr marL="25400" defTabSz="914400">
                <a:lnSpc>
                  <a:spcPts val="1230"/>
                </a:lnSpc>
              </a:pPr>
              <a:t>17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412591" y="1399056"/>
            <a:ext cx="11366500" cy="5223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05410" indent="-342900" defTabSz="914400"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/>
                <a:cs typeface="Calibri"/>
              </a:rPr>
              <a:t>Produce </a:t>
            </a:r>
            <a:r>
              <a:rPr sz="3200" dirty="0">
                <a:latin typeface="Calibri"/>
                <a:cs typeface="Calibri"/>
              </a:rPr>
              <a:t>a </a:t>
            </a:r>
            <a:r>
              <a:rPr sz="3200" spc="-5" dirty="0">
                <a:solidFill>
                  <a:srgbClr val="FF0000"/>
                </a:solidFill>
                <a:latin typeface="Calibri"/>
                <a:cs typeface="Calibri"/>
              </a:rPr>
              <a:t>weekly </a:t>
            </a:r>
            <a:r>
              <a:rPr sz="3200" b="1" spc="-5" dirty="0">
                <a:solidFill>
                  <a:srgbClr val="FF0000"/>
                </a:solidFill>
                <a:latin typeface="Calibri"/>
                <a:cs typeface="Calibri"/>
              </a:rPr>
              <a:t>in class </a:t>
            </a:r>
            <a:r>
              <a:rPr sz="3200" spc="-5" dirty="0">
                <a:latin typeface="Calibri"/>
                <a:cs typeface="Calibri"/>
              </a:rPr>
              <a:t>blog that critically comments on </a:t>
            </a:r>
            <a:r>
              <a:rPr sz="3200" spc="-10" dirty="0">
                <a:latin typeface="Calibri"/>
                <a:cs typeface="Calibri"/>
              </a:rPr>
              <a:t>contemporary  </a:t>
            </a:r>
            <a:r>
              <a:rPr sz="3200" spc="-5" dirty="0">
                <a:latin typeface="Calibri"/>
                <a:cs typeface="Calibri"/>
              </a:rPr>
              <a:t>digital and </a:t>
            </a:r>
            <a:r>
              <a:rPr sz="3200" spc="-10" dirty="0">
                <a:latin typeface="Calibri"/>
                <a:cs typeface="Calibri"/>
              </a:rPr>
              <a:t>research </a:t>
            </a:r>
            <a:r>
              <a:rPr sz="3200" dirty="0">
                <a:latin typeface="Calibri"/>
                <a:cs typeface="Calibri"/>
              </a:rPr>
              <a:t>skills </a:t>
            </a:r>
            <a:r>
              <a:rPr sz="3200" spc="-5" dirty="0">
                <a:latin typeface="Calibri"/>
                <a:cs typeface="Calibri"/>
              </a:rPr>
              <a:t>and </a:t>
            </a:r>
            <a:r>
              <a:rPr sz="3200" dirty="0">
                <a:latin typeface="Calibri"/>
                <a:cs typeface="Calibri"/>
              </a:rPr>
              <a:t>issues in the </a:t>
            </a:r>
            <a:r>
              <a:rPr sz="3200" spc="-5" dirty="0">
                <a:latin typeface="Calibri"/>
                <a:cs typeface="Calibri"/>
              </a:rPr>
              <a:t>workplace.</a:t>
            </a:r>
            <a:endParaRPr sz="3200" dirty="0">
              <a:latin typeface="Calibri"/>
              <a:cs typeface="Calibri"/>
            </a:endParaRPr>
          </a:p>
          <a:p>
            <a:pPr marL="355600" marR="5080" indent="-342900" defTabSz="914400">
              <a:spcBef>
                <a:spcPts val="5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Calibri"/>
                <a:cs typeface="Calibri"/>
              </a:rPr>
              <a:t>As a </a:t>
            </a:r>
            <a:r>
              <a:rPr sz="3200" spc="-5" dirty="0">
                <a:latin typeface="Calibri"/>
                <a:cs typeface="Calibri"/>
              </a:rPr>
              <a:t>starting point, </a:t>
            </a:r>
            <a:r>
              <a:rPr sz="3200" spc="-15" dirty="0">
                <a:latin typeface="Calibri"/>
                <a:cs typeface="Calibri"/>
              </a:rPr>
              <a:t>you </a:t>
            </a:r>
            <a:r>
              <a:rPr sz="3200" spc="-5" dirty="0">
                <a:latin typeface="Calibri"/>
                <a:cs typeface="Calibri"/>
              </a:rPr>
              <a:t>can use </a:t>
            </a:r>
            <a:r>
              <a:rPr sz="3200" dirty="0">
                <a:latin typeface="Calibri"/>
                <a:cs typeface="Calibri"/>
              </a:rPr>
              <a:t>the </a:t>
            </a:r>
            <a:r>
              <a:rPr sz="3200" spc="-5" dirty="0">
                <a:latin typeface="Calibri"/>
                <a:cs typeface="Calibri"/>
              </a:rPr>
              <a:t>questions included on </a:t>
            </a:r>
            <a:r>
              <a:rPr sz="3200" dirty="0">
                <a:latin typeface="Calibri"/>
                <a:cs typeface="Calibri"/>
              </a:rPr>
              <a:t>the sessions’  slides, </a:t>
            </a:r>
            <a:r>
              <a:rPr sz="3200" spc="-5" dirty="0">
                <a:latin typeface="Calibri"/>
                <a:cs typeface="Calibri"/>
              </a:rPr>
              <a:t>or </a:t>
            </a:r>
            <a:r>
              <a:rPr sz="3200" spc="-15" dirty="0">
                <a:latin typeface="Calibri"/>
                <a:cs typeface="Calibri"/>
              </a:rPr>
              <a:t>any </a:t>
            </a:r>
            <a:r>
              <a:rPr sz="3200" spc="-5" dirty="0">
                <a:latin typeface="Calibri"/>
                <a:cs typeface="Calibri"/>
              </a:rPr>
              <a:t>discussions </a:t>
            </a:r>
            <a:r>
              <a:rPr sz="3200" spc="-10" dirty="0">
                <a:latin typeface="Calibri"/>
                <a:cs typeface="Calibri"/>
              </a:rPr>
              <a:t>point raised </a:t>
            </a:r>
            <a:r>
              <a:rPr sz="3200" dirty="0">
                <a:latin typeface="Calibri"/>
                <a:cs typeface="Calibri"/>
              </a:rPr>
              <a:t>in class </a:t>
            </a:r>
            <a:r>
              <a:rPr sz="3200" spc="-5" dirty="0">
                <a:latin typeface="Calibri"/>
                <a:cs typeface="Calibri"/>
              </a:rPr>
              <a:t>or indeed </a:t>
            </a:r>
            <a:r>
              <a:rPr sz="3200" spc="-15" dirty="0">
                <a:latin typeface="Calibri"/>
                <a:cs typeface="Calibri"/>
              </a:rPr>
              <a:t>any relevant </a:t>
            </a:r>
            <a:r>
              <a:rPr sz="3200" spc="-5" dirty="0">
                <a:latin typeface="Calibri"/>
                <a:cs typeface="Calibri"/>
              </a:rPr>
              <a:t>ideas  of </a:t>
            </a:r>
            <a:r>
              <a:rPr sz="3200" spc="-10" dirty="0">
                <a:latin typeface="Calibri"/>
                <a:cs typeface="Calibri"/>
              </a:rPr>
              <a:t>your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own.</a:t>
            </a:r>
            <a:endParaRPr sz="3200" dirty="0">
              <a:latin typeface="Calibri"/>
              <a:cs typeface="Calibri"/>
            </a:endParaRPr>
          </a:p>
          <a:p>
            <a:pPr marL="355600" marR="115570" indent="-342900" algn="just" defTabSz="914400">
              <a:lnSpc>
                <a:spcPct val="109700"/>
              </a:lnSpc>
              <a:spcBef>
                <a:spcPts val="234"/>
              </a:spcBef>
              <a:buFont typeface="Arial"/>
              <a:buChar char="•"/>
              <a:tabLst>
                <a:tab pos="355600" algn="l"/>
              </a:tabLst>
            </a:pPr>
            <a:r>
              <a:rPr sz="3200" spc="-40" dirty="0">
                <a:latin typeface="Calibri"/>
                <a:cs typeface="Calibri"/>
              </a:rPr>
              <a:t>Your </a:t>
            </a:r>
            <a:r>
              <a:rPr sz="3200" spc="-5" dirty="0">
                <a:latin typeface="Calibri"/>
                <a:cs typeface="Calibri"/>
              </a:rPr>
              <a:t>comments should be </a:t>
            </a:r>
            <a:r>
              <a:rPr sz="3200" spc="-10" dirty="0">
                <a:latin typeface="Calibri"/>
                <a:cs typeface="Calibri"/>
              </a:rPr>
              <a:t>informed </a:t>
            </a:r>
            <a:r>
              <a:rPr sz="3200" spc="-5" dirty="0">
                <a:latin typeface="Calibri"/>
                <a:cs typeface="Calibri"/>
              </a:rPr>
              <a:t>i.e. </a:t>
            </a:r>
            <a:r>
              <a:rPr sz="3200" spc="-15" dirty="0">
                <a:latin typeface="Calibri"/>
                <a:cs typeface="Calibri"/>
              </a:rPr>
              <a:t>backed </a:t>
            </a:r>
            <a:r>
              <a:rPr sz="3200" spc="-5" dirty="0">
                <a:latin typeface="Calibri"/>
                <a:cs typeface="Calibri"/>
              </a:rPr>
              <a:t>by </a:t>
            </a:r>
            <a:r>
              <a:rPr sz="3200" spc="-5" dirty="0" smtClean="0">
                <a:latin typeface="Calibri"/>
                <a:cs typeface="Calibri"/>
              </a:rPr>
              <a:t>evidence</a:t>
            </a:r>
            <a:r>
              <a:rPr lang="en-GB" sz="3200" spc="-5" dirty="0" smtClean="0">
                <a:latin typeface="Calibri"/>
                <a:cs typeface="Calibri"/>
              </a:rPr>
              <a:t> and reference </a:t>
            </a:r>
            <a:r>
              <a:rPr sz="3200" spc="-5" dirty="0" smtClean="0">
                <a:latin typeface="Calibri"/>
                <a:cs typeface="Calibri"/>
              </a:rPr>
              <a:t>. </a:t>
            </a:r>
            <a:r>
              <a:rPr sz="3200" spc="-55" dirty="0">
                <a:latin typeface="Calibri"/>
                <a:cs typeface="Calibri"/>
              </a:rPr>
              <a:t>You </a:t>
            </a:r>
            <a:r>
              <a:rPr sz="3200" spc="-5" dirty="0">
                <a:latin typeface="Calibri"/>
                <a:cs typeface="Calibri"/>
              </a:rPr>
              <a:t>should  </a:t>
            </a:r>
            <a:r>
              <a:rPr sz="3200" dirty="0">
                <a:latin typeface="Calibri"/>
                <a:cs typeface="Calibri"/>
              </a:rPr>
              <a:t>aim </a:t>
            </a:r>
            <a:r>
              <a:rPr sz="3200" spc="-10" dirty="0">
                <a:latin typeface="Calibri"/>
                <a:cs typeface="Calibri"/>
              </a:rPr>
              <a:t>to write </a:t>
            </a:r>
            <a:r>
              <a:rPr sz="3200" dirty="0">
                <a:latin typeface="Calibri"/>
                <a:cs typeface="Calibri"/>
              </a:rPr>
              <a:t>a </a:t>
            </a:r>
            <a:r>
              <a:rPr sz="3200" spc="-10" dirty="0">
                <a:latin typeface="Calibri"/>
                <a:cs typeface="Calibri"/>
              </a:rPr>
              <a:t>total </a:t>
            </a:r>
            <a:r>
              <a:rPr sz="3200" spc="-5" dirty="0">
                <a:latin typeface="Calibri"/>
                <a:cs typeface="Calibri"/>
              </a:rPr>
              <a:t>of 1500 </a:t>
            </a:r>
            <a:r>
              <a:rPr sz="3200" spc="-15" dirty="0">
                <a:latin typeface="Calibri"/>
                <a:cs typeface="Calibri"/>
              </a:rPr>
              <a:t>words </a:t>
            </a:r>
            <a:r>
              <a:rPr sz="3200" spc="-5" dirty="0">
                <a:latin typeface="Calibri"/>
                <a:cs typeface="Calibri"/>
              </a:rPr>
              <a:t>during </a:t>
            </a:r>
            <a:r>
              <a:rPr sz="3200" dirty="0">
                <a:latin typeface="Calibri"/>
                <a:cs typeface="Calibri"/>
              </a:rPr>
              <a:t>the </a:t>
            </a:r>
            <a:r>
              <a:rPr sz="3200" spc="-30" dirty="0">
                <a:latin typeface="Calibri"/>
                <a:cs typeface="Calibri"/>
              </a:rPr>
              <a:t>semester. </a:t>
            </a:r>
            <a:r>
              <a:rPr sz="3200" dirty="0">
                <a:latin typeface="Calibri"/>
                <a:cs typeface="Calibri"/>
              </a:rPr>
              <a:t>(10 x </a:t>
            </a:r>
            <a:r>
              <a:rPr lang="en-GB" sz="3200" spc="-5" dirty="0">
                <a:latin typeface="Calibri"/>
                <a:cs typeface="Calibri"/>
              </a:rPr>
              <a:t>150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words)  </a:t>
            </a:r>
            <a:r>
              <a:rPr sz="3200" spc="-40" dirty="0">
                <a:latin typeface="Calibri"/>
                <a:cs typeface="Calibri"/>
              </a:rPr>
              <a:t>(You </a:t>
            </a:r>
            <a:r>
              <a:rPr sz="3200" spc="-5" dirty="0">
                <a:latin typeface="Calibri"/>
                <a:cs typeface="Calibri"/>
              </a:rPr>
              <a:t>can only </a:t>
            </a:r>
            <a:r>
              <a:rPr sz="3200" spc="-10" dirty="0">
                <a:latin typeface="Calibri"/>
                <a:cs typeface="Calibri"/>
              </a:rPr>
              <a:t>work </a:t>
            </a:r>
            <a:r>
              <a:rPr sz="3200" spc="-5" dirty="0">
                <a:latin typeface="Calibri"/>
                <a:cs typeface="Calibri"/>
              </a:rPr>
              <a:t>on </a:t>
            </a:r>
            <a:r>
              <a:rPr sz="3200" dirty="0">
                <a:latin typeface="Calibri"/>
                <a:cs typeface="Calibri"/>
              </a:rPr>
              <a:t>this </a:t>
            </a:r>
            <a:r>
              <a:rPr sz="3200" spc="-5" dirty="0">
                <a:latin typeface="Calibri"/>
                <a:cs typeface="Calibri"/>
              </a:rPr>
              <a:t>during </a:t>
            </a:r>
            <a:r>
              <a:rPr sz="3200" dirty="0">
                <a:latin typeface="Calibri"/>
                <a:cs typeface="Calibri"/>
              </a:rPr>
              <a:t>class times </a:t>
            </a:r>
            <a:r>
              <a:rPr lang="en-GB" sz="3200" spc="-5" dirty="0" smtClean="0">
                <a:latin typeface="Calibri"/>
                <a:cs typeface="Calibri"/>
              </a:rPr>
              <a:t>only</a:t>
            </a:r>
            <a:r>
              <a:rPr sz="3200" spc="-5" dirty="0" smtClean="0">
                <a:latin typeface="Calibri"/>
                <a:cs typeface="Calibri"/>
              </a:rPr>
              <a:t>)</a:t>
            </a:r>
            <a:endParaRPr sz="3200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055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/>
              <a:t>Bl</a:t>
            </a:r>
            <a:r>
              <a:rPr dirty="0"/>
              <a:t>ogs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888154" y="1853248"/>
            <a:ext cx="10568092" cy="350737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81940" marR="5080">
              <a:lnSpc>
                <a:spcPct val="99500"/>
              </a:lnSpc>
              <a:spcBef>
                <a:spcPts val="110"/>
              </a:spcBef>
            </a:pPr>
            <a:r>
              <a:rPr dirty="0"/>
              <a:t>A </a:t>
            </a:r>
            <a:r>
              <a:rPr spc="-5" dirty="0"/>
              <a:t>good </a:t>
            </a:r>
            <a:r>
              <a:rPr spc="-10" dirty="0"/>
              <a:t>post </a:t>
            </a:r>
            <a:r>
              <a:rPr spc="-5" dirty="0"/>
              <a:t>is personal, </a:t>
            </a:r>
            <a:r>
              <a:rPr spc="-10" dirty="0"/>
              <a:t>reflective, </a:t>
            </a:r>
            <a:r>
              <a:rPr dirty="0"/>
              <a:t>and </a:t>
            </a:r>
            <a:r>
              <a:rPr spc="-10" dirty="0"/>
              <a:t>substantive. </a:t>
            </a:r>
            <a:r>
              <a:rPr spc="-15" dirty="0"/>
              <a:t>Additionally, </a:t>
            </a:r>
            <a:r>
              <a:rPr spc="-10" dirty="0"/>
              <a:t>your </a:t>
            </a:r>
            <a:r>
              <a:rPr spc="-5" dirty="0"/>
              <a:t>reader </a:t>
            </a:r>
            <a:r>
              <a:rPr spc="-10" dirty="0"/>
              <a:t>must  </a:t>
            </a:r>
            <a:r>
              <a:rPr dirty="0"/>
              <a:t>be </a:t>
            </a:r>
            <a:r>
              <a:rPr spc="-10" dirty="0"/>
              <a:t>understand </a:t>
            </a:r>
            <a:r>
              <a:rPr spc="-5" dirty="0"/>
              <a:t>clearly what </a:t>
            </a:r>
            <a:r>
              <a:rPr spc="-10" dirty="0"/>
              <a:t>you </a:t>
            </a:r>
            <a:r>
              <a:rPr spc="-15" dirty="0"/>
              <a:t>have </a:t>
            </a:r>
            <a:r>
              <a:rPr spc="-10" dirty="0"/>
              <a:t>written. </a:t>
            </a:r>
            <a:r>
              <a:rPr spc="-5" dirty="0"/>
              <a:t>If it is </a:t>
            </a:r>
            <a:r>
              <a:rPr spc="-15" dirty="0"/>
              <a:t>provocative </a:t>
            </a:r>
            <a:r>
              <a:rPr dirty="0"/>
              <a:t>or </a:t>
            </a:r>
            <a:r>
              <a:rPr spc="-15" dirty="0"/>
              <a:t>controversial,  references </a:t>
            </a:r>
            <a:r>
              <a:rPr dirty="0"/>
              <a:t>should be </a:t>
            </a:r>
            <a:r>
              <a:rPr spc="-10" dirty="0"/>
              <a:t>provided to </a:t>
            </a:r>
            <a:r>
              <a:rPr spc="-15" dirty="0"/>
              <a:t>substantiate </a:t>
            </a:r>
            <a:r>
              <a:rPr spc="-5" dirty="0"/>
              <a:t>your</a:t>
            </a:r>
            <a:r>
              <a:rPr spc="100" dirty="0"/>
              <a:t> </a:t>
            </a:r>
            <a:r>
              <a:rPr spc="-5" dirty="0"/>
              <a:t>thoughts.</a:t>
            </a:r>
          </a:p>
          <a:p>
            <a:pPr marL="281940">
              <a:spcBef>
                <a:spcPts val="1739"/>
              </a:spcBef>
            </a:pPr>
            <a:r>
              <a:rPr dirty="0"/>
              <a:t>The </a:t>
            </a:r>
            <a:r>
              <a:rPr spc="-10" dirty="0"/>
              <a:t>following </a:t>
            </a:r>
            <a:r>
              <a:rPr spc="-15" dirty="0"/>
              <a:t>factors </a:t>
            </a:r>
            <a:r>
              <a:rPr spc="-10" dirty="0"/>
              <a:t>contribute to </a:t>
            </a:r>
            <a:r>
              <a:rPr dirty="0"/>
              <a:t>a </a:t>
            </a:r>
            <a:r>
              <a:rPr spc="-5" dirty="0"/>
              <a:t>good</a:t>
            </a:r>
            <a:r>
              <a:rPr spc="90" dirty="0"/>
              <a:t> </a:t>
            </a:r>
            <a:r>
              <a:rPr spc="-10" dirty="0"/>
              <a:t>post:</a:t>
            </a:r>
          </a:p>
          <a:p>
            <a:pPr marL="653415" indent="-342900">
              <a:spcBef>
                <a:spcPts val="1875"/>
              </a:spcBef>
              <a:buFont typeface="Arial"/>
              <a:buChar char="•"/>
              <a:tabLst>
                <a:tab pos="653415" algn="l"/>
                <a:tab pos="654050" algn="l"/>
              </a:tabLst>
            </a:pPr>
            <a:r>
              <a:rPr spc="-5" dirty="0"/>
              <a:t>good “snappy”</a:t>
            </a:r>
            <a:r>
              <a:rPr spc="10" dirty="0"/>
              <a:t> </a:t>
            </a:r>
            <a:r>
              <a:rPr spc="-5" dirty="0"/>
              <a:t>titles;</a:t>
            </a:r>
          </a:p>
          <a:p>
            <a:pPr marL="653415" indent="-342900">
              <a:spcBef>
                <a:spcPts val="439"/>
              </a:spcBef>
              <a:buFont typeface="Arial"/>
              <a:buChar char="•"/>
              <a:tabLst>
                <a:tab pos="653415" algn="l"/>
                <a:tab pos="654050" algn="l"/>
              </a:tabLst>
            </a:pPr>
            <a:r>
              <a:rPr spc="-5" dirty="0"/>
              <a:t>good</a:t>
            </a:r>
            <a:r>
              <a:rPr spc="5" dirty="0"/>
              <a:t> </a:t>
            </a:r>
            <a:r>
              <a:rPr spc="-10" dirty="0"/>
              <a:t>content;</a:t>
            </a:r>
          </a:p>
          <a:p>
            <a:pPr marL="653415" indent="-342900">
              <a:spcBef>
                <a:spcPts val="405"/>
              </a:spcBef>
              <a:buFont typeface="Arial"/>
              <a:buChar char="•"/>
              <a:tabLst>
                <a:tab pos="653415" algn="l"/>
                <a:tab pos="654050" algn="l"/>
              </a:tabLst>
            </a:pPr>
            <a:r>
              <a:rPr spc="-15" dirty="0"/>
              <a:t>controversial</a:t>
            </a:r>
            <a:r>
              <a:rPr dirty="0"/>
              <a:t> </a:t>
            </a:r>
            <a:r>
              <a:rPr spc="-10" dirty="0"/>
              <a:t>content;</a:t>
            </a:r>
          </a:p>
          <a:p>
            <a:pPr marL="653415" indent="-342900">
              <a:spcBef>
                <a:spcPts val="440"/>
              </a:spcBef>
              <a:buFont typeface="Arial"/>
              <a:buChar char="•"/>
              <a:tabLst>
                <a:tab pos="653415" algn="l"/>
                <a:tab pos="654050" algn="l"/>
              </a:tabLst>
            </a:pPr>
            <a:r>
              <a:rPr spc="-5" dirty="0"/>
              <a:t>images </a:t>
            </a:r>
            <a:r>
              <a:rPr spc="-10" dirty="0"/>
              <a:t>to </a:t>
            </a:r>
            <a:r>
              <a:rPr spc="-15" dirty="0"/>
              <a:t>illustrate </a:t>
            </a:r>
            <a:r>
              <a:rPr spc="-5" dirty="0"/>
              <a:t>your </a:t>
            </a:r>
            <a:r>
              <a:rPr spc="-10" dirty="0"/>
              <a:t>views </a:t>
            </a:r>
            <a:r>
              <a:rPr dirty="0"/>
              <a:t>and </a:t>
            </a:r>
            <a:r>
              <a:rPr spc="-10" dirty="0"/>
              <a:t>inform </a:t>
            </a:r>
            <a:r>
              <a:rPr spc="-5" dirty="0"/>
              <a:t>your</a:t>
            </a:r>
            <a:r>
              <a:rPr spc="75" dirty="0"/>
              <a:t> </a:t>
            </a:r>
            <a:r>
              <a:rPr spc="-10" dirty="0"/>
              <a:t>readers;</a:t>
            </a:r>
          </a:p>
          <a:p>
            <a:pPr marL="653415" indent="-342900">
              <a:spcBef>
                <a:spcPts val="440"/>
              </a:spcBef>
              <a:buFont typeface="Arial"/>
              <a:buChar char="•"/>
              <a:tabLst>
                <a:tab pos="653415" algn="l"/>
                <a:tab pos="654050" algn="l"/>
              </a:tabLst>
            </a:pPr>
            <a:r>
              <a:rPr spc="-10" dirty="0"/>
              <a:t>hyperlinks </a:t>
            </a:r>
            <a:r>
              <a:rPr spc="-5" dirty="0"/>
              <a:t>that </a:t>
            </a:r>
            <a:r>
              <a:rPr spc="-25" dirty="0"/>
              <a:t>take </a:t>
            </a:r>
            <a:r>
              <a:rPr spc="-10" dirty="0"/>
              <a:t>readers </a:t>
            </a:r>
            <a:r>
              <a:rPr dirty="0"/>
              <a:t>deeper </a:t>
            </a:r>
            <a:r>
              <a:rPr spc="-10" dirty="0"/>
              <a:t>into </a:t>
            </a:r>
            <a:r>
              <a:rPr spc="-5" dirty="0"/>
              <a:t>the topic </a:t>
            </a:r>
            <a:r>
              <a:rPr dirty="0"/>
              <a:t>or</a:t>
            </a:r>
            <a:r>
              <a:rPr spc="100" dirty="0"/>
              <a:t> </a:t>
            </a:r>
            <a:r>
              <a:rPr spc="-5" dirty="0"/>
              <a:t>discussion;</a:t>
            </a:r>
          </a:p>
          <a:p>
            <a:pPr marL="653415" marR="126364" indent="-342900">
              <a:lnSpc>
                <a:spcPts val="2130"/>
              </a:lnSpc>
              <a:spcBef>
                <a:spcPts val="535"/>
              </a:spcBef>
              <a:buFont typeface="Arial"/>
              <a:buChar char="•"/>
              <a:tabLst>
                <a:tab pos="653415" algn="l"/>
                <a:tab pos="654050" algn="l"/>
              </a:tabLst>
            </a:pPr>
            <a:r>
              <a:rPr spc="-25" dirty="0"/>
              <a:t>humour, </a:t>
            </a:r>
            <a:r>
              <a:rPr spc="-15" dirty="0"/>
              <a:t>word </a:t>
            </a:r>
            <a:r>
              <a:rPr spc="-35" dirty="0"/>
              <a:t>play, </a:t>
            </a:r>
            <a:r>
              <a:rPr dirty="0"/>
              <a:t>or </a:t>
            </a:r>
            <a:r>
              <a:rPr spc="-10" dirty="0"/>
              <a:t>even </a:t>
            </a:r>
            <a:r>
              <a:rPr spc="-15" dirty="0"/>
              <a:t>satire </a:t>
            </a:r>
            <a:r>
              <a:rPr spc="-10" dirty="0"/>
              <a:t>to strengthen your post </a:t>
            </a:r>
            <a:r>
              <a:rPr dirty="0"/>
              <a:t>and </a:t>
            </a:r>
            <a:r>
              <a:rPr spc="-10" dirty="0"/>
              <a:t>entertain your  readers.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2015788" y="6469063"/>
            <a:ext cx="176212" cy="307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 defTabSz="914400">
              <a:lnSpc>
                <a:spcPts val="1230"/>
              </a:lnSpc>
            </a:pPr>
            <a:fld id="{81D60167-4931-47E6-BA6A-407CBD079E47}" type="slidenum">
              <a:rPr dirty="0"/>
              <a:pPr marL="25400" defTabSz="914400">
                <a:lnSpc>
                  <a:spcPts val="1230"/>
                </a:lnSpc>
              </a:pPr>
              <a:t>18</a:t>
            </a:fld>
            <a:endParaRPr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5071" y="2846970"/>
            <a:ext cx="3340717" cy="200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194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/>
              <a:t>Bl</a:t>
            </a:r>
            <a:r>
              <a:rPr dirty="0"/>
              <a:t>ogs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2015788" y="6469063"/>
            <a:ext cx="176212" cy="307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 defTabSz="914400">
              <a:lnSpc>
                <a:spcPts val="1230"/>
              </a:lnSpc>
            </a:pPr>
            <a:fld id="{81D60167-4931-47E6-BA6A-407CBD079E47}" type="slidenum">
              <a:rPr dirty="0"/>
              <a:pPr marL="25400" defTabSz="914400">
                <a:lnSpc>
                  <a:spcPts val="1230"/>
                </a:lnSpc>
              </a:pPr>
              <a:t>19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828041" y="1853248"/>
            <a:ext cx="7558405" cy="416524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defTabSz="914400">
              <a:spcBef>
                <a:spcPts val="100"/>
              </a:spcBef>
            </a:pPr>
            <a:r>
              <a:rPr sz="2000" spc="-10" dirty="0">
                <a:latin typeface="Calibri"/>
                <a:cs typeface="Calibri"/>
              </a:rPr>
              <a:t>Here are </a:t>
            </a:r>
            <a:r>
              <a:rPr sz="2000" dirty="0">
                <a:latin typeface="Calibri"/>
                <a:cs typeface="Calibri"/>
              </a:rPr>
              <a:t>some </a:t>
            </a:r>
            <a:r>
              <a:rPr sz="2000" spc="-5" dirty="0">
                <a:latin typeface="Calibri"/>
                <a:cs typeface="Calibri"/>
              </a:rPr>
              <a:t>guiding questions </a:t>
            </a:r>
            <a:r>
              <a:rPr sz="2000" spc="-10" dirty="0">
                <a:latin typeface="Calibri"/>
                <a:cs typeface="Calibri"/>
              </a:rPr>
              <a:t>to </a:t>
            </a:r>
            <a:r>
              <a:rPr sz="2000" spc="-5" dirty="0">
                <a:latin typeface="Calibri"/>
                <a:cs typeface="Calibri"/>
              </a:rPr>
              <a:t>think about when writing </a:t>
            </a:r>
            <a:r>
              <a:rPr sz="2000" spc="-10" dirty="0">
                <a:latin typeface="Calibri"/>
                <a:cs typeface="Calibri"/>
              </a:rPr>
              <a:t>your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post:</a:t>
            </a:r>
            <a:endParaRPr sz="2000" dirty="0">
              <a:latin typeface="Calibri"/>
              <a:cs typeface="Calibri"/>
            </a:endParaRPr>
          </a:p>
          <a:p>
            <a:pPr defTabSz="914400">
              <a:spcBef>
                <a:spcPts val="30"/>
              </a:spcBef>
            </a:pPr>
            <a:endParaRPr sz="2900" dirty="0">
              <a:latin typeface="Times New Roman"/>
              <a:cs typeface="Times New Roman"/>
            </a:endParaRPr>
          </a:p>
          <a:p>
            <a:pPr marL="355600" indent="-342900" defTabSz="914400"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10" dirty="0">
                <a:latin typeface="Calibri"/>
                <a:cs typeface="Calibri"/>
              </a:rPr>
              <a:t>What </a:t>
            </a:r>
            <a:r>
              <a:rPr sz="2000" spc="-5" dirty="0">
                <a:latin typeface="Calibri"/>
                <a:cs typeface="Calibri"/>
              </a:rPr>
              <a:t>new </a:t>
            </a:r>
            <a:r>
              <a:rPr lang="en-GB" sz="2000" spc="-5" dirty="0" smtClean="0">
                <a:latin typeface="Calibri"/>
                <a:cs typeface="Calibri"/>
              </a:rPr>
              <a:t>Digital or Research </a:t>
            </a:r>
            <a:r>
              <a:rPr sz="2000" spc="-5" dirty="0" smtClean="0">
                <a:latin typeface="Calibri"/>
                <a:cs typeface="Calibri"/>
              </a:rPr>
              <a:t>concepts </a:t>
            </a:r>
            <a:r>
              <a:rPr sz="2000" spc="-5" dirty="0">
                <a:latin typeface="Calibri"/>
                <a:cs typeface="Calibri"/>
              </a:rPr>
              <a:t>did </a:t>
            </a:r>
            <a:r>
              <a:rPr sz="2000" dirty="0">
                <a:latin typeface="Calibri"/>
                <a:cs typeface="Calibri"/>
              </a:rPr>
              <a:t>I learn this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week?</a:t>
            </a:r>
            <a:endParaRPr sz="2000" dirty="0">
              <a:latin typeface="Calibri"/>
              <a:cs typeface="Calibri"/>
            </a:endParaRPr>
          </a:p>
          <a:p>
            <a:pPr marL="355600" indent="-342900" defTabSz="914400">
              <a:spcBef>
                <a:spcPts val="4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10" dirty="0">
                <a:latin typeface="Calibri"/>
                <a:cs typeface="Calibri"/>
              </a:rPr>
              <a:t>What </a:t>
            </a:r>
            <a:r>
              <a:rPr sz="2000" spc="-15" dirty="0">
                <a:latin typeface="Calibri"/>
                <a:cs typeface="Calibri"/>
              </a:rPr>
              <a:t>excited </a:t>
            </a:r>
            <a:r>
              <a:rPr sz="2000" dirty="0">
                <a:latin typeface="Calibri"/>
                <a:cs typeface="Calibri"/>
              </a:rPr>
              <a:t>me </a:t>
            </a:r>
            <a:r>
              <a:rPr sz="2000" spc="-5" dirty="0">
                <a:latin typeface="Calibri"/>
                <a:cs typeface="Calibri"/>
              </a:rPr>
              <a:t>about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-25" dirty="0">
                <a:latin typeface="Calibri"/>
                <a:cs typeface="Calibri"/>
              </a:rPr>
              <a:t>week’s </a:t>
            </a:r>
            <a:r>
              <a:rPr sz="2000" dirty="0">
                <a:latin typeface="Calibri"/>
                <a:cs typeface="Calibri"/>
              </a:rPr>
              <a:t>activities?</a:t>
            </a:r>
            <a:r>
              <a:rPr sz="2000" spc="3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Why?</a:t>
            </a:r>
            <a:endParaRPr sz="2000" dirty="0">
              <a:latin typeface="Calibri"/>
              <a:cs typeface="Calibri"/>
            </a:endParaRPr>
          </a:p>
          <a:p>
            <a:pPr marL="355600" marR="5080" indent="-342900" defTabSz="914400">
              <a:spcBef>
                <a:spcPts val="5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5" dirty="0">
                <a:latin typeface="Calibri"/>
                <a:cs typeface="Calibri"/>
              </a:rPr>
              <a:t>Which of </a:t>
            </a:r>
            <a:r>
              <a:rPr sz="2000" dirty="0">
                <a:latin typeface="Calibri"/>
                <a:cs typeface="Calibri"/>
              </a:rPr>
              <a:t>the </a:t>
            </a:r>
            <a:r>
              <a:rPr sz="2000" spc="-25" dirty="0">
                <a:latin typeface="Calibri"/>
                <a:cs typeface="Calibri"/>
              </a:rPr>
              <a:t>week’s </a:t>
            </a:r>
            <a:r>
              <a:rPr sz="2000" dirty="0">
                <a:latin typeface="Calibri"/>
                <a:cs typeface="Calibri"/>
              </a:rPr>
              <a:t>activities </a:t>
            </a:r>
            <a:r>
              <a:rPr sz="2000" spc="-5" dirty="0">
                <a:latin typeface="Calibri"/>
                <a:cs typeface="Calibri"/>
              </a:rPr>
              <a:t>helped </a:t>
            </a:r>
            <a:r>
              <a:rPr sz="2000" dirty="0">
                <a:latin typeface="Calibri"/>
                <a:cs typeface="Calibri"/>
              </a:rPr>
              <a:t>me </a:t>
            </a:r>
            <a:r>
              <a:rPr sz="2000" spc="-10" dirty="0">
                <a:latin typeface="Calibri"/>
                <a:cs typeface="Calibri"/>
              </a:rPr>
              <a:t>to understand </a:t>
            </a:r>
            <a:r>
              <a:rPr sz="2000" spc="-5" dirty="0">
                <a:latin typeface="Calibri"/>
                <a:cs typeface="Calibri"/>
              </a:rPr>
              <a:t>creativity and  </a:t>
            </a:r>
            <a:r>
              <a:rPr sz="2000" spc="-10" dirty="0">
                <a:latin typeface="Calibri"/>
                <a:cs typeface="Calibri"/>
              </a:rPr>
              <a:t>innovation better?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Why?</a:t>
            </a:r>
            <a:endParaRPr sz="2000" dirty="0">
              <a:latin typeface="Calibri"/>
              <a:cs typeface="Calibri"/>
            </a:endParaRPr>
          </a:p>
          <a:p>
            <a:pPr marL="355600" marR="114935" indent="-342900" defTabSz="914400">
              <a:spcBef>
                <a:spcPts val="4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10" dirty="0">
                <a:latin typeface="Calibri"/>
                <a:cs typeface="Calibri"/>
              </a:rPr>
              <a:t>What </a:t>
            </a:r>
            <a:r>
              <a:rPr sz="2000" spc="-5" dirty="0">
                <a:latin typeface="Calibri"/>
                <a:cs typeface="Calibri"/>
              </a:rPr>
              <a:t>new insights and </a:t>
            </a:r>
            <a:r>
              <a:rPr sz="2000" spc="-10" dirty="0">
                <a:latin typeface="Calibri"/>
                <a:cs typeface="Calibri"/>
              </a:rPr>
              <a:t>problem </a:t>
            </a:r>
            <a:r>
              <a:rPr sz="2000" spc="-5" dirty="0">
                <a:latin typeface="Calibri"/>
                <a:cs typeface="Calibri"/>
              </a:rPr>
              <a:t>solving </a:t>
            </a:r>
            <a:r>
              <a:rPr sz="2000" spc="-10" dirty="0">
                <a:latin typeface="Calibri"/>
                <a:cs typeface="Calibri"/>
              </a:rPr>
              <a:t>strategies </a:t>
            </a:r>
            <a:r>
              <a:rPr sz="2000" spc="-5" dirty="0">
                <a:latin typeface="Calibri"/>
                <a:cs typeface="Calibri"/>
              </a:rPr>
              <a:t>did </a:t>
            </a:r>
            <a:r>
              <a:rPr sz="2000" dirty="0">
                <a:latin typeface="Calibri"/>
                <a:cs typeface="Calibri"/>
              </a:rPr>
              <a:t>I </a:t>
            </a:r>
            <a:r>
              <a:rPr sz="2000" spc="-5" dirty="0">
                <a:latin typeface="Calibri"/>
                <a:cs typeface="Calibri"/>
              </a:rPr>
              <a:t>realise during  discussions or while working </a:t>
            </a:r>
            <a:r>
              <a:rPr sz="2000" dirty="0">
                <a:latin typeface="Calibri"/>
                <a:cs typeface="Calibri"/>
              </a:rPr>
              <a:t>with </a:t>
            </a:r>
            <a:r>
              <a:rPr sz="2000" spc="-5" dirty="0">
                <a:latin typeface="Calibri"/>
                <a:cs typeface="Calibri"/>
              </a:rPr>
              <a:t>others?</a:t>
            </a:r>
            <a:endParaRPr sz="2000" dirty="0">
              <a:latin typeface="Calibri"/>
              <a:cs typeface="Calibri"/>
            </a:endParaRPr>
          </a:p>
          <a:p>
            <a:pPr marL="355600" indent="-342900" defTabSz="914400">
              <a:spcBef>
                <a:spcPts val="4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000" spc="-10" dirty="0">
                <a:latin typeface="Calibri"/>
                <a:cs typeface="Calibri"/>
              </a:rPr>
              <a:t>What </a:t>
            </a:r>
            <a:r>
              <a:rPr lang="en-GB" sz="2000" spc="-10" dirty="0" smtClean="0">
                <a:latin typeface="Calibri"/>
                <a:cs typeface="Calibri"/>
              </a:rPr>
              <a:t>has enhanced my employability skills form todays’ session</a:t>
            </a:r>
            <a:r>
              <a:rPr sz="2000" spc="-5" dirty="0" smtClean="0">
                <a:latin typeface="Calibri"/>
                <a:cs typeface="Calibri"/>
              </a:rPr>
              <a:t>?</a:t>
            </a:r>
            <a:r>
              <a:rPr sz="2000" spc="20" dirty="0" smtClean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Why</a:t>
            </a:r>
            <a:r>
              <a:rPr sz="2000" spc="-15" dirty="0" smtClean="0">
                <a:latin typeface="Calibri"/>
                <a:cs typeface="Calibri"/>
              </a:rPr>
              <a:t>?</a:t>
            </a:r>
            <a:r>
              <a:rPr lang="en-GB" sz="2000" spc="-15" dirty="0" smtClean="0">
                <a:latin typeface="Calibri"/>
                <a:cs typeface="Calibri"/>
              </a:rPr>
              <a:t> </a:t>
            </a:r>
          </a:p>
          <a:p>
            <a:pPr marL="355600" indent="-342900" defTabSz="914400">
              <a:spcBef>
                <a:spcPts val="46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lang="en-GB" sz="2000" spc="-15" dirty="0" smtClean="0">
                <a:latin typeface="Calibri"/>
                <a:cs typeface="Calibri"/>
              </a:rPr>
              <a:t>How could the research skills I learn today be used in a work place setting? Give examples</a:t>
            </a:r>
            <a:endParaRPr sz="2000" dirty="0"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7013" y="2048564"/>
            <a:ext cx="2452688" cy="3412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93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72027" y="489712"/>
            <a:ext cx="3796665" cy="695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70" dirty="0"/>
              <a:t>Your </a:t>
            </a:r>
            <a:r>
              <a:rPr spc="-15" dirty="0"/>
              <a:t>first</a:t>
            </a:r>
            <a:r>
              <a:rPr spc="-5" dirty="0"/>
              <a:t> </a:t>
            </a:r>
            <a:r>
              <a:rPr spc="-20" dirty="0"/>
              <a:t>blog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4294967295"/>
          </p:nvPr>
        </p:nvSpPr>
        <p:spPr>
          <a:xfrm>
            <a:off x="12015788" y="6469063"/>
            <a:ext cx="176212" cy="307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 defTabSz="914400">
              <a:lnSpc>
                <a:spcPts val="1230"/>
              </a:lnSpc>
            </a:pPr>
            <a:fld id="{81D60167-4931-47E6-BA6A-407CBD079E47}" type="slidenum">
              <a:rPr dirty="0"/>
              <a:pPr marL="25400" defTabSz="914400">
                <a:lnSpc>
                  <a:spcPts val="1230"/>
                </a:lnSpc>
              </a:pPr>
              <a:t>20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800100" y="1607821"/>
            <a:ext cx="10566399" cy="39728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635635" indent="-342900" defTabSz="914400"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25" dirty="0">
                <a:latin typeface="Calibri"/>
                <a:cs typeface="Calibri"/>
              </a:rPr>
              <a:t>(Write </a:t>
            </a:r>
            <a:r>
              <a:rPr sz="3200" dirty="0">
                <a:latin typeface="Calibri"/>
                <a:cs typeface="Calibri"/>
              </a:rPr>
              <a:t>this in </a:t>
            </a:r>
            <a:r>
              <a:rPr sz="3200" spc="-45" dirty="0">
                <a:latin typeface="Calibri"/>
                <a:cs typeface="Calibri"/>
              </a:rPr>
              <a:t>Word </a:t>
            </a:r>
            <a:r>
              <a:rPr sz="3200" spc="-25" dirty="0">
                <a:latin typeface="Calibri"/>
                <a:cs typeface="Calibri"/>
              </a:rPr>
              <a:t>first </a:t>
            </a:r>
            <a:r>
              <a:rPr sz="3200" spc="-5" dirty="0">
                <a:latin typeface="Calibri"/>
                <a:cs typeface="Calibri"/>
              </a:rPr>
              <a:t>then </a:t>
            </a:r>
            <a:r>
              <a:rPr sz="3200" spc="-10" dirty="0">
                <a:latin typeface="Calibri"/>
                <a:cs typeface="Calibri"/>
              </a:rPr>
              <a:t>copy </a:t>
            </a:r>
            <a:r>
              <a:rPr sz="3200" dirty="0">
                <a:latin typeface="Calibri"/>
                <a:cs typeface="Calibri"/>
              </a:rPr>
              <a:t>and  </a:t>
            </a:r>
            <a:r>
              <a:rPr sz="3200" spc="-10" dirty="0">
                <a:latin typeface="Calibri"/>
                <a:cs typeface="Calibri"/>
              </a:rPr>
              <a:t>paste…)</a:t>
            </a:r>
            <a:endParaRPr sz="3200" dirty="0">
              <a:latin typeface="Calibri"/>
              <a:cs typeface="Calibri"/>
            </a:endParaRPr>
          </a:p>
          <a:p>
            <a:pPr marL="355600" indent="-342900" defTabSz="914400">
              <a:spcBef>
                <a:spcPts val="75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spc="-10" dirty="0">
                <a:latin typeface="Calibri"/>
                <a:cs typeface="Calibri"/>
              </a:rPr>
              <a:t>Introduce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yourself</a:t>
            </a:r>
            <a:endParaRPr sz="3200" dirty="0">
              <a:latin typeface="Calibri"/>
              <a:cs typeface="Calibri"/>
            </a:endParaRPr>
          </a:p>
          <a:p>
            <a:pPr marL="447675" indent="-434975" defTabSz="914400">
              <a:spcBef>
                <a:spcPts val="795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3200" spc="-10" dirty="0">
                <a:latin typeface="Calibri"/>
                <a:cs typeface="Calibri"/>
              </a:rPr>
              <a:t>Brief background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information</a:t>
            </a:r>
            <a:endParaRPr sz="3200" dirty="0">
              <a:latin typeface="Calibri"/>
              <a:cs typeface="Calibri"/>
            </a:endParaRPr>
          </a:p>
          <a:p>
            <a:pPr marL="447675" indent="-434975" defTabSz="914400">
              <a:spcBef>
                <a:spcPts val="760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3200" spc="-20" dirty="0">
                <a:latin typeface="Calibri"/>
                <a:cs typeface="Calibri"/>
              </a:rPr>
              <a:t>State why </a:t>
            </a:r>
            <a:r>
              <a:rPr sz="3200" spc="-15" dirty="0">
                <a:latin typeface="Calibri"/>
                <a:cs typeface="Calibri"/>
              </a:rPr>
              <a:t>you are </a:t>
            </a:r>
            <a:r>
              <a:rPr sz="3200" dirty="0">
                <a:latin typeface="Calibri"/>
                <a:cs typeface="Calibri"/>
              </a:rPr>
              <a:t>on the</a:t>
            </a:r>
            <a:r>
              <a:rPr sz="3200" spc="6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course</a:t>
            </a:r>
            <a:endParaRPr sz="3200" dirty="0">
              <a:latin typeface="Calibri"/>
              <a:cs typeface="Calibri"/>
            </a:endParaRPr>
          </a:p>
          <a:p>
            <a:pPr marL="447675" indent="-434975" defTabSz="914400">
              <a:spcBef>
                <a:spcPts val="760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3200" spc="-5" dirty="0">
                <a:latin typeface="Calibri"/>
                <a:cs typeface="Calibri"/>
              </a:rPr>
              <a:t>What </a:t>
            </a:r>
            <a:r>
              <a:rPr sz="3200" spc="-15" dirty="0">
                <a:latin typeface="Calibri"/>
                <a:cs typeface="Calibri"/>
              </a:rPr>
              <a:t>you </a:t>
            </a:r>
            <a:r>
              <a:rPr sz="3200" dirty="0">
                <a:latin typeface="Calibri"/>
                <a:cs typeface="Calibri"/>
              </a:rPr>
              <a:t>hope </a:t>
            </a:r>
            <a:r>
              <a:rPr sz="3200" spc="-15" dirty="0">
                <a:latin typeface="Calibri"/>
                <a:cs typeface="Calibri"/>
              </a:rPr>
              <a:t>to </a:t>
            </a:r>
            <a:r>
              <a:rPr sz="3200" spc="-5" dirty="0">
                <a:latin typeface="Calibri"/>
                <a:cs typeface="Calibri"/>
              </a:rPr>
              <a:t>learn </a:t>
            </a:r>
            <a:r>
              <a:rPr sz="3200" spc="-20" dirty="0">
                <a:latin typeface="Calibri"/>
                <a:cs typeface="Calibri"/>
              </a:rPr>
              <a:t>from </a:t>
            </a:r>
            <a:r>
              <a:rPr sz="3200" dirty="0">
                <a:latin typeface="Calibri"/>
                <a:cs typeface="Calibri"/>
              </a:rPr>
              <a:t>this</a:t>
            </a:r>
            <a:r>
              <a:rPr sz="3200" spc="3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module</a:t>
            </a:r>
          </a:p>
          <a:p>
            <a:pPr marL="447675" indent="-434975" defTabSz="914400">
              <a:spcBef>
                <a:spcPts val="760"/>
              </a:spcBef>
              <a:buFont typeface="Arial"/>
              <a:buChar char="•"/>
              <a:tabLst>
                <a:tab pos="447040" algn="l"/>
                <a:tab pos="447675" algn="l"/>
              </a:tabLst>
            </a:pPr>
            <a:r>
              <a:rPr sz="3200" spc="-5" dirty="0">
                <a:latin typeface="Calibri"/>
                <a:cs typeface="Calibri"/>
              </a:rPr>
              <a:t>What </a:t>
            </a:r>
            <a:r>
              <a:rPr sz="3200" spc="-15" dirty="0">
                <a:latin typeface="Calibri"/>
                <a:cs typeface="Calibri"/>
              </a:rPr>
              <a:t>you </a:t>
            </a:r>
            <a:r>
              <a:rPr sz="3200" spc="-20" dirty="0">
                <a:latin typeface="Calibri"/>
                <a:cs typeface="Calibri"/>
              </a:rPr>
              <a:t>have </a:t>
            </a:r>
            <a:r>
              <a:rPr sz="3200" spc="-10" dirty="0" smtClean="0">
                <a:latin typeface="Calibri"/>
                <a:cs typeface="Calibri"/>
              </a:rPr>
              <a:t>learnt</a:t>
            </a:r>
            <a:r>
              <a:rPr lang="en-GB" sz="3200" spc="-10" dirty="0" smtClean="0">
                <a:latin typeface="Calibri"/>
                <a:cs typeface="Calibri"/>
              </a:rPr>
              <a:t> in todays session and its relevance in work place setting </a:t>
            </a:r>
            <a:endParaRPr lang="en-GB" sz="3200" spc="-25" dirty="0" smtClean="0">
              <a:latin typeface="Calibri"/>
              <a:cs typeface="Calibri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83299" y="66167"/>
            <a:ext cx="2962275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98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 smtClean="0"/>
              <a:t>Digital Skills</a:t>
            </a:r>
            <a:endParaRPr lang="cy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 dirty="0" smtClean="0"/>
              <a:t>The following is a very useful basic introduction to computers:</a:t>
            </a:r>
          </a:p>
          <a:p>
            <a:endParaRPr lang="cy-GB" dirty="0" smtClean="0"/>
          </a:p>
          <a:p>
            <a:pPr>
              <a:buNone/>
            </a:pPr>
            <a:r>
              <a:rPr lang="cy-GB" dirty="0" smtClean="0"/>
              <a:t>	http://www.fulco.lib.in.us/wp-content/uploads/2015/06/BC01-Computer-Basics-101.pdf</a:t>
            </a:r>
            <a:endParaRPr lang="cy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>
              <a:defRPr/>
            </a:pPr>
            <a:fld id="{198FFD23-A562-4633-A2B6-B3E5DF7E1AF8}" type="slidenum">
              <a:rPr lang="en-GB"/>
              <a:pPr defTabSz="914400"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0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796</Words>
  <Application>Microsoft Office PowerPoint</Application>
  <PresentationFormat>Widescreen</PresentationFormat>
  <Paragraphs>138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Arial</vt:lpstr>
      <vt:lpstr>Arial Rounded MT Bold</vt:lpstr>
      <vt:lpstr>Calibri</vt:lpstr>
      <vt:lpstr>Century Gothic</vt:lpstr>
      <vt:lpstr>Corbel</vt:lpstr>
      <vt:lpstr>Times New Roman</vt:lpstr>
      <vt:lpstr>Trebuchet MS</vt:lpstr>
      <vt:lpstr>Wingdings 3</vt:lpstr>
      <vt:lpstr>Ion</vt:lpstr>
      <vt:lpstr>Digital &amp; Research Skills</vt:lpstr>
      <vt:lpstr>Module Introduction</vt:lpstr>
      <vt:lpstr>Objectives of session:</vt:lpstr>
      <vt:lpstr>Assignment Overview</vt:lpstr>
      <vt:lpstr>Module Content</vt:lpstr>
      <vt:lpstr>Module Content</vt:lpstr>
      <vt:lpstr>What are Digital Sill and why are they Important?</vt:lpstr>
      <vt:lpstr>What are are Research Skills and why are they Important?</vt:lpstr>
      <vt:lpstr>Secondary Research</vt:lpstr>
      <vt:lpstr>Primary Research</vt:lpstr>
      <vt:lpstr>Questionnaires</vt:lpstr>
      <vt:lpstr>Interviews</vt:lpstr>
      <vt:lpstr>Questionnaire or Interview?</vt:lpstr>
      <vt:lpstr>Sampling</vt:lpstr>
      <vt:lpstr>Ethical Handling of Data</vt:lpstr>
      <vt:lpstr>Blogs</vt:lpstr>
      <vt:lpstr>Assignment</vt:lpstr>
      <vt:lpstr>Blogs</vt:lpstr>
      <vt:lpstr>Blogs</vt:lpstr>
      <vt:lpstr>Your first blog</vt:lpstr>
      <vt:lpstr>Digital Skills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&amp; Research Skills</dc:title>
  <dc:creator>Shehla Khan</dc:creator>
  <cp:lastModifiedBy>Shehla Khan</cp:lastModifiedBy>
  <cp:revision>6</cp:revision>
  <dcterms:created xsi:type="dcterms:W3CDTF">2019-01-10T13:46:37Z</dcterms:created>
  <dcterms:modified xsi:type="dcterms:W3CDTF">2019-01-10T15:03:33Z</dcterms:modified>
</cp:coreProperties>
</file>