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Lst>
  <p:sldSz cx="7562850" cy="10688638"/>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534"/>
    <p:restoredTop sz="94673"/>
  </p:normalViewPr>
  <p:slideViewPr>
    <p:cSldViewPr snapToGrid="0" snapToObjects="1">
      <p:cViewPr>
        <p:scale>
          <a:sx n="133" d="100"/>
          <a:sy n="133" d="100"/>
        </p:scale>
        <p:origin x="680" y="14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10/24/26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10/24/26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10/24/26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10/24/26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image" Target="../media/image4.jpg"/><Relationship Id="rId4" Type="http://schemas.openxmlformats.org/officeDocument/2006/relationships/image" Target="../media/image3.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70965"/>
            <a:ext cx="7562088" cy="10689336"/>
          </a:xfrm>
          <a:prstGeom prst="rect">
            <a:avLst/>
          </a:prstGeom>
          <a:solidFill>
            <a:srgbClr val="FAF6F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ounded Rectangle 2"/>
          <p:cNvSpPr/>
          <p:nvPr/>
        </p:nvSpPr>
        <p:spPr>
          <a:xfrm>
            <a:off x="109728" y="109728"/>
            <a:ext cx="7342631" cy="347472"/>
          </a:xfrm>
          <a:prstGeom prst="roundRect">
            <a:avLst/>
          </a:prstGeom>
          <a:solidFill>
            <a:srgbClr val="F0E6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210312" y="162764"/>
            <a:ext cx="7178040" cy="126188"/>
          </a:xfrm>
          <a:prstGeom prst="rect">
            <a:avLst/>
          </a:prstGeom>
          <a:noFill/>
        </p:spPr>
        <p:txBody>
          <a:bodyPr wrap="square" lIns="32004" tIns="13716" rIns="32004" bIns="0">
            <a:spAutoFit/>
          </a:bodyPr>
          <a:lstStyle/>
          <a:p>
            <a:pPr>
              <a:spcAft>
                <a:spcPts val="200"/>
              </a:spcAft>
              <a:defRPr sz="730" b="1" i="0">
                <a:solidFill>
                  <a:srgbClr val="473953"/>
                </a:solidFill>
                <a:latin typeface="Aptos"/>
              </a:defRPr>
            </a:pPr>
            <a:r>
              <a:rPr dirty="0">
                <a:latin typeface="Arial Hebrew Scholar" pitchFamily="2" charset="-79"/>
                <a:cs typeface="Arial Hebrew Scholar" pitchFamily="2" charset="-79"/>
              </a:rPr>
              <a:t>Name: </a:t>
            </a:r>
            <a:r>
              <a:rPr lang="en-GB" dirty="0">
                <a:latin typeface="Arial Hebrew Scholar" pitchFamily="2" charset="-79"/>
                <a:cs typeface="Arial Hebrew Scholar" pitchFamily="2" charset="-79"/>
              </a:rPr>
              <a:t>Renata Boguszewska</a:t>
            </a:r>
            <a:r>
              <a:rPr dirty="0">
                <a:latin typeface="Arial Hebrew Scholar" pitchFamily="2" charset="-79"/>
                <a:cs typeface="Arial Hebrew Scholar" pitchFamily="2" charset="-79"/>
              </a:rPr>
              <a:t>   Student </a:t>
            </a:r>
            <a:r>
              <a:rPr lang="en-GB" dirty="0">
                <a:latin typeface="Arial Hebrew Scholar" pitchFamily="2" charset="-79"/>
                <a:cs typeface="Arial Hebrew Scholar" pitchFamily="2" charset="-79"/>
              </a:rPr>
              <a:t>ID:2429482</a:t>
            </a:r>
            <a:r>
              <a:rPr dirty="0">
                <a:latin typeface="Arial Hebrew Scholar" pitchFamily="2" charset="-79"/>
                <a:cs typeface="Arial Hebrew Scholar" pitchFamily="2" charset="-79"/>
              </a:rPr>
              <a:t>      Module: LCLM 5006 – Developing Emotional Intelligence Skills</a:t>
            </a:r>
          </a:p>
        </p:txBody>
      </p:sp>
      <p:sp>
        <p:nvSpPr>
          <p:cNvPr id="5" name="TextBox 4"/>
          <p:cNvSpPr txBox="1"/>
          <p:nvPr/>
        </p:nvSpPr>
        <p:spPr>
          <a:xfrm>
            <a:off x="210312" y="310896"/>
            <a:ext cx="7132320" cy="118872"/>
          </a:xfrm>
          <a:prstGeom prst="rect">
            <a:avLst/>
          </a:prstGeom>
          <a:noFill/>
        </p:spPr>
        <p:txBody>
          <a:bodyPr wrap="square" lIns="32004" tIns="13716" rIns="32004" bIns="0">
            <a:spAutoFit/>
          </a:bodyPr>
          <a:lstStyle/>
          <a:p>
            <a:pPr>
              <a:spcAft>
                <a:spcPts val="200"/>
              </a:spcAft>
              <a:defRPr sz="670" b="0" i="0">
                <a:solidFill>
                  <a:srgbClr val="473953"/>
                </a:solidFill>
                <a:latin typeface="Aptos"/>
              </a:defRPr>
            </a:pPr>
            <a:r>
              <a:rPr dirty="0"/>
              <a:t>Lecturer: </a:t>
            </a:r>
            <a:r>
              <a:rPr lang="en-GB" dirty="0"/>
              <a:t>Nishi Ramsurrun</a:t>
            </a:r>
            <a:r>
              <a:rPr dirty="0"/>
              <a:t>        Assignment: Individual Academic Poster</a:t>
            </a:r>
          </a:p>
        </p:txBody>
      </p:sp>
      <p:sp>
        <p:nvSpPr>
          <p:cNvPr id="6" name="Rounded Rectangle 5"/>
          <p:cNvSpPr/>
          <p:nvPr/>
        </p:nvSpPr>
        <p:spPr>
          <a:xfrm>
            <a:off x="109728" y="502920"/>
            <a:ext cx="7342631" cy="1572768"/>
          </a:xfrm>
          <a:prstGeom prst="roundRect">
            <a:avLst/>
          </a:prstGeom>
          <a:solidFill>
            <a:srgbClr val="E8D6E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7" name="Picture 6" descr="lav_5.jpg"/>
          <p:cNvPicPr>
            <a:picLocks noChangeAspect="1"/>
          </p:cNvPicPr>
          <p:nvPr/>
        </p:nvPicPr>
        <p:blipFill>
          <a:blip r:embed="rId2"/>
          <a:stretch>
            <a:fillRect/>
          </a:stretch>
        </p:blipFill>
        <p:spPr>
          <a:xfrm>
            <a:off x="155448" y="548640"/>
            <a:ext cx="1847088" cy="1463040"/>
          </a:xfrm>
          <a:prstGeom prst="rect">
            <a:avLst/>
          </a:prstGeom>
        </p:spPr>
      </p:pic>
      <p:pic>
        <p:nvPicPr>
          <p:cNvPr id="9" name="Picture 8" descr="lav_7.jpg"/>
          <p:cNvPicPr>
            <a:picLocks noChangeAspect="1"/>
          </p:cNvPicPr>
          <p:nvPr/>
        </p:nvPicPr>
        <p:blipFill>
          <a:blip r:embed="rId3"/>
          <a:stretch>
            <a:fillRect/>
          </a:stretch>
        </p:blipFill>
        <p:spPr>
          <a:xfrm>
            <a:off x="6057899" y="585216"/>
            <a:ext cx="1271016" cy="1452693"/>
          </a:xfrm>
          <a:prstGeom prst="rect">
            <a:avLst/>
          </a:prstGeom>
        </p:spPr>
      </p:pic>
      <p:sp>
        <p:nvSpPr>
          <p:cNvPr id="10" name="TextBox 9"/>
          <p:cNvSpPr txBox="1"/>
          <p:nvPr/>
        </p:nvSpPr>
        <p:spPr>
          <a:xfrm>
            <a:off x="2048256" y="630936"/>
            <a:ext cx="4187952" cy="475488"/>
          </a:xfrm>
          <a:prstGeom prst="rect">
            <a:avLst/>
          </a:prstGeom>
          <a:noFill/>
        </p:spPr>
        <p:txBody>
          <a:bodyPr wrap="square" lIns="32004" tIns="13716" rIns="32004" bIns="0">
            <a:spAutoFit/>
          </a:bodyPr>
          <a:lstStyle/>
          <a:p>
            <a:pPr>
              <a:spcAft>
                <a:spcPts val="200"/>
              </a:spcAft>
              <a:defRPr sz="2500" b="1" i="1">
                <a:solidFill>
                  <a:srgbClr val="42264F"/>
                </a:solidFill>
                <a:latin typeface="Georgia"/>
              </a:defRPr>
            </a:pPr>
            <a:r>
              <a:t>Emotional Intelligence</a:t>
            </a:r>
          </a:p>
        </p:txBody>
      </p:sp>
      <p:sp>
        <p:nvSpPr>
          <p:cNvPr id="11" name="TextBox 10"/>
          <p:cNvSpPr txBox="1"/>
          <p:nvPr/>
        </p:nvSpPr>
        <p:spPr>
          <a:xfrm>
            <a:off x="2231136" y="1078992"/>
            <a:ext cx="3703320" cy="347472"/>
          </a:xfrm>
          <a:prstGeom prst="rect">
            <a:avLst/>
          </a:prstGeom>
          <a:noFill/>
        </p:spPr>
        <p:txBody>
          <a:bodyPr wrap="square" lIns="32004" tIns="13716" rIns="32004" bIns="0">
            <a:spAutoFit/>
          </a:bodyPr>
          <a:lstStyle/>
          <a:p>
            <a:pPr>
              <a:spcAft>
                <a:spcPts val="200"/>
              </a:spcAft>
              <a:defRPr sz="1800" b="0" i="1">
                <a:solidFill>
                  <a:srgbClr val="634176"/>
                </a:solidFill>
                <a:latin typeface="Georgia"/>
              </a:defRPr>
            </a:pPr>
            <a:r>
              <a:t>for a Balanced Life</a:t>
            </a:r>
          </a:p>
        </p:txBody>
      </p:sp>
      <p:sp>
        <p:nvSpPr>
          <p:cNvPr id="12" name="TextBox 11"/>
          <p:cNvSpPr txBox="1"/>
          <p:nvPr/>
        </p:nvSpPr>
        <p:spPr>
          <a:xfrm>
            <a:off x="2139696" y="1463040"/>
            <a:ext cx="4014215" cy="210312"/>
          </a:xfrm>
          <a:prstGeom prst="rect">
            <a:avLst/>
          </a:prstGeom>
          <a:noFill/>
        </p:spPr>
        <p:txBody>
          <a:bodyPr wrap="square" lIns="32004" tIns="13716" rIns="32004" bIns="0">
            <a:spAutoFit/>
          </a:bodyPr>
          <a:lstStyle/>
          <a:p>
            <a:pPr>
              <a:spcAft>
                <a:spcPts val="200"/>
              </a:spcAft>
              <a:defRPr sz="1000" b="1" i="1">
                <a:solidFill>
                  <a:srgbClr val="654D73"/>
                </a:solidFill>
                <a:latin typeface="Georgia"/>
              </a:defRPr>
            </a:pPr>
            <a:r>
              <a:t>Same heart. Many roles. One incredible me.</a:t>
            </a:r>
          </a:p>
        </p:txBody>
      </p:sp>
      <p:sp>
        <p:nvSpPr>
          <p:cNvPr id="13" name="TextBox 12"/>
          <p:cNvSpPr txBox="1"/>
          <p:nvPr/>
        </p:nvSpPr>
        <p:spPr>
          <a:xfrm>
            <a:off x="2148840" y="1700784"/>
            <a:ext cx="4005072" cy="292608"/>
          </a:xfrm>
          <a:prstGeom prst="rect">
            <a:avLst/>
          </a:prstGeom>
          <a:noFill/>
        </p:spPr>
        <p:txBody>
          <a:bodyPr wrap="square" lIns="32004" tIns="13716" rIns="32004" bIns="0">
            <a:spAutoFit/>
          </a:bodyPr>
          <a:lstStyle/>
          <a:p>
            <a:pPr>
              <a:spcAft>
                <a:spcPts val="200"/>
              </a:spcAft>
              <a:defRPr sz="860" b="0" i="1">
                <a:solidFill>
                  <a:srgbClr val="5E3B68"/>
                </a:solidFill>
                <a:latin typeface="Georgia"/>
              </a:defRPr>
            </a:pPr>
            <a:r>
              <a:t>“I am not just surviving — I am learning, growing and creating the life I want.”</a:t>
            </a:r>
          </a:p>
        </p:txBody>
      </p:sp>
      <p:sp>
        <p:nvSpPr>
          <p:cNvPr id="14" name="Rounded Rectangle 13"/>
          <p:cNvSpPr/>
          <p:nvPr/>
        </p:nvSpPr>
        <p:spPr>
          <a:xfrm>
            <a:off x="109728" y="2139696"/>
            <a:ext cx="2286000" cy="1728216"/>
          </a:xfrm>
          <a:prstGeom prst="roundRect">
            <a:avLst/>
          </a:prstGeom>
          <a:solidFill>
            <a:srgbClr val="FBE9F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ounded Rectangle 14"/>
          <p:cNvSpPr/>
          <p:nvPr/>
        </p:nvSpPr>
        <p:spPr>
          <a:xfrm>
            <a:off x="2459736" y="2176272"/>
            <a:ext cx="2660904" cy="1728216"/>
          </a:xfrm>
          <a:prstGeom prst="roundRect">
            <a:avLst/>
          </a:prstGeom>
          <a:solidFill>
            <a:srgbClr val="E9EFF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ounded Rectangle 15"/>
          <p:cNvSpPr/>
          <p:nvPr/>
        </p:nvSpPr>
        <p:spPr>
          <a:xfrm>
            <a:off x="5202936" y="2139696"/>
            <a:ext cx="2249424" cy="1728216"/>
          </a:xfrm>
          <a:prstGeom prst="roundRect">
            <a:avLst/>
          </a:prstGeom>
          <a:solidFill>
            <a:srgbClr val="EBF4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201168" y="2185416"/>
            <a:ext cx="2103120" cy="338328"/>
          </a:xfrm>
          <a:prstGeom prst="rect">
            <a:avLst/>
          </a:prstGeom>
          <a:noFill/>
        </p:spPr>
        <p:txBody>
          <a:bodyPr wrap="square" lIns="32004" tIns="13716" rIns="32004" bIns="0">
            <a:spAutoFit/>
          </a:bodyPr>
          <a:lstStyle/>
          <a:p>
            <a:pPr>
              <a:spcAft>
                <a:spcPts val="200"/>
              </a:spcAft>
              <a:defRPr sz="1400" b="1" i="1">
                <a:solidFill>
                  <a:srgbClr val="A94E86"/>
                </a:solidFill>
                <a:latin typeface="Georgia"/>
              </a:defRPr>
            </a:pPr>
            <a:r>
              <a:rPr dirty="0"/>
              <a:t>Introduction ♡</a:t>
            </a:r>
          </a:p>
        </p:txBody>
      </p:sp>
      <p:sp>
        <p:nvSpPr>
          <p:cNvPr id="18" name="TextBox 17"/>
          <p:cNvSpPr txBox="1"/>
          <p:nvPr/>
        </p:nvSpPr>
        <p:spPr>
          <a:xfrm>
            <a:off x="201168" y="2560319"/>
            <a:ext cx="2103120" cy="1031311"/>
          </a:xfrm>
          <a:prstGeom prst="rect">
            <a:avLst/>
          </a:prstGeom>
          <a:noFill/>
        </p:spPr>
        <p:txBody>
          <a:bodyPr wrap="square" lIns="32004" tIns="13716" rIns="32004" bIns="0">
            <a:spAutoFit/>
          </a:bodyPr>
          <a:lstStyle/>
          <a:p>
            <a:pPr>
              <a:spcAft>
                <a:spcPts val="200"/>
              </a:spcAft>
              <a:defRPr sz="810" b="0" i="0">
                <a:solidFill>
                  <a:srgbClr val="29314D"/>
                </a:solidFill>
                <a:latin typeface="Aptos"/>
              </a:defRPr>
            </a:pPr>
            <a:r>
              <a:rPr dirty="0"/>
              <a:t>I am a mum of five, a working professional, a student, a homemaker and someone who loves helping others. Life can feel overwhelming, but it is also full of love, purpose and opportunities to grow. Emotional intelligence helps me understand my feelings, manage my energy and make better decisions for myself and my family.</a:t>
            </a:r>
          </a:p>
        </p:txBody>
      </p:sp>
      <p:sp>
        <p:nvSpPr>
          <p:cNvPr id="19" name="TextBox 18"/>
          <p:cNvSpPr txBox="1"/>
          <p:nvPr/>
        </p:nvSpPr>
        <p:spPr>
          <a:xfrm>
            <a:off x="201168" y="3538728"/>
            <a:ext cx="2084831" cy="260071"/>
          </a:xfrm>
          <a:prstGeom prst="rect">
            <a:avLst/>
          </a:prstGeom>
          <a:noFill/>
        </p:spPr>
        <p:txBody>
          <a:bodyPr wrap="square" lIns="32004" tIns="13716" rIns="32004" bIns="0">
            <a:spAutoFit/>
          </a:bodyPr>
          <a:lstStyle/>
          <a:p>
            <a:pPr>
              <a:spcAft>
                <a:spcPts val="200"/>
              </a:spcAft>
              <a:defRPr sz="800" b="0" i="1">
                <a:solidFill>
                  <a:srgbClr val="92547E"/>
                </a:solidFill>
                <a:latin typeface="Georgia"/>
              </a:defRPr>
            </a:pPr>
            <a:r>
              <a:rPr lang="en-GB" dirty="0"/>
              <a:t>My emotions are real, but they don’t have to control my decision</a:t>
            </a:r>
            <a:endParaRPr dirty="0"/>
          </a:p>
        </p:txBody>
      </p:sp>
      <p:sp>
        <p:nvSpPr>
          <p:cNvPr id="20" name="TextBox 19"/>
          <p:cNvSpPr txBox="1"/>
          <p:nvPr/>
        </p:nvSpPr>
        <p:spPr>
          <a:xfrm>
            <a:off x="2560320" y="2185416"/>
            <a:ext cx="2395728" cy="338328"/>
          </a:xfrm>
          <a:prstGeom prst="rect">
            <a:avLst/>
          </a:prstGeom>
          <a:noFill/>
        </p:spPr>
        <p:txBody>
          <a:bodyPr wrap="square" lIns="32004" tIns="13716" rIns="32004" bIns="0">
            <a:spAutoFit/>
          </a:bodyPr>
          <a:lstStyle/>
          <a:p>
            <a:pPr>
              <a:spcAft>
                <a:spcPts val="200"/>
              </a:spcAft>
              <a:defRPr sz="1400" b="1" i="1">
                <a:solidFill>
                  <a:srgbClr val="62749C"/>
                </a:solidFill>
                <a:latin typeface="Georgia"/>
              </a:defRPr>
            </a:pPr>
            <a:r>
              <a:t>Method</a:t>
            </a:r>
          </a:p>
        </p:txBody>
      </p:sp>
      <p:sp>
        <p:nvSpPr>
          <p:cNvPr id="22" name="TextBox 21"/>
          <p:cNvSpPr txBox="1"/>
          <p:nvPr/>
        </p:nvSpPr>
        <p:spPr>
          <a:xfrm>
            <a:off x="2487168" y="2432304"/>
            <a:ext cx="2624328" cy="1631729"/>
          </a:xfrm>
          <a:prstGeom prst="rect">
            <a:avLst/>
          </a:prstGeom>
          <a:noFill/>
        </p:spPr>
        <p:txBody>
          <a:bodyPr wrap="square" lIns="32004" tIns="13716" rIns="32004" bIns="0">
            <a:spAutoFit/>
          </a:bodyPr>
          <a:lstStyle/>
          <a:p>
            <a:pPr>
              <a:spcAft>
                <a:spcPts val="200"/>
              </a:spcAft>
              <a:defRPr sz="765" b="0" i="0">
                <a:solidFill>
                  <a:srgbClr val="29314D"/>
                </a:solidFill>
                <a:latin typeface="Aptos"/>
              </a:defRPr>
            </a:pPr>
            <a:endParaRPr lang="en-GB" dirty="0"/>
          </a:p>
          <a:p>
            <a:pPr>
              <a:spcAft>
                <a:spcPts val="200"/>
              </a:spcAft>
              <a:defRPr sz="765" b="0" i="0">
                <a:solidFill>
                  <a:srgbClr val="29314D"/>
                </a:solidFill>
                <a:latin typeface="Aptos"/>
              </a:defRPr>
            </a:pPr>
            <a:r>
              <a:rPr lang="en-GB" dirty="0"/>
              <a:t>My own experience</a:t>
            </a:r>
          </a:p>
          <a:p>
            <a:pPr>
              <a:spcAft>
                <a:spcPts val="200"/>
              </a:spcAft>
              <a:defRPr sz="765" b="0" i="0">
                <a:solidFill>
                  <a:srgbClr val="29314D"/>
                </a:solidFill>
                <a:latin typeface="Aptos"/>
              </a:defRPr>
            </a:pPr>
            <a:r>
              <a:rPr dirty="0"/>
              <a:t>Reflected on my </a:t>
            </a:r>
            <a:r>
              <a:rPr lang="en-GB" dirty="0"/>
              <a:t>daily life, challenges, fillings and what helps me grow</a:t>
            </a:r>
            <a:endParaRPr dirty="0"/>
          </a:p>
          <a:p>
            <a:pPr>
              <a:spcAft>
                <a:spcPts val="200"/>
              </a:spcAft>
              <a:defRPr sz="765" b="0" i="0">
                <a:solidFill>
                  <a:srgbClr val="29314D"/>
                </a:solidFill>
                <a:latin typeface="Aptos"/>
              </a:defRPr>
            </a:pPr>
            <a:r>
              <a:rPr lang="en-GB" dirty="0"/>
              <a:t>Asking family</a:t>
            </a:r>
          </a:p>
          <a:p>
            <a:pPr>
              <a:spcAft>
                <a:spcPts val="200"/>
              </a:spcAft>
              <a:defRPr sz="765" b="0" i="0">
                <a:solidFill>
                  <a:srgbClr val="29314D"/>
                </a:solidFill>
                <a:latin typeface="Aptos"/>
              </a:defRPr>
            </a:pPr>
            <a:r>
              <a:rPr lang="en-GB" dirty="0"/>
              <a:t>Talking to my husband, children and close family members about  their perspective support and advice</a:t>
            </a:r>
          </a:p>
          <a:p>
            <a:pPr>
              <a:spcAft>
                <a:spcPts val="200"/>
              </a:spcAft>
              <a:defRPr sz="765" b="0" i="0">
                <a:solidFill>
                  <a:srgbClr val="29314D"/>
                </a:solidFill>
                <a:latin typeface="Aptos"/>
              </a:defRPr>
            </a:pPr>
            <a:r>
              <a:rPr lang="en-GB" dirty="0"/>
              <a:t>Internet</a:t>
            </a:r>
          </a:p>
          <a:p>
            <a:pPr>
              <a:spcAft>
                <a:spcPts val="200"/>
              </a:spcAft>
              <a:defRPr sz="765" b="0" i="0">
                <a:solidFill>
                  <a:srgbClr val="29314D"/>
                </a:solidFill>
                <a:latin typeface="Aptos"/>
              </a:defRPr>
            </a:pPr>
            <a:r>
              <a:rPr lang="en-GB" dirty="0"/>
              <a:t>Reading trusted websites, academic articles and wellbeing resources</a:t>
            </a:r>
          </a:p>
          <a:p>
            <a:pPr>
              <a:spcAft>
                <a:spcPts val="200"/>
              </a:spcAft>
              <a:defRPr sz="765" b="0" i="0">
                <a:solidFill>
                  <a:srgbClr val="29314D"/>
                </a:solidFill>
                <a:latin typeface="Aptos"/>
              </a:defRPr>
            </a:pPr>
            <a:endParaRPr dirty="0"/>
          </a:p>
          <a:p>
            <a:pPr>
              <a:spcAft>
                <a:spcPts val="200"/>
              </a:spcAft>
              <a:defRPr sz="765" b="0" i="0">
                <a:solidFill>
                  <a:srgbClr val="29314D"/>
                </a:solidFill>
                <a:latin typeface="Aptos"/>
              </a:defRPr>
            </a:pPr>
            <a:endParaRPr dirty="0"/>
          </a:p>
        </p:txBody>
      </p:sp>
      <p:sp>
        <p:nvSpPr>
          <p:cNvPr id="23" name="TextBox 22"/>
          <p:cNvSpPr txBox="1"/>
          <p:nvPr/>
        </p:nvSpPr>
        <p:spPr>
          <a:xfrm>
            <a:off x="5285232" y="2185416"/>
            <a:ext cx="2039112" cy="338328"/>
          </a:xfrm>
          <a:prstGeom prst="rect">
            <a:avLst/>
          </a:prstGeom>
          <a:noFill/>
        </p:spPr>
        <p:txBody>
          <a:bodyPr wrap="square" lIns="32004" tIns="13716" rIns="32004" bIns="0">
            <a:spAutoFit/>
          </a:bodyPr>
          <a:lstStyle/>
          <a:p>
            <a:pPr>
              <a:spcAft>
                <a:spcPts val="200"/>
              </a:spcAft>
              <a:defRPr sz="1180" b="1" i="1">
                <a:solidFill>
                  <a:srgbClr val="648475"/>
                </a:solidFill>
                <a:latin typeface="Georgia"/>
              </a:defRPr>
            </a:pPr>
            <a:r>
              <a:t>What I love &amp; what helps me</a:t>
            </a:r>
          </a:p>
        </p:txBody>
      </p:sp>
      <p:sp>
        <p:nvSpPr>
          <p:cNvPr id="24" name="TextBox 23"/>
          <p:cNvSpPr txBox="1"/>
          <p:nvPr/>
        </p:nvSpPr>
        <p:spPr>
          <a:xfrm>
            <a:off x="5303520" y="2560320"/>
            <a:ext cx="2029968" cy="1072601"/>
          </a:xfrm>
          <a:prstGeom prst="rect">
            <a:avLst/>
          </a:prstGeom>
          <a:noFill/>
        </p:spPr>
        <p:txBody>
          <a:bodyPr wrap="square" lIns="32004" tIns="13716" rIns="32004" bIns="0">
            <a:spAutoFit/>
          </a:bodyPr>
          <a:lstStyle/>
          <a:p>
            <a:pPr>
              <a:spcAft>
                <a:spcPts val="200"/>
              </a:spcAft>
              <a:defRPr sz="840" b="0" i="0">
                <a:solidFill>
                  <a:srgbClr val="29314D"/>
                </a:solidFill>
                <a:latin typeface="Aptos"/>
              </a:defRPr>
            </a:pPr>
            <a:r>
              <a:rPr dirty="0"/>
              <a:t>♡ Tea and quiet time</a:t>
            </a:r>
          </a:p>
          <a:p>
            <a:pPr>
              <a:spcAft>
                <a:spcPts val="200"/>
              </a:spcAft>
              <a:defRPr sz="840" b="0" i="0">
                <a:solidFill>
                  <a:srgbClr val="29314D"/>
                </a:solidFill>
                <a:latin typeface="Aptos"/>
              </a:defRPr>
            </a:pPr>
            <a:r>
              <a:rPr dirty="0"/>
              <a:t>♡ My five children and family</a:t>
            </a:r>
          </a:p>
          <a:p>
            <a:pPr>
              <a:spcAft>
                <a:spcPts val="200"/>
              </a:spcAft>
              <a:defRPr sz="840" b="0" i="0">
                <a:solidFill>
                  <a:srgbClr val="29314D"/>
                </a:solidFill>
                <a:latin typeface="Aptos"/>
              </a:defRPr>
            </a:pPr>
            <a:r>
              <a:rPr dirty="0"/>
              <a:t>♡ Beach, sunshine and travel</a:t>
            </a:r>
          </a:p>
          <a:p>
            <a:pPr>
              <a:spcAft>
                <a:spcPts val="200"/>
              </a:spcAft>
              <a:defRPr sz="840" b="0" i="0">
                <a:solidFill>
                  <a:srgbClr val="29314D"/>
                </a:solidFill>
                <a:latin typeface="Aptos"/>
              </a:defRPr>
            </a:pPr>
            <a:r>
              <a:rPr dirty="0"/>
              <a:t>♡ Dancing and music!</a:t>
            </a:r>
          </a:p>
          <a:p>
            <a:pPr>
              <a:spcAft>
                <a:spcPts val="200"/>
              </a:spcAft>
              <a:defRPr sz="840" b="0" i="0">
                <a:solidFill>
                  <a:srgbClr val="29314D"/>
                </a:solidFill>
                <a:latin typeface="Aptos"/>
              </a:defRPr>
            </a:pPr>
            <a:r>
              <a:rPr dirty="0"/>
              <a:t>♡ My cats and helping others</a:t>
            </a:r>
          </a:p>
          <a:p>
            <a:pPr>
              <a:spcAft>
                <a:spcPts val="200"/>
              </a:spcAft>
              <a:defRPr sz="840" b="0" i="0">
                <a:solidFill>
                  <a:srgbClr val="29314D"/>
                </a:solidFill>
                <a:latin typeface="Aptos"/>
              </a:defRPr>
            </a:pPr>
            <a:r>
              <a:rPr dirty="0"/>
              <a:t>♡ Spa days and self-care</a:t>
            </a:r>
          </a:p>
          <a:p>
            <a:pPr>
              <a:spcAft>
                <a:spcPts val="200"/>
              </a:spcAft>
              <a:defRPr sz="840" b="0" i="0">
                <a:solidFill>
                  <a:srgbClr val="29314D"/>
                </a:solidFill>
                <a:latin typeface="Aptos"/>
              </a:defRPr>
            </a:pPr>
            <a:r>
              <a:rPr dirty="0"/>
              <a:t>♡ </a:t>
            </a:r>
            <a:r>
              <a:rPr lang="en-GB" dirty="0"/>
              <a:t>R</a:t>
            </a:r>
            <a:r>
              <a:rPr dirty="0"/>
              <a:t>e</a:t>
            </a:r>
            <a:r>
              <a:rPr lang="en-GB"/>
              <a:t>flection </a:t>
            </a:r>
            <a:endParaRPr dirty="0"/>
          </a:p>
        </p:txBody>
      </p:sp>
      <p:sp>
        <p:nvSpPr>
          <p:cNvPr id="25" name="Rounded Rectangle 24"/>
          <p:cNvSpPr/>
          <p:nvPr/>
        </p:nvSpPr>
        <p:spPr>
          <a:xfrm>
            <a:off x="109728" y="3950208"/>
            <a:ext cx="2368296" cy="4087368"/>
          </a:xfrm>
          <a:prstGeom prst="roundRect">
            <a:avLst/>
          </a:prstGeom>
          <a:solidFill>
            <a:srgbClr val="E6F5F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Rounded Rectangle 25"/>
          <p:cNvSpPr/>
          <p:nvPr/>
        </p:nvSpPr>
        <p:spPr>
          <a:xfrm>
            <a:off x="2569464" y="3950208"/>
            <a:ext cx="2359152" cy="4087368"/>
          </a:xfrm>
          <a:prstGeom prst="roundRect">
            <a:avLst/>
          </a:prstGeom>
          <a:solidFill>
            <a:srgbClr val="FDEBF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Rounded Rectangle 26"/>
          <p:cNvSpPr/>
          <p:nvPr/>
        </p:nvSpPr>
        <p:spPr>
          <a:xfrm>
            <a:off x="5020056" y="3950208"/>
            <a:ext cx="2432304" cy="4087368"/>
          </a:xfrm>
          <a:prstGeom prst="roundRect">
            <a:avLst/>
          </a:prstGeom>
          <a:solidFill>
            <a:srgbClr val="F0E8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182880" y="4023360"/>
            <a:ext cx="2258568" cy="338328"/>
          </a:xfrm>
          <a:prstGeom prst="rect">
            <a:avLst/>
          </a:prstGeom>
          <a:noFill/>
        </p:spPr>
        <p:txBody>
          <a:bodyPr wrap="square" lIns="32004" tIns="13716" rIns="32004" bIns="0">
            <a:spAutoFit/>
          </a:bodyPr>
          <a:lstStyle/>
          <a:p>
            <a:pPr>
              <a:spcAft>
                <a:spcPts val="200"/>
              </a:spcAft>
              <a:defRPr sz="1230" b="1" i="1">
                <a:solidFill>
                  <a:srgbClr val="327F77"/>
                </a:solidFill>
                <a:latin typeface="Georgia"/>
              </a:defRPr>
            </a:pPr>
            <a:r>
              <a:t>1. Emotional Awareness</a:t>
            </a:r>
          </a:p>
        </p:txBody>
      </p:sp>
      <p:sp>
        <p:nvSpPr>
          <p:cNvPr id="29" name="TextBox 28"/>
          <p:cNvSpPr txBox="1"/>
          <p:nvPr/>
        </p:nvSpPr>
        <p:spPr>
          <a:xfrm>
            <a:off x="201168" y="4416552"/>
            <a:ext cx="2139696" cy="438912"/>
          </a:xfrm>
          <a:prstGeom prst="rect">
            <a:avLst/>
          </a:prstGeom>
          <a:noFill/>
        </p:spPr>
        <p:txBody>
          <a:bodyPr wrap="square" lIns="32004" tIns="13716" rIns="32004" bIns="0">
            <a:spAutoFit/>
          </a:bodyPr>
          <a:lstStyle/>
          <a:p>
            <a:pPr>
              <a:spcAft>
                <a:spcPts val="200"/>
              </a:spcAft>
              <a:defRPr sz="900" b="1" i="0">
                <a:solidFill>
                  <a:srgbClr val="245E59"/>
                </a:solidFill>
                <a:latin typeface="Aptos"/>
              </a:defRPr>
            </a:pPr>
            <a:r>
              <a:t>To what extent do emotions influence my thinking and decisions?</a:t>
            </a:r>
          </a:p>
        </p:txBody>
      </p:sp>
      <p:sp>
        <p:nvSpPr>
          <p:cNvPr id="30" name="TextBox 29"/>
          <p:cNvSpPr txBox="1"/>
          <p:nvPr/>
        </p:nvSpPr>
        <p:spPr>
          <a:xfrm>
            <a:off x="201168" y="4882896"/>
            <a:ext cx="2130552" cy="969264"/>
          </a:xfrm>
          <a:prstGeom prst="rect">
            <a:avLst/>
          </a:prstGeom>
          <a:noFill/>
        </p:spPr>
        <p:txBody>
          <a:bodyPr wrap="square" lIns="32004" tIns="13716" rIns="32004" bIns="0">
            <a:spAutoFit/>
          </a:bodyPr>
          <a:lstStyle/>
          <a:p>
            <a:pPr>
              <a:spcAft>
                <a:spcPts val="200"/>
              </a:spcAft>
              <a:defRPr sz="830" b="0" i="0">
                <a:solidFill>
                  <a:srgbClr val="29314D"/>
                </a:solidFill>
                <a:latin typeface="Aptos"/>
              </a:defRPr>
            </a:pPr>
            <a:r>
              <a:t>My emotions affect my thinking, especially when I am tired, worried or stressed. I can overthink, react quickly or make choices based on how I feel in the moment. Recognising these patterns helps me respond more thoughtfully (Salovey &amp; Mayer, 1990).</a:t>
            </a:r>
          </a:p>
        </p:txBody>
      </p:sp>
      <p:sp>
        <p:nvSpPr>
          <p:cNvPr id="31" name="Rounded Rectangle 30"/>
          <p:cNvSpPr/>
          <p:nvPr/>
        </p:nvSpPr>
        <p:spPr>
          <a:xfrm>
            <a:off x="228600" y="5870448"/>
            <a:ext cx="2057400" cy="457200"/>
          </a:xfrm>
          <a:prstGeom prst="roundRect">
            <a:avLst/>
          </a:prstGeom>
          <a:solidFill>
            <a:srgbClr val="D5ECE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TextBox 31"/>
          <p:cNvSpPr txBox="1"/>
          <p:nvPr/>
        </p:nvSpPr>
        <p:spPr>
          <a:xfrm>
            <a:off x="320040" y="5925312"/>
            <a:ext cx="1874519" cy="290849"/>
          </a:xfrm>
          <a:prstGeom prst="rect">
            <a:avLst/>
          </a:prstGeom>
          <a:noFill/>
        </p:spPr>
        <p:txBody>
          <a:bodyPr wrap="square" lIns="32004" tIns="13716" rIns="32004" bIns="0">
            <a:spAutoFit/>
          </a:bodyPr>
          <a:lstStyle/>
          <a:p>
            <a:pPr>
              <a:spcAft>
                <a:spcPts val="200"/>
              </a:spcAft>
              <a:defRPr sz="900" b="0" i="1">
                <a:solidFill>
                  <a:srgbClr val="327F77"/>
                </a:solidFill>
                <a:latin typeface="Georgia"/>
              </a:defRPr>
            </a:pPr>
            <a:r>
              <a:rPr dirty="0"/>
              <a:t>“I feel </a:t>
            </a:r>
            <a:r>
              <a:rPr lang="en-GB" dirty="0"/>
              <a:t>it , but I don’t have to act on it straight away</a:t>
            </a:r>
            <a:endParaRPr dirty="0"/>
          </a:p>
        </p:txBody>
      </p:sp>
      <p:sp>
        <p:nvSpPr>
          <p:cNvPr id="33" name="TextBox 32"/>
          <p:cNvSpPr txBox="1"/>
          <p:nvPr/>
        </p:nvSpPr>
        <p:spPr>
          <a:xfrm>
            <a:off x="201168" y="6419088"/>
            <a:ext cx="2148840" cy="256032"/>
          </a:xfrm>
          <a:prstGeom prst="rect">
            <a:avLst/>
          </a:prstGeom>
          <a:noFill/>
        </p:spPr>
        <p:txBody>
          <a:bodyPr wrap="square" lIns="32004" tIns="13716" rIns="32004" bIns="0">
            <a:spAutoFit/>
          </a:bodyPr>
          <a:lstStyle/>
          <a:p>
            <a:pPr>
              <a:spcAft>
                <a:spcPts val="200"/>
              </a:spcAft>
              <a:defRPr sz="900" b="1" i="0">
                <a:solidFill>
                  <a:srgbClr val="245E59"/>
                </a:solidFill>
                <a:latin typeface="Aptos"/>
              </a:defRPr>
            </a:pPr>
            <a:r>
              <a:t>How can I build awareness?</a:t>
            </a:r>
          </a:p>
        </p:txBody>
      </p:sp>
      <p:sp>
        <p:nvSpPr>
          <p:cNvPr id="34" name="TextBox 33"/>
          <p:cNvSpPr txBox="1"/>
          <p:nvPr/>
        </p:nvSpPr>
        <p:spPr>
          <a:xfrm>
            <a:off x="219456" y="6711696"/>
            <a:ext cx="2139696" cy="1078992"/>
          </a:xfrm>
          <a:prstGeom prst="rect">
            <a:avLst/>
          </a:prstGeom>
          <a:noFill/>
        </p:spPr>
        <p:txBody>
          <a:bodyPr wrap="square" lIns="32004" tIns="13716" rIns="32004" bIns="0">
            <a:spAutoFit/>
          </a:bodyPr>
          <a:lstStyle/>
          <a:p>
            <a:pPr>
              <a:spcAft>
                <a:spcPts val="200"/>
              </a:spcAft>
              <a:defRPr sz="819" b="0" i="0">
                <a:solidFill>
                  <a:srgbClr val="29314D"/>
                </a:solidFill>
                <a:latin typeface="Aptos"/>
              </a:defRPr>
            </a:pPr>
            <a:r>
              <a:t>✓ Notice anger, anxiety, sadness and joy.</a:t>
            </a:r>
          </a:p>
          <a:p>
            <a:pPr>
              <a:spcAft>
                <a:spcPts val="200"/>
              </a:spcAft>
              <a:defRPr sz="819" b="0" i="0">
                <a:solidFill>
                  <a:srgbClr val="29314D"/>
                </a:solidFill>
                <a:latin typeface="Aptos"/>
              </a:defRPr>
            </a:pPr>
            <a:r>
              <a:t>✓ Pause before reacting.</a:t>
            </a:r>
          </a:p>
          <a:p>
            <a:pPr>
              <a:spcAft>
                <a:spcPts val="200"/>
              </a:spcAft>
              <a:defRPr sz="819" b="0" i="0">
                <a:solidFill>
                  <a:srgbClr val="29314D"/>
                </a:solidFill>
                <a:latin typeface="Aptos"/>
              </a:defRPr>
            </a:pPr>
            <a:r>
              <a:t>✓ Check facts rather than assumptions.</a:t>
            </a:r>
          </a:p>
          <a:p>
            <a:pPr>
              <a:spcAft>
                <a:spcPts val="200"/>
              </a:spcAft>
              <a:defRPr sz="819" b="0" i="0">
                <a:solidFill>
                  <a:srgbClr val="29314D"/>
                </a:solidFill>
                <a:latin typeface="Aptos"/>
              </a:defRPr>
            </a:pPr>
            <a:r>
              <a:t>✓ Be kind when I make mistakes.</a:t>
            </a:r>
          </a:p>
          <a:p>
            <a:pPr>
              <a:spcAft>
                <a:spcPts val="200"/>
              </a:spcAft>
              <a:defRPr sz="819" b="0" i="0">
                <a:solidFill>
                  <a:srgbClr val="29314D"/>
                </a:solidFill>
                <a:latin typeface="Aptos"/>
              </a:defRPr>
            </a:pPr>
            <a:r>
              <a:t>✓ Recognise when I need rest or help.</a:t>
            </a:r>
          </a:p>
        </p:txBody>
      </p:sp>
      <p:sp>
        <p:nvSpPr>
          <p:cNvPr id="35" name="TextBox 34"/>
          <p:cNvSpPr txBox="1"/>
          <p:nvPr/>
        </p:nvSpPr>
        <p:spPr>
          <a:xfrm>
            <a:off x="284226" y="7622997"/>
            <a:ext cx="2093214" cy="152349"/>
          </a:xfrm>
          <a:prstGeom prst="rect">
            <a:avLst/>
          </a:prstGeom>
          <a:noFill/>
        </p:spPr>
        <p:txBody>
          <a:bodyPr wrap="square" lIns="32004" tIns="13716" rIns="32004" bIns="0">
            <a:spAutoFit/>
          </a:bodyPr>
          <a:lstStyle/>
          <a:p>
            <a:pPr>
              <a:spcAft>
                <a:spcPts val="200"/>
              </a:spcAft>
              <a:defRPr sz="900" b="0" i="1">
                <a:solidFill>
                  <a:srgbClr val="397F76"/>
                </a:solidFill>
                <a:latin typeface="Georgia"/>
              </a:defRPr>
            </a:pPr>
            <a:r>
              <a:rPr dirty="0"/>
              <a:t>Awareness gives me choice. ♡</a:t>
            </a:r>
          </a:p>
        </p:txBody>
      </p:sp>
      <p:sp>
        <p:nvSpPr>
          <p:cNvPr id="36" name="TextBox 35"/>
          <p:cNvSpPr txBox="1"/>
          <p:nvPr/>
        </p:nvSpPr>
        <p:spPr>
          <a:xfrm>
            <a:off x="2660904" y="4023360"/>
            <a:ext cx="2176272" cy="338328"/>
          </a:xfrm>
          <a:prstGeom prst="rect">
            <a:avLst/>
          </a:prstGeom>
          <a:noFill/>
        </p:spPr>
        <p:txBody>
          <a:bodyPr wrap="square" lIns="32004" tIns="13716" rIns="32004" bIns="0">
            <a:spAutoFit/>
          </a:bodyPr>
          <a:lstStyle/>
          <a:p>
            <a:pPr>
              <a:spcAft>
                <a:spcPts val="200"/>
              </a:spcAft>
              <a:defRPr sz="1210" b="1" i="1">
                <a:solidFill>
                  <a:srgbClr val="B35082"/>
                </a:solidFill>
                <a:latin typeface="Georgia"/>
              </a:defRPr>
            </a:pPr>
            <a:r>
              <a:t>2. EI &amp; Academic Success</a:t>
            </a:r>
          </a:p>
        </p:txBody>
      </p:sp>
      <p:sp>
        <p:nvSpPr>
          <p:cNvPr id="37" name="TextBox 36"/>
          <p:cNvSpPr txBox="1"/>
          <p:nvPr/>
        </p:nvSpPr>
        <p:spPr>
          <a:xfrm>
            <a:off x="2670048" y="4416552"/>
            <a:ext cx="2167128" cy="356616"/>
          </a:xfrm>
          <a:prstGeom prst="rect">
            <a:avLst/>
          </a:prstGeom>
          <a:noFill/>
        </p:spPr>
        <p:txBody>
          <a:bodyPr wrap="square" lIns="32004" tIns="13716" rIns="32004" bIns="0">
            <a:spAutoFit/>
          </a:bodyPr>
          <a:lstStyle/>
          <a:p>
            <a:pPr>
              <a:spcAft>
                <a:spcPts val="200"/>
              </a:spcAft>
              <a:defRPr sz="890" b="1" i="0">
                <a:solidFill>
                  <a:srgbClr val="864064"/>
                </a:solidFill>
                <a:latin typeface="Aptos"/>
              </a:defRPr>
            </a:pPr>
            <a:r>
              <a:rPr dirty="0"/>
              <a:t>Emotional skills that support my studies:</a:t>
            </a:r>
          </a:p>
        </p:txBody>
      </p:sp>
      <p:sp>
        <p:nvSpPr>
          <p:cNvPr id="38" name="TextBox 37"/>
          <p:cNvSpPr txBox="1"/>
          <p:nvPr/>
        </p:nvSpPr>
        <p:spPr>
          <a:xfrm>
            <a:off x="2688336" y="4818888"/>
            <a:ext cx="2112264" cy="1088136"/>
          </a:xfrm>
          <a:prstGeom prst="rect">
            <a:avLst/>
          </a:prstGeom>
          <a:noFill/>
        </p:spPr>
        <p:txBody>
          <a:bodyPr wrap="square" lIns="32004" tIns="13716" rIns="32004" bIns="0">
            <a:spAutoFit/>
          </a:bodyPr>
          <a:lstStyle/>
          <a:p>
            <a:pPr>
              <a:spcAft>
                <a:spcPts val="200"/>
              </a:spcAft>
              <a:defRPr sz="840" b="0" i="0">
                <a:solidFill>
                  <a:srgbClr val="29314D"/>
                </a:solidFill>
                <a:latin typeface="Aptos"/>
              </a:defRPr>
            </a:pPr>
            <a:r>
              <a:t>♡ Stress management: take breaks and stay balanced.</a:t>
            </a:r>
          </a:p>
          <a:p>
            <a:pPr>
              <a:spcAft>
                <a:spcPts val="200"/>
              </a:spcAft>
              <a:defRPr sz="840" b="0" i="0">
                <a:solidFill>
                  <a:srgbClr val="29314D"/>
                </a:solidFill>
                <a:latin typeface="Aptos"/>
              </a:defRPr>
            </a:pPr>
            <a:r>
              <a:t>♡ Motivation: remember my goals and celebrate small wins.</a:t>
            </a:r>
          </a:p>
          <a:p>
            <a:pPr>
              <a:spcAft>
                <a:spcPts val="200"/>
              </a:spcAft>
              <a:defRPr sz="840" b="0" i="0">
                <a:solidFill>
                  <a:srgbClr val="29314D"/>
                </a:solidFill>
                <a:latin typeface="Aptos"/>
              </a:defRPr>
            </a:pPr>
            <a:r>
              <a:t>♡ Resilience: recover from setbacks and learn.</a:t>
            </a:r>
          </a:p>
          <a:p>
            <a:pPr>
              <a:spcAft>
                <a:spcPts val="200"/>
              </a:spcAft>
              <a:defRPr sz="840" b="0" i="0">
                <a:solidFill>
                  <a:srgbClr val="29314D"/>
                </a:solidFill>
                <a:latin typeface="Aptos"/>
              </a:defRPr>
            </a:pPr>
            <a:r>
              <a:t>♡ Self-compassion: progress over perfection.</a:t>
            </a:r>
          </a:p>
        </p:txBody>
      </p:sp>
      <p:sp>
        <p:nvSpPr>
          <p:cNvPr id="39" name="Rounded Rectangle 38"/>
          <p:cNvSpPr/>
          <p:nvPr/>
        </p:nvSpPr>
        <p:spPr>
          <a:xfrm>
            <a:off x="2670048" y="5961888"/>
            <a:ext cx="2139696" cy="320040"/>
          </a:xfrm>
          <a:prstGeom prst="roundRect">
            <a:avLst/>
          </a:prstGeom>
          <a:solidFill>
            <a:srgbClr val="F6D5E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0" name="TextBox 39"/>
          <p:cNvSpPr txBox="1"/>
          <p:nvPr/>
        </p:nvSpPr>
        <p:spPr>
          <a:xfrm>
            <a:off x="2743200" y="6016752"/>
            <a:ext cx="1965960" cy="182880"/>
          </a:xfrm>
          <a:prstGeom prst="rect">
            <a:avLst/>
          </a:prstGeom>
          <a:noFill/>
        </p:spPr>
        <p:txBody>
          <a:bodyPr wrap="square" lIns="32004" tIns="13716" rIns="32004" bIns="0">
            <a:spAutoFit/>
          </a:bodyPr>
          <a:lstStyle/>
          <a:p>
            <a:pPr>
              <a:spcAft>
                <a:spcPts val="200"/>
              </a:spcAft>
              <a:defRPr sz="850" b="1" i="0">
                <a:solidFill>
                  <a:srgbClr val="91456C"/>
                </a:solidFill>
                <a:latin typeface="Aptos"/>
              </a:defRPr>
            </a:pPr>
            <a:r>
              <a:t>When studying gets difficult…</a:t>
            </a:r>
          </a:p>
        </p:txBody>
      </p:sp>
      <p:sp>
        <p:nvSpPr>
          <p:cNvPr id="41" name="TextBox 40"/>
          <p:cNvSpPr txBox="1"/>
          <p:nvPr/>
        </p:nvSpPr>
        <p:spPr>
          <a:xfrm>
            <a:off x="2697480" y="6373368"/>
            <a:ext cx="2103120" cy="1389888"/>
          </a:xfrm>
          <a:prstGeom prst="rect">
            <a:avLst/>
          </a:prstGeom>
          <a:noFill/>
        </p:spPr>
        <p:txBody>
          <a:bodyPr wrap="square" lIns="32004" tIns="13716" rIns="32004" bIns="0">
            <a:spAutoFit/>
          </a:bodyPr>
          <a:lstStyle/>
          <a:p>
            <a:pPr>
              <a:spcAft>
                <a:spcPts val="200"/>
              </a:spcAft>
              <a:defRPr sz="819" b="0" i="0">
                <a:solidFill>
                  <a:srgbClr val="29314D"/>
                </a:solidFill>
                <a:latin typeface="Aptos"/>
              </a:defRPr>
            </a:pPr>
            <a:r>
              <a:t>Procrastination: divide tasks into small steps, plan and reward progress.</a:t>
            </a:r>
          </a:p>
          <a:p>
            <a:pPr>
              <a:spcAft>
                <a:spcPts val="200"/>
              </a:spcAft>
              <a:defRPr sz="819" b="0" i="0">
                <a:solidFill>
                  <a:srgbClr val="29314D"/>
                </a:solidFill>
                <a:latin typeface="Aptos"/>
              </a:defRPr>
            </a:pPr>
            <a:endParaRPr/>
          </a:p>
          <a:p>
            <a:pPr>
              <a:spcAft>
                <a:spcPts val="200"/>
              </a:spcAft>
              <a:defRPr sz="819" b="0" i="0">
                <a:solidFill>
                  <a:srgbClr val="29314D"/>
                </a:solidFill>
                <a:latin typeface="Aptos"/>
              </a:defRPr>
            </a:pPr>
            <a:r>
              <a:t>Anxiety: breathe, challenge negative thoughts and speak to someone I trust.</a:t>
            </a:r>
          </a:p>
          <a:p>
            <a:pPr>
              <a:spcAft>
                <a:spcPts val="200"/>
              </a:spcAft>
              <a:defRPr sz="819" b="0" i="0">
                <a:solidFill>
                  <a:srgbClr val="29314D"/>
                </a:solidFill>
                <a:latin typeface="Aptos"/>
              </a:defRPr>
            </a:pPr>
            <a:endParaRPr/>
          </a:p>
          <a:p>
            <a:pPr>
              <a:spcAft>
                <a:spcPts val="200"/>
              </a:spcAft>
              <a:defRPr sz="819" b="0" i="0">
                <a:solidFill>
                  <a:srgbClr val="29314D"/>
                </a:solidFill>
                <a:latin typeface="Aptos"/>
              </a:defRPr>
            </a:pPr>
            <a:r>
              <a:t>Low motivation: reconnect with my purpose and visualise success.</a:t>
            </a:r>
          </a:p>
        </p:txBody>
      </p:sp>
      <p:sp>
        <p:nvSpPr>
          <p:cNvPr id="42" name="TextBox 41"/>
          <p:cNvSpPr txBox="1"/>
          <p:nvPr/>
        </p:nvSpPr>
        <p:spPr>
          <a:xfrm>
            <a:off x="2743200" y="7517198"/>
            <a:ext cx="2075688" cy="275460"/>
          </a:xfrm>
          <a:prstGeom prst="rect">
            <a:avLst/>
          </a:prstGeom>
          <a:noFill/>
        </p:spPr>
        <p:txBody>
          <a:bodyPr wrap="square" lIns="32004" tIns="13716" rIns="32004" bIns="0">
            <a:spAutoFit/>
          </a:bodyPr>
          <a:lstStyle/>
          <a:p>
            <a:pPr>
              <a:spcAft>
                <a:spcPts val="200"/>
              </a:spcAft>
              <a:defRPr sz="850" b="0" i="1">
                <a:solidFill>
                  <a:srgbClr val="B35082"/>
                </a:solidFill>
                <a:latin typeface="Georgia"/>
              </a:defRPr>
            </a:pPr>
            <a:r>
              <a:rPr dirty="0"/>
              <a:t>EI helps turn challenges into opportunities</a:t>
            </a:r>
            <a:r>
              <a:rPr lang="en-GB" dirty="0"/>
              <a:t>.</a:t>
            </a:r>
            <a:endParaRPr dirty="0"/>
          </a:p>
        </p:txBody>
      </p:sp>
      <p:sp>
        <p:nvSpPr>
          <p:cNvPr id="43" name="TextBox 42"/>
          <p:cNvSpPr txBox="1"/>
          <p:nvPr/>
        </p:nvSpPr>
        <p:spPr>
          <a:xfrm>
            <a:off x="5111496" y="4023360"/>
            <a:ext cx="2240280" cy="338328"/>
          </a:xfrm>
          <a:prstGeom prst="rect">
            <a:avLst/>
          </a:prstGeom>
          <a:noFill/>
        </p:spPr>
        <p:txBody>
          <a:bodyPr wrap="square" lIns="32004" tIns="13716" rIns="32004" bIns="0">
            <a:spAutoFit/>
          </a:bodyPr>
          <a:lstStyle/>
          <a:p>
            <a:pPr>
              <a:spcAft>
                <a:spcPts val="200"/>
              </a:spcAft>
              <a:defRPr sz="1280" b="1" i="1">
                <a:solidFill>
                  <a:srgbClr val="7B5799"/>
                </a:solidFill>
                <a:latin typeface="Georgia"/>
              </a:defRPr>
            </a:pPr>
            <a:r>
              <a:t>3. Personal Reflection</a:t>
            </a:r>
          </a:p>
        </p:txBody>
      </p:sp>
      <p:sp>
        <p:nvSpPr>
          <p:cNvPr id="44" name="TextBox 43"/>
          <p:cNvSpPr txBox="1"/>
          <p:nvPr/>
        </p:nvSpPr>
        <p:spPr>
          <a:xfrm>
            <a:off x="5120640" y="4425696"/>
            <a:ext cx="2185416" cy="448056"/>
          </a:xfrm>
          <a:prstGeom prst="rect">
            <a:avLst/>
          </a:prstGeom>
          <a:noFill/>
        </p:spPr>
        <p:txBody>
          <a:bodyPr wrap="square" lIns="32004" tIns="13716" rIns="32004" bIns="0">
            <a:spAutoFit/>
          </a:bodyPr>
          <a:lstStyle/>
          <a:p>
            <a:pPr>
              <a:spcAft>
                <a:spcPts val="200"/>
              </a:spcAft>
              <a:defRPr sz="880" b="1" i="0">
                <a:solidFill>
                  <a:srgbClr val="62417C"/>
                </a:solidFill>
                <a:latin typeface="Aptos"/>
              </a:defRPr>
            </a:pPr>
            <a:r>
              <a:t>How can mindfulness and regulation improve my learning?</a:t>
            </a:r>
          </a:p>
        </p:txBody>
      </p:sp>
      <p:sp>
        <p:nvSpPr>
          <p:cNvPr id="45" name="TextBox 44"/>
          <p:cNvSpPr txBox="1"/>
          <p:nvPr/>
        </p:nvSpPr>
        <p:spPr>
          <a:xfrm>
            <a:off x="5120640" y="4773168"/>
            <a:ext cx="2185416" cy="770211"/>
          </a:xfrm>
          <a:prstGeom prst="rect">
            <a:avLst/>
          </a:prstGeom>
          <a:noFill/>
        </p:spPr>
        <p:txBody>
          <a:bodyPr wrap="square" lIns="32004" tIns="13716" rIns="32004" bIns="0">
            <a:spAutoFit/>
          </a:bodyPr>
          <a:lstStyle/>
          <a:p>
            <a:pPr>
              <a:spcAft>
                <a:spcPts val="200"/>
              </a:spcAft>
              <a:defRPr sz="819" b="0" i="0">
                <a:solidFill>
                  <a:srgbClr val="29314D"/>
                </a:solidFill>
                <a:latin typeface="Aptos"/>
              </a:defRPr>
            </a:pPr>
            <a:r>
              <a:rPr dirty="0"/>
              <a:t>Mindfulness helps me notice stress, stay present and think more clearly. Emotional regulation can help me focus and respond with patience. But being a mum of five while working and studying is demanding: rest and support matter too (Gross, 1998).</a:t>
            </a:r>
          </a:p>
        </p:txBody>
      </p:sp>
      <p:sp>
        <p:nvSpPr>
          <p:cNvPr id="46" name="Rounded Rectangle 45"/>
          <p:cNvSpPr/>
          <p:nvPr/>
        </p:nvSpPr>
        <p:spPr>
          <a:xfrm>
            <a:off x="5138928" y="5961888"/>
            <a:ext cx="2157984" cy="320040"/>
          </a:xfrm>
          <a:prstGeom prst="roundRect">
            <a:avLst/>
          </a:prstGeom>
          <a:solidFill>
            <a:srgbClr val="E2D3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7" name="TextBox 46"/>
          <p:cNvSpPr txBox="1"/>
          <p:nvPr/>
        </p:nvSpPr>
        <p:spPr>
          <a:xfrm>
            <a:off x="5202936" y="6025896"/>
            <a:ext cx="2011680" cy="164592"/>
          </a:xfrm>
          <a:prstGeom prst="rect">
            <a:avLst/>
          </a:prstGeom>
          <a:noFill/>
        </p:spPr>
        <p:txBody>
          <a:bodyPr wrap="square" lIns="32004" tIns="13716" rIns="32004" bIns="0">
            <a:spAutoFit/>
          </a:bodyPr>
          <a:lstStyle/>
          <a:p>
            <a:pPr>
              <a:spcAft>
                <a:spcPts val="200"/>
              </a:spcAft>
              <a:defRPr sz="850" b="1" i="0">
                <a:solidFill>
                  <a:srgbClr val="6C4A85"/>
                </a:solidFill>
                <a:latin typeface="Aptos"/>
              </a:defRPr>
            </a:pPr>
            <a:r>
              <a:t>Strategies that work for me</a:t>
            </a:r>
          </a:p>
        </p:txBody>
      </p:sp>
      <p:sp>
        <p:nvSpPr>
          <p:cNvPr id="48" name="TextBox 47"/>
          <p:cNvSpPr txBox="1"/>
          <p:nvPr/>
        </p:nvSpPr>
        <p:spPr>
          <a:xfrm>
            <a:off x="5138928" y="6355080"/>
            <a:ext cx="2139696" cy="1417320"/>
          </a:xfrm>
          <a:prstGeom prst="rect">
            <a:avLst/>
          </a:prstGeom>
          <a:noFill/>
        </p:spPr>
        <p:txBody>
          <a:bodyPr wrap="square" lIns="32004" tIns="13716" rIns="32004" bIns="0">
            <a:spAutoFit/>
          </a:bodyPr>
          <a:lstStyle/>
          <a:p>
            <a:pPr>
              <a:spcAft>
                <a:spcPts val="200"/>
              </a:spcAft>
              <a:defRPr sz="819" b="0" i="0">
                <a:solidFill>
                  <a:srgbClr val="29314D"/>
                </a:solidFill>
                <a:latin typeface="Aptos"/>
              </a:defRPr>
            </a:pPr>
            <a:r>
              <a:t>✿ Mindfulness: brief breathing breaks and noticing feelings.</a:t>
            </a:r>
          </a:p>
          <a:p>
            <a:pPr>
              <a:spcAft>
                <a:spcPts val="200"/>
              </a:spcAft>
              <a:defRPr sz="819" b="0" i="0">
                <a:solidFill>
                  <a:srgbClr val="29314D"/>
                </a:solidFill>
                <a:latin typeface="Aptos"/>
              </a:defRPr>
            </a:pPr>
            <a:endParaRPr/>
          </a:p>
          <a:p>
            <a:pPr>
              <a:spcAft>
                <a:spcPts val="200"/>
              </a:spcAft>
              <a:defRPr sz="819" b="0" i="0">
                <a:solidFill>
                  <a:srgbClr val="29314D"/>
                </a:solidFill>
                <a:latin typeface="Aptos"/>
              </a:defRPr>
            </a:pPr>
            <a:r>
              <a:t>✿ Regulation: pause, positive self-talk and ask for support.</a:t>
            </a:r>
          </a:p>
          <a:p>
            <a:pPr>
              <a:spcAft>
                <a:spcPts val="200"/>
              </a:spcAft>
              <a:defRPr sz="819" b="0" i="0">
                <a:solidFill>
                  <a:srgbClr val="29314D"/>
                </a:solidFill>
                <a:latin typeface="Aptos"/>
              </a:defRPr>
            </a:pPr>
            <a:endParaRPr/>
          </a:p>
          <a:p>
            <a:pPr>
              <a:spcAft>
                <a:spcPts val="200"/>
              </a:spcAft>
              <a:defRPr sz="819" b="0" i="0">
                <a:solidFill>
                  <a:srgbClr val="29314D"/>
                </a:solidFill>
                <a:latin typeface="Aptos"/>
              </a:defRPr>
            </a:pPr>
            <a:r>
              <a:t>✿ Journaling: reflect and celebrate progress.</a:t>
            </a:r>
          </a:p>
          <a:p>
            <a:pPr>
              <a:spcAft>
                <a:spcPts val="200"/>
              </a:spcAft>
              <a:defRPr sz="819" b="0" i="0">
                <a:solidFill>
                  <a:srgbClr val="29314D"/>
                </a:solidFill>
                <a:latin typeface="Aptos"/>
              </a:defRPr>
            </a:pPr>
            <a:endParaRPr/>
          </a:p>
          <a:p>
            <a:pPr>
              <a:spcAft>
                <a:spcPts val="200"/>
              </a:spcAft>
              <a:defRPr sz="819" b="0" i="0">
                <a:solidFill>
                  <a:srgbClr val="29314D"/>
                </a:solidFill>
                <a:latin typeface="Aptos"/>
              </a:defRPr>
            </a:pPr>
            <a:r>
              <a:t>✿ Self-care: tea, sunshine, dancing, rest and time with my family.</a:t>
            </a:r>
          </a:p>
        </p:txBody>
      </p:sp>
      <p:sp>
        <p:nvSpPr>
          <p:cNvPr id="49" name="TextBox 48"/>
          <p:cNvSpPr txBox="1"/>
          <p:nvPr/>
        </p:nvSpPr>
        <p:spPr>
          <a:xfrm>
            <a:off x="5138928" y="7818120"/>
            <a:ext cx="2148840" cy="201168"/>
          </a:xfrm>
          <a:prstGeom prst="rect">
            <a:avLst/>
          </a:prstGeom>
          <a:noFill/>
        </p:spPr>
        <p:txBody>
          <a:bodyPr wrap="square" lIns="32004" tIns="13716" rIns="32004" bIns="0">
            <a:spAutoFit/>
          </a:bodyPr>
          <a:lstStyle/>
          <a:p>
            <a:pPr>
              <a:spcAft>
                <a:spcPts val="200"/>
              </a:spcAft>
              <a:defRPr sz="850" b="0" i="1">
                <a:solidFill>
                  <a:srgbClr val="7B5799"/>
                </a:solidFill>
                <a:latin typeface="Georgia"/>
              </a:defRPr>
            </a:pPr>
            <a:r>
              <a:t>A calm mind helps me learn and care.</a:t>
            </a:r>
          </a:p>
        </p:txBody>
      </p:sp>
      <p:sp>
        <p:nvSpPr>
          <p:cNvPr id="50" name="Rounded Rectangle 49"/>
          <p:cNvSpPr/>
          <p:nvPr/>
        </p:nvSpPr>
        <p:spPr>
          <a:xfrm>
            <a:off x="109728" y="8110727"/>
            <a:ext cx="3977639" cy="1298448"/>
          </a:xfrm>
          <a:prstGeom prst="roundRect">
            <a:avLst/>
          </a:prstGeom>
          <a:solidFill>
            <a:srgbClr val="FFF0E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1" name="Rounded Rectangle 50"/>
          <p:cNvSpPr/>
          <p:nvPr/>
        </p:nvSpPr>
        <p:spPr>
          <a:xfrm>
            <a:off x="4187951" y="8124859"/>
            <a:ext cx="3291840" cy="1298448"/>
          </a:xfrm>
          <a:prstGeom prst="roundRect">
            <a:avLst/>
          </a:prstGeom>
          <a:solidFill>
            <a:srgbClr val="F0E9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52" name="TextBox 51"/>
          <p:cNvSpPr txBox="1"/>
          <p:nvPr/>
        </p:nvSpPr>
        <p:spPr>
          <a:xfrm>
            <a:off x="210312" y="8156448"/>
            <a:ext cx="3767328" cy="338328"/>
          </a:xfrm>
          <a:prstGeom prst="rect">
            <a:avLst/>
          </a:prstGeom>
          <a:noFill/>
        </p:spPr>
        <p:txBody>
          <a:bodyPr wrap="square" lIns="32004" tIns="13716" rIns="32004" bIns="0">
            <a:spAutoFit/>
          </a:bodyPr>
          <a:lstStyle/>
          <a:p>
            <a:pPr>
              <a:spcAft>
                <a:spcPts val="200"/>
              </a:spcAft>
              <a:defRPr sz="1150" b="1" i="1">
                <a:solidFill>
                  <a:srgbClr val="9D6984"/>
                </a:solidFill>
                <a:latin typeface="Georgia"/>
              </a:defRPr>
            </a:pPr>
            <a:r>
              <a:t>My Biggest Challenges &amp; How I Cope</a:t>
            </a:r>
          </a:p>
        </p:txBody>
      </p:sp>
      <p:sp>
        <p:nvSpPr>
          <p:cNvPr id="53" name="TextBox 52"/>
          <p:cNvSpPr txBox="1"/>
          <p:nvPr/>
        </p:nvSpPr>
        <p:spPr>
          <a:xfrm>
            <a:off x="237744" y="8476488"/>
            <a:ext cx="3694176" cy="850392"/>
          </a:xfrm>
          <a:prstGeom prst="rect">
            <a:avLst/>
          </a:prstGeom>
          <a:noFill/>
        </p:spPr>
        <p:txBody>
          <a:bodyPr wrap="square" lIns="32004" tIns="13716" rIns="32004" bIns="0">
            <a:spAutoFit/>
          </a:bodyPr>
          <a:lstStyle/>
          <a:p>
            <a:pPr>
              <a:spcAft>
                <a:spcPts val="200"/>
              </a:spcAft>
              <a:defRPr sz="810" b="0" i="0">
                <a:solidFill>
                  <a:srgbClr val="29314D"/>
                </a:solidFill>
                <a:latin typeface="Aptos"/>
              </a:defRPr>
            </a:pPr>
            <a:r>
              <a:t>Balancing work, study and family → plan priorities</a:t>
            </a:r>
          </a:p>
          <a:p>
            <a:pPr>
              <a:spcAft>
                <a:spcPts val="200"/>
              </a:spcAft>
              <a:defRPr sz="810" b="0" i="0">
                <a:solidFill>
                  <a:srgbClr val="29314D"/>
                </a:solidFill>
                <a:latin typeface="Aptos"/>
              </a:defRPr>
            </a:pPr>
            <a:r>
              <a:t>Emotional overwhelm → breathe, pause and talk</a:t>
            </a:r>
          </a:p>
          <a:p>
            <a:pPr>
              <a:spcAft>
                <a:spcPts val="200"/>
              </a:spcAft>
              <a:defRPr sz="810" b="0" i="0">
                <a:solidFill>
                  <a:srgbClr val="29314D"/>
                </a:solidFill>
                <a:latin typeface="Aptos"/>
              </a:defRPr>
            </a:pPr>
            <a:r>
              <a:t>Time pressure → small steps and flexibility</a:t>
            </a:r>
          </a:p>
          <a:p>
            <a:pPr>
              <a:spcAft>
                <a:spcPts val="200"/>
              </a:spcAft>
              <a:defRPr sz="810" b="0" i="0">
                <a:solidFill>
                  <a:srgbClr val="29314D"/>
                </a:solidFill>
                <a:latin typeface="Aptos"/>
              </a:defRPr>
            </a:pPr>
            <a:r>
              <a:t>Guilt when I cannot do it all → self-kindness</a:t>
            </a:r>
          </a:p>
          <a:p>
            <a:pPr>
              <a:spcAft>
                <a:spcPts val="200"/>
              </a:spcAft>
              <a:defRPr sz="810" b="0" i="0">
                <a:solidFill>
                  <a:srgbClr val="29314D"/>
                </a:solidFill>
                <a:latin typeface="Aptos"/>
              </a:defRPr>
            </a:pPr>
            <a:r>
              <a:t>Thinking of others first → healthy boundaries</a:t>
            </a:r>
          </a:p>
        </p:txBody>
      </p:sp>
      <p:sp>
        <p:nvSpPr>
          <p:cNvPr id="54" name="TextBox 53"/>
          <p:cNvSpPr txBox="1"/>
          <p:nvPr/>
        </p:nvSpPr>
        <p:spPr>
          <a:xfrm>
            <a:off x="4251960" y="8156448"/>
            <a:ext cx="3054096" cy="190821"/>
          </a:xfrm>
          <a:prstGeom prst="rect">
            <a:avLst/>
          </a:prstGeom>
          <a:noFill/>
        </p:spPr>
        <p:txBody>
          <a:bodyPr wrap="square" lIns="32004" tIns="13716" rIns="32004" bIns="0">
            <a:spAutoFit/>
          </a:bodyPr>
          <a:lstStyle/>
          <a:p>
            <a:pPr>
              <a:spcAft>
                <a:spcPts val="200"/>
              </a:spcAft>
              <a:defRPr sz="1150" b="1" i="1">
                <a:solidFill>
                  <a:srgbClr val="78549C"/>
                </a:solidFill>
                <a:latin typeface="Georgia"/>
              </a:defRPr>
            </a:pPr>
            <a:r>
              <a:rPr lang="en-GB" dirty="0"/>
              <a:t>                 </a:t>
            </a:r>
            <a:r>
              <a:rPr dirty="0"/>
              <a:t>My moments of joy ♡</a:t>
            </a:r>
          </a:p>
        </p:txBody>
      </p:sp>
      <p:pic>
        <p:nvPicPr>
          <p:cNvPr id="55" name="Picture 54" descr="lav_53.jpg"/>
          <p:cNvPicPr>
            <a:picLocks noChangeAspect="1"/>
          </p:cNvPicPr>
          <p:nvPr/>
        </p:nvPicPr>
        <p:blipFill>
          <a:blip r:embed="rId4"/>
          <a:stretch>
            <a:fillRect/>
          </a:stretch>
        </p:blipFill>
        <p:spPr>
          <a:xfrm>
            <a:off x="4251960" y="8494776"/>
            <a:ext cx="950976" cy="621794"/>
          </a:xfrm>
          <a:prstGeom prst="rect">
            <a:avLst/>
          </a:prstGeom>
        </p:spPr>
      </p:pic>
      <p:pic>
        <p:nvPicPr>
          <p:cNvPr id="59" name="Picture 58" descr="lav_57.jpg"/>
          <p:cNvPicPr>
            <a:picLocks noChangeAspect="1"/>
          </p:cNvPicPr>
          <p:nvPr/>
        </p:nvPicPr>
        <p:blipFill>
          <a:blip r:embed="rId5"/>
          <a:stretch>
            <a:fillRect/>
          </a:stretch>
        </p:blipFill>
        <p:spPr>
          <a:xfrm>
            <a:off x="5230367" y="8494775"/>
            <a:ext cx="950976" cy="636479"/>
          </a:xfrm>
          <a:prstGeom prst="rect">
            <a:avLst/>
          </a:prstGeom>
        </p:spPr>
      </p:pic>
      <p:sp>
        <p:nvSpPr>
          <p:cNvPr id="61" name="Rounded Rectangle 60"/>
          <p:cNvSpPr/>
          <p:nvPr/>
        </p:nvSpPr>
        <p:spPr>
          <a:xfrm>
            <a:off x="128016" y="9482328"/>
            <a:ext cx="2926080" cy="457200"/>
          </a:xfrm>
          <a:prstGeom prst="roundRect">
            <a:avLst/>
          </a:prstGeom>
          <a:solidFill>
            <a:srgbClr val="E7D6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2" name="TextBox 61"/>
          <p:cNvSpPr txBox="1"/>
          <p:nvPr/>
        </p:nvSpPr>
        <p:spPr>
          <a:xfrm>
            <a:off x="228600" y="9573768"/>
            <a:ext cx="2743200" cy="219456"/>
          </a:xfrm>
          <a:prstGeom prst="rect">
            <a:avLst/>
          </a:prstGeom>
          <a:noFill/>
        </p:spPr>
        <p:txBody>
          <a:bodyPr wrap="square" lIns="32004" tIns="13716" rIns="32004" bIns="0">
            <a:spAutoFit/>
          </a:bodyPr>
          <a:lstStyle/>
          <a:p>
            <a:pPr>
              <a:spcAft>
                <a:spcPts val="200"/>
              </a:spcAft>
              <a:defRPr sz="900" b="1" i="1">
                <a:solidFill>
                  <a:srgbClr val="6F438A"/>
                </a:solidFill>
                <a:latin typeface="Georgia"/>
              </a:defRPr>
            </a:pPr>
            <a:r>
              <a:t>♫ Dancing lifts my mood, energy and confidence ♫</a:t>
            </a:r>
          </a:p>
        </p:txBody>
      </p:sp>
      <p:sp>
        <p:nvSpPr>
          <p:cNvPr id="63" name="Rounded Rectangle 62"/>
          <p:cNvSpPr/>
          <p:nvPr/>
        </p:nvSpPr>
        <p:spPr>
          <a:xfrm>
            <a:off x="3136392" y="9482328"/>
            <a:ext cx="4297680" cy="457200"/>
          </a:xfrm>
          <a:prstGeom prst="roundRect">
            <a:avLst/>
          </a:prstGeom>
          <a:solidFill>
            <a:srgbClr val="E5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4" name="TextBox 63"/>
          <p:cNvSpPr txBox="1"/>
          <p:nvPr/>
        </p:nvSpPr>
        <p:spPr>
          <a:xfrm>
            <a:off x="3218688" y="9546336"/>
            <a:ext cx="4114800" cy="146304"/>
          </a:xfrm>
          <a:prstGeom prst="rect">
            <a:avLst/>
          </a:prstGeom>
          <a:noFill/>
        </p:spPr>
        <p:txBody>
          <a:bodyPr wrap="square" lIns="32004" tIns="13716" rIns="32004" bIns="0">
            <a:spAutoFit/>
          </a:bodyPr>
          <a:lstStyle/>
          <a:p>
            <a:pPr>
              <a:spcAft>
                <a:spcPts val="200"/>
              </a:spcAft>
              <a:defRPr sz="800" b="1" i="0">
                <a:solidFill>
                  <a:srgbClr val="3E4B6E"/>
                </a:solidFill>
                <a:latin typeface="Aptos"/>
              </a:defRPr>
            </a:pPr>
            <a:r>
              <a:t>References: Salovey &amp; Mayer (1990); Gross (1998).</a:t>
            </a:r>
          </a:p>
        </p:txBody>
      </p:sp>
      <p:sp>
        <p:nvSpPr>
          <p:cNvPr id="65" name="TextBox 64"/>
          <p:cNvSpPr txBox="1"/>
          <p:nvPr/>
        </p:nvSpPr>
        <p:spPr>
          <a:xfrm>
            <a:off x="3209544" y="9692640"/>
            <a:ext cx="4142232" cy="237744"/>
          </a:xfrm>
          <a:prstGeom prst="rect">
            <a:avLst/>
          </a:prstGeom>
          <a:noFill/>
        </p:spPr>
        <p:txBody>
          <a:bodyPr wrap="square" lIns="32004" tIns="13716" rIns="32004" bIns="0">
            <a:spAutoFit/>
          </a:bodyPr>
          <a:lstStyle/>
          <a:p>
            <a:pPr>
              <a:spcAft>
                <a:spcPts val="200"/>
              </a:spcAft>
              <a:defRPr sz="550" b="0" i="0">
                <a:solidFill>
                  <a:srgbClr val="47506B"/>
                </a:solidFill>
                <a:latin typeface="Aptos"/>
              </a:defRPr>
            </a:pPr>
            <a:r>
              <a:t>Salovey, P. &amp; Mayer, J.D. (1990). Emotional intelligence. Imagination, Cognition and Personality, 9(3), 185–211.</a:t>
            </a:r>
          </a:p>
          <a:p>
            <a:pPr>
              <a:spcAft>
                <a:spcPts val="200"/>
              </a:spcAft>
              <a:defRPr sz="550" b="0" i="0">
                <a:solidFill>
                  <a:srgbClr val="47506B"/>
                </a:solidFill>
                <a:latin typeface="Aptos"/>
              </a:defRPr>
            </a:pPr>
            <a:r>
              <a:t>Gross, J.J. (1998). The emerging field of emotion regulation. Review of General Psychology, 2(3), 271–299.</a:t>
            </a:r>
          </a:p>
        </p:txBody>
      </p:sp>
      <p:sp>
        <p:nvSpPr>
          <p:cNvPr id="66" name="Rounded Rectangle 65"/>
          <p:cNvSpPr/>
          <p:nvPr/>
        </p:nvSpPr>
        <p:spPr>
          <a:xfrm>
            <a:off x="109728" y="10030968"/>
            <a:ext cx="7342631" cy="521207"/>
          </a:xfrm>
          <a:prstGeom prst="roundRect">
            <a:avLst/>
          </a:prstGeom>
          <a:solidFill>
            <a:srgbClr val="E4D2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a:t>✿</a:t>
            </a:r>
          </a:p>
          <a:p>
            <a:pPr algn="ctr"/>
            <a:endParaRPr dirty="0"/>
          </a:p>
        </p:txBody>
      </p:sp>
      <p:sp>
        <p:nvSpPr>
          <p:cNvPr id="67" name="TextBox 66"/>
          <p:cNvSpPr txBox="1"/>
          <p:nvPr/>
        </p:nvSpPr>
        <p:spPr>
          <a:xfrm>
            <a:off x="1527048" y="10094976"/>
            <a:ext cx="4507992" cy="320040"/>
          </a:xfrm>
          <a:prstGeom prst="rect">
            <a:avLst/>
          </a:prstGeom>
          <a:noFill/>
        </p:spPr>
        <p:txBody>
          <a:bodyPr wrap="square" lIns="32004" tIns="13716" rIns="32004" bIns="0">
            <a:spAutoFit/>
          </a:bodyPr>
          <a:lstStyle/>
          <a:p>
            <a:pPr algn="ctr">
              <a:spcAft>
                <a:spcPts val="200"/>
              </a:spcAft>
              <a:defRPr sz="2000" b="0" i="1">
                <a:solidFill>
                  <a:srgbClr val="624074"/>
                </a:solidFill>
                <a:latin typeface="Georgia"/>
              </a:defRPr>
            </a:pPr>
            <a:r>
              <a:t>Progress, not perfection. ♡</a:t>
            </a:r>
          </a:p>
        </p:txBody>
      </p:sp>
      <p:sp>
        <p:nvSpPr>
          <p:cNvPr id="68" name="TextBox 67"/>
          <p:cNvSpPr txBox="1"/>
          <p:nvPr/>
        </p:nvSpPr>
        <p:spPr>
          <a:xfrm>
            <a:off x="237744" y="9628632"/>
            <a:ext cx="228600" cy="213905"/>
          </a:xfrm>
          <a:prstGeom prst="rect">
            <a:avLst/>
          </a:prstGeom>
          <a:noFill/>
        </p:spPr>
        <p:txBody>
          <a:bodyPr wrap="square" lIns="32004" tIns="13716" rIns="32004" bIns="0">
            <a:spAutoFit/>
          </a:bodyPr>
          <a:lstStyle/>
          <a:p>
            <a:pPr>
              <a:spcAft>
                <a:spcPts val="200"/>
              </a:spcAft>
              <a:defRPr sz="1300" b="0" i="0">
                <a:solidFill>
                  <a:srgbClr val="9A77B8"/>
                </a:solidFill>
                <a:latin typeface="Aptos"/>
              </a:defRPr>
            </a:pPr>
            <a:endParaRPr dirty="0"/>
          </a:p>
        </p:txBody>
      </p:sp>
      <p:sp>
        <p:nvSpPr>
          <p:cNvPr id="69" name="TextBox 68"/>
          <p:cNvSpPr txBox="1"/>
          <p:nvPr/>
        </p:nvSpPr>
        <p:spPr>
          <a:xfrm>
            <a:off x="7187184" y="9637776"/>
            <a:ext cx="228600" cy="201168"/>
          </a:xfrm>
          <a:prstGeom prst="rect">
            <a:avLst/>
          </a:prstGeom>
          <a:noFill/>
        </p:spPr>
        <p:txBody>
          <a:bodyPr wrap="square" lIns="32004" tIns="13716" rIns="32004" bIns="0">
            <a:spAutoFit/>
          </a:bodyPr>
          <a:lstStyle/>
          <a:p>
            <a:pPr>
              <a:spcAft>
                <a:spcPts val="200"/>
              </a:spcAft>
              <a:defRPr sz="1300" b="0" i="0">
                <a:solidFill>
                  <a:srgbClr val="9A77B8"/>
                </a:solidFill>
                <a:latin typeface="Aptos"/>
              </a:defRPr>
            </a:pPr>
            <a:r>
              <a:t>✿</a:t>
            </a:r>
          </a:p>
        </p:txBody>
      </p:sp>
      <p:sp>
        <p:nvSpPr>
          <p:cNvPr id="70" name="TextBox 69"/>
          <p:cNvSpPr txBox="1"/>
          <p:nvPr/>
        </p:nvSpPr>
        <p:spPr>
          <a:xfrm>
            <a:off x="7132320" y="2212848"/>
            <a:ext cx="228600" cy="439608"/>
          </a:xfrm>
          <a:prstGeom prst="rect">
            <a:avLst/>
          </a:prstGeom>
          <a:noFill/>
        </p:spPr>
        <p:txBody>
          <a:bodyPr wrap="square" lIns="32004" tIns="13716" rIns="32004" bIns="0">
            <a:spAutoFit/>
          </a:bodyPr>
          <a:lstStyle/>
          <a:p>
            <a:pPr>
              <a:spcAft>
                <a:spcPts val="200"/>
              </a:spcAft>
              <a:defRPr sz="1300" b="0" i="0">
                <a:solidFill>
                  <a:srgbClr val="9A77B8"/>
                </a:solidFill>
                <a:latin typeface="Aptos"/>
              </a:defRPr>
            </a:pPr>
            <a:endParaRPr lang="en-GB" dirty="0"/>
          </a:p>
          <a:p>
            <a:pPr>
              <a:spcAft>
                <a:spcPts val="200"/>
              </a:spcAft>
              <a:defRPr sz="1300" b="0" i="0">
                <a:solidFill>
                  <a:srgbClr val="9A77B8"/>
                </a:solidFill>
                <a:latin typeface="Aptos"/>
              </a:defRPr>
            </a:pPr>
            <a:r>
              <a:rPr dirty="0"/>
              <a:t>✿</a:t>
            </a:r>
          </a:p>
        </p:txBody>
      </p:sp>
      <p:sp>
        <p:nvSpPr>
          <p:cNvPr id="71" name="TextBox 70"/>
          <p:cNvSpPr txBox="1"/>
          <p:nvPr/>
        </p:nvSpPr>
        <p:spPr>
          <a:xfrm flipH="1">
            <a:off x="173736" y="4209830"/>
            <a:ext cx="292608" cy="213905"/>
          </a:xfrm>
          <a:prstGeom prst="rect">
            <a:avLst/>
          </a:prstGeom>
          <a:noFill/>
        </p:spPr>
        <p:txBody>
          <a:bodyPr wrap="square" lIns="32004" tIns="13716" rIns="32004" bIns="0">
            <a:spAutoFit/>
          </a:bodyPr>
          <a:lstStyle/>
          <a:p>
            <a:pPr>
              <a:spcAft>
                <a:spcPts val="200"/>
              </a:spcAft>
              <a:defRPr sz="1300" b="0" i="0">
                <a:solidFill>
                  <a:srgbClr val="9A77B8"/>
                </a:solidFill>
                <a:latin typeface="Aptos"/>
              </a:defRPr>
            </a:pPr>
            <a:r>
              <a:rPr dirty="0"/>
              <a:t>✿</a:t>
            </a:r>
          </a:p>
        </p:txBody>
      </p:sp>
      <p:pic>
        <p:nvPicPr>
          <p:cNvPr id="73" name="Picture 72" descr="A cat lying on its back with its paws up&#10;&#10;AI-generated content may be incorrect.">
            <a:extLst>
              <a:ext uri="{FF2B5EF4-FFF2-40B4-BE49-F238E27FC236}">
                <a16:creationId xmlns:a16="http://schemas.microsoft.com/office/drawing/2014/main" id="{EDF5AC61-1CC3-3372-9527-ADA51B49E3F1}"/>
              </a:ext>
            </a:extLst>
          </p:cNvPr>
          <p:cNvPicPr>
            <a:picLocks noChangeAspect="1"/>
          </p:cNvPicPr>
          <p:nvPr/>
        </p:nvPicPr>
        <p:blipFill>
          <a:blip r:embed="rId6"/>
          <a:stretch>
            <a:fillRect/>
          </a:stretch>
        </p:blipFill>
        <p:spPr>
          <a:xfrm>
            <a:off x="6245352" y="8490205"/>
            <a:ext cx="978407" cy="636478"/>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44</TotalTime>
  <Words>716</Words>
  <Application>Microsoft Office PowerPoint</Application>
  <PresentationFormat>Custom</PresentationFormat>
  <Paragraphs>78</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keywords/>
  <dc:description>generated using python-pptx</dc:description>
  <cp:lastModifiedBy>Renata Boguszewska (2429482)</cp:lastModifiedBy>
  <cp:revision>3</cp:revision>
  <dcterms:created xsi:type="dcterms:W3CDTF">2013-01-27T09:14:16Z</dcterms:created>
  <dcterms:modified xsi:type="dcterms:W3CDTF">2026-10-24T10:18:17Z</dcterms:modified>
  <cp:category/>
</cp:coreProperties>
</file>