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257" r:id="rId2"/>
    <p:sldId id="296" r:id="rId3"/>
    <p:sldId id="282" r:id="rId4"/>
    <p:sldId id="410" r:id="rId5"/>
    <p:sldId id="258" r:id="rId6"/>
    <p:sldId id="313" r:id="rId7"/>
    <p:sldId id="312" r:id="rId8"/>
    <p:sldId id="262" r:id="rId9"/>
    <p:sldId id="411" r:id="rId10"/>
    <p:sldId id="297" r:id="rId11"/>
    <p:sldId id="298" r:id="rId12"/>
    <p:sldId id="283" r:id="rId13"/>
    <p:sldId id="416" r:id="rId14"/>
    <p:sldId id="417" r:id="rId15"/>
    <p:sldId id="418" r:id="rId16"/>
    <p:sldId id="419" r:id="rId17"/>
    <p:sldId id="420" r:id="rId18"/>
    <p:sldId id="408" r:id="rId19"/>
    <p:sldId id="407" r:id="rId20"/>
    <p:sldId id="409" r:id="rId21"/>
    <p:sldId id="304" r:id="rId22"/>
    <p:sldId id="299" r:id="rId23"/>
    <p:sldId id="300" r:id="rId24"/>
    <p:sldId id="301" r:id="rId25"/>
    <p:sldId id="302" r:id="rId26"/>
    <p:sldId id="316" r:id="rId27"/>
    <p:sldId id="305" r:id="rId28"/>
    <p:sldId id="307" r:id="rId29"/>
    <p:sldId id="306" r:id="rId30"/>
    <p:sldId id="308" r:id="rId31"/>
    <p:sldId id="413" r:id="rId32"/>
    <p:sldId id="414" r:id="rId33"/>
    <p:sldId id="415" r:id="rId34"/>
    <p:sldId id="406" r:id="rId35"/>
    <p:sldId id="401" r:id="rId36"/>
    <p:sldId id="293" r:id="rId37"/>
    <p:sldId id="402" r:id="rId38"/>
    <p:sldId id="385" r:id="rId39"/>
    <p:sldId id="404" r:id="rId40"/>
    <p:sldId id="405" r:id="rId41"/>
    <p:sldId id="294" r:id="rId42"/>
    <p:sldId id="295"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lenda Tinney" initials="GT" lastIdx="1" clrIdx="0">
    <p:extLst>
      <p:ext uri="{19B8F6BF-5375-455C-9EA6-DF929625EA0E}">
        <p15:presenceInfo xmlns:p15="http://schemas.microsoft.com/office/powerpoint/2012/main" userId="S::g.tinney@uwtsd.ac.uk::56b889b2-370d-4cf5-add0-fc776a2ba02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FF"/>
    <a:srgbClr val="0B148B"/>
    <a:srgbClr val="FFFFE5"/>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33" autoAdjust="0"/>
    <p:restoredTop sz="94660"/>
  </p:normalViewPr>
  <p:slideViewPr>
    <p:cSldViewPr snapToGrid="0">
      <p:cViewPr varScale="1">
        <p:scale>
          <a:sx n="64" d="100"/>
          <a:sy n="64" d="100"/>
        </p:scale>
        <p:origin x="75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mar P" userId="4f3531b72b5d84d8" providerId="LiveId" clId="{41B4B931-0F8D-4D92-AB28-CA7B7C563F25}"/>
    <pc:docChg chg="custSel modSld">
      <pc:chgData name="Kumar P" userId="4f3531b72b5d84d8" providerId="LiveId" clId="{41B4B931-0F8D-4D92-AB28-CA7B7C563F25}" dt="2024-08-16T09:57:51.232" v="56" actId="20577"/>
      <pc:docMkLst>
        <pc:docMk/>
      </pc:docMkLst>
      <pc:sldChg chg="modSp mod">
        <pc:chgData name="Kumar P" userId="4f3531b72b5d84d8" providerId="LiveId" clId="{41B4B931-0F8D-4D92-AB28-CA7B7C563F25}" dt="2024-08-16T09:57:51.232" v="56" actId="20577"/>
        <pc:sldMkLst>
          <pc:docMk/>
          <pc:sldMk cId="2935675781" sldId="258"/>
        </pc:sldMkLst>
        <pc:spChg chg="mod">
          <ac:chgData name="Kumar P" userId="4f3531b72b5d84d8" providerId="LiveId" clId="{41B4B931-0F8D-4D92-AB28-CA7B7C563F25}" dt="2024-08-16T09:57:51.232" v="56" actId="20577"/>
          <ac:spMkLst>
            <pc:docMk/>
            <pc:sldMk cId="2935675781" sldId="258"/>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772086-6DE5-41E9-B3DA-6A4C85691D4C}" type="datetimeFigureOut">
              <a:rPr lang="en-GB" smtClean="0"/>
              <a:t>16/08/2024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342DE-1AA4-43B4-9CA9-4ED485D4EBCC}" type="slidenum">
              <a:rPr lang="en-GB" smtClean="0"/>
              <a:t>‹#›</a:t>
            </a:fld>
            <a:endParaRPr lang="en-GB"/>
          </a:p>
        </p:txBody>
      </p:sp>
    </p:spTree>
    <p:extLst>
      <p:ext uri="{BB962C8B-B14F-4D97-AF65-F5344CB8AC3E}">
        <p14:creationId xmlns:p14="http://schemas.microsoft.com/office/powerpoint/2010/main" val="2280461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5251520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0396871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38</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464313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775478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144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16/08/2024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hwb.gov.wales/curriculum-for-wales/mathematics-and-numeracy/descriptions-of-learning/" TargetMode="External"/><Relationship Id="rId2" Type="http://schemas.openxmlformats.org/officeDocument/2006/relationships/hyperlink" Target="https://hwb.gov.wales/curriculum-for-wales/science-and-technology/descriptions-of-learning/"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hyperlink" Target="https://uowtsd-my.sharepoint.com/:w:/g/personal/g_tinney_uwtsd_ac_uk/EWRAxfHIh6lPkJzxxzqbtk4BkFQD8w_rdUJey2Of2uCqyA?e=dQsuuX"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16224" y="414440"/>
            <a:ext cx="9144000" cy="3921585"/>
          </a:xfrm>
        </p:spPr>
        <p:txBody>
          <a:bodyPr>
            <a:normAutofit fontScale="90000"/>
          </a:bodyPr>
          <a:lstStyle/>
          <a:p>
            <a:br>
              <a:rPr lang="en-GB" sz="5300" dirty="0"/>
            </a:br>
            <a:br>
              <a:rPr lang="en-GB" sz="5300" dirty="0"/>
            </a:br>
            <a:br>
              <a:rPr lang="en-GB" sz="5300" dirty="0"/>
            </a:br>
            <a:br>
              <a:rPr lang="en-GB" sz="5300" dirty="0"/>
            </a:br>
            <a:br>
              <a:rPr lang="en-GB" sz="5300" dirty="0"/>
            </a:br>
            <a:r>
              <a:rPr lang="en-GB" sz="5300" dirty="0"/>
              <a:t>ECEY5005/C </a:t>
            </a:r>
            <a:br>
              <a:rPr lang="en-GB" sz="5300" dirty="0"/>
            </a:br>
            <a:r>
              <a:rPr lang="en-GB" sz="5300" b="1" i="1" dirty="0">
                <a:solidFill>
                  <a:srgbClr val="0070C0"/>
                </a:solidFill>
              </a:rPr>
              <a:t>Awe and Wonder: science, mathematics and the outdoors</a:t>
            </a:r>
          </a:p>
        </p:txBody>
      </p:sp>
      <p:sp>
        <p:nvSpPr>
          <p:cNvPr id="3" name="Subtitle 2"/>
          <p:cNvSpPr>
            <a:spLocks noGrp="1"/>
          </p:cNvSpPr>
          <p:nvPr>
            <p:ph type="subTitle" idx="1"/>
          </p:nvPr>
        </p:nvSpPr>
        <p:spPr>
          <a:xfrm>
            <a:off x="1825824" y="4852219"/>
            <a:ext cx="8534400" cy="973394"/>
          </a:xfrm>
        </p:spPr>
        <p:txBody>
          <a:bodyPr>
            <a:normAutofit/>
          </a:bodyPr>
          <a:lstStyle/>
          <a:p>
            <a:r>
              <a:rPr lang="en-GB" dirty="0">
                <a:solidFill>
                  <a:srgbClr val="0070C0"/>
                </a:solidFill>
              </a:rPr>
              <a:t>Assignment Guidance </a:t>
            </a:r>
            <a:endParaRPr lang="en-GB" dirty="0">
              <a:solidFill>
                <a:schemeClr val="bg2"/>
              </a:solidFill>
            </a:endParaRPr>
          </a:p>
          <a:p>
            <a:endParaRPr lang="en-GB" dirty="0"/>
          </a:p>
        </p:txBody>
      </p:sp>
    </p:spTree>
    <p:extLst>
      <p:ext uri="{BB962C8B-B14F-4D97-AF65-F5344CB8AC3E}">
        <p14:creationId xmlns:p14="http://schemas.microsoft.com/office/powerpoint/2010/main" val="37085044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0ACC0F-AD64-4D2E-9AED-10EB89ADC71B}"/>
              </a:ext>
            </a:extLst>
          </p:cNvPr>
          <p:cNvSpPr>
            <a:spLocks noGrp="1"/>
          </p:cNvSpPr>
          <p:nvPr>
            <p:ph type="title"/>
          </p:nvPr>
        </p:nvSpPr>
        <p:spPr/>
        <p:txBody>
          <a:bodyPr>
            <a:normAutofit/>
          </a:bodyPr>
          <a:lstStyle/>
          <a:p>
            <a:r>
              <a:rPr lang="en-GB" sz="4800" dirty="0"/>
              <a:t>Welcome back!</a:t>
            </a:r>
          </a:p>
        </p:txBody>
      </p:sp>
      <p:sp>
        <p:nvSpPr>
          <p:cNvPr id="6" name="Content Placeholder 5">
            <a:extLst>
              <a:ext uri="{FF2B5EF4-FFF2-40B4-BE49-F238E27FC236}">
                <a16:creationId xmlns:a16="http://schemas.microsoft.com/office/drawing/2014/main" id="{E2713E11-0A8C-41F2-984E-05826A93B9E5}"/>
              </a:ext>
            </a:extLst>
          </p:cNvPr>
          <p:cNvSpPr>
            <a:spLocks noGrp="1"/>
          </p:cNvSpPr>
          <p:nvPr>
            <p:ph sz="half" idx="2"/>
          </p:nvPr>
        </p:nvSpPr>
        <p:spPr>
          <a:xfrm>
            <a:off x="838200" y="1597025"/>
            <a:ext cx="5181600" cy="4351338"/>
          </a:xfrm>
        </p:spPr>
        <p:txBody>
          <a:bodyPr/>
          <a:lstStyle/>
          <a:p>
            <a:r>
              <a:rPr lang="en-GB" i="1" dirty="0">
                <a:solidFill>
                  <a:srgbClr val="0070C0"/>
                </a:solidFill>
              </a:rPr>
              <a:t>This session will initially contain detailed assignment guidance for the ECEY5005 module. </a:t>
            </a:r>
          </a:p>
          <a:p>
            <a:endParaRPr lang="en-GB" dirty="0"/>
          </a:p>
        </p:txBody>
      </p:sp>
    </p:spTree>
    <p:extLst>
      <p:ext uri="{BB962C8B-B14F-4D97-AF65-F5344CB8AC3E}">
        <p14:creationId xmlns:p14="http://schemas.microsoft.com/office/powerpoint/2010/main" val="11695946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34527"/>
          </a:xfrm>
        </p:spPr>
        <p:txBody>
          <a:bodyPr>
            <a:normAutofit fontScale="90000"/>
          </a:bodyPr>
          <a:lstStyle/>
          <a:p>
            <a:r>
              <a:rPr lang="en-GB" sz="5300" dirty="0"/>
              <a:t>NOS</a:t>
            </a:r>
            <a:br>
              <a:rPr lang="en-GB" dirty="0"/>
            </a:br>
            <a:endParaRPr lang="en-GB" sz="1300" i="1" dirty="0">
              <a:solidFill>
                <a:schemeClr val="accent1">
                  <a:lumMod val="75000"/>
                </a:schemeClr>
              </a:solidFill>
            </a:endParaRPr>
          </a:p>
        </p:txBody>
      </p:sp>
      <p:sp>
        <p:nvSpPr>
          <p:cNvPr id="3" name="Content Placeholder 2"/>
          <p:cNvSpPr>
            <a:spLocks noGrp="1"/>
          </p:cNvSpPr>
          <p:nvPr>
            <p:ph idx="1"/>
          </p:nvPr>
        </p:nvSpPr>
        <p:spPr>
          <a:xfrm>
            <a:off x="0" y="899652"/>
            <a:ext cx="12049432" cy="5442153"/>
          </a:xfrm>
        </p:spPr>
        <p:txBody>
          <a:bodyPr>
            <a:normAutofit fontScale="85000" lnSpcReduction="20000"/>
          </a:bodyPr>
          <a:lstStyle/>
          <a:p>
            <a:pPr marL="0" indent="0">
              <a:buNone/>
            </a:pPr>
            <a:r>
              <a:rPr lang="en-GB" i="1" dirty="0">
                <a:solidFill>
                  <a:srgbClr val="0070C0"/>
                </a:solidFill>
              </a:rPr>
              <a:t>Week 1</a:t>
            </a:r>
            <a:r>
              <a:rPr lang="en-GB" dirty="0">
                <a:solidFill>
                  <a:srgbClr val="0070C0"/>
                </a:solidFill>
              </a:rPr>
              <a:t>-</a:t>
            </a:r>
          </a:p>
          <a:p>
            <a:r>
              <a:rPr lang="en-GB" dirty="0"/>
              <a:t>0401-K56, P11; 0403-K59; 0408-K70, K73, P8; 0409-K70, K72; 0411-K64, K65, K66; 0412-P7, P8, P10; SPW9- K24; Core-K8, K53, K55</a:t>
            </a:r>
          </a:p>
          <a:p>
            <a:endParaRPr lang="en-GB" dirty="0"/>
          </a:p>
          <a:p>
            <a:pPr marL="0" indent="0">
              <a:buNone/>
            </a:pPr>
            <a:r>
              <a:rPr lang="en-GB" i="1" dirty="0">
                <a:solidFill>
                  <a:srgbClr val="0070C0"/>
                </a:solidFill>
              </a:rPr>
              <a:t>Week 2</a:t>
            </a:r>
            <a:r>
              <a:rPr lang="en-GB" dirty="0">
                <a:solidFill>
                  <a:srgbClr val="0070C0"/>
                </a:solidFill>
              </a:rPr>
              <a:t>-</a:t>
            </a:r>
          </a:p>
          <a:p>
            <a:pPr marL="0" indent="0">
              <a:buNone/>
            </a:pPr>
            <a:r>
              <a:rPr lang="en-GB" dirty="0"/>
              <a:t>0403- K59; 0408-K59, K63, K67, K68, K69,K70, K71, K73, K75, P8;  0409-K70, K72; 0411- K64, K65, K66; 0412- P7, P8, P10; 0042- K41-K50; SPW9-K16, K24; Core K31-K32,K53-K55.</a:t>
            </a:r>
          </a:p>
          <a:p>
            <a:endParaRPr lang="en-GB" dirty="0"/>
          </a:p>
          <a:p>
            <a:pPr marL="0" indent="0">
              <a:buNone/>
            </a:pPr>
            <a:r>
              <a:rPr lang="en-GB" i="1" dirty="0">
                <a:solidFill>
                  <a:srgbClr val="0070C0"/>
                </a:solidFill>
              </a:rPr>
              <a:t>Week 3</a:t>
            </a:r>
            <a:r>
              <a:rPr lang="en-GB" dirty="0">
                <a:solidFill>
                  <a:srgbClr val="0070C0"/>
                </a:solidFill>
              </a:rPr>
              <a:t>-</a:t>
            </a:r>
          </a:p>
          <a:p>
            <a:pPr marL="0" indent="0">
              <a:buNone/>
            </a:pPr>
            <a:r>
              <a:rPr lang="en-GB" dirty="0"/>
              <a:t>0403-K59 ; 0408- K59, K69, K70, K71, K73, K75, P8, 0409- K70, K72; 0411- K64, K65, K66; 0412-P7, P8, P10; 0042-K41-K50; SPW9-K16, K24; Core-K8, K31, K32, K53, K54, K55</a:t>
            </a:r>
          </a:p>
          <a:p>
            <a:pPr marL="0" indent="0">
              <a:buNone/>
            </a:pPr>
            <a:endParaRPr lang="en-GB" dirty="0"/>
          </a:p>
          <a:p>
            <a:pPr marL="0" indent="0">
              <a:buNone/>
            </a:pPr>
            <a:r>
              <a:rPr lang="en-GB" i="1" dirty="0">
                <a:solidFill>
                  <a:srgbClr val="0070C0"/>
                </a:solidFill>
              </a:rPr>
              <a:t>Week 4</a:t>
            </a:r>
            <a:r>
              <a:rPr lang="en-GB" dirty="0">
                <a:solidFill>
                  <a:srgbClr val="0070C0"/>
                </a:solidFill>
              </a:rPr>
              <a:t>-</a:t>
            </a:r>
            <a:r>
              <a:rPr lang="en-GB" dirty="0"/>
              <a:t>     0408-K59, K69, K70, K73, K75, P8; 0409-K70, K72; 0411-K64, K65, K66; 0412-P7,P8, P10; 0042-K41-K50; SPW9- K16, K24; Core-K31, K32,K53, K54, K55</a:t>
            </a:r>
          </a:p>
          <a:p>
            <a:endParaRPr lang="en-GB" dirty="0"/>
          </a:p>
          <a:p>
            <a:endParaRPr lang="en-GB" dirty="0"/>
          </a:p>
        </p:txBody>
      </p:sp>
    </p:spTree>
    <p:extLst>
      <p:ext uri="{BB962C8B-B14F-4D97-AF65-F5344CB8AC3E}">
        <p14:creationId xmlns:p14="http://schemas.microsoft.com/office/powerpoint/2010/main" val="4016967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53961"/>
            <a:ext cx="10515600" cy="1253613"/>
          </a:xfrm>
        </p:spPr>
        <p:txBody>
          <a:bodyPr>
            <a:normAutofit fontScale="90000"/>
          </a:bodyPr>
          <a:lstStyle/>
          <a:p>
            <a:pPr algn="ctr"/>
            <a:br>
              <a:rPr lang="en-GB" dirty="0"/>
            </a:br>
            <a:r>
              <a:rPr lang="en-GB" sz="5300" dirty="0"/>
              <a:t>Learning Outcomes</a:t>
            </a:r>
          </a:p>
        </p:txBody>
      </p:sp>
      <p:sp>
        <p:nvSpPr>
          <p:cNvPr id="8" name="Content Placeholder 7"/>
          <p:cNvSpPr>
            <a:spLocks noGrp="1"/>
          </p:cNvSpPr>
          <p:nvPr>
            <p:ph sz="half" idx="2"/>
          </p:nvPr>
        </p:nvSpPr>
        <p:spPr>
          <a:xfrm>
            <a:off x="206477" y="1017640"/>
            <a:ext cx="11592233" cy="6061586"/>
          </a:xfrm>
        </p:spPr>
        <p:txBody>
          <a:bodyPr>
            <a:normAutofit fontScale="25000" lnSpcReduction="20000"/>
          </a:bodyPr>
          <a:lstStyle/>
          <a:p>
            <a:pPr marL="0" indent="0">
              <a:lnSpc>
                <a:spcPct val="115000"/>
              </a:lnSpc>
              <a:spcAft>
                <a:spcPts val="1000"/>
              </a:spcAft>
              <a:buNone/>
            </a:pPr>
            <a:r>
              <a:rPr lang="en-US" sz="9600" dirty="0">
                <a:effectLst/>
                <a:latin typeface="Arial" panose="020B0604020202020204" pitchFamily="34" charset="0"/>
                <a:ea typeface="Calibri" panose="020F0502020204030204" pitchFamily="34" charset="0"/>
                <a:cs typeface="Arial" panose="020B0604020202020204" pitchFamily="34" charset="0"/>
              </a:rPr>
              <a:t>Upon the successful completion of this module, the student should be able to:</a:t>
            </a:r>
            <a:endParaRPr lang="en-GB" sz="9600" dirty="0">
              <a:effectLst/>
              <a:ea typeface="Calibri" panose="020F0502020204030204" pitchFamily="34" charset="0"/>
              <a:cs typeface="Arial" panose="020B0604020202020204" pitchFamily="34" charset="0"/>
            </a:endParaRPr>
          </a:p>
          <a:p>
            <a:pPr marL="342900" lvl="0" indent="-342900" algn="just" fontAlgn="base" hangingPunct="0">
              <a:lnSpc>
                <a:spcPct val="115000"/>
              </a:lnSpc>
              <a:spcAft>
                <a:spcPts val="1000"/>
              </a:spcAft>
              <a:buSzPts val="1000"/>
              <a:buFont typeface="Symbol" panose="05050102010706020507" pitchFamily="18" charset="2"/>
              <a:buChar char=""/>
              <a:tabLst>
                <a:tab pos="457200" algn="l"/>
              </a:tabLst>
            </a:pPr>
            <a:r>
              <a:rPr lang="en-US" sz="9600" dirty="0">
                <a:effectLst/>
                <a:latin typeface="Arial" panose="020B0604020202020204" pitchFamily="34" charset="0"/>
                <a:ea typeface="Calibri" panose="020F0502020204030204" pitchFamily="34" charset="0"/>
                <a:cs typeface="Arial" panose="020B0604020202020204" pitchFamily="34" charset="0"/>
              </a:rPr>
              <a:t>evaluate the principles and practice of providing young children with challenging outdoor learning environments which support holistic learning, curiosity, discovery, exploration and experimentation; </a:t>
            </a:r>
            <a:endParaRPr lang="en-GB" sz="9600" dirty="0">
              <a:effectLst/>
              <a:ea typeface="Calibri" panose="020F0502020204030204" pitchFamily="34" charset="0"/>
              <a:cs typeface="Arial" panose="020B0604020202020204" pitchFamily="34" charset="0"/>
            </a:endParaRPr>
          </a:p>
          <a:p>
            <a:pPr marL="342900" lvl="0" indent="-342900" algn="just" fontAlgn="base" hangingPunct="0">
              <a:lnSpc>
                <a:spcPct val="115000"/>
              </a:lnSpc>
              <a:spcAft>
                <a:spcPts val="1000"/>
              </a:spcAft>
              <a:buSzPts val="1000"/>
              <a:buFont typeface="Symbol" panose="05050102010706020507" pitchFamily="18" charset="2"/>
              <a:buChar char=""/>
              <a:tabLst>
                <a:tab pos="457200" algn="l"/>
              </a:tabLst>
            </a:pPr>
            <a:r>
              <a:rPr lang="en-US" sz="9600" dirty="0" err="1">
                <a:effectLst/>
                <a:latin typeface="Arial" panose="020B0604020202020204" pitchFamily="34" charset="0"/>
                <a:ea typeface="Calibri" panose="020F0502020204030204" pitchFamily="34" charset="0"/>
                <a:cs typeface="Arial" panose="020B0604020202020204" pitchFamily="34" charset="0"/>
              </a:rPr>
              <a:t>analyse</a:t>
            </a:r>
            <a:r>
              <a:rPr lang="en-US" sz="9600" dirty="0">
                <a:effectLst/>
                <a:latin typeface="Arial" panose="020B0604020202020204" pitchFamily="34" charset="0"/>
                <a:ea typeface="Calibri" panose="020F0502020204030204" pitchFamily="34" charset="0"/>
                <a:cs typeface="Arial" panose="020B0604020202020204" pitchFamily="34" charset="0"/>
              </a:rPr>
              <a:t> approaches to developing science, mathematical and numeracy concepts and how these approaches support early years frameworks and curricula;</a:t>
            </a:r>
            <a:endParaRPr lang="en-GB" sz="9600" dirty="0">
              <a:effectLst/>
              <a:ea typeface="Calibri" panose="020F0502020204030204" pitchFamily="34" charset="0"/>
              <a:cs typeface="Arial" panose="020B0604020202020204" pitchFamily="34" charset="0"/>
            </a:endParaRPr>
          </a:p>
          <a:p>
            <a:pPr marL="342900" lvl="0" indent="-342900" algn="just" fontAlgn="base" hangingPunct="0">
              <a:lnSpc>
                <a:spcPct val="115000"/>
              </a:lnSpc>
              <a:spcAft>
                <a:spcPts val="1000"/>
              </a:spcAft>
              <a:buSzPts val="1000"/>
              <a:buFont typeface="Symbol" panose="05050102010706020507" pitchFamily="18" charset="2"/>
              <a:buChar char=""/>
              <a:tabLst>
                <a:tab pos="457200" algn="l"/>
              </a:tabLst>
            </a:pPr>
            <a:r>
              <a:rPr lang="en-US" sz="9600" dirty="0">
                <a:effectLst/>
                <a:latin typeface="Arial" panose="020B0604020202020204" pitchFamily="34" charset="0"/>
                <a:ea typeface="Calibri" panose="020F0502020204030204" pitchFamily="34" charset="0"/>
                <a:cs typeface="Arial" panose="020B0604020202020204" pitchFamily="34" charset="0"/>
              </a:rPr>
              <a:t>evaluate the role of children, adults and wider systems when developing early science, mathematical and numeracy skills</a:t>
            </a:r>
            <a:endParaRPr lang="en-GB" sz="9600" dirty="0">
              <a:effectLst/>
              <a:ea typeface="Calibri" panose="020F0502020204030204" pitchFamily="34" charset="0"/>
              <a:cs typeface="Arial" panose="020B0604020202020204" pitchFamily="34" charset="0"/>
            </a:endParaRPr>
          </a:p>
          <a:p>
            <a:pPr marL="342900" lvl="0" indent="-342900" algn="just" fontAlgn="base" hangingPunct="0">
              <a:lnSpc>
                <a:spcPct val="115000"/>
              </a:lnSpc>
              <a:spcAft>
                <a:spcPts val="1000"/>
              </a:spcAft>
              <a:buSzPts val="1000"/>
              <a:buFont typeface="Symbol" panose="05050102010706020507" pitchFamily="18" charset="2"/>
              <a:buChar char=""/>
              <a:tabLst>
                <a:tab pos="457200" algn="l"/>
              </a:tabLst>
            </a:pPr>
            <a:r>
              <a:rPr lang="en-US" sz="9600" dirty="0" err="1">
                <a:effectLst/>
                <a:latin typeface="Arial" panose="020B0604020202020204" pitchFamily="34" charset="0"/>
                <a:ea typeface="Calibri" panose="020F0502020204030204" pitchFamily="34" charset="0"/>
                <a:cs typeface="Arial" panose="020B0604020202020204" pitchFamily="34" charset="0"/>
              </a:rPr>
              <a:t>organise</a:t>
            </a:r>
            <a:r>
              <a:rPr lang="en-US" sz="9600" dirty="0">
                <a:effectLst/>
                <a:latin typeface="Arial" panose="020B0604020202020204" pitchFamily="34" charset="0"/>
                <a:ea typeface="Calibri" panose="020F0502020204030204" pitchFamily="34" charset="0"/>
                <a:cs typeface="Arial" panose="020B0604020202020204" pitchFamily="34" charset="0"/>
              </a:rPr>
              <a:t> their knowledge and learning through use of a range of information resources and present their work at the appropriate level.</a:t>
            </a:r>
            <a:endParaRPr lang="en-GB" sz="9600" dirty="0">
              <a:effectLst/>
              <a:ea typeface="Calibri" panose="020F0502020204030204" pitchFamily="34" charset="0"/>
              <a:cs typeface="Arial" panose="020B0604020202020204" pitchFamily="34" charset="0"/>
            </a:endParaRPr>
          </a:p>
          <a:p>
            <a:pPr indent="0">
              <a:lnSpc>
                <a:spcPct val="115000"/>
              </a:lnSpc>
              <a:spcAft>
                <a:spcPts val="1000"/>
              </a:spcAft>
              <a:buNone/>
            </a:pPr>
            <a:endParaRPr lang="en-GB" sz="9600" i="1" dirty="0">
              <a:solidFill>
                <a:srgbClr val="0070C0"/>
              </a:solidFill>
              <a:effectLst/>
              <a:ea typeface="Calibri" panose="020F0502020204030204" pitchFamily="34" charset="0"/>
              <a:cs typeface="Arial" panose="020B0604020202020204" pitchFamily="34" charset="0"/>
            </a:endParaRPr>
          </a:p>
          <a:p>
            <a:pPr marL="0" indent="0">
              <a:buNone/>
            </a:pPr>
            <a:endParaRPr lang="en-GB"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4766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a:t> </a:t>
            </a:r>
            <a:br>
              <a:rPr lang="en-GB" sz="4800" dirty="0"/>
            </a:br>
            <a:r>
              <a:rPr lang="en-GB" sz="4800" i="1" dirty="0">
                <a:solidFill>
                  <a:srgbClr val="0070C0"/>
                </a:solidFill>
              </a:rPr>
              <a:t>Assignment</a:t>
            </a:r>
          </a:p>
        </p:txBody>
      </p:sp>
      <p:sp>
        <p:nvSpPr>
          <p:cNvPr id="4" name="Content Placeholder 3"/>
          <p:cNvSpPr>
            <a:spLocks noGrp="1"/>
          </p:cNvSpPr>
          <p:nvPr>
            <p:ph sz="half" idx="2"/>
          </p:nvPr>
        </p:nvSpPr>
        <p:spPr>
          <a:xfrm>
            <a:off x="838200" y="1785868"/>
            <a:ext cx="5181600" cy="4351338"/>
          </a:xfrm>
        </p:spPr>
        <p:txBody>
          <a:bodyPr/>
          <a:lstStyle/>
          <a:p>
            <a:r>
              <a:rPr lang="en-GB" i="1" dirty="0">
                <a:solidFill>
                  <a:srgbClr val="0070C0"/>
                </a:solidFill>
              </a:rPr>
              <a:t>Portfolio</a:t>
            </a:r>
          </a:p>
          <a:p>
            <a:r>
              <a:rPr lang="en-GB" i="1" dirty="0">
                <a:solidFill>
                  <a:srgbClr val="0070C0"/>
                </a:solidFill>
              </a:rPr>
              <a:t>4000 words</a:t>
            </a:r>
          </a:p>
          <a:p>
            <a:r>
              <a:rPr lang="en-GB" i="1" dirty="0">
                <a:solidFill>
                  <a:srgbClr val="0070C0"/>
                </a:solidFill>
              </a:rPr>
              <a:t>Hand in date- see handbook and discussed in lectures</a:t>
            </a:r>
          </a:p>
          <a:p>
            <a:r>
              <a:rPr lang="en-GB" i="1" dirty="0">
                <a:solidFill>
                  <a:srgbClr val="0070C0"/>
                </a:solidFill>
              </a:rPr>
              <a:t>See following assignment guidance</a:t>
            </a:r>
          </a:p>
          <a:p>
            <a:r>
              <a:rPr lang="en-GB" i="1" dirty="0">
                <a:solidFill>
                  <a:srgbClr val="FF0000"/>
                </a:solidFill>
              </a:rPr>
              <a:t>Portfolio hand in date – 29.09.24 (23:59pm)</a:t>
            </a:r>
          </a:p>
          <a:p>
            <a:endParaRPr lang="en-GB" i="1" dirty="0">
              <a:solidFill>
                <a:srgbClr val="FF0000"/>
              </a:solidFill>
            </a:endParaRPr>
          </a:p>
        </p:txBody>
      </p:sp>
    </p:spTree>
    <p:extLst>
      <p:ext uri="{BB962C8B-B14F-4D97-AF65-F5344CB8AC3E}">
        <p14:creationId xmlns:p14="http://schemas.microsoft.com/office/powerpoint/2010/main" val="2935675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15E20-8FA9-44C7-8410-0C38A8BB8AAF}"/>
              </a:ext>
            </a:extLst>
          </p:cNvPr>
          <p:cNvSpPr>
            <a:spLocks noGrp="1"/>
          </p:cNvSpPr>
          <p:nvPr>
            <p:ph type="title"/>
          </p:nvPr>
        </p:nvSpPr>
        <p:spPr/>
        <p:txBody>
          <a:bodyPr/>
          <a:lstStyle/>
          <a:p>
            <a:r>
              <a:rPr lang="en-GB" i="1" dirty="0">
                <a:solidFill>
                  <a:srgbClr val="0070C0"/>
                </a:solidFill>
              </a:rPr>
              <a:t>Assignment</a:t>
            </a:r>
            <a:r>
              <a:rPr lang="en-GB" dirty="0">
                <a:solidFill>
                  <a:srgbClr val="0070C0"/>
                </a:solidFill>
              </a:rPr>
              <a:t> </a:t>
            </a:r>
          </a:p>
        </p:txBody>
      </p:sp>
      <p:sp>
        <p:nvSpPr>
          <p:cNvPr id="4" name="Content Placeholder 3">
            <a:extLst>
              <a:ext uri="{FF2B5EF4-FFF2-40B4-BE49-F238E27FC236}">
                <a16:creationId xmlns:a16="http://schemas.microsoft.com/office/drawing/2014/main" id="{9B3A94D7-CD41-49D9-854C-10BAE691DEC2}"/>
              </a:ext>
            </a:extLst>
          </p:cNvPr>
          <p:cNvSpPr>
            <a:spLocks noGrp="1"/>
          </p:cNvSpPr>
          <p:nvPr>
            <p:ph sz="half" idx="2"/>
          </p:nvPr>
        </p:nvSpPr>
        <p:spPr>
          <a:xfrm>
            <a:off x="838200" y="1690688"/>
            <a:ext cx="4479012" cy="4351338"/>
          </a:xfrm>
        </p:spPr>
        <p:txBody>
          <a:bodyPr/>
          <a:lstStyle/>
          <a:p>
            <a:pPr>
              <a:lnSpc>
                <a:spcPct val="107000"/>
              </a:lnSpc>
              <a:spcAft>
                <a:spcPts val="800"/>
              </a:spcAft>
            </a:pPr>
            <a:r>
              <a:rPr lang="en-GB" sz="28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Provide a portfolio of evidence outlining how you would use an outdoor environment to promote and support children’s scientific / mathematical thinking. </a:t>
            </a:r>
            <a:endParaRPr lang="en-GB" sz="2400" dirty="0">
              <a:solidFill>
                <a:srgbClr val="0070C0"/>
              </a:solidFill>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033742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C5F20-D8BD-4B11-81DC-414AE24F8FF7}"/>
              </a:ext>
            </a:extLst>
          </p:cNvPr>
          <p:cNvSpPr>
            <a:spLocks noGrp="1"/>
          </p:cNvSpPr>
          <p:nvPr>
            <p:ph type="title"/>
          </p:nvPr>
        </p:nvSpPr>
        <p:spPr>
          <a:xfrm>
            <a:off x="838200" y="1"/>
            <a:ext cx="10515600" cy="958644"/>
          </a:xfrm>
        </p:spPr>
        <p:txBody>
          <a:bodyPr>
            <a:normAutofit/>
          </a:bodyPr>
          <a:lstStyle/>
          <a:p>
            <a:r>
              <a:rPr lang="en-GB" sz="4800" i="1" dirty="0">
                <a:solidFill>
                  <a:srgbClr val="0070C0"/>
                </a:solidFill>
              </a:rPr>
              <a:t>In brief</a:t>
            </a:r>
          </a:p>
        </p:txBody>
      </p:sp>
      <p:sp>
        <p:nvSpPr>
          <p:cNvPr id="4" name="Content Placeholder 3">
            <a:extLst>
              <a:ext uri="{FF2B5EF4-FFF2-40B4-BE49-F238E27FC236}">
                <a16:creationId xmlns:a16="http://schemas.microsoft.com/office/drawing/2014/main" id="{62FF44BD-054E-4113-8555-46994E1322AC}"/>
              </a:ext>
            </a:extLst>
          </p:cNvPr>
          <p:cNvSpPr>
            <a:spLocks noGrp="1"/>
          </p:cNvSpPr>
          <p:nvPr>
            <p:ph sz="half" idx="2"/>
          </p:nvPr>
        </p:nvSpPr>
        <p:spPr>
          <a:xfrm>
            <a:off x="484239" y="958645"/>
            <a:ext cx="5611761" cy="5430992"/>
          </a:xfrm>
        </p:spPr>
        <p:txBody>
          <a:bodyPr>
            <a:normAutofit fontScale="77500" lnSpcReduction="20000"/>
          </a:bodyPr>
          <a:lstStyle/>
          <a:p>
            <a:pPr marL="0" lvl="0" indent="0">
              <a:lnSpc>
                <a:spcPct val="107000"/>
              </a:lnSpc>
              <a:spcAft>
                <a:spcPts val="800"/>
              </a:spcAft>
              <a:buNone/>
            </a:pPr>
            <a:r>
              <a:rPr lang="en-GB" sz="3700" i="1" dirty="0">
                <a:solidFill>
                  <a:srgbClr val="0070C0"/>
                </a:solidFill>
              </a:rPr>
              <a:t>1. </a:t>
            </a:r>
            <a:r>
              <a:rPr lang="en-GB" sz="34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Choose a photograph (10 marks)</a:t>
            </a:r>
            <a:endParaRPr lang="en-GB" sz="3400" dirty="0">
              <a:solidFill>
                <a:srgbClr val="0070C0"/>
              </a:solidFill>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en-GB" sz="3400" i="1" dirty="0">
                <a:solidFill>
                  <a:srgbClr val="0070C0"/>
                </a:solidFill>
              </a:rPr>
              <a:t>2. - </a:t>
            </a:r>
            <a:r>
              <a:rPr lang="en-GB" sz="3400" dirty="0">
                <a:solidFill>
                  <a:srgbClr val="0070C0"/>
                </a:solidFill>
                <a:effectLst/>
                <a:latin typeface="Arial" panose="020B0604020202020204" pitchFamily="34" charset="0"/>
                <a:ea typeface="Calibri" panose="020F0502020204030204" pitchFamily="34" charset="0"/>
              </a:rPr>
              <a:t>Discuss how the environment in the photograph could be used by young children to develop specific scientific or mathematical concepts (1200 words- 30 marks) </a:t>
            </a:r>
            <a:endParaRPr lang="en-GB" sz="3400" i="1" dirty="0">
              <a:solidFill>
                <a:srgbClr val="0070C0"/>
              </a:solidFill>
            </a:endParaRPr>
          </a:p>
          <a:p>
            <a:pPr marL="0" indent="0">
              <a:buNone/>
            </a:pPr>
            <a:r>
              <a:rPr lang="en-GB" sz="3400" i="1" dirty="0">
                <a:solidFill>
                  <a:srgbClr val="0070C0"/>
                </a:solidFill>
              </a:rPr>
              <a:t>3.- </a:t>
            </a:r>
            <a:r>
              <a:rPr lang="en-GB" sz="3400" dirty="0">
                <a:solidFill>
                  <a:srgbClr val="0070C0"/>
                </a:solidFill>
                <a:effectLst/>
                <a:latin typeface="Arial" panose="020B0604020202020204" pitchFamily="34" charset="0"/>
                <a:ea typeface="Calibri" panose="020F0502020204030204" pitchFamily="34" charset="0"/>
              </a:rPr>
              <a:t>Produce a risk-benefit assessment for the outdoor space provided in your photograph. </a:t>
            </a:r>
            <a:r>
              <a:rPr lang="en-GB" sz="3400" i="1" dirty="0">
                <a:solidFill>
                  <a:srgbClr val="0070C0"/>
                </a:solidFill>
              </a:rPr>
              <a:t>(approx. 1000 words – 20 marks)</a:t>
            </a:r>
          </a:p>
          <a:p>
            <a:pPr marL="0" indent="0">
              <a:buNone/>
            </a:pPr>
            <a:r>
              <a:rPr lang="en-GB" sz="3400" i="1" dirty="0">
                <a:solidFill>
                  <a:srgbClr val="0070C0"/>
                </a:solidFill>
              </a:rPr>
              <a:t>4.- Academic writing- adults supporting science and mathematics outdoors  (1800 words- 30 marks)</a:t>
            </a:r>
          </a:p>
          <a:p>
            <a:pPr marL="0" indent="0">
              <a:buNone/>
            </a:pPr>
            <a:r>
              <a:rPr lang="en-GB" sz="3400" i="1" dirty="0">
                <a:solidFill>
                  <a:srgbClr val="0070C0"/>
                </a:solidFill>
              </a:rPr>
              <a:t>Reference list- (10 marks)</a:t>
            </a:r>
          </a:p>
          <a:p>
            <a:endParaRPr lang="en-GB" dirty="0"/>
          </a:p>
          <a:p>
            <a:endParaRPr lang="en-GB" dirty="0"/>
          </a:p>
        </p:txBody>
      </p:sp>
    </p:spTree>
    <p:extLst>
      <p:ext uri="{BB962C8B-B14F-4D97-AF65-F5344CB8AC3E}">
        <p14:creationId xmlns:p14="http://schemas.microsoft.com/office/powerpoint/2010/main" val="3491031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4551" y="115569"/>
            <a:ext cx="10515600" cy="911860"/>
          </a:xfrm>
        </p:spPr>
        <p:txBody>
          <a:bodyPr>
            <a:noAutofit/>
          </a:bodyPr>
          <a:lstStyle/>
          <a:p>
            <a:pPr algn="ctr"/>
            <a:br>
              <a:rPr lang="en-GB" sz="4800" b="1" dirty="0"/>
            </a:br>
            <a:r>
              <a:rPr lang="en-GB" sz="4800" b="1" i="1" dirty="0">
                <a:solidFill>
                  <a:srgbClr val="0070C0"/>
                </a:solidFill>
              </a:rPr>
              <a:t>Portfolio</a:t>
            </a:r>
          </a:p>
        </p:txBody>
      </p:sp>
      <p:sp>
        <p:nvSpPr>
          <p:cNvPr id="4" name="Content Placeholder 3"/>
          <p:cNvSpPr>
            <a:spLocks noGrp="1"/>
          </p:cNvSpPr>
          <p:nvPr>
            <p:ph sz="half" idx="2"/>
          </p:nvPr>
        </p:nvSpPr>
        <p:spPr>
          <a:xfrm>
            <a:off x="834551" y="1564932"/>
            <a:ext cx="6092350" cy="4413455"/>
          </a:xfrm>
        </p:spPr>
        <p:txBody>
          <a:bodyPr>
            <a:noAutofit/>
          </a:bodyPr>
          <a:lstStyle/>
          <a:p>
            <a:pPr marL="0" indent="0">
              <a:buNone/>
            </a:pPr>
            <a:endParaRPr lang="en-GB" sz="2200" b="1" i="1" dirty="0">
              <a:solidFill>
                <a:schemeClr val="accent1"/>
              </a:solidFill>
            </a:endParaRPr>
          </a:p>
          <a:p>
            <a:pPr marL="342900" lvl="0" indent="-342900">
              <a:lnSpc>
                <a:spcPct val="107000"/>
              </a:lnSpc>
              <a:spcAft>
                <a:spcPts val="800"/>
              </a:spcAft>
              <a:buFont typeface="+mj-lt"/>
              <a:buAutoNum type="arabicPeriod"/>
            </a:pPr>
            <a:r>
              <a:rPr lang="en-GB" sz="24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Choose a photograph of an outdoor space or take a photograph of an outdoor space which has opportunities for children to explore through play.  You need to put the photograph as part 1 of your portfolio (Examples will be provided in lectures).</a:t>
            </a:r>
            <a:endParaRPr lang="en-GB" sz="2400" dirty="0">
              <a:solidFill>
                <a:srgbClr val="0070C0"/>
              </a:solidFill>
              <a:effectLst/>
              <a:latin typeface="Calibri" panose="020F0502020204030204" pitchFamily="34" charset="0"/>
              <a:ea typeface="DengXian" panose="02010600030101010101" pitchFamily="2" charset="-122"/>
              <a:cs typeface="Arial" panose="020B0604020202020204" pitchFamily="34" charset="0"/>
            </a:endParaRPr>
          </a:p>
          <a:p>
            <a:pPr marL="0" lvl="0" indent="0">
              <a:lnSpc>
                <a:spcPct val="115000"/>
              </a:lnSpc>
              <a:spcAft>
                <a:spcPts val="1000"/>
              </a:spcAft>
              <a:buNone/>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endParaRPr lang="en-GB" sz="2400" i="1" dirty="0">
              <a:solidFill>
                <a:schemeClr val="accent1"/>
              </a:solidFill>
            </a:endParaRPr>
          </a:p>
        </p:txBody>
      </p:sp>
    </p:spTree>
    <p:extLst>
      <p:ext uri="{BB962C8B-B14F-4D97-AF65-F5344CB8AC3E}">
        <p14:creationId xmlns:p14="http://schemas.microsoft.com/office/powerpoint/2010/main" val="869228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4551" y="398205"/>
            <a:ext cx="10515600" cy="629223"/>
          </a:xfrm>
        </p:spPr>
        <p:txBody>
          <a:bodyPr>
            <a:noAutofit/>
          </a:bodyPr>
          <a:lstStyle/>
          <a:p>
            <a:pPr algn="ctr"/>
            <a:br>
              <a:rPr lang="en-GB" sz="4800" b="1" dirty="0"/>
            </a:br>
            <a:r>
              <a:rPr lang="en-GB" sz="4800" b="1" i="1" dirty="0">
                <a:solidFill>
                  <a:srgbClr val="0070C0"/>
                </a:solidFill>
              </a:rPr>
              <a:t>Portfolio</a:t>
            </a:r>
          </a:p>
        </p:txBody>
      </p:sp>
      <p:sp>
        <p:nvSpPr>
          <p:cNvPr id="4" name="Content Placeholder 3"/>
          <p:cNvSpPr>
            <a:spLocks noGrp="1"/>
          </p:cNvSpPr>
          <p:nvPr>
            <p:ph sz="half" idx="2"/>
          </p:nvPr>
        </p:nvSpPr>
        <p:spPr>
          <a:xfrm>
            <a:off x="834551" y="1706483"/>
            <a:ext cx="5642600" cy="4605185"/>
          </a:xfrm>
        </p:spPr>
        <p:txBody>
          <a:bodyPr>
            <a:noAutofit/>
          </a:bodyPr>
          <a:lstStyle/>
          <a:p>
            <a:pPr marL="0" lvl="0" indent="0">
              <a:lnSpc>
                <a:spcPct val="115000"/>
              </a:lnSpc>
              <a:spcAft>
                <a:spcPts val="1000"/>
              </a:spcAft>
              <a:buNone/>
            </a:pPr>
            <a:r>
              <a:rPr lang="en-GB" sz="2200" b="1" i="1" dirty="0">
                <a:solidFill>
                  <a:srgbClr val="0070C0"/>
                </a:solidFill>
              </a:rPr>
              <a:t>2.  </a:t>
            </a:r>
            <a:r>
              <a:rPr lang="en-GB" sz="2400" dirty="0">
                <a:solidFill>
                  <a:srgbClr val="0070C0"/>
                </a:solidFill>
                <a:effectLst/>
                <a:latin typeface="Arial" panose="020B0604020202020204" pitchFamily="34" charset="0"/>
                <a:ea typeface="Calibri" panose="020F0502020204030204" pitchFamily="34" charset="0"/>
                <a:cs typeface="Arial" panose="020B0604020202020204" pitchFamily="34" charset="0"/>
              </a:rPr>
              <a:t>Discuss how the environment in the photograph could be used by young children to develop specific scientific or mathematical concepts or ideas such as forces, size, weight,  life cycles, properties of materials and so on…...….  (1200 words)</a:t>
            </a:r>
            <a:endParaRPr lang="en-GB" sz="2400" dirty="0">
              <a:solidFill>
                <a:srgbClr val="0070C0"/>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15000"/>
              </a:lnSpc>
              <a:spcAft>
                <a:spcPts val="1000"/>
              </a:spcAft>
              <a:buFont typeface="+mj-lt"/>
              <a:buAutoNum type="arabicPeriod"/>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endParaRPr lang="en-GB" sz="2400" i="1" dirty="0">
              <a:solidFill>
                <a:schemeClr val="accent1"/>
              </a:solidFill>
            </a:endParaRPr>
          </a:p>
        </p:txBody>
      </p:sp>
    </p:spTree>
    <p:extLst>
      <p:ext uri="{BB962C8B-B14F-4D97-AF65-F5344CB8AC3E}">
        <p14:creationId xmlns:p14="http://schemas.microsoft.com/office/powerpoint/2010/main" val="2710317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7465"/>
            <a:ext cx="10515600" cy="1525864"/>
          </a:xfrm>
        </p:spPr>
        <p:txBody>
          <a:bodyPr>
            <a:noAutofit/>
          </a:bodyPr>
          <a:lstStyle/>
          <a:p>
            <a:pPr algn="ctr"/>
            <a:r>
              <a:rPr lang="en-GB" sz="4800" b="1" i="1" dirty="0">
                <a:solidFill>
                  <a:srgbClr val="0070C0"/>
                </a:solidFill>
              </a:rPr>
              <a:t>Portfolio</a:t>
            </a:r>
          </a:p>
        </p:txBody>
      </p:sp>
      <p:sp>
        <p:nvSpPr>
          <p:cNvPr id="4" name="Content Placeholder 3"/>
          <p:cNvSpPr>
            <a:spLocks noGrp="1"/>
          </p:cNvSpPr>
          <p:nvPr>
            <p:ph sz="half" idx="2"/>
          </p:nvPr>
        </p:nvSpPr>
        <p:spPr>
          <a:xfrm>
            <a:off x="653006" y="1697205"/>
            <a:ext cx="5655470" cy="5262592"/>
          </a:xfrm>
        </p:spPr>
        <p:txBody>
          <a:bodyPr>
            <a:noAutofit/>
          </a:bodyPr>
          <a:lstStyle/>
          <a:p>
            <a:pPr marL="0" indent="0">
              <a:buNone/>
            </a:pPr>
            <a:r>
              <a:rPr lang="en-GB" sz="3200" i="1" dirty="0">
                <a:solidFill>
                  <a:srgbClr val="0070C0"/>
                </a:solidFill>
                <a:ea typeface="Times New Roman" panose="02020603050405020304" pitchFamily="18" charset="0"/>
                <a:cs typeface="Arial" panose="020B0604020202020204" pitchFamily="34" charset="0"/>
              </a:rPr>
              <a:t>3. </a:t>
            </a:r>
            <a:r>
              <a:rPr lang="en-GB" sz="3200"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Produce a risk-benefit assessment for the outdoor space provided in your photograph. A template for this section will be provided (approx. 600-1000 words).</a:t>
            </a:r>
            <a:endParaRPr lang="en-GB" sz="2400" i="1" dirty="0">
              <a:solidFill>
                <a:srgbClr val="0070C0"/>
              </a:solidFill>
            </a:endParaRPr>
          </a:p>
        </p:txBody>
      </p:sp>
    </p:spTree>
    <p:extLst>
      <p:ext uri="{BB962C8B-B14F-4D97-AF65-F5344CB8AC3E}">
        <p14:creationId xmlns:p14="http://schemas.microsoft.com/office/powerpoint/2010/main" val="1354630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7465"/>
            <a:ext cx="10515600" cy="911860"/>
          </a:xfrm>
        </p:spPr>
        <p:txBody>
          <a:bodyPr>
            <a:normAutofit fontScale="90000"/>
          </a:bodyPr>
          <a:lstStyle/>
          <a:p>
            <a:pPr algn="ctr"/>
            <a:br>
              <a:rPr lang="en-GB" sz="3200" b="1" dirty="0"/>
            </a:br>
            <a:r>
              <a:rPr lang="en-GB" sz="3200" b="1" i="1" dirty="0">
                <a:solidFill>
                  <a:srgbClr val="0070C0"/>
                </a:solidFill>
              </a:rPr>
              <a:t>Portfolio</a:t>
            </a:r>
          </a:p>
        </p:txBody>
      </p:sp>
      <p:sp>
        <p:nvSpPr>
          <p:cNvPr id="4" name="Content Placeholder 3"/>
          <p:cNvSpPr>
            <a:spLocks noGrp="1"/>
          </p:cNvSpPr>
          <p:nvPr>
            <p:ph sz="half" idx="2"/>
          </p:nvPr>
        </p:nvSpPr>
        <p:spPr>
          <a:xfrm>
            <a:off x="643067" y="1133240"/>
            <a:ext cx="4696169" cy="5262592"/>
          </a:xfrm>
        </p:spPr>
        <p:txBody>
          <a:bodyPr>
            <a:noAutofit/>
          </a:bodyPr>
          <a:lstStyle/>
          <a:p>
            <a:pPr marL="0" indent="0">
              <a:buNone/>
            </a:pPr>
            <a:r>
              <a:rPr lang="en-GB" i="1" dirty="0">
                <a:solidFill>
                  <a:srgbClr val="0070C0"/>
                </a:solidFill>
              </a:rPr>
              <a:t>4.</a:t>
            </a:r>
            <a:r>
              <a:rPr lang="en-GB" i="1" dirty="0">
                <a:solidFill>
                  <a:srgbClr val="0070C0"/>
                </a:solidFill>
                <a:cs typeface="Arial" panose="020B0604020202020204" pitchFamily="34" charset="0"/>
              </a:rPr>
              <a:t> </a:t>
            </a:r>
            <a:r>
              <a:rPr lang="en-GB" i="1" dirty="0">
                <a:solidFill>
                  <a:srgbClr val="0070C0"/>
                </a:solidFill>
                <a:effectLst/>
                <a:ea typeface="Times New Roman" panose="02020603050405020304" pitchFamily="18" charset="0"/>
                <a:cs typeface="Arial" panose="020B0604020202020204" pitchFamily="34" charset="0"/>
              </a:rPr>
              <a:t>With reference to theory and research evaluate how adults working with early years children support and encourage children engage with mathematical and scientific concepts in an outdoor environment (1800  words).</a:t>
            </a:r>
            <a:r>
              <a:rPr lang="en-GB" b="1" i="1" dirty="0">
                <a:solidFill>
                  <a:srgbClr val="0070C0"/>
                </a:solidFill>
              </a:rPr>
              <a:t> </a:t>
            </a:r>
          </a:p>
        </p:txBody>
      </p:sp>
    </p:spTree>
    <p:extLst>
      <p:ext uri="{BB962C8B-B14F-4D97-AF65-F5344CB8AC3E}">
        <p14:creationId xmlns:p14="http://schemas.microsoft.com/office/powerpoint/2010/main" val="35384742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b="1" i="1" dirty="0">
                <a:solidFill>
                  <a:srgbClr val="0070C0"/>
                </a:solidFill>
              </a:rPr>
              <a:t>Choosing a photograph</a:t>
            </a:r>
            <a:endParaRPr lang="en-US" sz="4800" b="1" i="1" dirty="0">
              <a:solidFill>
                <a:srgbClr val="0070C0"/>
              </a:solidFill>
            </a:endParaRPr>
          </a:p>
        </p:txBody>
      </p:sp>
      <p:sp>
        <p:nvSpPr>
          <p:cNvPr id="3" name="Content Placeholder 2"/>
          <p:cNvSpPr>
            <a:spLocks noGrp="1"/>
          </p:cNvSpPr>
          <p:nvPr>
            <p:ph sz="half" idx="1"/>
          </p:nvPr>
        </p:nvSpPr>
        <p:spPr>
          <a:xfrm>
            <a:off x="838200" y="1501844"/>
            <a:ext cx="5228342" cy="4351338"/>
          </a:xfrm>
        </p:spPr>
        <p:txBody>
          <a:bodyPr>
            <a:normAutofit fontScale="85000" lnSpcReduction="20000"/>
          </a:bodyPr>
          <a:lstStyle/>
          <a:p>
            <a:pPr marL="0" indent="0">
              <a:buNone/>
            </a:pPr>
            <a:r>
              <a:rPr lang="en-GB" i="1" dirty="0">
                <a:solidFill>
                  <a:srgbClr val="0070C0"/>
                </a:solidFill>
              </a:rPr>
              <a:t>Choose or take a photograph where the outdoor environment would encourage curiosity, discovery and experimentation.</a:t>
            </a:r>
          </a:p>
          <a:p>
            <a:pPr marL="0" indent="0">
              <a:buNone/>
            </a:pPr>
            <a:r>
              <a:rPr lang="en-GB" i="1" dirty="0">
                <a:solidFill>
                  <a:srgbClr val="0070C0"/>
                </a:solidFill>
              </a:rPr>
              <a:t>Choose a photograph which provides an interesting and diverse landscape- for examples, different surfaces, different gradients, different features.</a:t>
            </a:r>
          </a:p>
          <a:p>
            <a:pPr marL="0" indent="0">
              <a:buNone/>
            </a:pPr>
            <a:r>
              <a:rPr lang="en-GB" i="1" dirty="0">
                <a:solidFill>
                  <a:srgbClr val="0070C0"/>
                </a:solidFill>
              </a:rPr>
              <a:t>Choose a photograph with some ‘natural’ features</a:t>
            </a:r>
          </a:p>
          <a:p>
            <a:pPr marL="0" indent="0">
              <a:buNone/>
            </a:pPr>
            <a:r>
              <a:rPr lang="en-GB" i="1" dirty="0">
                <a:solidFill>
                  <a:srgbClr val="0070C0"/>
                </a:solidFill>
              </a:rPr>
              <a:t>Choose a photograph that could provide holistic learning opportunities.</a:t>
            </a:r>
          </a:p>
          <a:p>
            <a:pPr marL="0" indent="0">
              <a:buNone/>
            </a:pPr>
            <a:endParaRPr lang="en-US" i="1" dirty="0">
              <a:solidFill>
                <a:schemeClr val="accent1">
                  <a:lumMod val="50000"/>
                </a:schemeClr>
              </a:solidFill>
            </a:endParaRPr>
          </a:p>
        </p:txBody>
      </p:sp>
    </p:spTree>
    <p:custDataLst>
      <p:tags r:id="rId1"/>
    </p:custDataLst>
    <p:extLst>
      <p:ext uri="{BB962C8B-B14F-4D97-AF65-F5344CB8AC3E}">
        <p14:creationId xmlns:p14="http://schemas.microsoft.com/office/powerpoint/2010/main" val="2065721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yard with trees and a house&#10;&#10;Description automatically generated with low confidence">
            <a:extLst>
              <a:ext uri="{FF2B5EF4-FFF2-40B4-BE49-F238E27FC236}">
                <a16:creationId xmlns:a16="http://schemas.microsoft.com/office/drawing/2014/main" id="{FA4BEA03-FF15-4693-B421-282A1B8CAC72}"/>
              </a:ext>
            </a:extLst>
          </p:cNvPr>
          <p:cNvPicPr>
            <a:picLocks noGrp="1" noChangeAspect="1"/>
          </p:cNvPicPr>
          <p:nvPr>
            <p:ph idx="1"/>
          </p:nvPr>
        </p:nvPicPr>
        <p:blipFill>
          <a:blip r:embed="rId2"/>
          <a:stretch>
            <a:fillRect/>
          </a:stretch>
        </p:blipFill>
        <p:spPr>
          <a:xfrm>
            <a:off x="643467" y="675470"/>
            <a:ext cx="10905066" cy="5507058"/>
          </a:xfrm>
          <a:prstGeom prst="rect">
            <a:avLst/>
          </a:prstGeom>
        </p:spPr>
      </p:pic>
      <p:sp>
        <p:nvSpPr>
          <p:cNvPr id="7" name="TextBox 6">
            <a:extLst>
              <a:ext uri="{FF2B5EF4-FFF2-40B4-BE49-F238E27FC236}">
                <a16:creationId xmlns:a16="http://schemas.microsoft.com/office/drawing/2014/main" id="{FCA0CA33-2D7A-452E-AF3F-CE968A720DC6}"/>
              </a:ext>
            </a:extLst>
          </p:cNvPr>
          <p:cNvSpPr txBox="1"/>
          <p:nvPr/>
        </p:nvSpPr>
        <p:spPr>
          <a:xfrm>
            <a:off x="972457" y="6211669"/>
            <a:ext cx="609600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http://handkerchiefnursery.co.uk/learning-environment/forest-school</a:t>
            </a:r>
          </a:p>
        </p:txBody>
      </p:sp>
    </p:spTree>
    <p:extLst>
      <p:ext uri="{BB962C8B-B14F-4D97-AF65-F5344CB8AC3E}">
        <p14:creationId xmlns:p14="http://schemas.microsoft.com/office/powerpoint/2010/main" val="40345369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3250771-768A-47E6-AA80-B795FD167731}"/>
              </a:ext>
            </a:extLst>
          </p:cNvPr>
          <p:cNvPicPr>
            <a:picLocks noGrp="1" noChangeAspect="1"/>
          </p:cNvPicPr>
          <p:nvPr>
            <p:ph idx="1"/>
          </p:nvPr>
        </p:nvPicPr>
        <p:blipFill>
          <a:blip r:embed="rId2"/>
          <a:stretch>
            <a:fillRect/>
          </a:stretch>
        </p:blipFill>
        <p:spPr>
          <a:xfrm>
            <a:off x="1143940" y="643466"/>
            <a:ext cx="9904119" cy="5571067"/>
          </a:xfrm>
          <a:prstGeom prst="rect">
            <a:avLst/>
          </a:prstGeom>
        </p:spPr>
      </p:pic>
    </p:spTree>
    <p:extLst>
      <p:ext uri="{BB962C8B-B14F-4D97-AF65-F5344CB8AC3E}">
        <p14:creationId xmlns:p14="http://schemas.microsoft.com/office/powerpoint/2010/main" val="32183980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dirt road through a forest&#10;&#10;Description automatically generated with low confidence">
            <a:extLst>
              <a:ext uri="{FF2B5EF4-FFF2-40B4-BE49-F238E27FC236}">
                <a16:creationId xmlns:a16="http://schemas.microsoft.com/office/drawing/2014/main" id="{B70E10FC-115E-48A6-A9D6-5BF046AB562C}"/>
              </a:ext>
            </a:extLst>
          </p:cNvPr>
          <p:cNvPicPr>
            <a:picLocks noGrp="1" noChangeAspect="1"/>
          </p:cNvPicPr>
          <p:nvPr>
            <p:ph idx="1"/>
          </p:nvPr>
        </p:nvPicPr>
        <p:blipFill rotWithShape="1">
          <a:blip r:embed="rId2"/>
          <a:srcRect t="3347" b="11763"/>
          <a:stretch/>
        </p:blipFill>
        <p:spPr>
          <a:xfrm>
            <a:off x="20" y="1282"/>
            <a:ext cx="12191980" cy="6856718"/>
          </a:xfrm>
          <a:prstGeom prst="rect">
            <a:avLst/>
          </a:prstGeom>
        </p:spPr>
      </p:pic>
    </p:spTree>
    <p:extLst>
      <p:ext uri="{BB962C8B-B14F-4D97-AF65-F5344CB8AC3E}">
        <p14:creationId xmlns:p14="http://schemas.microsoft.com/office/powerpoint/2010/main" val="33347822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3B71F78-62E3-42B6-9DBE-D59775D525DD}"/>
              </a:ext>
            </a:extLst>
          </p:cNvPr>
          <p:cNvPicPr>
            <a:picLocks noGrp="1" noChangeAspect="1"/>
          </p:cNvPicPr>
          <p:nvPr>
            <p:ph idx="1"/>
          </p:nvPr>
        </p:nvPicPr>
        <p:blipFill rotWithShape="1">
          <a:blip r:embed="rId2"/>
          <a:srcRect t="15429"/>
          <a:stretch/>
        </p:blipFill>
        <p:spPr>
          <a:xfrm>
            <a:off x="20" y="1282"/>
            <a:ext cx="12191980" cy="6856718"/>
          </a:xfrm>
          <a:prstGeom prst="rect">
            <a:avLst/>
          </a:prstGeom>
        </p:spPr>
      </p:pic>
    </p:spTree>
    <p:extLst>
      <p:ext uri="{BB962C8B-B14F-4D97-AF65-F5344CB8AC3E}">
        <p14:creationId xmlns:p14="http://schemas.microsoft.com/office/powerpoint/2010/main" val="17782761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A15BC25-31FA-E561-78F3-C4FA7942B77B}"/>
              </a:ext>
            </a:extLst>
          </p:cNvPr>
          <p:cNvPicPr>
            <a:picLocks noGrp="1" noChangeAspect="1"/>
          </p:cNvPicPr>
          <p:nvPr>
            <p:ph idx="1"/>
          </p:nvPr>
        </p:nvPicPr>
        <p:blipFill rotWithShape="1">
          <a:blip r:embed="rId2"/>
          <a:srcRect t="24368" b="646"/>
          <a:stretch/>
        </p:blipFill>
        <p:spPr>
          <a:xfrm>
            <a:off x="20" y="1282"/>
            <a:ext cx="12191980" cy="6856718"/>
          </a:xfrm>
          <a:prstGeom prst="rect">
            <a:avLst/>
          </a:prstGeom>
        </p:spPr>
      </p:pic>
    </p:spTree>
    <p:extLst>
      <p:ext uri="{BB962C8B-B14F-4D97-AF65-F5344CB8AC3E}">
        <p14:creationId xmlns:p14="http://schemas.microsoft.com/office/powerpoint/2010/main" val="41476841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8704-11EE-4E6D-BE75-81DF32E6B544}"/>
              </a:ext>
            </a:extLst>
          </p:cNvPr>
          <p:cNvSpPr>
            <a:spLocks noGrp="1"/>
          </p:cNvSpPr>
          <p:nvPr>
            <p:ph type="title"/>
          </p:nvPr>
        </p:nvSpPr>
        <p:spPr>
          <a:xfrm>
            <a:off x="439993" y="217641"/>
            <a:ext cx="10515600" cy="1308692"/>
          </a:xfrm>
        </p:spPr>
        <p:txBody>
          <a:bodyPr>
            <a:normAutofit fontScale="90000"/>
          </a:bodyPr>
          <a:lstStyle/>
          <a:p>
            <a:br>
              <a:rPr lang="en-GB" sz="1800" b="1" dirty="0">
                <a:solidFill>
                  <a:srgbClr val="0070C0"/>
                </a:solidFill>
                <a:effectLst/>
                <a:latin typeface="Arial" panose="020B0604020202020204" pitchFamily="34" charset="0"/>
                <a:ea typeface="Calibri" panose="020F0502020204030204" pitchFamily="34" charset="0"/>
                <a:cs typeface="Arial" panose="020B0604020202020204" pitchFamily="34" charset="0"/>
              </a:rPr>
            </a:br>
            <a:br>
              <a:rPr lang="en-GB" sz="1800" b="1" dirty="0">
                <a:solidFill>
                  <a:srgbClr val="0070C0"/>
                </a:solidFill>
                <a:effectLst/>
                <a:latin typeface="Arial" panose="020B0604020202020204" pitchFamily="34" charset="0"/>
                <a:ea typeface="Calibri" panose="020F0502020204030204" pitchFamily="34" charset="0"/>
                <a:cs typeface="Arial" panose="020B0604020202020204" pitchFamily="34" charset="0"/>
              </a:rPr>
            </a:br>
            <a:br>
              <a:rPr lang="en-GB" sz="1800" b="1" dirty="0">
                <a:solidFill>
                  <a:srgbClr val="0070C0"/>
                </a:solidFill>
                <a:effectLst/>
                <a:latin typeface="Arial" panose="020B0604020202020204" pitchFamily="34" charset="0"/>
                <a:ea typeface="Calibri" panose="020F0502020204030204" pitchFamily="34" charset="0"/>
                <a:cs typeface="Arial" panose="020B0604020202020204" pitchFamily="34" charset="0"/>
              </a:rPr>
            </a:br>
            <a:r>
              <a:rPr lang="en-GB" sz="3100" dirty="0">
                <a:ea typeface="Calibri" panose="020F0502020204030204" pitchFamily="34" charset="0"/>
                <a:cs typeface="Arial" panose="020B0604020202020204" pitchFamily="34" charset="0"/>
              </a:rPr>
              <a:t>2. D</a:t>
            </a:r>
            <a:r>
              <a:rPr lang="en-GB" sz="3100" dirty="0">
                <a:effectLst/>
                <a:latin typeface="Arial" panose="020B0604020202020204" pitchFamily="34" charset="0"/>
                <a:ea typeface="Calibri" panose="020F0502020204030204" pitchFamily="34" charset="0"/>
                <a:cs typeface="Arial" panose="020B0604020202020204" pitchFamily="34" charset="0"/>
              </a:rPr>
              <a:t>iscuss how the environment in the photograph could be used by young children to develop specific scientific or mathematical concepts or ideas such as forces, size, weight,  life cycles, properties of materials and so on…... </a:t>
            </a:r>
            <a:r>
              <a:rPr lang="en-GB" sz="3100" b="1" i="1" dirty="0">
                <a:solidFill>
                  <a:srgbClr val="0070C0"/>
                </a:solidFill>
                <a:effectLst/>
                <a:latin typeface="Arial" panose="020B0604020202020204" pitchFamily="34" charset="0"/>
                <a:ea typeface="Times New Roman" panose="02020603050405020304" pitchFamily="18" charset="0"/>
              </a:rPr>
              <a:t> </a:t>
            </a:r>
            <a:br>
              <a:rPr lang="en-GB" sz="3100" b="1" i="1" dirty="0">
                <a:solidFill>
                  <a:srgbClr val="0070C0"/>
                </a:solidFill>
                <a:effectLst/>
                <a:latin typeface="Arial" panose="020B0604020202020204" pitchFamily="34" charset="0"/>
                <a:ea typeface="Times New Roman" panose="02020603050405020304" pitchFamily="18" charset="0"/>
              </a:rPr>
            </a:br>
            <a:br>
              <a:rPr lang="en-GB" sz="3100" b="1" i="1" dirty="0">
                <a:solidFill>
                  <a:srgbClr val="0070C0"/>
                </a:solidFill>
                <a:effectLst/>
                <a:latin typeface="Arial" panose="020B0604020202020204" pitchFamily="34" charset="0"/>
                <a:ea typeface="Times New Roman" panose="02020603050405020304" pitchFamily="18" charset="0"/>
              </a:rPr>
            </a:br>
            <a:endParaRPr lang="en-GB" sz="3100" b="1" dirty="0">
              <a:solidFill>
                <a:srgbClr val="0070C0"/>
              </a:solidFill>
            </a:endParaRPr>
          </a:p>
        </p:txBody>
      </p:sp>
      <p:sp>
        <p:nvSpPr>
          <p:cNvPr id="4" name="Content Placeholder 3">
            <a:extLst>
              <a:ext uri="{FF2B5EF4-FFF2-40B4-BE49-F238E27FC236}">
                <a16:creationId xmlns:a16="http://schemas.microsoft.com/office/drawing/2014/main" id="{454540A0-913F-49A5-BA80-355B4F983C78}"/>
              </a:ext>
            </a:extLst>
          </p:cNvPr>
          <p:cNvSpPr>
            <a:spLocks noGrp="1"/>
          </p:cNvSpPr>
          <p:nvPr>
            <p:ph sz="half" idx="2"/>
          </p:nvPr>
        </p:nvSpPr>
        <p:spPr>
          <a:xfrm>
            <a:off x="439993" y="2141537"/>
            <a:ext cx="10913807" cy="4351338"/>
          </a:xfrm>
        </p:spPr>
        <p:txBody>
          <a:bodyPr>
            <a:normAutofit/>
          </a:bodyPr>
          <a:lstStyle/>
          <a:p>
            <a:r>
              <a:rPr lang="en-GB" i="1" dirty="0"/>
              <a:t>Your own experience</a:t>
            </a:r>
          </a:p>
          <a:p>
            <a:r>
              <a:rPr lang="en-GB" i="1" dirty="0"/>
              <a:t>Your reading </a:t>
            </a:r>
          </a:p>
          <a:p>
            <a:r>
              <a:rPr lang="en-GB" i="1" dirty="0"/>
              <a:t>Curriculum for Wales</a:t>
            </a:r>
          </a:p>
          <a:p>
            <a:r>
              <a:rPr lang="en-GB" dirty="0">
                <a:hlinkClick r:id="rId2"/>
              </a:rPr>
              <a:t>Link to Science and Technology in Curriculum for Wales</a:t>
            </a:r>
            <a:endParaRPr lang="en-GB" dirty="0"/>
          </a:p>
          <a:p>
            <a:r>
              <a:rPr lang="en-GB" dirty="0">
                <a:hlinkClick r:id="rId3"/>
              </a:rPr>
              <a:t>Link to Mathematics and Numeracy Curriculum for Wales</a:t>
            </a:r>
            <a:endParaRPr lang="en-GB" dirty="0"/>
          </a:p>
          <a:p>
            <a:r>
              <a:rPr lang="en-GB" dirty="0"/>
              <a:t>Holistic and cross-curricular</a:t>
            </a:r>
          </a:p>
          <a:p>
            <a:endParaRPr lang="en-GB" dirty="0"/>
          </a:p>
          <a:p>
            <a:endParaRPr lang="en-GB" dirty="0"/>
          </a:p>
        </p:txBody>
      </p:sp>
    </p:spTree>
    <p:extLst>
      <p:ext uri="{BB962C8B-B14F-4D97-AF65-F5344CB8AC3E}">
        <p14:creationId xmlns:p14="http://schemas.microsoft.com/office/powerpoint/2010/main" val="10824920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01CDF-E553-406C-5400-E4C0E738E8C6}"/>
              </a:ext>
            </a:extLst>
          </p:cNvPr>
          <p:cNvSpPr>
            <a:spLocks noGrp="1"/>
          </p:cNvSpPr>
          <p:nvPr>
            <p:ph type="title"/>
          </p:nvPr>
        </p:nvSpPr>
        <p:spPr>
          <a:xfrm>
            <a:off x="235974" y="681037"/>
            <a:ext cx="11117826" cy="1009651"/>
          </a:xfrm>
        </p:spPr>
        <p:txBody>
          <a:bodyPr>
            <a:normAutofit fontScale="90000"/>
          </a:bodyPr>
          <a:lstStyle/>
          <a:p>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2. Discuss how the environment in the photograph could be used by young children to develop specific scientific or mathematical concepts or ideas such as forces, size, weight,  life cycles, properties of materials and so on…... </a:t>
            </a:r>
            <a:r>
              <a:rPr kumimoji="0" lang="en-GB" sz="2800" b="1" i="1" u="none" strike="noStrike" kern="1200" cap="none" spc="0" normalizeH="0" baseline="0" noProof="0" dirty="0">
                <a:ln>
                  <a:noFill/>
                </a:ln>
                <a:solidFill>
                  <a:srgbClr val="0070C0"/>
                </a:solidFill>
                <a:effectLst/>
                <a:uLnTx/>
                <a:uFillTx/>
                <a:latin typeface="Arial" panose="020B0604020202020204" pitchFamily="34" charset="0"/>
                <a:ea typeface="Times New Roman" panose="02020603050405020304" pitchFamily="18" charset="0"/>
                <a:cs typeface="+mj-cs"/>
              </a:rPr>
              <a:t> </a:t>
            </a:r>
            <a:br>
              <a:rPr kumimoji="0" lang="en-GB" sz="2800" b="1" i="1" u="none" strike="noStrike" kern="1200" cap="none" spc="0" normalizeH="0" baseline="0" noProof="0" dirty="0">
                <a:ln>
                  <a:noFill/>
                </a:ln>
                <a:solidFill>
                  <a:srgbClr val="0070C0"/>
                </a:solidFill>
                <a:effectLst/>
                <a:uLnTx/>
                <a:uFillTx/>
                <a:latin typeface="Arial" panose="020B0604020202020204" pitchFamily="34" charset="0"/>
                <a:ea typeface="Times New Roman" panose="02020603050405020304" pitchFamily="18" charset="0"/>
                <a:cs typeface="+mj-cs"/>
              </a:rPr>
            </a:br>
            <a:endParaRPr lang="en-GB" dirty="0"/>
          </a:p>
        </p:txBody>
      </p:sp>
      <p:sp>
        <p:nvSpPr>
          <p:cNvPr id="3" name="Content Placeholder 2">
            <a:extLst>
              <a:ext uri="{FF2B5EF4-FFF2-40B4-BE49-F238E27FC236}">
                <a16:creationId xmlns:a16="http://schemas.microsoft.com/office/drawing/2014/main" id="{4039165F-3888-1DD3-7814-F1C0D2518146}"/>
              </a:ext>
            </a:extLst>
          </p:cNvPr>
          <p:cNvSpPr>
            <a:spLocks noGrp="1"/>
          </p:cNvSpPr>
          <p:nvPr>
            <p:ph idx="1"/>
          </p:nvPr>
        </p:nvSpPr>
        <p:spPr/>
        <p:txBody>
          <a:bodyPr>
            <a:normAutofit lnSpcReduction="10000"/>
          </a:bodyPr>
          <a:lstStyle/>
          <a:p>
            <a:r>
              <a:rPr lang="en-GB" dirty="0"/>
              <a:t>Imagine the environment will be used by a group of children from an early years setting with practitioners there to observe and support their curiosity. You can also consider what extra resources you would add to the environment to encourage children to explore and discover. </a:t>
            </a:r>
          </a:p>
          <a:p>
            <a:r>
              <a:rPr lang="en-GB" dirty="0"/>
              <a:t>Try to dig into an idea in depth rather than discussing several different science or maths concepts. For example, if your photograph includes a garden it would make sense to explore plant growth, life cycles and living things. If the site has very uneven ground or slopes it would be a good opportunity to explore forces such as gravity or friction. </a:t>
            </a:r>
          </a:p>
        </p:txBody>
      </p:sp>
    </p:spTree>
    <p:extLst>
      <p:ext uri="{BB962C8B-B14F-4D97-AF65-F5344CB8AC3E}">
        <p14:creationId xmlns:p14="http://schemas.microsoft.com/office/powerpoint/2010/main" val="1677554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C01B0-190B-A25C-5088-750DD38FD594}"/>
              </a:ext>
            </a:extLst>
          </p:cNvPr>
          <p:cNvSpPr>
            <a:spLocks noGrp="1"/>
          </p:cNvSpPr>
          <p:nvPr>
            <p:ph type="title"/>
          </p:nvPr>
        </p:nvSpPr>
        <p:spPr/>
        <p:txBody>
          <a:bodyPr>
            <a:normAutofit fontScale="90000"/>
          </a:bodyPr>
          <a:lstStyle/>
          <a:p>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2. Discuss how the environment in the photograph could be used by young children to develop specific scientific or mathematical concepts or ideas such as forces, size, weight,  life cycles, properties of materials and so on…...</a:t>
            </a:r>
            <a:endParaRPr lang="en-GB" dirty="0"/>
          </a:p>
        </p:txBody>
      </p:sp>
      <p:sp>
        <p:nvSpPr>
          <p:cNvPr id="3" name="Content Placeholder 2">
            <a:extLst>
              <a:ext uri="{FF2B5EF4-FFF2-40B4-BE49-F238E27FC236}">
                <a16:creationId xmlns:a16="http://schemas.microsoft.com/office/drawing/2014/main" id="{D6351C07-48BA-9AEC-140F-0889B46EEE4E}"/>
              </a:ext>
            </a:extLst>
          </p:cNvPr>
          <p:cNvSpPr>
            <a:spLocks noGrp="1"/>
          </p:cNvSpPr>
          <p:nvPr>
            <p:ph sz="half" idx="1"/>
          </p:nvPr>
        </p:nvSpPr>
        <p:spPr>
          <a:xfrm>
            <a:off x="383458" y="2268077"/>
            <a:ext cx="11208774" cy="4351338"/>
          </a:xfrm>
        </p:spPr>
        <p:txBody>
          <a:bodyPr>
            <a:normAutofit/>
          </a:bodyPr>
          <a:lstStyle/>
          <a:p>
            <a:pPr marL="0" indent="0">
              <a:buNone/>
            </a:pPr>
            <a:r>
              <a:rPr lang="en-GB" dirty="0"/>
              <a:t>This is not an academic section and so your answer can take the form of a learning journal or learning story and therefore include illustrations,  diagrams, possible conversations with children or questions adults could ask to support the children’s curiosity.  You must make links to relevant curriculum or frameworks such as the Curriculum for Wales / Curriculum for non-maintained settings.</a:t>
            </a:r>
          </a:p>
        </p:txBody>
      </p:sp>
    </p:spTree>
    <p:extLst>
      <p:ext uri="{BB962C8B-B14F-4D97-AF65-F5344CB8AC3E}">
        <p14:creationId xmlns:p14="http://schemas.microsoft.com/office/powerpoint/2010/main" val="21576298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4687A80-78AA-33D9-8347-862951371DF2}"/>
              </a:ext>
            </a:extLst>
          </p:cNvPr>
          <p:cNvSpPr>
            <a:spLocks noGrp="1"/>
          </p:cNvSpPr>
          <p:nvPr>
            <p:ph type="title"/>
          </p:nvPr>
        </p:nvSpPr>
        <p:spPr>
          <a:xfrm>
            <a:off x="206478" y="320880"/>
            <a:ext cx="11396816" cy="1325563"/>
          </a:xfrm>
        </p:spPr>
        <p:txBody>
          <a:bodyPr>
            <a:noAutofit/>
          </a:bodyPr>
          <a:lstStyle/>
          <a:p>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2. Discuss how the environment in the photograph could be used by young children to develop specific scientific or mathematical concepts or ideas such as forces, size, weight,  life cycles, properties of materials and so on…...</a:t>
            </a:r>
            <a:endParaRPr lang="en-GB" sz="2800" dirty="0"/>
          </a:p>
        </p:txBody>
      </p:sp>
      <p:sp>
        <p:nvSpPr>
          <p:cNvPr id="4" name="Content Placeholder 3">
            <a:extLst>
              <a:ext uri="{FF2B5EF4-FFF2-40B4-BE49-F238E27FC236}">
                <a16:creationId xmlns:a16="http://schemas.microsoft.com/office/drawing/2014/main" id="{454540A0-913F-49A5-BA80-355B4F983C78}"/>
              </a:ext>
            </a:extLst>
          </p:cNvPr>
          <p:cNvSpPr>
            <a:spLocks noGrp="1"/>
          </p:cNvSpPr>
          <p:nvPr>
            <p:ph sz="half" idx="4294967295"/>
          </p:nvPr>
        </p:nvSpPr>
        <p:spPr>
          <a:xfrm>
            <a:off x="206477" y="1919903"/>
            <a:ext cx="11985523" cy="3758226"/>
          </a:xfrm>
        </p:spPr>
        <p:txBody>
          <a:bodyPr>
            <a:normAutofit fontScale="92500" lnSpcReduction="10000"/>
          </a:bodyPr>
          <a:lstStyle/>
          <a:p>
            <a:r>
              <a:rPr lang="en-GB" sz="2600" i="1" dirty="0"/>
              <a:t>You might indicate what aspects of the photograph supports a particular idea or concept</a:t>
            </a:r>
          </a:p>
          <a:p>
            <a:r>
              <a:rPr lang="en-GB" sz="2600" i="1" dirty="0"/>
              <a:t>You can discuss what types of experiences you might encourage or envisage children playing, which would support the chosen concept</a:t>
            </a:r>
          </a:p>
          <a:p>
            <a:r>
              <a:rPr lang="en-GB" sz="2600" i="1" dirty="0"/>
              <a:t>You might include diagrams or illustrations- if this helps your explanation. </a:t>
            </a:r>
          </a:p>
          <a:p>
            <a:r>
              <a:rPr lang="en-GB" sz="2600" i="1" dirty="0"/>
              <a:t>You can note what other resources you might add, such as balls, hoops, tyres, baskets, magnifiers, buckets, pots, pans, paper, mark marking materials to support children’s discovery and exploration.</a:t>
            </a:r>
          </a:p>
          <a:p>
            <a:r>
              <a:rPr lang="en-GB" sz="2600" i="1" dirty="0"/>
              <a:t>If you refer to curriculum documents or other reading to support your ideas – referencing is required.</a:t>
            </a:r>
          </a:p>
          <a:p>
            <a:endParaRPr lang="en-GB" sz="3600" i="1" dirty="0">
              <a:solidFill>
                <a:schemeClr val="accent1"/>
              </a:solidFill>
            </a:endParaRPr>
          </a:p>
          <a:p>
            <a:endParaRPr lang="en-GB" dirty="0"/>
          </a:p>
        </p:txBody>
      </p:sp>
    </p:spTree>
    <p:extLst>
      <p:ext uri="{BB962C8B-B14F-4D97-AF65-F5344CB8AC3E}">
        <p14:creationId xmlns:p14="http://schemas.microsoft.com/office/powerpoint/2010/main" val="5472053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yard with trees and a house&#10;&#10;Description automatically generated with low confidence">
            <a:extLst>
              <a:ext uri="{FF2B5EF4-FFF2-40B4-BE49-F238E27FC236}">
                <a16:creationId xmlns:a16="http://schemas.microsoft.com/office/drawing/2014/main" id="{FA4BEA03-FF15-4693-B421-282A1B8CAC72}"/>
              </a:ext>
            </a:extLst>
          </p:cNvPr>
          <p:cNvPicPr>
            <a:picLocks noGrp="1" noChangeAspect="1"/>
          </p:cNvPicPr>
          <p:nvPr>
            <p:ph idx="1"/>
          </p:nvPr>
        </p:nvPicPr>
        <p:blipFill>
          <a:blip r:embed="rId2"/>
          <a:stretch>
            <a:fillRect/>
          </a:stretch>
        </p:blipFill>
        <p:spPr>
          <a:xfrm>
            <a:off x="643467" y="675470"/>
            <a:ext cx="10905066" cy="5507058"/>
          </a:xfrm>
          <a:prstGeom prst="rect">
            <a:avLst/>
          </a:prstGeom>
        </p:spPr>
      </p:pic>
      <p:sp>
        <p:nvSpPr>
          <p:cNvPr id="7" name="TextBox 6">
            <a:extLst>
              <a:ext uri="{FF2B5EF4-FFF2-40B4-BE49-F238E27FC236}">
                <a16:creationId xmlns:a16="http://schemas.microsoft.com/office/drawing/2014/main" id="{FCA0CA33-2D7A-452E-AF3F-CE968A720DC6}"/>
              </a:ext>
            </a:extLst>
          </p:cNvPr>
          <p:cNvSpPr txBox="1"/>
          <p:nvPr/>
        </p:nvSpPr>
        <p:spPr>
          <a:xfrm>
            <a:off x="972457" y="6211669"/>
            <a:ext cx="6096000" cy="646331"/>
          </a:xfrm>
          <a:prstGeom prst="rect">
            <a:avLst/>
          </a:prstGeom>
          <a:noFill/>
        </p:spPr>
        <p:txBody>
          <a:bodyPr wrap="square">
            <a:spAutoFit/>
          </a:bodyPr>
          <a:lstStyle/>
          <a:p>
            <a:r>
              <a:rPr lang="en-GB" dirty="0">
                <a:latin typeface="Arial" panose="020B0604020202020204" pitchFamily="34" charset="0"/>
              </a:rPr>
              <a:t>http://handkerchiefnursery.co.uk/learning-environment/forest-school</a:t>
            </a:r>
          </a:p>
        </p:txBody>
      </p:sp>
    </p:spTree>
    <p:extLst>
      <p:ext uri="{BB962C8B-B14F-4D97-AF65-F5344CB8AC3E}">
        <p14:creationId xmlns:p14="http://schemas.microsoft.com/office/powerpoint/2010/main" val="21640770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3250771-768A-47E6-AA80-B795FD167731}"/>
              </a:ext>
            </a:extLst>
          </p:cNvPr>
          <p:cNvPicPr>
            <a:picLocks noGrp="1" noChangeAspect="1"/>
          </p:cNvPicPr>
          <p:nvPr>
            <p:ph idx="1"/>
          </p:nvPr>
        </p:nvPicPr>
        <p:blipFill>
          <a:blip r:embed="rId2"/>
          <a:stretch>
            <a:fillRect/>
          </a:stretch>
        </p:blipFill>
        <p:spPr>
          <a:xfrm>
            <a:off x="1143940" y="643466"/>
            <a:ext cx="9904119" cy="5571067"/>
          </a:xfrm>
          <a:prstGeom prst="rect">
            <a:avLst/>
          </a:prstGeom>
        </p:spPr>
      </p:pic>
    </p:spTree>
    <p:extLst>
      <p:ext uri="{BB962C8B-B14F-4D97-AF65-F5344CB8AC3E}">
        <p14:creationId xmlns:p14="http://schemas.microsoft.com/office/powerpoint/2010/main" val="32948824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dirt road through a forest&#10;&#10;Description automatically generated with low confidence">
            <a:extLst>
              <a:ext uri="{FF2B5EF4-FFF2-40B4-BE49-F238E27FC236}">
                <a16:creationId xmlns:a16="http://schemas.microsoft.com/office/drawing/2014/main" id="{B70E10FC-115E-48A6-A9D6-5BF046AB562C}"/>
              </a:ext>
            </a:extLst>
          </p:cNvPr>
          <p:cNvPicPr>
            <a:picLocks noGrp="1" noChangeAspect="1"/>
          </p:cNvPicPr>
          <p:nvPr>
            <p:ph idx="1"/>
          </p:nvPr>
        </p:nvPicPr>
        <p:blipFill rotWithShape="1">
          <a:blip r:embed="rId2"/>
          <a:srcRect t="3347" b="11763"/>
          <a:stretch/>
        </p:blipFill>
        <p:spPr>
          <a:xfrm>
            <a:off x="20" y="1282"/>
            <a:ext cx="12191980" cy="6856718"/>
          </a:xfrm>
          <a:prstGeom prst="rect">
            <a:avLst/>
          </a:prstGeom>
        </p:spPr>
      </p:pic>
    </p:spTree>
    <p:extLst>
      <p:ext uri="{BB962C8B-B14F-4D97-AF65-F5344CB8AC3E}">
        <p14:creationId xmlns:p14="http://schemas.microsoft.com/office/powerpoint/2010/main" val="1258336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3B71F78-62E3-42B6-9DBE-D59775D525DD}"/>
              </a:ext>
            </a:extLst>
          </p:cNvPr>
          <p:cNvPicPr>
            <a:picLocks noGrp="1" noChangeAspect="1"/>
          </p:cNvPicPr>
          <p:nvPr>
            <p:ph idx="1"/>
          </p:nvPr>
        </p:nvPicPr>
        <p:blipFill rotWithShape="1">
          <a:blip r:embed="rId2"/>
          <a:srcRect t="15429"/>
          <a:stretch/>
        </p:blipFill>
        <p:spPr>
          <a:xfrm>
            <a:off x="20" y="1282"/>
            <a:ext cx="12191980" cy="6856718"/>
          </a:xfrm>
          <a:prstGeom prst="rect">
            <a:avLst/>
          </a:prstGeom>
        </p:spPr>
      </p:pic>
    </p:spTree>
    <p:extLst>
      <p:ext uri="{BB962C8B-B14F-4D97-AF65-F5344CB8AC3E}">
        <p14:creationId xmlns:p14="http://schemas.microsoft.com/office/powerpoint/2010/main" val="29257038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A15BC25-31FA-E561-78F3-C4FA7942B77B}"/>
              </a:ext>
            </a:extLst>
          </p:cNvPr>
          <p:cNvPicPr>
            <a:picLocks noGrp="1" noChangeAspect="1"/>
          </p:cNvPicPr>
          <p:nvPr>
            <p:ph idx="1"/>
          </p:nvPr>
        </p:nvPicPr>
        <p:blipFill rotWithShape="1">
          <a:blip r:embed="rId2"/>
          <a:srcRect t="24368" b="646"/>
          <a:stretch/>
        </p:blipFill>
        <p:spPr>
          <a:xfrm>
            <a:off x="20" y="1282"/>
            <a:ext cx="12191980" cy="6856718"/>
          </a:xfrm>
          <a:prstGeom prst="rect">
            <a:avLst/>
          </a:prstGeom>
        </p:spPr>
      </p:pic>
    </p:spTree>
    <p:extLst>
      <p:ext uri="{BB962C8B-B14F-4D97-AF65-F5344CB8AC3E}">
        <p14:creationId xmlns:p14="http://schemas.microsoft.com/office/powerpoint/2010/main" val="11233292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8704-11EE-4E6D-BE75-81DF32E6B544}"/>
              </a:ext>
            </a:extLst>
          </p:cNvPr>
          <p:cNvSpPr>
            <a:spLocks noGrp="1"/>
          </p:cNvSpPr>
          <p:nvPr>
            <p:ph type="title"/>
          </p:nvPr>
        </p:nvSpPr>
        <p:spPr>
          <a:xfrm>
            <a:off x="762001" y="-14982"/>
            <a:ext cx="10515600" cy="1450034"/>
          </a:xfrm>
        </p:spPr>
        <p:txBody>
          <a:bodyPr>
            <a:normAutofit/>
          </a:bodyPr>
          <a:lstStyle/>
          <a:p>
            <a:r>
              <a:rPr lang="en-GB" sz="4800" b="1" dirty="0">
                <a:solidFill>
                  <a:srgbClr val="0070C0"/>
                </a:solidFill>
              </a:rPr>
              <a:t>Types of ideas</a:t>
            </a:r>
          </a:p>
        </p:txBody>
      </p:sp>
      <p:sp>
        <p:nvSpPr>
          <p:cNvPr id="4" name="Content Placeholder 3">
            <a:extLst>
              <a:ext uri="{FF2B5EF4-FFF2-40B4-BE49-F238E27FC236}">
                <a16:creationId xmlns:a16="http://schemas.microsoft.com/office/drawing/2014/main" id="{454540A0-913F-49A5-BA80-355B4F983C78}"/>
              </a:ext>
            </a:extLst>
          </p:cNvPr>
          <p:cNvSpPr>
            <a:spLocks noGrp="1"/>
          </p:cNvSpPr>
          <p:nvPr>
            <p:ph sz="half" idx="2"/>
          </p:nvPr>
        </p:nvSpPr>
        <p:spPr>
          <a:xfrm>
            <a:off x="646044" y="1236271"/>
            <a:ext cx="5181600" cy="5071518"/>
          </a:xfrm>
        </p:spPr>
        <p:txBody>
          <a:bodyPr>
            <a:normAutofit fontScale="55000" lnSpcReduction="20000"/>
          </a:bodyPr>
          <a:lstStyle/>
          <a:p>
            <a:r>
              <a:rPr lang="en-GB" sz="5100" i="1" dirty="0">
                <a:solidFill>
                  <a:srgbClr val="0070C0"/>
                </a:solidFill>
              </a:rPr>
              <a:t>Sloping and uneven  surfaces</a:t>
            </a:r>
          </a:p>
          <a:p>
            <a:pPr marL="0" indent="0">
              <a:buNone/>
            </a:pPr>
            <a:r>
              <a:rPr lang="en-GB" sz="5100" i="1" dirty="0">
                <a:solidFill>
                  <a:srgbClr val="0070C0"/>
                </a:solidFill>
              </a:rPr>
              <a:t>Forces, balance, movement, energy </a:t>
            </a:r>
          </a:p>
          <a:p>
            <a:pPr marL="0" indent="0">
              <a:buNone/>
            </a:pPr>
            <a:endParaRPr lang="en-GB" sz="5100" i="1" dirty="0">
              <a:solidFill>
                <a:srgbClr val="0070C0"/>
              </a:solidFill>
            </a:endParaRPr>
          </a:p>
          <a:p>
            <a:r>
              <a:rPr lang="en-GB" sz="5100" i="1" dirty="0">
                <a:solidFill>
                  <a:srgbClr val="0070C0"/>
                </a:solidFill>
              </a:rPr>
              <a:t> Different patterns and texture of bark, rocks, leaves…</a:t>
            </a:r>
          </a:p>
          <a:p>
            <a:pPr marL="0" indent="0">
              <a:buNone/>
            </a:pPr>
            <a:r>
              <a:rPr lang="en-GB" sz="5100" i="1" dirty="0">
                <a:solidFill>
                  <a:srgbClr val="0070C0"/>
                </a:solidFill>
              </a:rPr>
              <a:t>Grouping, pattens, shapes, colours</a:t>
            </a:r>
          </a:p>
          <a:p>
            <a:pPr marL="0" indent="0">
              <a:buNone/>
            </a:pPr>
            <a:endParaRPr lang="en-GB" sz="5100" i="1" dirty="0">
              <a:solidFill>
                <a:srgbClr val="0070C0"/>
              </a:solidFill>
            </a:endParaRPr>
          </a:p>
          <a:p>
            <a:r>
              <a:rPr lang="en-GB" sz="5100" i="1" dirty="0">
                <a:solidFill>
                  <a:srgbClr val="0070C0"/>
                </a:solidFill>
              </a:rPr>
              <a:t>The plant and animal life</a:t>
            </a:r>
          </a:p>
          <a:p>
            <a:pPr marL="0" indent="0">
              <a:buNone/>
            </a:pPr>
            <a:r>
              <a:rPr lang="en-GB" sz="5100" i="1" dirty="0">
                <a:solidFill>
                  <a:srgbClr val="0070C0"/>
                </a:solidFill>
              </a:rPr>
              <a:t>Live cycles, identifying different plants and animals…</a:t>
            </a:r>
          </a:p>
          <a:p>
            <a:endParaRPr lang="en-GB" sz="5100" dirty="0"/>
          </a:p>
          <a:p>
            <a:endParaRPr lang="en-GB" dirty="0"/>
          </a:p>
          <a:p>
            <a:endParaRPr lang="en-GB" dirty="0"/>
          </a:p>
        </p:txBody>
      </p:sp>
    </p:spTree>
    <p:extLst>
      <p:ext uri="{BB962C8B-B14F-4D97-AF65-F5344CB8AC3E}">
        <p14:creationId xmlns:p14="http://schemas.microsoft.com/office/powerpoint/2010/main" val="31268426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A115B-828F-4041-85FB-8992F790D27F}"/>
              </a:ext>
            </a:extLst>
          </p:cNvPr>
          <p:cNvSpPr>
            <a:spLocks noGrp="1"/>
          </p:cNvSpPr>
          <p:nvPr>
            <p:ph type="title"/>
          </p:nvPr>
        </p:nvSpPr>
        <p:spPr/>
        <p:txBody>
          <a:bodyPr>
            <a:noAutofit/>
          </a:bodyPr>
          <a:lstStyle/>
          <a:p>
            <a:br>
              <a:rPr lang="en-GB" sz="2800" dirty="0">
                <a:effectLst/>
                <a:latin typeface="Arial" panose="020B0604020202020204" pitchFamily="34" charset="0"/>
                <a:ea typeface="Calibri" panose="020F0502020204030204" pitchFamily="34" charset="0"/>
                <a:cs typeface="Arial" panose="020B0604020202020204" pitchFamily="34" charset="0"/>
              </a:rPr>
            </a:br>
            <a:br>
              <a:rPr lang="en-GB" sz="2800" dirty="0">
                <a:effectLst/>
                <a:latin typeface="Arial" panose="020B0604020202020204" pitchFamily="34" charset="0"/>
                <a:ea typeface="DengXian" panose="02010600030101010101" pitchFamily="2" charset="-122"/>
                <a:cs typeface="Arial" panose="020B0604020202020204" pitchFamily="34" charset="0"/>
              </a:rPr>
            </a:br>
            <a:r>
              <a:rPr kumimoji="0" lang="en-GB" sz="2800" b="0" i="1" u="none" strike="noStrike" kern="1200" cap="none" spc="0" normalizeH="0" baseline="0" noProof="0" dirty="0">
                <a:ln>
                  <a:noFill/>
                </a:ln>
                <a:solidFill>
                  <a:srgbClr val="0070C0"/>
                </a:solidFill>
                <a:effectLst/>
                <a:uLnTx/>
                <a:uFillTx/>
                <a:latin typeface="Arial" panose="020B0604020202020204" pitchFamily="34" charset="0"/>
                <a:ea typeface="Times New Roman" panose="02020603050405020304" pitchFamily="18" charset="0"/>
                <a:cs typeface="Arial" panose="020B0604020202020204" pitchFamily="34" charset="0"/>
              </a:rPr>
              <a:t>3. Produce a risk-benefit assessment for the outdoor space provided in your photograph. A template for this section will be provided (approx. 600-1000 words).</a:t>
            </a:r>
            <a:endParaRPr lang="en-GB" sz="2800" dirty="0">
              <a:solidFill>
                <a:srgbClr val="0070C0"/>
              </a:solidFill>
            </a:endParaRPr>
          </a:p>
        </p:txBody>
      </p:sp>
      <p:sp>
        <p:nvSpPr>
          <p:cNvPr id="4" name="Content Placeholder 3">
            <a:extLst>
              <a:ext uri="{FF2B5EF4-FFF2-40B4-BE49-F238E27FC236}">
                <a16:creationId xmlns:a16="http://schemas.microsoft.com/office/drawing/2014/main" id="{94569AFE-39AB-4C82-8E90-0DED1565C3D4}"/>
              </a:ext>
            </a:extLst>
          </p:cNvPr>
          <p:cNvSpPr>
            <a:spLocks noGrp="1"/>
          </p:cNvSpPr>
          <p:nvPr>
            <p:ph sz="half" idx="2"/>
          </p:nvPr>
        </p:nvSpPr>
        <p:spPr>
          <a:xfrm>
            <a:off x="838200" y="2358137"/>
            <a:ext cx="5181600" cy="3728732"/>
          </a:xfrm>
        </p:spPr>
        <p:txBody>
          <a:bodyPr>
            <a:normAutofit/>
          </a:bodyPr>
          <a:lstStyle/>
          <a:p>
            <a:r>
              <a:rPr lang="en-GB" sz="2400" i="1" dirty="0">
                <a:solidFill>
                  <a:srgbClr val="0070C0"/>
                </a:solidFill>
                <a:latin typeface="Arial" panose="020B0604020202020204" pitchFamily="34" charset="0"/>
                <a:ea typeface="Times New Roman" panose="02020603050405020304" pitchFamily="18" charset="0"/>
                <a:cs typeface="Arial" panose="020B0604020202020204" pitchFamily="34" charset="0"/>
              </a:rPr>
              <a:t>A template for this section will be provided and guidance in lectures</a:t>
            </a:r>
          </a:p>
          <a:p>
            <a:r>
              <a:rPr lang="en-GB" sz="2400" i="1" dirty="0">
                <a:solidFill>
                  <a:srgbClr val="0070C0"/>
                </a:solidFill>
                <a:latin typeface="Arial" panose="020B0604020202020204" pitchFamily="34" charset="0"/>
                <a:ea typeface="Times New Roman" panose="02020603050405020304" pitchFamily="18" charset="0"/>
                <a:cs typeface="Arial" panose="020B0604020202020204" pitchFamily="34" charset="0"/>
              </a:rPr>
              <a:t>Use your photograph from part 1. as the area which is the basis for your risk-benefit assessment.</a:t>
            </a:r>
          </a:p>
          <a:p>
            <a:r>
              <a:rPr lang="en-GB" sz="2400" i="1" dirty="0">
                <a:solidFill>
                  <a:srgbClr val="0070C0"/>
                </a:solidFill>
                <a:latin typeface="Arial" panose="020B0604020202020204" pitchFamily="34" charset="0"/>
                <a:ea typeface="Times New Roman" panose="02020603050405020304" pitchFamily="18" charset="0"/>
                <a:cs typeface="Arial" panose="020B0604020202020204" pitchFamily="34" charset="0"/>
              </a:rPr>
              <a:t>Some imagination required here.</a:t>
            </a:r>
          </a:p>
          <a:p>
            <a:pPr marL="0" indent="0">
              <a:buNone/>
            </a:pPr>
            <a:endParaRPr lang="en-GB" i="1"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7542802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A115B-828F-4041-85FB-8992F790D27F}"/>
              </a:ext>
            </a:extLst>
          </p:cNvPr>
          <p:cNvSpPr>
            <a:spLocks noGrp="1"/>
          </p:cNvSpPr>
          <p:nvPr>
            <p:ph type="title"/>
          </p:nvPr>
        </p:nvSpPr>
        <p:spPr/>
        <p:txBody>
          <a:bodyPr>
            <a:noAutofit/>
          </a:bodyPr>
          <a:lstStyle/>
          <a:p>
            <a:br>
              <a:rPr lang="en-GB" sz="2800" dirty="0">
                <a:effectLst/>
                <a:latin typeface="Arial" panose="020B0604020202020204" pitchFamily="34" charset="0"/>
                <a:ea typeface="Calibri" panose="020F0502020204030204" pitchFamily="34" charset="0"/>
                <a:cs typeface="Arial" panose="020B0604020202020204" pitchFamily="34" charset="0"/>
              </a:rPr>
            </a:br>
            <a:br>
              <a:rPr lang="en-GB" sz="2800" dirty="0">
                <a:effectLst/>
                <a:latin typeface="Arial" panose="020B0604020202020204" pitchFamily="34" charset="0"/>
                <a:ea typeface="DengXian" panose="02010600030101010101" pitchFamily="2" charset="-122"/>
                <a:cs typeface="Arial" panose="020B0604020202020204" pitchFamily="34" charset="0"/>
              </a:rPr>
            </a:br>
            <a:r>
              <a:rPr lang="en-GB" sz="2800"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3. Produce a risk-benefit assessment for the outdoor space provided in your photograph. A template for this section will be provided (approx. 600-1000 words).</a:t>
            </a:r>
            <a:endParaRPr lang="en-GB" sz="2800" dirty="0">
              <a:solidFill>
                <a:srgbClr val="0070C0"/>
              </a:solidFill>
            </a:endParaRPr>
          </a:p>
        </p:txBody>
      </p:sp>
      <p:sp>
        <p:nvSpPr>
          <p:cNvPr id="4" name="Content Placeholder 3">
            <a:extLst>
              <a:ext uri="{FF2B5EF4-FFF2-40B4-BE49-F238E27FC236}">
                <a16:creationId xmlns:a16="http://schemas.microsoft.com/office/drawing/2014/main" id="{94569AFE-39AB-4C82-8E90-0DED1565C3D4}"/>
              </a:ext>
            </a:extLst>
          </p:cNvPr>
          <p:cNvSpPr>
            <a:spLocks noGrp="1"/>
          </p:cNvSpPr>
          <p:nvPr>
            <p:ph sz="half" idx="2"/>
          </p:nvPr>
        </p:nvSpPr>
        <p:spPr>
          <a:xfrm>
            <a:off x="685800" y="2146210"/>
            <a:ext cx="5181600" cy="3569110"/>
          </a:xfrm>
        </p:spPr>
        <p:txBody>
          <a:bodyPr>
            <a:normAutofit fontScale="85000" lnSpcReduction="20000"/>
          </a:bodyPr>
          <a:lstStyle/>
          <a:p>
            <a:r>
              <a:rPr lang="en-GB" i="1" dirty="0">
                <a:solidFill>
                  <a:srgbClr val="0070C0"/>
                </a:solidFill>
                <a:latin typeface="Arial" panose="020B0604020202020204" pitchFamily="34" charset="0"/>
                <a:ea typeface="Times New Roman" panose="02020603050405020304" pitchFamily="18" charset="0"/>
                <a:cs typeface="Arial" panose="020B0604020202020204" pitchFamily="34" charset="0"/>
              </a:rPr>
              <a:t>Think about what the children might do in the outdoor environment in your photograph.</a:t>
            </a:r>
          </a:p>
          <a:p>
            <a:r>
              <a:rPr lang="en-GB" i="1" dirty="0">
                <a:solidFill>
                  <a:srgbClr val="0070C0"/>
                </a:solidFill>
                <a:latin typeface="Arial" panose="020B0604020202020204" pitchFamily="34" charset="0"/>
                <a:ea typeface="Times New Roman" panose="02020603050405020304" pitchFamily="18" charset="0"/>
                <a:cs typeface="Arial" panose="020B0604020202020204" pitchFamily="34" charset="0"/>
              </a:rPr>
              <a:t>What might the benefits be?</a:t>
            </a:r>
          </a:p>
          <a:p>
            <a:r>
              <a:rPr lang="en-GB" i="1" dirty="0">
                <a:solidFill>
                  <a:srgbClr val="0070C0"/>
                </a:solidFill>
                <a:latin typeface="Arial" panose="020B0604020202020204" pitchFamily="34" charset="0"/>
                <a:ea typeface="Times New Roman" panose="02020603050405020304" pitchFamily="18" charset="0"/>
                <a:cs typeface="Arial" panose="020B0604020202020204" pitchFamily="34" charset="0"/>
              </a:rPr>
              <a:t>What might the hazards be?</a:t>
            </a:r>
          </a:p>
          <a:p>
            <a:r>
              <a:rPr lang="en-GB" i="1" dirty="0">
                <a:solidFill>
                  <a:srgbClr val="0070C0"/>
                </a:solidFill>
                <a:latin typeface="Arial" panose="020B0604020202020204" pitchFamily="34" charset="0"/>
                <a:ea typeface="Times New Roman" panose="02020603050405020304" pitchFamily="18" charset="0"/>
                <a:cs typeface="Arial" panose="020B0604020202020204" pitchFamily="34" charset="0"/>
              </a:rPr>
              <a:t>How will you control the risk of the hazard?</a:t>
            </a:r>
          </a:p>
          <a:p>
            <a:r>
              <a:rPr lang="en-GB" i="1" dirty="0">
                <a:solidFill>
                  <a:srgbClr val="0070C0"/>
                </a:solidFill>
                <a:latin typeface="Arial" panose="020B0604020202020204" pitchFamily="34" charset="0"/>
                <a:ea typeface="Times New Roman" panose="02020603050405020304" pitchFamily="18" charset="0"/>
                <a:cs typeface="Arial" panose="020B0604020202020204" pitchFamily="34" charset="0"/>
              </a:rPr>
              <a:t>Consider boundaries</a:t>
            </a:r>
          </a:p>
          <a:p>
            <a:r>
              <a:rPr lang="en-GB" i="1" dirty="0">
                <a:solidFill>
                  <a:srgbClr val="0070C0"/>
                </a:solidFill>
                <a:latin typeface="Arial" panose="020B0604020202020204" pitchFamily="34" charset="0"/>
                <a:ea typeface="Times New Roman" panose="02020603050405020304" pitchFamily="18" charset="0"/>
                <a:cs typeface="Arial" panose="020B0604020202020204" pitchFamily="34" charset="0"/>
              </a:rPr>
              <a:t>Consider clothing</a:t>
            </a:r>
          </a:p>
          <a:p>
            <a:r>
              <a:rPr lang="en-GB" i="1" dirty="0">
                <a:solidFill>
                  <a:srgbClr val="0070C0"/>
                </a:solidFill>
                <a:latin typeface="Arial" panose="020B0604020202020204" pitchFamily="34" charset="0"/>
                <a:ea typeface="Times New Roman" panose="02020603050405020304" pitchFamily="18" charset="0"/>
                <a:cs typeface="Arial" panose="020B0604020202020204" pitchFamily="34" charset="0"/>
              </a:rPr>
              <a:t>Consider ‘golden rules’</a:t>
            </a:r>
          </a:p>
        </p:txBody>
      </p:sp>
    </p:spTree>
    <p:extLst>
      <p:ext uri="{BB962C8B-B14F-4D97-AF65-F5344CB8AC3E}">
        <p14:creationId xmlns:p14="http://schemas.microsoft.com/office/powerpoint/2010/main" val="23223046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9C65C-6BDB-4438-8B0A-DE6C73A01927}"/>
              </a:ext>
            </a:extLst>
          </p:cNvPr>
          <p:cNvSpPr>
            <a:spLocks noGrp="1"/>
          </p:cNvSpPr>
          <p:nvPr>
            <p:ph type="title"/>
          </p:nvPr>
        </p:nvSpPr>
        <p:spPr/>
        <p:txBody>
          <a:bodyPr/>
          <a:lstStyle/>
          <a:p>
            <a:br>
              <a:rPr lang="en-GB" dirty="0"/>
            </a:br>
            <a:r>
              <a:rPr lang="en-GB" dirty="0">
                <a:solidFill>
                  <a:srgbClr val="0070C0"/>
                </a:solidFill>
              </a:rPr>
              <a:t>See example of risk assessment</a:t>
            </a:r>
          </a:p>
        </p:txBody>
      </p:sp>
      <p:sp>
        <p:nvSpPr>
          <p:cNvPr id="3" name="Content Placeholder 2">
            <a:extLst>
              <a:ext uri="{FF2B5EF4-FFF2-40B4-BE49-F238E27FC236}">
                <a16:creationId xmlns:a16="http://schemas.microsoft.com/office/drawing/2014/main" id="{FBF0695D-C33D-452F-81B5-874935CA2C1B}"/>
              </a:ext>
            </a:extLst>
          </p:cNvPr>
          <p:cNvSpPr>
            <a:spLocks noGrp="1"/>
          </p:cNvSpPr>
          <p:nvPr>
            <p:ph idx="1"/>
          </p:nvPr>
        </p:nvSpPr>
        <p:spPr/>
        <p:txBody>
          <a:bodyPr/>
          <a:lstStyle/>
          <a:p>
            <a:r>
              <a:rPr lang="en-GB" dirty="0">
                <a:hlinkClick r:id="rId2"/>
              </a:rPr>
              <a:t>Link to risk assessment example partially completed</a:t>
            </a:r>
            <a:endParaRPr lang="en-GB" dirty="0"/>
          </a:p>
          <a:p>
            <a:endParaRPr lang="en-GB" dirty="0"/>
          </a:p>
        </p:txBody>
      </p:sp>
    </p:spTree>
    <p:extLst>
      <p:ext uri="{BB962C8B-B14F-4D97-AF65-F5344CB8AC3E}">
        <p14:creationId xmlns:p14="http://schemas.microsoft.com/office/powerpoint/2010/main" val="37496285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53655-B3C0-409A-9C91-81E94B9D9A9F}"/>
              </a:ext>
            </a:extLst>
          </p:cNvPr>
          <p:cNvSpPr>
            <a:spLocks noGrp="1"/>
          </p:cNvSpPr>
          <p:nvPr>
            <p:ph type="title"/>
          </p:nvPr>
        </p:nvSpPr>
        <p:spPr>
          <a:xfrm>
            <a:off x="-221226" y="21915"/>
            <a:ext cx="11458663" cy="946285"/>
          </a:xfrm>
        </p:spPr>
        <p:txBody>
          <a:bodyPr>
            <a:noAutofit/>
          </a:bodyPr>
          <a:lstStyle/>
          <a:p>
            <a:pPr marL="457200">
              <a:lnSpc>
                <a:spcPct val="115000"/>
              </a:lnSpc>
              <a:spcAft>
                <a:spcPts val="1000"/>
              </a:spcAft>
            </a:pPr>
            <a:br>
              <a:rPr lang="en-GB" sz="2400" dirty="0">
                <a:effectLst/>
                <a:latin typeface="Arial" panose="020B0604020202020204" pitchFamily="34" charset="0"/>
                <a:ea typeface="DengXian" panose="02010600030101010101" pitchFamily="2" charset="-122"/>
                <a:cs typeface="Arial" panose="020B0604020202020204" pitchFamily="34" charset="0"/>
              </a:rPr>
            </a:br>
            <a:r>
              <a:rPr lang="en-GB" sz="2400" i="1" dirty="0">
                <a:latin typeface="Arial" panose="020B0604020202020204" pitchFamily="34" charset="0"/>
                <a:ea typeface="Times New Roman" panose="02020603050405020304" pitchFamily="18" charset="0"/>
                <a:cs typeface="Arial" panose="020B0604020202020204" pitchFamily="34" charset="0"/>
              </a:rPr>
              <a:t>4. With reference to theory and research evaluate how adults working with early years children support and encourage children engage with mathematical and scientific concepts in an outdoor environment (1800  words).</a:t>
            </a:r>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88AC8807-C04D-4E03-98E5-53891EA64201}"/>
              </a:ext>
            </a:extLst>
          </p:cNvPr>
          <p:cNvSpPr>
            <a:spLocks noGrp="1"/>
          </p:cNvSpPr>
          <p:nvPr>
            <p:ph sz="half" idx="2"/>
          </p:nvPr>
        </p:nvSpPr>
        <p:spPr>
          <a:xfrm>
            <a:off x="176981" y="1607575"/>
            <a:ext cx="11705301" cy="3421626"/>
          </a:xfrm>
        </p:spPr>
        <p:txBody>
          <a:bodyPr>
            <a:normAutofit fontScale="25000" lnSpcReduction="20000"/>
          </a:bodyPr>
          <a:lstStyle/>
          <a:p>
            <a:pPr marL="0" lvl="0" indent="0">
              <a:lnSpc>
                <a:spcPct val="115000"/>
              </a:lnSpc>
              <a:spcAft>
                <a:spcPts val="1000"/>
              </a:spcAft>
              <a:buNone/>
            </a:pPr>
            <a:r>
              <a:rPr lang="en-GB" sz="11200" i="1" dirty="0">
                <a:effectLst/>
                <a:ea typeface="Times New Roman" panose="02020603050405020304" pitchFamily="18" charset="0"/>
                <a:cs typeface="Arial" panose="020B0604020202020204" pitchFamily="34" charset="0"/>
              </a:rPr>
              <a:t>This is  an academic piece of writing- where at level 5 you need to include:</a:t>
            </a:r>
          </a:p>
          <a:p>
            <a:pPr marL="0">
              <a:lnSpc>
                <a:spcPct val="120000"/>
              </a:lnSpc>
              <a:spcBef>
                <a:spcPts val="0"/>
              </a:spcBef>
            </a:pPr>
            <a:r>
              <a:rPr lang="en-GB" sz="11200" i="1" dirty="0">
                <a:effectLst/>
                <a:ea typeface="Times New Roman" panose="02020603050405020304" pitchFamily="18" charset="0"/>
                <a:cs typeface="Arial" panose="020B0604020202020204" pitchFamily="34" charset="0"/>
              </a:rPr>
              <a:t>references</a:t>
            </a:r>
          </a:p>
          <a:p>
            <a:pPr marL="0">
              <a:lnSpc>
                <a:spcPct val="120000"/>
              </a:lnSpc>
              <a:spcBef>
                <a:spcPts val="0"/>
              </a:spcBef>
            </a:pPr>
            <a:r>
              <a:rPr lang="en-GB" sz="11200" i="1" dirty="0">
                <a:effectLst/>
                <a:ea typeface="Times New Roman" panose="02020603050405020304" pitchFamily="18" charset="0"/>
                <a:cs typeface="Arial" panose="020B0604020202020204" pitchFamily="34" charset="0"/>
              </a:rPr>
              <a:t>synthesis </a:t>
            </a:r>
          </a:p>
          <a:p>
            <a:pPr marL="0">
              <a:lnSpc>
                <a:spcPct val="120000"/>
              </a:lnSpc>
              <a:spcBef>
                <a:spcPts val="0"/>
              </a:spcBef>
            </a:pPr>
            <a:r>
              <a:rPr lang="en-GB" sz="11200" i="1" dirty="0">
                <a:ea typeface="Times New Roman" panose="02020603050405020304" pitchFamily="18" charset="0"/>
                <a:cs typeface="Arial" panose="020B0604020202020204" pitchFamily="34" charset="0"/>
              </a:rPr>
              <a:t>evaluation</a:t>
            </a:r>
          </a:p>
          <a:p>
            <a:pPr marL="0">
              <a:lnSpc>
                <a:spcPct val="120000"/>
              </a:lnSpc>
              <a:spcBef>
                <a:spcPts val="0"/>
              </a:spcBef>
            </a:pPr>
            <a:r>
              <a:rPr lang="en-GB" sz="11200" i="1" dirty="0">
                <a:ea typeface="Times New Roman" panose="02020603050405020304" pitchFamily="18" charset="0"/>
                <a:cs typeface="Arial" panose="020B0604020202020204" pitchFamily="34" charset="0"/>
              </a:rPr>
              <a:t>analysis</a:t>
            </a:r>
          </a:p>
          <a:p>
            <a:pPr marL="0">
              <a:lnSpc>
                <a:spcPct val="120000"/>
              </a:lnSpc>
              <a:spcBef>
                <a:spcPts val="0"/>
              </a:spcBef>
            </a:pPr>
            <a:r>
              <a:rPr lang="en-GB" sz="11200" i="1" dirty="0">
                <a:ea typeface="Times New Roman" panose="02020603050405020304" pitchFamily="18" charset="0"/>
                <a:cs typeface="Arial" panose="020B0604020202020204" pitchFamily="34" charset="0"/>
              </a:rPr>
              <a:t>use the resources on Moodle, in the Leganto reading list and other material you may have read to support your answer.</a:t>
            </a:r>
          </a:p>
          <a:p>
            <a:pPr>
              <a:lnSpc>
                <a:spcPct val="115000"/>
              </a:lnSpc>
              <a:spcAft>
                <a:spcPts val="1000"/>
              </a:spcAft>
            </a:pPr>
            <a:endParaRPr lang="en-GB" sz="8000" i="1" dirty="0">
              <a:effectLst/>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3946234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9A98E-261F-472D-9EB3-B751FAAA55EB}"/>
              </a:ext>
            </a:extLst>
          </p:cNvPr>
          <p:cNvSpPr>
            <a:spLocks noGrp="1"/>
          </p:cNvSpPr>
          <p:nvPr>
            <p:ph type="title"/>
          </p:nvPr>
        </p:nvSpPr>
        <p:spPr>
          <a:xfrm>
            <a:off x="-147484" y="117988"/>
            <a:ext cx="11710219" cy="1448714"/>
          </a:xfrm>
        </p:spPr>
        <p:txBody>
          <a:bodyPr>
            <a:noAutofit/>
          </a:bodyPr>
          <a:lstStyle/>
          <a:p>
            <a:pPr marL="457200">
              <a:lnSpc>
                <a:spcPct val="115000"/>
              </a:lnSpc>
              <a:spcAft>
                <a:spcPts val="1000"/>
              </a:spcAft>
            </a:pPr>
            <a:r>
              <a:rPr kumimoji="0" lang="en-GB" sz="2400" b="0" i="1" u="none" strike="noStrike" kern="120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4.	With reference to theory and research evaluate how adults working with early years children support and encourage children engage with mathematical and scientific concepts in an outdoor environment (1800  words).</a:t>
            </a:r>
            <a:br>
              <a:rPr kumimoji="0" lang="en-GB" sz="2400" b="0" i="1" u="none" strike="noStrike" kern="120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br>
            <a:endParaRPr lang="en-GB" sz="2400" dirty="0"/>
          </a:p>
        </p:txBody>
      </p:sp>
      <p:sp>
        <p:nvSpPr>
          <p:cNvPr id="4" name="Content Placeholder 3">
            <a:extLst>
              <a:ext uri="{FF2B5EF4-FFF2-40B4-BE49-F238E27FC236}">
                <a16:creationId xmlns:a16="http://schemas.microsoft.com/office/drawing/2014/main" id="{BB07728A-4441-4A68-8094-5FA97255E69F}"/>
              </a:ext>
            </a:extLst>
          </p:cNvPr>
          <p:cNvSpPr>
            <a:spLocks noGrp="1"/>
          </p:cNvSpPr>
          <p:nvPr>
            <p:ph sz="half" idx="2"/>
          </p:nvPr>
        </p:nvSpPr>
        <p:spPr>
          <a:xfrm>
            <a:off x="387624" y="1566702"/>
            <a:ext cx="11416751" cy="4802810"/>
          </a:xfrm>
        </p:spPr>
        <p:txBody>
          <a:bodyPr>
            <a:normAutofit fontScale="32500" lnSpcReduction="20000"/>
          </a:bodyPr>
          <a:lstStyle/>
          <a:p>
            <a:pPr marL="0" marR="0" lvl="0" indent="0" algn="l" defTabSz="914400" rtl="0" eaLnBrk="1" fontAlgn="auto" latinLnBrk="0" hangingPunct="1">
              <a:lnSpc>
                <a:spcPct val="120000"/>
              </a:lnSpc>
              <a:spcBef>
                <a:spcPts val="0"/>
              </a:spcBef>
              <a:buClrTx/>
              <a:buSzTx/>
              <a:buFont typeface="Arial" panose="020B0604020202020204" pitchFamily="34" charset="0"/>
              <a:buNone/>
              <a:tabLst/>
              <a:defRPr/>
            </a:pPr>
            <a:r>
              <a:rPr kumimoji="0" lang="en-GB" sz="9800" b="0" i="1" u="none" strike="noStrike" kern="1200" cap="none" spc="0" normalizeH="0" baseline="0" noProof="0" dirty="0">
                <a:ln>
                  <a:noFill/>
                </a:ln>
                <a:effectLst/>
                <a:uLnTx/>
                <a:uFillTx/>
                <a:ea typeface="Times New Roman" panose="02020603050405020304" pitchFamily="18" charset="0"/>
                <a:cs typeface="Arial" panose="020B0604020202020204" pitchFamily="34" charset="0"/>
              </a:rPr>
              <a:t>For example, this section could make links to ideas such as </a:t>
            </a:r>
            <a:endParaRPr kumimoji="0" lang="en-GB" sz="9800" b="0" i="0" u="none" strike="noStrike" kern="1200" cap="none" spc="0" normalizeH="0" baseline="0" noProof="0" dirty="0">
              <a:ln>
                <a:noFill/>
              </a:ln>
              <a:effectLst/>
              <a:uLnTx/>
              <a:uFillTx/>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20000"/>
              </a:lnSpc>
              <a:spcBef>
                <a:spcPts val="0"/>
              </a:spcBef>
              <a:buClrTx/>
              <a:buSzTx/>
              <a:buFont typeface="Symbol" panose="05050102010706020507" pitchFamily="18" charset="2"/>
              <a:buChar char=""/>
              <a:tabLst/>
              <a:defRPr/>
            </a:pPr>
            <a:r>
              <a:rPr kumimoji="0" lang="en-GB" sz="9800" b="0" i="1" u="none" strike="noStrike" kern="1200" cap="none" spc="0" normalizeH="0" baseline="0" noProof="0" dirty="0">
                <a:ln>
                  <a:noFill/>
                </a:ln>
                <a:effectLst/>
                <a:uLnTx/>
                <a:uFillTx/>
                <a:ea typeface="Times New Roman" panose="02020603050405020304" pitchFamily="18" charset="0"/>
                <a:cs typeface="Arial" panose="020B0604020202020204" pitchFamily="34" charset="0"/>
              </a:rPr>
              <a:t>adding loose parts, </a:t>
            </a:r>
            <a:endParaRPr lang="en-GB" sz="9800" dirty="0">
              <a:ea typeface="Times New Roman" panose="02020603050405020304" pitchFamily="18" charset="0"/>
              <a:cs typeface="Arial" panose="020B0604020202020204" pitchFamily="34" charset="0"/>
            </a:endParaRPr>
          </a:p>
          <a:p>
            <a:pPr marL="342900" marR="0" lvl="0" indent="-342900" algn="l" defTabSz="914400" rtl="0" eaLnBrk="1" fontAlgn="auto" latinLnBrk="0" hangingPunct="1">
              <a:lnSpc>
                <a:spcPct val="120000"/>
              </a:lnSpc>
              <a:spcBef>
                <a:spcPts val="0"/>
              </a:spcBef>
              <a:buClrTx/>
              <a:buSzTx/>
              <a:buFont typeface="Symbol" panose="05050102010706020507" pitchFamily="18" charset="2"/>
              <a:buChar char=""/>
              <a:tabLst/>
              <a:defRPr/>
            </a:pPr>
            <a:r>
              <a:rPr kumimoji="0" lang="en-GB" sz="9800" b="0" i="1" u="none" strike="noStrike" kern="1200" cap="none" spc="0" normalizeH="0" baseline="0" noProof="0" dirty="0">
                <a:ln>
                  <a:noFill/>
                </a:ln>
                <a:effectLst/>
                <a:uLnTx/>
                <a:uFillTx/>
                <a:ea typeface="Times New Roman" panose="02020603050405020304" pitchFamily="18" charset="0"/>
                <a:cs typeface="Arial" panose="020B0604020202020204" pitchFamily="34" charset="0"/>
              </a:rPr>
              <a:t>affordance, </a:t>
            </a:r>
            <a:endParaRPr kumimoji="0" lang="en-GB" sz="9800" b="0" i="0" u="none" strike="noStrike" kern="1200" cap="none" spc="0" normalizeH="0" baseline="0" noProof="0" dirty="0">
              <a:ln>
                <a:noFill/>
              </a:ln>
              <a:effectLst/>
              <a:uLnTx/>
              <a:uFillTx/>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20000"/>
              </a:lnSpc>
              <a:spcBef>
                <a:spcPts val="0"/>
              </a:spcBef>
              <a:buClrTx/>
              <a:buSzTx/>
              <a:buFont typeface="Symbol" panose="05050102010706020507" pitchFamily="18" charset="2"/>
              <a:buChar char=""/>
              <a:tabLst/>
              <a:defRPr/>
            </a:pPr>
            <a:r>
              <a:rPr kumimoji="0" lang="en-GB" sz="9800" b="0" i="1" u="none" strike="noStrike" kern="1200" cap="none" spc="0" normalizeH="0" baseline="0" noProof="0" dirty="0">
                <a:ln>
                  <a:noFill/>
                </a:ln>
                <a:effectLst/>
                <a:uLnTx/>
                <a:uFillTx/>
                <a:ea typeface="Times New Roman" panose="02020603050405020304" pitchFamily="18" charset="0"/>
                <a:cs typeface="Arial" panose="020B0604020202020204" pitchFamily="34" charset="0"/>
              </a:rPr>
              <a:t>open ended and child-led play</a:t>
            </a:r>
            <a:endParaRPr kumimoji="0" lang="en-GB" sz="9800" b="0" i="0" u="none" strike="noStrike" kern="1200" cap="none" spc="0" normalizeH="0" baseline="0" noProof="0" dirty="0">
              <a:ln>
                <a:noFill/>
              </a:ln>
              <a:effectLst/>
              <a:uLnTx/>
              <a:uFillTx/>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20000"/>
              </a:lnSpc>
              <a:spcBef>
                <a:spcPts val="0"/>
              </a:spcBef>
              <a:buClrTx/>
              <a:buSzTx/>
              <a:buFont typeface="Symbol" panose="05050102010706020507" pitchFamily="18" charset="2"/>
              <a:buChar char=""/>
              <a:tabLst/>
              <a:defRPr/>
            </a:pPr>
            <a:r>
              <a:rPr kumimoji="0" lang="en-GB" sz="9800" b="0" i="1" u="none" strike="noStrike" kern="1200" cap="none" spc="0" normalizeH="0" baseline="0" noProof="0" dirty="0">
                <a:ln>
                  <a:noFill/>
                </a:ln>
                <a:effectLst/>
                <a:uLnTx/>
                <a:uFillTx/>
                <a:ea typeface="Times New Roman" panose="02020603050405020304" pitchFamily="18" charset="0"/>
                <a:cs typeface="Arial" panose="020B0604020202020204" pitchFamily="34" charset="0"/>
              </a:rPr>
              <a:t>sustained shared thinking,</a:t>
            </a:r>
            <a:endParaRPr kumimoji="0" lang="en-GB" sz="9800" b="0" i="0" u="none" strike="noStrike" kern="1200" cap="none" spc="0" normalizeH="0" baseline="0" noProof="0" dirty="0">
              <a:ln>
                <a:noFill/>
              </a:ln>
              <a:effectLst/>
              <a:uLnTx/>
              <a:uFillTx/>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20000"/>
              </a:lnSpc>
              <a:spcBef>
                <a:spcPts val="0"/>
              </a:spcBef>
              <a:buClrTx/>
              <a:buSzTx/>
              <a:buFont typeface="Symbol" panose="05050102010706020507" pitchFamily="18" charset="2"/>
              <a:buChar char=""/>
              <a:tabLst/>
              <a:defRPr/>
            </a:pPr>
            <a:r>
              <a:rPr kumimoji="0" lang="en-GB" sz="9800" b="0" i="1" u="none" strike="noStrike" kern="1200" cap="none" spc="0" normalizeH="0" baseline="0" noProof="0" dirty="0">
                <a:ln>
                  <a:noFill/>
                </a:ln>
                <a:effectLst/>
                <a:uLnTx/>
                <a:uFillTx/>
                <a:ea typeface="Times New Roman" panose="02020603050405020304" pitchFamily="18" charset="0"/>
                <a:cs typeface="Arial" panose="020B0604020202020204" pitchFamily="34" charset="0"/>
              </a:rPr>
              <a:t>observation, </a:t>
            </a:r>
            <a:endParaRPr kumimoji="0" lang="en-GB" sz="9800" b="0" i="0" u="none" strike="noStrike" kern="1200" cap="none" spc="0" normalizeH="0" baseline="0" noProof="0" dirty="0">
              <a:ln>
                <a:noFill/>
              </a:ln>
              <a:effectLst/>
              <a:uLnTx/>
              <a:uFillTx/>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20000"/>
              </a:lnSpc>
              <a:spcBef>
                <a:spcPts val="0"/>
              </a:spcBef>
              <a:buClrTx/>
              <a:buSzTx/>
              <a:buFont typeface="Symbol" panose="05050102010706020507" pitchFamily="18" charset="2"/>
              <a:buChar char=""/>
              <a:tabLst/>
              <a:defRPr/>
            </a:pPr>
            <a:r>
              <a:rPr kumimoji="0" lang="en-GB" sz="9800" b="0" i="1" u="none" strike="noStrike" kern="1200" cap="none" spc="0" normalizeH="0" baseline="0" noProof="0" dirty="0">
                <a:ln>
                  <a:noFill/>
                </a:ln>
                <a:effectLst/>
                <a:uLnTx/>
                <a:uFillTx/>
                <a:ea typeface="Times New Roman" panose="02020603050405020304" pitchFamily="18" charset="0"/>
                <a:cs typeface="Arial" panose="020B0604020202020204" pitchFamily="34" charset="0"/>
              </a:rPr>
              <a:t>curiosity and discovery</a:t>
            </a:r>
            <a:r>
              <a:rPr lang="en-GB" sz="9800" i="1" dirty="0">
                <a:ea typeface="Times New Roman" panose="02020603050405020304" pitchFamily="18" charset="0"/>
                <a:cs typeface="Arial" panose="020B0604020202020204" pitchFamily="34" charset="0"/>
              </a:rPr>
              <a:t>.</a:t>
            </a:r>
            <a:endParaRPr kumimoji="0" lang="en-GB" sz="9800" b="0" i="0" u="none" strike="noStrike" kern="1200" cap="none" spc="0" normalizeH="0" baseline="0" noProof="0" dirty="0">
              <a:ln>
                <a:noFill/>
              </a:ln>
              <a:effectLst/>
              <a:uLnTx/>
              <a:uFillTx/>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290219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9A98E-261F-472D-9EB3-B751FAAA55EB}"/>
              </a:ext>
            </a:extLst>
          </p:cNvPr>
          <p:cNvSpPr>
            <a:spLocks noGrp="1"/>
          </p:cNvSpPr>
          <p:nvPr>
            <p:ph type="title"/>
          </p:nvPr>
        </p:nvSpPr>
        <p:spPr>
          <a:xfrm>
            <a:off x="-207767" y="365126"/>
            <a:ext cx="12167540" cy="829494"/>
          </a:xfrm>
        </p:spPr>
        <p:txBody>
          <a:bodyPr>
            <a:normAutofit fontScale="90000"/>
          </a:bodyPr>
          <a:lstStyle/>
          <a:p>
            <a:pPr marL="457200">
              <a:lnSpc>
                <a:spcPct val="115000"/>
              </a:lnSpc>
              <a:spcAft>
                <a:spcPts val="1000"/>
              </a:spcAft>
            </a:pPr>
            <a:b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br>
            <a:b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br>
            <a:r>
              <a:rPr kumimoji="0" lang="en-GB" sz="2700" b="0" i="1" u="none" strike="noStrike" kern="120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4.	With reference to theory and research evaluate how adults working with early years children support and encourage children engage with mathematical and scientific concepts in an outdoor environment (1800  words).</a:t>
            </a:r>
            <a:br>
              <a:rPr kumimoji="0" lang="en-GB" sz="27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br>
            <a:endParaRPr lang="en-GB" sz="2700" dirty="0"/>
          </a:p>
        </p:txBody>
      </p:sp>
      <p:sp>
        <p:nvSpPr>
          <p:cNvPr id="4" name="Content Placeholder 3">
            <a:extLst>
              <a:ext uri="{FF2B5EF4-FFF2-40B4-BE49-F238E27FC236}">
                <a16:creationId xmlns:a16="http://schemas.microsoft.com/office/drawing/2014/main" id="{BB07728A-4441-4A68-8094-5FA97255E69F}"/>
              </a:ext>
            </a:extLst>
          </p:cNvPr>
          <p:cNvSpPr>
            <a:spLocks noGrp="1"/>
          </p:cNvSpPr>
          <p:nvPr>
            <p:ph sz="half" idx="2"/>
          </p:nvPr>
        </p:nvSpPr>
        <p:spPr>
          <a:xfrm>
            <a:off x="162232" y="1578077"/>
            <a:ext cx="11797541" cy="4807975"/>
          </a:xfrm>
        </p:spPr>
        <p:txBody>
          <a:bodyPr>
            <a:normAutofit fontScale="25000" lnSpcReduction="20000"/>
          </a:bodyPr>
          <a:lstStyle/>
          <a:p>
            <a:pPr marL="0" indent="0">
              <a:lnSpc>
                <a:spcPct val="120000"/>
              </a:lnSpc>
              <a:spcAft>
                <a:spcPts val="1000"/>
              </a:spcAft>
              <a:buNone/>
              <a:defRPr/>
            </a:pPr>
            <a:r>
              <a:rPr kumimoji="0" lang="en-GB" sz="9600" b="0" i="1" u="none" strike="noStrike" kern="1200" cap="none" spc="0" normalizeH="0" baseline="0" noProof="0" dirty="0">
                <a:ln>
                  <a:noFill/>
                </a:ln>
                <a:effectLst/>
                <a:uLnTx/>
                <a:uFillTx/>
                <a:ea typeface="Times New Roman" panose="02020603050405020304" pitchFamily="18" charset="0"/>
                <a:cs typeface="Arial" panose="020B0604020202020204" pitchFamily="34" charset="0"/>
              </a:rPr>
              <a:t>For example, this section could make links to:</a:t>
            </a:r>
          </a:p>
          <a:p>
            <a:pPr>
              <a:lnSpc>
                <a:spcPct val="120000"/>
              </a:lnSpc>
              <a:spcAft>
                <a:spcPts val="1000"/>
              </a:spcAft>
              <a:defRPr/>
            </a:pPr>
            <a:r>
              <a:rPr kumimoji="0" lang="en-GB" sz="9600" b="0" i="1" u="none" strike="noStrike" kern="1200" cap="none" spc="0" normalizeH="0" baseline="0" noProof="0" dirty="0">
                <a:ln>
                  <a:noFill/>
                </a:ln>
                <a:effectLst/>
                <a:uLnTx/>
                <a:uFillTx/>
                <a:ea typeface="Times New Roman" panose="02020603050405020304" pitchFamily="18" charset="0"/>
                <a:cs typeface="Arial" panose="020B0604020202020204" pitchFamily="34" charset="0"/>
              </a:rPr>
              <a:t> </a:t>
            </a:r>
            <a:r>
              <a:rPr lang="en-GB" sz="9600" i="1" dirty="0">
                <a:ea typeface="Times New Roman" panose="02020603050405020304" pitchFamily="18" charset="0"/>
                <a:cs typeface="Arial" panose="020B0604020202020204" pitchFamily="34" charset="0"/>
              </a:rPr>
              <a:t>approaches such as Reggio Emilia, </a:t>
            </a:r>
            <a:endParaRPr lang="en-GB" sz="9600" dirty="0">
              <a:ea typeface="Calibri" panose="020F0502020204030204" pitchFamily="34" charset="0"/>
              <a:cs typeface="Arial" panose="020B0604020202020204" pitchFamily="34" charset="0"/>
            </a:endParaRPr>
          </a:p>
          <a:p>
            <a:pPr marL="342900" lvl="0" indent="-342900">
              <a:lnSpc>
                <a:spcPct val="120000"/>
              </a:lnSpc>
              <a:spcAft>
                <a:spcPts val="1000"/>
              </a:spcAft>
              <a:buFont typeface="Symbol" panose="05050102010706020507" pitchFamily="18" charset="2"/>
              <a:buChar char=""/>
              <a:defRPr/>
            </a:pPr>
            <a:r>
              <a:rPr lang="en-GB" sz="9600" i="1" dirty="0">
                <a:ea typeface="Times New Roman" panose="02020603050405020304" pitchFamily="18" charset="0"/>
                <a:cs typeface="Arial" panose="020B0604020202020204" pitchFamily="34" charset="0"/>
              </a:rPr>
              <a:t>theorists such as Bruner, Piaget, Vygotsky, Froebel or other ideas discussed in your lectures. </a:t>
            </a:r>
            <a:endParaRPr lang="en-GB" sz="9600" dirty="0">
              <a:ea typeface="Calibri" panose="020F0502020204030204" pitchFamily="34" charset="0"/>
              <a:cs typeface="Arial" panose="020B0604020202020204" pitchFamily="34" charset="0"/>
            </a:endParaRPr>
          </a:p>
          <a:p>
            <a:pPr marL="342900" lvl="0" indent="-342900">
              <a:lnSpc>
                <a:spcPct val="120000"/>
              </a:lnSpc>
              <a:spcAft>
                <a:spcPts val="1000"/>
              </a:spcAft>
              <a:buFont typeface="Symbol" panose="05050102010706020507" pitchFamily="18" charset="2"/>
              <a:buChar char=""/>
              <a:defRPr/>
            </a:pPr>
            <a:r>
              <a:rPr lang="en-GB" sz="9600" i="1" dirty="0">
                <a:ea typeface="Times New Roman" panose="02020603050405020304" pitchFamily="18" charset="0"/>
                <a:cs typeface="Arial" panose="020B0604020202020204" pitchFamily="34" charset="0"/>
              </a:rPr>
              <a:t>specific  early years science / mathematical research documents and curriculum such as Curriculum for Wales.</a:t>
            </a:r>
          </a:p>
          <a:p>
            <a:pPr marL="342900" lvl="0" indent="-342900">
              <a:lnSpc>
                <a:spcPct val="120000"/>
              </a:lnSpc>
              <a:spcAft>
                <a:spcPts val="1000"/>
              </a:spcAft>
              <a:buFont typeface="Symbol" panose="05050102010706020507" pitchFamily="18" charset="2"/>
              <a:buChar char=""/>
              <a:defRPr/>
            </a:pPr>
            <a:r>
              <a:rPr lang="en-GB" sz="9600" i="1" dirty="0">
                <a:ea typeface="Times New Roman" panose="02020603050405020304" pitchFamily="18" charset="0"/>
                <a:cs typeface="Arial" panose="020B0604020202020204" pitchFamily="34" charset="0"/>
              </a:rPr>
              <a:t>Avoid describing- consider challenges and arguments in the literature as well. What might prevent adults using the outdoors or supporting science and mathematics?</a:t>
            </a:r>
          </a:p>
          <a:p>
            <a:pPr marL="342900" lvl="0" indent="-342900">
              <a:lnSpc>
                <a:spcPct val="120000"/>
              </a:lnSpc>
              <a:spcAft>
                <a:spcPts val="1000"/>
              </a:spcAft>
              <a:buFont typeface="Symbol" panose="05050102010706020507" pitchFamily="18" charset="2"/>
              <a:buChar char=""/>
              <a:defRPr/>
            </a:pPr>
            <a:endParaRPr lang="en-GB" sz="11200" i="1" dirty="0">
              <a:solidFill>
                <a:srgbClr val="5B9BD5"/>
              </a:solidFill>
              <a:ea typeface="Times New Roman" panose="02020603050405020304" pitchFamily="18" charset="0"/>
              <a:cs typeface="Arial" panose="020B0604020202020204" pitchFamily="34" charset="0"/>
            </a:endParaRPr>
          </a:p>
          <a:p>
            <a:pPr marL="342900" lvl="0" indent="-342900">
              <a:lnSpc>
                <a:spcPct val="120000"/>
              </a:lnSpc>
              <a:spcAft>
                <a:spcPts val="1000"/>
              </a:spcAft>
              <a:buFont typeface="Symbol" panose="05050102010706020507" pitchFamily="18" charset="2"/>
              <a:buChar char=""/>
              <a:defRPr/>
            </a:pPr>
            <a:endParaRPr lang="en-GB" sz="9600" dirty="0">
              <a:solidFill>
                <a:srgbClr val="5B9BD5"/>
              </a:solidFill>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15000"/>
              </a:lnSpc>
              <a:spcBef>
                <a:spcPts val="1000"/>
              </a:spcBef>
              <a:spcAft>
                <a:spcPts val="1000"/>
              </a:spcAft>
              <a:buClrTx/>
              <a:buSzTx/>
              <a:buFont typeface="Arial" panose="020B0604020202020204" pitchFamily="34" charset="0"/>
              <a:buNone/>
              <a:tabLst/>
              <a:defRPr/>
            </a:pPr>
            <a:endParaRPr kumimoji="0" lang="en-GB" sz="9600" b="0" i="0" u="none" strike="noStrike" kern="1200" cap="none" spc="0" normalizeH="0" baseline="0" noProof="0" dirty="0">
              <a:ln>
                <a:noFill/>
              </a:ln>
              <a:solidFill>
                <a:schemeClr val="accent1"/>
              </a:solidFill>
              <a:effectLst/>
              <a:uLnTx/>
              <a:uFillTx/>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581556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50396-6564-AEFD-17A2-E900928A4C2C}"/>
              </a:ext>
            </a:extLst>
          </p:cNvPr>
          <p:cNvSpPr>
            <a:spLocks noGrp="1"/>
          </p:cNvSpPr>
          <p:nvPr>
            <p:ph type="title"/>
          </p:nvPr>
        </p:nvSpPr>
        <p:spPr/>
        <p:txBody>
          <a:bodyPr>
            <a:normAutofit/>
          </a:bodyPr>
          <a:lstStyle/>
          <a:p>
            <a:r>
              <a:rPr lang="en-GB" sz="4800" dirty="0">
                <a:solidFill>
                  <a:srgbClr val="0070C0"/>
                </a:solidFill>
              </a:rPr>
              <a:t>Note</a:t>
            </a:r>
          </a:p>
        </p:txBody>
      </p:sp>
      <p:sp>
        <p:nvSpPr>
          <p:cNvPr id="4" name="Content Placeholder 3">
            <a:extLst>
              <a:ext uri="{FF2B5EF4-FFF2-40B4-BE49-F238E27FC236}">
                <a16:creationId xmlns:a16="http://schemas.microsoft.com/office/drawing/2014/main" id="{42E50FBA-FA51-E8D0-7018-DA5160CCBF68}"/>
              </a:ext>
            </a:extLst>
          </p:cNvPr>
          <p:cNvSpPr>
            <a:spLocks noGrp="1"/>
          </p:cNvSpPr>
          <p:nvPr>
            <p:ph sz="half" idx="2"/>
          </p:nvPr>
        </p:nvSpPr>
        <p:spPr>
          <a:xfrm>
            <a:off x="546653" y="1690688"/>
            <a:ext cx="5181600" cy="4351338"/>
          </a:xfrm>
        </p:spPr>
        <p:txBody>
          <a:bodyPr/>
          <a:lstStyle/>
          <a:p>
            <a:pPr marL="457200">
              <a:lnSpc>
                <a:spcPct val="107000"/>
              </a:lnSpc>
              <a:spcAft>
                <a:spcPts val="800"/>
              </a:spcAft>
            </a:pPr>
            <a:r>
              <a:rPr lang="en-GB" sz="28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Not all issues can be discussed and therefore the list above is for ideas. Use your own research and discretion on what you want to explore in depth</a:t>
            </a:r>
            <a:r>
              <a:rPr lang="en-GB" sz="2800" b="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a:t>
            </a:r>
            <a:endParaRPr lang="en-GB" sz="2400" dirty="0">
              <a:solidFill>
                <a:srgbClr val="0070C0"/>
              </a:solidFill>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9366369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31504" y="365128"/>
            <a:ext cx="9433048" cy="1479697"/>
          </a:xfrm>
        </p:spPr>
        <p:txBody>
          <a:bodyPr>
            <a:normAutofit fontScale="90000"/>
          </a:bodyPr>
          <a:lstStyle/>
          <a:p>
            <a:pPr algn="ctr"/>
            <a:br>
              <a:rPr lang="cy-GB" altLang="cy-GB" sz="3100" kern="0" dirty="0">
                <a:solidFill>
                  <a:srgbClr val="000000"/>
                </a:solidFill>
                <a:latin typeface="Arial" panose="020B0604020202020204" pitchFamily="34" charset="0"/>
                <a:ea typeface="ＭＳ Ｐゴシック" charset="-128"/>
              </a:rPr>
            </a:br>
            <a:br>
              <a:rPr lang="cy-GB" altLang="cy-GB" sz="3100" kern="0" dirty="0">
                <a:solidFill>
                  <a:srgbClr val="000000"/>
                </a:solidFill>
                <a:latin typeface="Arial" panose="020B0604020202020204" pitchFamily="34" charset="0"/>
                <a:ea typeface="ＭＳ Ｐゴシック" charset="-128"/>
              </a:rPr>
            </a:br>
            <a:r>
              <a:rPr lang="en-GB" altLang="cy-GB" sz="5300" kern="0" dirty="0">
                <a:latin typeface="Arial" panose="020B0604020202020204" pitchFamily="34" charset="0"/>
                <a:ea typeface="ＭＳ Ｐゴシック" charset="-128"/>
              </a:rPr>
              <a:t>Assessment Criteria 1 – Engagement with Literature</a:t>
            </a:r>
            <a:br>
              <a:rPr lang="en-GB" dirty="0"/>
            </a:br>
            <a:br>
              <a:rPr lang="en-GB" altLang="cy-GB" sz="2800" kern="0" dirty="0">
                <a:latin typeface="Arial" panose="020B0604020202020204" pitchFamily="34" charset="0"/>
                <a:ea typeface="ＭＳ Ｐゴシック" charset="-128"/>
              </a:rPr>
            </a:br>
            <a:endParaRPr lang="en-GB" sz="2800" dirty="0">
              <a:latin typeface="Arial" panose="020B0604020202020204" pitchFamily="34" charset="0"/>
            </a:endParaRPr>
          </a:p>
        </p:txBody>
      </p:sp>
      <p:sp>
        <p:nvSpPr>
          <p:cNvPr id="5" name="Content Placeholder 4"/>
          <p:cNvSpPr>
            <a:spLocks noGrp="1"/>
          </p:cNvSpPr>
          <p:nvPr>
            <p:ph sz="half" idx="2"/>
          </p:nvPr>
        </p:nvSpPr>
        <p:spPr>
          <a:xfrm>
            <a:off x="1991544" y="2132857"/>
            <a:ext cx="8640960" cy="3384375"/>
          </a:xfrm>
        </p:spPr>
        <p:txBody>
          <a:bodyPr>
            <a:noAutofit/>
          </a:bodyPr>
          <a:lstStyle/>
          <a:p>
            <a:pPr marL="0" indent="0" eaLnBrk="0" fontAlgn="base" hangingPunct="0">
              <a:lnSpc>
                <a:spcPct val="100000"/>
              </a:lnSpc>
              <a:spcBef>
                <a:spcPct val="20000"/>
              </a:spcBef>
              <a:spcAft>
                <a:spcPct val="0"/>
              </a:spcAft>
              <a:buNone/>
              <a:defRPr/>
            </a:pPr>
            <a:r>
              <a:rPr lang="en-GB" sz="2200" b="1" dirty="0">
                <a:solidFill>
                  <a:srgbClr val="002060"/>
                </a:solidFill>
                <a:latin typeface="Arial" panose="020B0604020202020204" pitchFamily="34" charset="0"/>
              </a:rPr>
              <a:t>= 1</a:t>
            </a:r>
            <a:r>
              <a:rPr lang="en-GB" sz="2200" b="1" dirty="0">
                <a:latin typeface="Arial" panose="020B0604020202020204" pitchFamily="34" charset="0"/>
              </a:rPr>
              <a:t>0 marks</a:t>
            </a:r>
            <a:endParaRPr lang="en-GB" sz="2200" dirty="0">
              <a:latin typeface="Arial" panose="020B0604020202020204" pitchFamily="34" charset="0"/>
            </a:endParaRPr>
          </a:p>
          <a:p>
            <a:pPr marL="0" lvl="0" indent="0">
              <a:buNone/>
            </a:pPr>
            <a:r>
              <a:rPr lang="en-GB" sz="2200" dirty="0">
                <a:latin typeface="Arial" panose="020B0604020202020204" pitchFamily="34" charset="0"/>
              </a:rPr>
              <a:t>In text referencing and reference list</a:t>
            </a:r>
          </a:p>
        </p:txBody>
      </p:sp>
    </p:spTree>
    <p:extLst>
      <p:ext uri="{BB962C8B-B14F-4D97-AF65-F5344CB8AC3E}">
        <p14:creationId xmlns:p14="http://schemas.microsoft.com/office/powerpoint/2010/main" val="8700917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5766" y="287634"/>
            <a:ext cx="10515600" cy="1325563"/>
          </a:xfrm>
        </p:spPr>
        <p:txBody>
          <a:bodyPr>
            <a:noAutofit/>
          </a:bodyPr>
          <a:lstStyle/>
          <a:p>
            <a:r>
              <a:rPr lang="en-GB" sz="4800" i="1" dirty="0">
                <a:solidFill>
                  <a:srgbClr val="0070C0"/>
                </a:solidFill>
                <a:latin typeface="Arial" panose="020B0604020202020204" pitchFamily="34" charset="0"/>
              </a:rPr>
              <a:t>Research,  referencing , reference list</a:t>
            </a:r>
            <a:endParaRPr lang="en-US" sz="4800" i="1"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611966" y="1613197"/>
            <a:ext cx="5181600" cy="4351338"/>
          </a:xfrm>
        </p:spPr>
        <p:txBody>
          <a:bodyPr>
            <a:normAutofit fontScale="92500" lnSpcReduction="20000"/>
          </a:bodyPr>
          <a:lstStyle/>
          <a:p>
            <a:r>
              <a:rPr lang="en-GB" i="1" dirty="0">
                <a:solidFill>
                  <a:srgbClr val="0070C0"/>
                </a:solidFill>
              </a:rPr>
              <a:t>Reference list includes any references noted throughout work.</a:t>
            </a:r>
          </a:p>
          <a:p>
            <a:r>
              <a:rPr lang="en-GB" i="1" dirty="0">
                <a:solidFill>
                  <a:srgbClr val="0070C0"/>
                </a:solidFill>
              </a:rPr>
              <a:t>Section 3 risk-benefit assessment does not need references</a:t>
            </a:r>
          </a:p>
          <a:p>
            <a:r>
              <a:rPr lang="en-GB" i="1" dirty="0">
                <a:solidFill>
                  <a:srgbClr val="0070C0"/>
                </a:solidFill>
              </a:rPr>
              <a:t>You must cite references in text correctly. </a:t>
            </a:r>
          </a:p>
          <a:p>
            <a:r>
              <a:rPr lang="en-GB" i="1" dirty="0">
                <a:solidFill>
                  <a:srgbClr val="0070C0"/>
                </a:solidFill>
              </a:rPr>
              <a:t>Use your Harvard referencing guide</a:t>
            </a:r>
          </a:p>
          <a:p>
            <a:r>
              <a:rPr lang="en-GB" i="1" dirty="0">
                <a:solidFill>
                  <a:srgbClr val="0070C0"/>
                </a:solidFill>
              </a:rPr>
              <a:t>Do not overuse direct quotations- paraphrase instead</a:t>
            </a:r>
          </a:p>
        </p:txBody>
      </p:sp>
    </p:spTree>
    <p:custDataLst>
      <p:tags r:id="rId1"/>
    </p:custDataLst>
    <p:extLst>
      <p:ext uri="{BB962C8B-B14F-4D97-AF65-F5344CB8AC3E}">
        <p14:creationId xmlns:p14="http://schemas.microsoft.com/office/powerpoint/2010/main" val="17340957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31504" y="548680"/>
            <a:ext cx="8928992" cy="288032"/>
          </a:xfrm>
        </p:spPr>
        <p:txBody>
          <a:bodyPr>
            <a:normAutofit fontScale="90000"/>
          </a:bodyPr>
          <a:lstStyle/>
          <a:p>
            <a:pPr algn="ctr"/>
            <a:br>
              <a:rPr lang="cy-GB" altLang="cy-GB" sz="3100" kern="0" dirty="0">
                <a:solidFill>
                  <a:srgbClr val="000000"/>
                </a:solidFill>
                <a:latin typeface="Arial" panose="020B0604020202020204" pitchFamily="34" charset="0"/>
                <a:ea typeface="ＭＳ Ｐゴシック" charset="-128"/>
              </a:rPr>
            </a:br>
            <a:br>
              <a:rPr lang="cy-GB" altLang="cy-GB" sz="3100" kern="0" dirty="0">
                <a:solidFill>
                  <a:srgbClr val="000000"/>
                </a:solidFill>
                <a:latin typeface="Arial" panose="020B0604020202020204" pitchFamily="34" charset="0"/>
                <a:ea typeface="ＭＳ Ｐゴシック" charset="-128"/>
              </a:rPr>
            </a:br>
            <a:br>
              <a:rPr lang="cy-GB" sz="5300" dirty="0">
                <a:latin typeface="Arial" panose="020B0604020202020204" pitchFamily="34" charset="0"/>
              </a:rPr>
            </a:br>
            <a:r>
              <a:rPr lang="en-GB" altLang="cy-GB" sz="5300" kern="0" dirty="0">
                <a:latin typeface="Arial" panose="020B0604020202020204" pitchFamily="34" charset="0"/>
                <a:ea typeface="ＭＳ Ｐゴシック" charset="-128"/>
              </a:rPr>
              <a:t>Assessment Criteria 2 – Knowledge and Understanding</a:t>
            </a:r>
            <a:br>
              <a:rPr lang="en-GB" dirty="0"/>
            </a:br>
            <a:br>
              <a:rPr lang="en-GB" altLang="cy-GB" sz="2800" kern="0" dirty="0">
                <a:latin typeface="Arial" panose="020B0604020202020204" pitchFamily="34" charset="0"/>
                <a:ea typeface="ＭＳ Ｐゴシック" charset="-128"/>
              </a:rPr>
            </a:br>
            <a:endParaRPr lang="en-GB" sz="2800" dirty="0">
              <a:latin typeface="Arial" panose="020B0604020202020204" pitchFamily="34" charset="0"/>
            </a:endParaRPr>
          </a:p>
        </p:txBody>
      </p:sp>
      <p:sp>
        <p:nvSpPr>
          <p:cNvPr id="4" name="Content Placeholder 3"/>
          <p:cNvSpPr>
            <a:spLocks noGrp="1"/>
          </p:cNvSpPr>
          <p:nvPr>
            <p:ph sz="half" idx="1"/>
          </p:nvPr>
        </p:nvSpPr>
        <p:spPr>
          <a:xfrm>
            <a:off x="1631504" y="1556793"/>
            <a:ext cx="4680520" cy="3816424"/>
          </a:xfrm>
        </p:spPr>
        <p:txBody>
          <a:bodyPr>
            <a:noAutofit/>
          </a:bodyPr>
          <a:lstStyle/>
          <a:p>
            <a:pPr marL="0" indent="0" eaLnBrk="0" fontAlgn="base" hangingPunct="0">
              <a:lnSpc>
                <a:spcPct val="100000"/>
              </a:lnSpc>
              <a:spcBef>
                <a:spcPct val="20000"/>
              </a:spcBef>
              <a:spcAft>
                <a:spcPct val="0"/>
              </a:spcAft>
              <a:buNone/>
              <a:defRPr/>
            </a:pPr>
            <a:endParaRPr lang="en-GB" sz="2400" dirty="0">
              <a:latin typeface="Arial" panose="020B0604020202020204" pitchFamily="34" charset="0"/>
            </a:endParaRPr>
          </a:p>
          <a:p>
            <a:pPr marL="0" indent="0">
              <a:buNone/>
            </a:pPr>
            <a:endParaRPr lang="en-GB" sz="2400" dirty="0">
              <a:solidFill>
                <a:prstClr val="black"/>
              </a:solidFill>
              <a:latin typeface="Arial" panose="020B0604020202020204" pitchFamily="34" charset="0"/>
            </a:endParaRPr>
          </a:p>
        </p:txBody>
      </p:sp>
      <p:sp>
        <p:nvSpPr>
          <p:cNvPr id="5" name="Content Placeholder 4"/>
          <p:cNvSpPr>
            <a:spLocks noGrp="1"/>
          </p:cNvSpPr>
          <p:nvPr>
            <p:ph sz="half" idx="2"/>
          </p:nvPr>
        </p:nvSpPr>
        <p:spPr>
          <a:xfrm>
            <a:off x="806899" y="1916835"/>
            <a:ext cx="8424936" cy="4176463"/>
          </a:xfrm>
        </p:spPr>
        <p:txBody>
          <a:bodyPr>
            <a:noAutofit/>
          </a:bodyPr>
          <a:lstStyle/>
          <a:p>
            <a:pPr marL="0" indent="0" eaLnBrk="0" fontAlgn="base" hangingPunct="0">
              <a:lnSpc>
                <a:spcPct val="100000"/>
              </a:lnSpc>
              <a:spcBef>
                <a:spcPct val="20000"/>
              </a:spcBef>
              <a:spcAft>
                <a:spcPct val="0"/>
              </a:spcAft>
              <a:buNone/>
              <a:defRPr/>
            </a:pPr>
            <a:r>
              <a:rPr lang="en-GB" b="1" dirty="0">
                <a:latin typeface="Arial" panose="020B0604020202020204" pitchFamily="34" charset="0"/>
              </a:rPr>
              <a:t>= 20 marks</a:t>
            </a:r>
            <a:endParaRPr lang="en-GB" dirty="0">
              <a:latin typeface="Arial" panose="020B0604020202020204" pitchFamily="34" charset="0"/>
            </a:endParaRPr>
          </a:p>
          <a:p>
            <a:pPr marL="0" indent="0" eaLnBrk="0" fontAlgn="base" hangingPunct="0">
              <a:lnSpc>
                <a:spcPct val="100000"/>
              </a:lnSpc>
              <a:spcBef>
                <a:spcPct val="20000"/>
              </a:spcBef>
              <a:spcAft>
                <a:spcPct val="0"/>
              </a:spcAft>
              <a:buNone/>
              <a:defRPr/>
            </a:pPr>
            <a:r>
              <a:rPr lang="en-GB" dirty="0">
                <a:latin typeface="Arial" panose="020B0604020202020204" pitchFamily="34" charset="0"/>
              </a:rPr>
              <a:t>Produce a risk-benefit assessment for the outdoor space provided in your photograph. A template for this section will be provided (approx. 600-1000 words).</a:t>
            </a:r>
          </a:p>
        </p:txBody>
      </p:sp>
    </p:spTree>
    <p:extLst>
      <p:ext uri="{BB962C8B-B14F-4D97-AF65-F5344CB8AC3E}">
        <p14:creationId xmlns:p14="http://schemas.microsoft.com/office/powerpoint/2010/main" val="16122083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31504" y="332656"/>
            <a:ext cx="8928992" cy="576064"/>
          </a:xfrm>
        </p:spPr>
        <p:txBody>
          <a:bodyPr>
            <a:normAutofit fontScale="90000"/>
          </a:bodyPr>
          <a:lstStyle/>
          <a:p>
            <a:pPr algn="ctr"/>
            <a:br>
              <a:rPr lang="cy-GB" altLang="cy-GB" sz="3100" kern="0" dirty="0">
                <a:solidFill>
                  <a:srgbClr val="000000"/>
                </a:solidFill>
                <a:latin typeface="Arial" panose="020B0604020202020204" pitchFamily="34" charset="0"/>
                <a:ea typeface="ＭＳ Ｐゴシック" charset="-128"/>
              </a:rPr>
            </a:br>
            <a:br>
              <a:rPr lang="cy-GB" altLang="cy-GB" sz="3100" kern="0" dirty="0">
                <a:solidFill>
                  <a:srgbClr val="000000"/>
                </a:solidFill>
                <a:latin typeface="Arial" panose="020B0604020202020204" pitchFamily="34" charset="0"/>
                <a:ea typeface="ＭＳ Ｐゴシック" charset="-128"/>
              </a:rPr>
            </a:br>
            <a:br>
              <a:rPr lang="cy-GB" sz="5300" dirty="0">
                <a:latin typeface="Arial" panose="020B0604020202020204" pitchFamily="34" charset="0"/>
              </a:rPr>
            </a:br>
            <a:r>
              <a:rPr lang="en-GB" altLang="cy-GB" sz="5300" kern="0" dirty="0">
                <a:latin typeface="Arial" panose="020B0604020202020204" pitchFamily="34" charset="0"/>
                <a:ea typeface="ＭＳ Ｐゴシック" charset="-128"/>
              </a:rPr>
              <a:t>Assessment Criteria 3 – Cognitive and Intellectual Skills</a:t>
            </a:r>
            <a:br>
              <a:rPr lang="en-GB" dirty="0"/>
            </a:br>
            <a:br>
              <a:rPr lang="en-GB" altLang="cy-GB" sz="2800" kern="0" dirty="0">
                <a:latin typeface="Arial" panose="020B0604020202020204" pitchFamily="34" charset="0"/>
                <a:ea typeface="ＭＳ Ｐゴシック" charset="-128"/>
              </a:rPr>
            </a:br>
            <a:endParaRPr lang="en-GB" sz="2800" dirty="0">
              <a:latin typeface="Arial" panose="020B0604020202020204" pitchFamily="34" charset="0"/>
            </a:endParaRPr>
          </a:p>
        </p:txBody>
      </p:sp>
      <p:sp>
        <p:nvSpPr>
          <p:cNvPr id="5" name="Content Placeholder 4"/>
          <p:cNvSpPr>
            <a:spLocks noGrp="1"/>
          </p:cNvSpPr>
          <p:nvPr>
            <p:ph sz="half" idx="2"/>
          </p:nvPr>
        </p:nvSpPr>
        <p:spPr>
          <a:xfrm>
            <a:off x="1914992" y="1916833"/>
            <a:ext cx="8640960" cy="4176463"/>
          </a:xfrm>
        </p:spPr>
        <p:txBody>
          <a:bodyPr>
            <a:noAutofit/>
          </a:bodyPr>
          <a:lstStyle/>
          <a:p>
            <a:pPr marL="0" indent="0" eaLnBrk="0" fontAlgn="base" hangingPunct="0">
              <a:lnSpc>
                <a:spcPct val="100000"/>
              </a:lnSpc>
              <a:spcBef>
                <a:spcPct val="20000"/>
              </a:spcBef>
              <a:spcAft>
                <a:spcPct val="0"/>
              </a:spcAft>
              <a:buNone/>
              <a:defRPr/>
            </a:pPr>
            <a:r>
              <a:rPr lang="en-GB" b="1" dirty="0">
                <a:latin typeface="Arial" panose="020B0604020202020204" pitchFamily="34" charset="0"/>
              </a:rPr>
              <a:t>=30 marks</a:t>
            </a:r>
          </a:p>
          <a:p>
            <a:pPr marL="0" indent="0">
              <a:buNone/>
            </a:pPr>
            <a:r>
              <a:rPr lang="en-GB" sz="3200" dirty="0">
                <a:latin typeface="Arial" panose="020B0604020202020204" pitchFamily="34" charset="0"/>
              </a:rPr>
              <a:t>With reference to theory and research evaluate how adults working with early years children support and encourage children engage with mathematical and scientific concepts in an outdoor environment (1800 words).</a:t>
            </a:r>
          </a:p>
          <a:p>
            <a:pPr marL="0" indent="0">
              <a:buNone/>
            </a:pPr>
            <a:endParaRPr lang="en-GB" sz="2400" dirty="0">
              <a:solidFill>
                <a:srgbClr val="002060"/>
              </a:solidFill>
              <a:latin typeface="Arial" panose="020B0604020202020204" pitchFamily="34" charset="0"/>
            </a:endParaRPr>
          </a:p>
        </p:txBody>
      </p:sp>
    </p:spTree>
    <p:extLst>
      <p:ext uri="{BB962C8B-B14F-4D97-AF65-F5344CB8AC3E}">
        <p14:creationId xmlns:p14="http://schemas.microsoft.com/office/powerpoint/2010/main" val="34015705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31504" y="836713"/>
            <a:ext cx="8928992" cy="576064"/>
          </a:xfrm>
        </p:spPr>
        <p:txBody>
          <a:bodyPr>
            <a:normAutofit fontScale="90000"/>
          </a:bodyPr>
          <a:lstStyle/>
          <a:p>
            <a:pPr algn="ctr"/>
            <a:br>
              <a:rPr lang="cy-GB" sz="5300" dirty="0">
                <a:latin typeface="Arial" panose="020B0604020202020204" pitchFamily="34" charset="0"/>
              </a:rPr>
            </a:br>
            <a:r>
              <a:rPr lang="en-GB" altLang="cy-GB" sz="5300" kern="0" dirty="0">
                <a:latin typeface="Arial" panose="020B0604020202020204" pitchFamily="34" charset="0"/>
                <a:ea typeface="ＭＳ Ｐゴシック" charset="-128"/>
              </a:rPr>
              <a:t>Assessment Criteria 4 – Practical Skills  </a:t>
            </a:r>
            <a:br>
              <a:rPr lang="en-GB" sz="5300" dirty="0"/>
            </a:br>
            <a:br>
              <a:rPr lang="en-GB" altLang="cy-GB" sz="5300" kern="0" dirty="0">
                <a:solidFill>
                  <a:srgbClr val="000000"/>
                </a:solidFill>
                <a:latin typeface="Arial" panose="020B0604020202020204" pitchFamily="34" charset="0"/>
                <a:ea typeface="ＭＳ Ｐゴシック" charset="-128"/>
              </a:rPr>
            </a:br>
            <a:endParaRPr lang="en-GB" sz="5300" dirty="0">
              <a:solidFill>
                <a:srgbClr val="002060"/>
              </a:solidFill>
              <a:latin typeface="Arial" panose="020B0604020202020204" pitchFamily="34" charset="0"/>
            </a:endParaRPr>
          </a:p>
        </p:txBody>
      </p:sp>
      <p:sp>
        <p:nvSpPr>
          <p:cNvPr id="5" name="Content Placeholder 4"/>
          <p:cNvSpPr>
            <a:spLocks noGrp="1"/>
          </p:cNvSpPr>
          <p:nvPr>
            <p:ph sz="half" idx="2"/>
          </p:nvPr>
        </p:nvSpPr>
        <p:spPr>
          <a:xfrm>
            <a:off x="1524000" y="1556793"/>
            <a:ext cx="8820472" cy="4176463"/>
          </a:xfrm>
        </p:spPr>
        <p:txBody>
          <a:bodyPr>
            <a:noAutofit/>
          </a:bodyPr>
          <a:lstStyle/>
          <a:p>
            <a:pPr marL="0" indent="0" eaLnBrk="0" fontAlgn="base" hangingPunct="0">
              <a:lnSpc>
                <a:spcPct val="100000"/>
              </a:lnSpc>
              <a:spcBef>
                <a:spcPct val="20000"/>
              </a:spcBef>
              <a:spcAft>
                <a:spcPct val="0"/>
              </a:spcAft>
              <a:buNone/>
              <a:defRPr/>
            </a:pPr>
            <a:r>
              <a:rPr lang="en-GB" b="1" dirty="0">
                <a:latin typeface="Arial" panose="020B0604020202020204" pitchFamily="34" charset="0"/>
              </a:rPr>
              <a:t>= 30 marks</a:t>
            </a:r>
          </a:p>
          <a:p>
            <a:pPr marL="0" indent="0" eaLnBrk="0" fontAlgn="base" hangingPunct="0">
              <a:lnSpc>
                <a:spcPct val="100000"/>
              </a:lnSpc>
              <a:spcBef>
                <a:spcPct val="20000"/>
              </a:spcBef>
              <a:spcAft>
                <a:spcPct val="0"/>
              </a:spcAft>
              <a:buNone/>
              <a:defRPr/>
            </a:pPr>
            <a:r>
              <a:rPr lang="en-GB" dirty="0">
                <a:latin typeface="Arial" panose="020B0604020202020204" pitchFamily="34" charset="0"/>
              </a:rPr>
              <a:t>Discuss how the environment in the photograph could be used by young children to develop specific scientific or mathematical concepts or ideas, such as forces, size, weight,  life cycles, properties of materials and so on…... </a:t>
            </a:r>
          </a:p>
        </p:txBody>
      </p:sp>
    </p:spTree>
    <p:extLst>
      <p:ext uri="{BB962C8B-B14F-4D97-AF65-F5344CB8AC3E}">
        <p14:creationId xmlns:p14="http://schemas.microsoft.com/office/powerpoint/2010/main" val="22602544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31504" y="548680"/>
            <a:ext cx="8928992" cy="576064"/>
          </a:xfrm>
        </p:spPr>
        <p:txBody>
          <a:bodyPr>
            <a:normAutofit fontScale="90000"/>
          </a:bodyPr>
          <a:lstStyle/>
          <a:p>
            <a:pPr algn="ctr"/>
            <a:br>
              <a:rPr lang="cy-GB" altLang="cy-GB" sz="3100" kern="0" dirty="0">
                <a:solidFill>
                  <a:srgbClr val="000000"/>
                </a:solidFill>
                <a:latin typeface="Arial" panose="020B0604020202020204" pitchFamily="34" charset="0"/>
                <a:ea typeface="ＭＳ Ｐゴシック" charset="-128"/>
              </a:rPr>
            </a:br>
            <a:br>
              <a:rPr lang="cy-GB" sz="5300" dirty="0">
                <a:latin typeface="Arial" panose="020B0604020202020204" pitchFamily="34" charset="0"/>
              </a:rPr>
            </a:br>
            <a:r>
              <a:rPr lang="en-GB" altLang="cy-GB" sz="5300" kern="0" dirty="0">
                <a:latin typeface="Arial" panose="020B0604020202020204" pitchFamily="34" charset="0"/>
                <a:ea typeface="ＭＳ Ｐゴシック" charset="-128"/>
              </a:rPr>
              <a:t>Assessment Criteria 5 – Transferable Skills</a:t>
            </a:r>
            <a:br>
              <a:rPr lang="en-GB" dirty="0"/>
            </a:br>
            <a:br>
              <a:rPr lang="en-GB" altLang="cy-GB" sz="2800" kern="0" dirty="0">
                <a:solidFill>
                  <a:srgbClr val="000000"/>
                </a:solidFill>
                <a:latin typeface="Arial" panose="020B0604020202020204" pitchFamily="34" charset="0"/>
                <a:ea typeface="ＭＳ Ｐゴシック" charset="-128"/>
              </a:rPr>
            </a:br>
            <a:endParaRPr lang="en-GB" sz="2800" dirty="0">
              <a:solidFill>
                <a:srgbClr val="002060"/>
              </a:solidFill>
              <a:latin typeface="Arial" panose="020B0604020202020204" pitchFamily="34" charset="0"/>
            </a:endParaRPr>
          </a:p>
        </p:txBody>
      </p:sp>
      <p:sp>
        <p:nvSpPr>
          <p:cNvPr id="5" name="Content Placeholder 4"/>
          <p:cNvSpPr>
            <a:spLocks noGrp="1"/>
          </p:cNvSpPr>
          <p:nvPr>
            <p:ph sz="half" idx="2"/>
          </p:nvPr>
        </p:nvSpPr>
        <p:spPr>
          <a:xfrm>
            <a:off x="1631504" y="1556793"/>
            <a:ext cx="8928992" cy="4176463"/>
          </a:xfrm>
        </p:spPr>
        <p:txBody>
          <a:bodyPr>
            <a:noAutofit/>
          </a:bodyPr>
          <a:lstStyle/>
          <a:p>
            <a:pPr marL="0" indent="0" eaLnBrk="0" fontAlgn="base" hangingPunct="0">
              <a:lnSpc>
                <a:spcPct val="100000"/>
              </a:lnSpc>
              <a:spcBef>
                <a:spcPct val="20000"/>
              </a:spcBef>
              <a:spcAft>
                <a:spcPct val="0"/>
              </a:spcAft>
              <a:buNone/>
              <a:defRPr/>
            </a:pPr>
            <a:endParaRPr lang="en-GB" sz="2400" b="1" dirty="0">
              <a:solidFill>
                <a:srgbClr val="002060"/>
              </a:solidFill>
              <a:latin typeface="Arial" panose="020B0604020202020204" pitchFamily="34" charset="0"/>
            </a:endParaRPr>
          </a:p>
          <a:p>
            <a:pPr marL="0" indent="0" eaLnBrk="0" fontAlgn="base" hangingPunct="0">
              <a:lnSpc>
                <a:spcPct val="100000"/>
              </a:lnSpc>
              <a:spcBef>
                <a:spcPct val="20000"/>
              </a:spcBef>
              <a:spcAft>
                <a:spcPct val="0"/>
              </a:spcAft>
              <a:buNone/>
              <a:defRPr/>
            </a:pPr>
            <a:r>
              <a:rPr lang="en-GB" b="1" dirty="0">
                <a:latin typeface="Arial" panose="020B0604020202020204" pitchFamily="34" charset="0"/>
              </a:rPr>
              <a:t>= 10 marks</a:t>
            </a:r>
          </a:p>
          <a:p>
            <a:pPr marL="0" indent="0" eaLnBrk="0" fontAlgn="base" hangingPunct="0">
              <a:lnSpc>
                <a:spcPct val="100000"/>
              </a:lnSpc>
              <a:spcBef>
                <a:spcPct val="20000"/>
              </a:spcBef>
              <a:spcAft>
                <a:spcPct val="0"/>
              </a:spcAft>
              <a:buNone/>
              <a:defRPr/>
            </a:pPr>
            <a:r>
              <a:rPr lang="en-GB" dirty="0">
                <a:latin typeface="Arial" panose="020B0604020202020204" pitchFamily="34" charset="0"/>
              </a:rPr>
              <a:t>Choice of appropriate photograph.</a:t>
            </a:r>
          </a:p>
          <a:p>
            <a:pPr marL="0" indent="0" eaLnBrk="0" fontAlgn="base" hangingPunct="0">
              <a:lnSpc>
                <a:spcPct val="100000"/>
              </a:lnSpc>
              <a:spcBef>
                <a:spcPct val="20000"/>
              </a:spcBef>
              <a:spcAft>
                <a:spcPct val="0"/>
              </a:spcAft>
              <a:buNone/>
              <a:defRPr/>
            </a:pPr>
            <a:r>
              <a:rPr lang="en-GB" dirty="0">
                <a:latin typeface="Arial" panose="020B0604020202020204" pitchFamily="34" charset="0"/>
              </a:rPr>
              <a:t>Choose a photograph of an outdoor space or take a photograph of an outdoor space which has opportunities for children to explore through play.  (Examples will be provided in lectures).</a:t>
            </a:r>
          </a:p>
          <a:p>
            <a:pPr marL="0" indent="0" eaLnBrk="0" fontAlgn="base" hangingPunct="0">
              <a:lnSpc>
                <a:spcPct val="100000"/>
              </a:lnSpc>
              <a:spcBef>
                <a:spcPct val="20000"/>
              </a:spcBef>
              <a:spcAft>
                <a:spcPct val="0"/>
              </a:spcAft>
              <a:buNone/>
              <a:defRPr/>
            </a:pPr>
            <a:endParaRPr lang="en-GB" b="1" dirty="0">
              <a:latin typeface="Arial" panose="020B0604020202020204" pitchFamily="34" charset="0"/>
            </a:endParaRPr>
          </a:p>
          <a:p>
            <a:pPr marL="0" indent="0" eaLnBrk="0" fontAlgn="base" hangingPunct="0">
              <a:lnSpc>
                <a:spcPct val="100000"/>
              </a:lnSpc>
              <a:spcBef>
                <a:spcPct val="20000"/>
              </a:spcBef>
              <a:spcAft>
                <a:spcPct val="0"/>
              </a:spcAft>
              <a:buNone/>
              <a:defRPr/>
            </a:pPr>
            <a:endParaRPr lang="en-GB" b="1" dirty="0">
              <a:latin typeface="Arial" panose="020B0604020202020204" pitchFamily="34" charset="0"/>
            </a:endParaRPr>
          </a:p>
        </p:txBody>
      </p:sp>
    </p:spTree>
    <p:extLst>
      <p:ext uri="{BB962C8B-B14F-4D97-AF65-F5344CB8AC3E}">
        <p14:creationId xmlns:p14="http://schemas.microsoft.com/office/powerpoint/2010/main" val="1028615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581" y="0"/>
            <a:ext cx="10515600" cy="1325563"/>
          </a:xfrm>
        </p:spPr>
        <p:txBody>
          <a:bodyPr>
            <a:noAutofit/>
          </a:bodyPr>
          <a:lstStyle/>
          <a:p>
            <a:br>
              <a:rPr lang="en-GB" sz="4800" b="1" dirty="0"/>
            </a:br>
            <a:r>
              <a:rPr lang="en-GB" sz="4800" b="1" i="1" dirty="0">
                <a:solidFill>
                  <a:srgbClr val="0070C0"/>
                </a:solidFill>
              </a:rPr>
              <a:t>Remember</a:t>
            </a:r>
            <a:endParaRPr lang="en-US" sz="4800" b="1" i="1" dirty="0">
              <a:solidFill>
                <a:srgbClr val="0070C0"/>
              </a:solidFill>
            </a:endParaRPr>
          </a:p>
        </p:txBody>
      </p:sp>
      <p:sp>
        <p:nvSpPr>
          <p:cNvPr id="3" name="Content Placeholder 2"/>
          <p:cNvSpPr>
            <a:spLocks noGrp="1"/>
          </p:cNvSpPr>
          <p:nvPr>
            <p:ph sz="half" idx="1"/>
          </p:nvPr>
        </p:nvSpPr>
        <p:spPr>
          <a:xfrm>
            <a:off x="517781" y="1429517"/>
            <a:ext cx="10623984" cy="4351338"/>
          </a:xfrm>
        </p:spPr>
        <p:txBody>
          <a:bodyPr>
            <a:normAutofit/>
          </a:bodyPr>
          <a:lstStyle/>
          <a:p>
            <a:r>
              <a:rPr lang="en-GB" i="1" dirty="0">
                <a:solidFill>
                  <a:srgbClr val="0070C0"/>
                </a:solidFill>
              </a:rPr>
              <a:t>Proofread and edit work carefully.</a:t>
            </a:r>
          </a:p>
          <a:p>
            <a:r>
              <a:rPr lang="en-GB" i="1" dirty="0">
                <a:solidFill>
                  <a:srgbClr val="0070C0"/>
                </a:solidFill>
              </a:rPr>
              <a:t>Use Harvard referencing guide and other academic skills support and Moodle to present work accurately.</a:t>
            </a:r>
          </a:p>
          <a:p>
            <a:r>
              <a:rPr lang="en-GB" i="1" dirty="0">
                <a:solidFill>
                  <a:srgbClr val="0070C0"/>
                </a:solidFill>
              </a:rPr>
              <a:t>Include the photograph in part 1 in your main assignment document- one document only to submit.</a:t>
            </a:r>
          </a:p>
          <a:p>
            <a:r>
              <a:rPr lang="en-GB" i="1" dirty="0">
                <a:solidFill>
                  <a:srgbClr val="0070C0"/>
                </a:solidFill>
              </a:rPr>
              <a:t>Save as PDF before submitting</a:t>
            </a:r>
          </a:p>
          <a:p>
            <a:r>
              <a:rPr lang="en-GB" i="1" dirty="0">
                <a:solidFill>
                  <a:srgbClr val="0070C0"/>
                </a:solidFill>
              </a:rPr>
              <a:t>Submit to </a:t>
            </a:r>
            <a:r>
              <a:rPr lang="en-GB" i="1" dirty="0" err="1">
                <a:solidFill>
                  <a:srgbClr val="0070C0"/>
                </a:solidFill>
              </a:rPr>
              <a:t>Turnitin</a:t>
            </a:r>
            <a:r>
              <a:rPr lang="en-GB" i="1" dirty="0">
                <a:solidFill>
                  <a:srgbClr val="0070C0"/>
                </a:solidFill>
              </a:rPr>
              <a:t> in plenty of time.</a:t>
            </a:r>
          </a:p>
          <a:p>
            <a:endParaRPr lang="en-GB" dirty="0"/>
          </a:p>
          <a:p>
            <a:endParaRPr lang="en-US" dirty="0"/>
          </a:p>
        </p:txBody>
      </p:sp>
    </p:spTree>
    <p:custDataLst>
      <p:tags r:id="rId1"/>
    </p:custDataLst>
    <p:extLst>
      <p:ext uri="{BB962C8B-B14F-4D97-AF65-F5344CB8AC3E}">
        <p14:creationId xmlns:p14="http://schemas.microsoft.com/office/powerpoint/2010/main" val="29127367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endParaRPr lang="en-GB" dirty="0"/>
          </a:p>
        </p:txBody>
      </p:sp>
      <p:sp>
        <p:nvSpPr>
          <p:cNvPr id="4" name="Content Placeholder 3"/>
          <p:cNvSpPr>
            <a:spLocks noGrp="1"/>
          </p:cNvSpPr>
          <p:nvPr>
            <p:ph sz="half" idx="2"/>
          </p:nvPr>
        </p:nvSpPr>
        <p:spPr>
          <a:xfrm>
            <a:off x="765313" y="2014468"/>
            <a:ext cx="5181600" cy="4351338"/>
          </a:xfrm>
        </p:spPr>
        <p:txBody>
          <a:bodyPr/>
          <a:lstStyle/>
          <a:p>
            <a:r>
              <a:rPr lang="en-GB" i="1" dirty="0">
                <a:solidFill>
                  <a:srgbClr val="0070C0"/>
                </a:solidFill>
              </a:rPr>
              <a:t>Remember to access the extenuating circumstances system if you need to.</a:t>
            </a:r>
          </a:p>
          <a:p>
            <a:endParaRPr lang="en-GB" i="1" dirty="0">
              <a:solidFill>
                <a:srgbClr val="0070C0"/>
              </a:solidFill>
            </a:endParaRPr>
          </a:p>
          <a:p>
            <a:r>
              <a:rPr lang="en-GB" i="1" dirty="0">
                <a:solidFill>
                  <a:srgbClr val="0070C0"/>
                </a:solidFill>
              </a:rPr>
              <a:t>Best of luck and if you  need any support please contact your lecturer or Module Coordinator</a:t>
            </a:r>
          </a:p>
        </p:txBody>
      </p:sp>
      <p:sp>
        <p:nvSpPr>
          <p:cNvPr id="6" name="TextBox 5">
            <a:extLst>
              <a:ext uri="{FF2B5EF4-FFF2-40B4-BE49-F238E27FC236}">
                <a16:creationId xmlns:a16="http://schemas.microsoft.com/office/drawing/2014/main" id="{BD782C6F-2CB9-ED4C-9349-44375A63266F}"/>
              </a:ext>
            </a:extLst>
          </p:cNvPr>
          <p:cNvSpPr txBox="1"/>
          <p:nvPr/>
        </p:nvSpPr>
        <p:spPr>
          <a:xfrm>
            <a:off x="621890" y="255965"/>
            <a:ext cx="10795820" cy="1569660"/>
          </a:xfrm>
          <a:prstGeom prst="rect">
            <a:avLst/>
          </a:prstGeom>
          <a:noFill/>
        </p:spPr>
        <p:txBody>
          <a:bodyPr wrap="square">
            <a:spAutoFit/>
          </a:bodyPr>
          <a:lstStyle/>
          <a:p>
            <a:br>
              <a:rPr lang="en-GB" sz="4800" dirty="0">
                <a:latin typeface="Arial" panose="020B0604020202020204" pitchFamily="34" charset="0"/>
                <a:cs typeface="Arial" panose="020B0604020202020204" pitchFamily="34" charset="0"/>
              </a:rPr>
            </a:br>
            <a:r>
              <a:rPr lang="en-GB" sz="4800" dirty="0">
                <a:solidFill>
                  <a:srgbClr val="0070C0"/>
                </a:solidFill>
                <a:latin typeface="Arial" panose="020B0604020202020204" pitchFamily="34" charset="0"/>
                <a:cs typeface="Arial" panose="020B0604020202020204" pitchFamily="34" charset="0"/>
              </a:rPr>
              <a:t>Remember</a:t>
            </a:r>
          </a:p>
        </p:txBody>
      </p:sp>
    </p:spTree>
    <p:custDataLst>
      <p:tags r:id="rId1"/>
    </p:custDataLst>
    <p:extLst>
      <p:ext uri="{BB962C8B-B14F-4D97-AF65-F5344CB8AC3E}">
        <p14:creationId xmlns:p14="http://schemas.microsoft.com/office/powerpoint/2010/main" val="199281257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42</TotalTime>
  <Words>2049</Words>
  <Application>Microsoft Office PowerPoint</Application>
  <PresentationFormat>Widescreen</PresentationFormat>
  <Paragraphs>157</Paragraphs>
  <Slides>42</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Arial</vt:lpstr>
      <vt:lpstr>Calibri</vt:lpstr>
      <vt:lpstr>Symbol</vt:lpstr>
      <vt:lpstr>Times New Roman</vt:lpstr>
      <vt:lpstr>Office Theme</vt:lpstr>
      <vt:lpstr>     ECEY5005/C  Awe and Wonder: science, mathematics and the outdoors</vt:lpstr>
      <vt:lpstr>Welcome back!</vt:lpstr>
      <vt:lpstr>NOS </vt:lpstr>
      <vt:lpstr> Learning Outcomes</vt:lpstr>
      <vt:lpstr>  Assignment</vt:lpstr>
      <vt:lpstr>Assignment </vt:lpstr>
      <vt:lpstr>In brief</vt:lpstr>
      <vt:lpstr> Portfolio</vt:lpstr>
      <vt:lpstr> Portfolio</vt:lpstr>
      <vt:lpstr>Portfolio</vt:lpstr>
      <vt:lpstr> Portfolio</vt:lpstr>
      <vt:lpstr>Choosing a photograph</vt:lpstr>
      <vt:lpstr>PowerPoint Presentation</vt:lpstr>
      <vt:lpstr>PowerPoint Presentation</vt:lpstr>
      <vt:lpstr>PowerPoint Presentation</vt:lpstr>
      <vt:lpstr>PowerPoint Presentation</vt:lpstr>
      <vt:lpstr>PowerPoint Presentation</vt:lpstr>
      <vt:lpstr>   2. Discuss how the environment in the photograph could be used by young children to develop specific scientific or mathematical concepts or ideas such as forces, size, weight,  life cycles, properties of materials and so on…...    </vt:lpstr>
      <vt:lpstr>2. Discuss how the environment in the photograph could be used by young children to develop specific scientific or mathematical concepts or ideas such as forces, size, weight,  life cycles, properties of materials and so on…...   </vt:lpstr>
      <vt:lpstr>2. Discuss how the environment in the photograph could be used by young children to develop specific scientific or mathematical concepts or ideas such as forces, size, weight,  life cycles, properties of materials and so on…...</vt:lpstr>
      <vt:lpstr>2. Discuss how the environment in the photograph could be used by young children to develop specific scientific or mathematical concepts or ideas such as forces, size, weight,  life cycles, properties of materials and so on…...</vt:lpstr>
      <vt:lpstr>PowerPoint Presentation</vt:lpstr>
      <vt:lpstr>PowerPoint Presentation</vt:lpstr>
      <vt:lpstr>PowerPoint Presentation</vt:lpstr>
      <vt:lpstr>PowerPoint Presentation</vt:lpstr>
      <vt:lpstr>PowerPoint Presentation</vt:lpstr>
      <vt:lpstr>Types of ideas</vt:lpstr>
      <vt:lpstr>  3. Produce a risk-benefit assessment for the outdoor space provided in your photograph. A template for this section will be provided (approx. 600-1000 words).</vt:lpstr>
      <vt:lpstr>  3. Produce a risk-benefit assessment for the outdoor space provided in your photograph. A template for this section will be provided (approx. 600-1000 words).</vt:lpstr>
      <vt:lpstr> See example of risk assessment</vt:lpstr>
      <vt:lpstr> 4. With reference to theory and research evaluate how adults working with early years children support and encourage children engage with mathematical and scientific concepts in an outdoor environment (1800  words).</vt:lpstr>
      <vt:lpstr>4. With reference to theory and research evaluate how adults working with early years children support and encourage children engage with mathematical and scientific concepts in an outdoor environment (1800  words). </vt:lpstr>
      <vt:lpstr>  4. With reference to theory and research evaluate how adults working with early years children support and encourage children engage with mathematical and scientific concepts in an outdoor environment (1800  words). </vt:lpstr>
      <vt:lpstr>Note</vt:lpstr>
      <vt:lpstr>  Assessment Criteria 1 – Engagement with Literature  </vt:lpstr>
      <vt:lpstr>Research,  referencing , reference list</vt:lpstr>
      <vt:lpstr>   Assessment Criteria 2 – Knowledge and Understanding  </vt:lpstr>
      <vt:lpstr>   Assessment Criteria 3 – Cognitive and Intellectual Skills  </vt:lpstr>
      <vt:lpstr> Assessment Criteria 4 – Practical Skills    </vt:lpstr>
      <vt:lpstr>  Assessment Criteria 5 – Transferable Skills  </vt:lpstr>
      <vt:lpstr> Remember</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Kumar P</cp:lastModifiedBy>
  <cp:revision>14</cp:revision>
  <dcterms:created xsi:type="dcterms:W3CDTF">2022-07-11T13:19:46Z</dcterms:created>
  <dcterms:modified xsi:type="dcterms:W3CDTF">2024-08-16T09:57:53Z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