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8889" autoAdjust="0"/>
  </p:normalViewPr>
  <p:slideViewPr>
    <p:cSldViewPr>
      <p:cViewPr varScale="1">
        <p:scale>
          <a:sx n="65" d="100"/>
          <a:sy n="65" d="100"/>
        </p:scale>
        <p:origin x="-1536"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1DB6B66-7087-4ECD-B195-9A3CC9FCF91B}" type="datetimeFigureOut">
              <a:rPr lang="en-US" smtClean="0"/>
              <a:pPr/>
              <a:t>8/20/2022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1F6E5CF-AB85-4989-AAF6-33249DDAF7C6}"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Employment skills play a crucial role in shaping a great career and creating feather opportunities (</a:t>
            </a:r>
            <a:r>
              <a:rPr lang="en-US" sz="1200" kern="1200" dirty="0" err="1" smtClean="0">
                <a:solidFill>
                  <a:schemeClr val="tx1"/>
                </a:solidFill>
                <a:latin typeface="+mn-lt"/>
                <a:ea typeface="+mn-ea"/>
                <a:cs typeface="+mn-cs"/>
              </a:rPr>
              <a:t>Fajaryati</a:t>
            </a:r>
            <a:r>
              <a:rPr lang="en-US" sz="1200" kern="1200" dirty="0" smtClean="0">
                <a:solidFill>
                  <a:schemeClr val="tx1"/>
                </a:solidFill>
                <a:latin typeface="+mn-lt"/>
                <a:ea typeface="+mn-ea"/>
                <a:cs typeface="+mn-cs"/>
              </a:rPr>
              <a:t> and </a:t>
            </a:r>
            <a:r>
              <a:rPr lang="en-US" sz="1200" kern="1200" dirty="0" err="1" smtClean="0">
                <a:solidFill>
                  <a:schemeClr val="tx1"/>
                </a:solidFill>
                <a:latin typeface="+mn-lt"/>
                <a:ea typeface="+mn-ea"/>
                <a:cs typeface="+mn-cs"/>
              </a:rPr>
              <a:t>Akhyar</a:t>
            </a:r>
            <a:r>
              <a:rPr lang="en-US" sz="1200" kern="1200" dirty="0" smtClean="0">
                <a:solidFill>
                  <a:schemeClr val="tx1"/>
                </a:solidFill>
                <a:latin typeface="+mn-lt"/>
                <a:ea typeface="+mn-ea"/>
                <a:cs typeface="+mn-cs"/>
              </a:rPr>
              <a:t>, 2020).  I have been able to obtain different types of employment skills due to this. I have been able to maintain a balance between family and work. It is the impact of my employment skills that have made me work with proper rules and protocols. </a:t>
            </a:r>
          </a:p>
          <a:p>
            <a:endParaRPr lang="en-US" dirty="0"/>
          </a:p>
        </p:txBody>
      </p:sp>
      <p:sp>
        <p:nvSpPr>
          <p:cNvPr id="4" name="Slide Number Placeholder 3"/>
          <p:cNvSpPr>
            <a:spLocks noGrp="1"/>
          </p:cNvSpPr>
          <p:nvPr>
            <p:ph type="sldNum" sz="quarter" idx="10"/>
          </p:nvPr>
        </p:nvSpPr>
        <p:spPr/>
        <p:txBody>
          <a:bodyPr/>
          <a:lstStyle/>
          <a:p>
            <a:fld id="{31F6E5CF-AB85-4989-AAF6-33249DDAF7C6}"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After the successful </a:t>
            </a:r>
            <a:r>
              <a:rPr lang="en-US" sz="1200" kern="1200" dirty="0" err="1" smtClean="0">
                <a:solidFill>
                  <a:schemeClr val="tx1"/>
                </a:solidFill>
                <a:latin typeface="+mn-lt"/>
                <a:ea typeface="+mn-ea"/>
                <a:cs typeface="+mn-cs"/>
              </a:rPr>
              <a:t>analysation</a:t>
            </a:r>
            <a:r>
              <a:rPr lang="en-US" sz="1200" kern="1200" dirty="0" smtClean="0">
                <a:solidFill>
                  <a:schemeClr val="tx1"/>
                </a:solidFill>
                <a:latin typeface="+mn-lt"/>
                <a:ea typeface="+mn-ea"/>
                <a:cs typeface="+mn-cs"/>
              </a:rPr>
              <a:t> of my employment skills, I am capable of understanding that it can create seamless opportunities for me. It can help employees in the service sector (Di Gregorio et al., 2019). It is also significant if I am doing any business. However, some of the employment skills need to be improved. </a:t>
            </a:r>
          </a:p>
          <a:p>
            <a:endParaRPr lang="en-US" dirty="0"/>
          </a:p>
        </p:txBody>
      </p:sp>
      <p:sp>
        <p:nvSpPr>
          <p:cNvPr id="4" name="Slide Number Placeholder 3"/>
          <p:cNvSpPr>
            <a:spLocks noGrp="1"/>
          </p:cNvSpPr>
          <p:nvPr>
            <p:ph type="sldNum" sz="quarter" idx="10"/>
          </p:nvPr>
        </p:nvSpPr>
        <p:spPr/>
        <p:txBody>
          <a:bodyPr/>
          <a:lstStyle/>
          <a:p>
            <a:fld id="{31F6E5CF-AB85-4989-AAF6-33249DDAF7C6}"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employment skills like better planning and decision-making will help me in taking better and more effective decisions for the future. Due to these types of skills, it will be easier to make quick progress in the future. Time management tools are also beneficial at the time of completion of all the job roles and it also increases the skills and </a:t>
            </a:r>
            <a:r>
              <a:rPr lang="en-US" sz="1200" kern="1200" dirty="0" err="1" smtClean="0">
                <a:solidFill>
                  <a:schemeClr val="tx1"/>
                </a:solidFill>
                <a:latin typeface="+mn-lt"/>
                <a:ea typeface="+mn-ea"/>
                <a:cs typeface="+mn-cs"/>
              </a:rPr>
              <a:t>abilitiesAyala</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Calvo</a:t>
            </a:r>
            <a:r>
              <a:rPr lang="en-US" sz="1200" kern="1200" dirty="0" smtClean="0">
                <a:solidFill>
                  <a:schemeClr val="tx1"/>
                </a:solidFill>
                <a:latin typeface="+mn-lt"/>
                <a:ea typeface="+mn-ea"/>
                <a:cs typeface="+mn-cs"/>
              </a:rPr>
              <a:t> and </a:t>
            </a:r>
            <a:r>
              <a:rPr lang="en-US" sz="1200" kern="1200" dirty="0" err="1" smtClean="0">
                <a:solidFill>
                  <a:schemeClr val="tx1"/>
                </a:solidFill>
                <a:latin typeface="+mn-lt"/>
                <a:ea typeface="+mn-ea"/>
                <a:cs typeface="+mn-cs"/>
              </a:rPr>
              <a:t>Manzano</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García</a:t>
            </a:r>
            <a:r>
              <a:rPr lang="en-US" sz="1200" kern="1200" dirty="0" smtClean="0">
                <a:solidFill>
                  <a:schemeClr val="tx1"/>
                </a:solidFill>
                <a:latin typeface="+mn-lt"/>
                <a:ea typeface="+mn-ea"/>
                <a:cs typeface="+mn-cs"/>
              </a:rPr>
              <a:t>, 2021).  I also have been able to make better decisions for my concern and be able to achieve success in a short period due to my employment skills. </a:t>
            </a:r>
          </a:p>
          <a:p>
            <a:endParaRPr lang="en-US" dirty="0"/>
          </a:p>
        </p:txBody>
      </p:sp>
      <p:sp>
        <p:nvSpPr>
          <p:cNvPr id="4" name="Slide Number Placeholder 3"/>
          <p:cNvSpPr>
            <a:spLocks noGrp="1"/>
          </p:cNvSpPr>
          <p:nvPr>
            <p:ph type="sldNum" sz="quarter" idx="10"/>
          </p:nvPr>
        </p:nvSpPr>
        <p:spPr/>
        <p:txBody>
          <a:bodyPr/>
          <a:lstStyle/>
          <a:p>
            <a:fld id="{31F6E5CF-AB85-4989-AAF6-33249DDAF7C6}"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employment skills that I have will be helpful in the success of my concern. I have been able to lead my team from the front and have also the ability to solve problems   Apart from that professionalism is also maintained at the time of conducting my work. Maintaining strong ethical principles in work can create a strong and effective work culture on the premises (</a:t>
            </a:r>
            <a:r>
              <a:rPr lang="en-US" sz="1200" kern="1200" dirty="0" err="1" smtClean="0">
                <a:solidFill>
                  <a:schemeClr val="tx1"/>
                </a:solidFill>
                <a:latin typeface="+mn-lt"/>
                <a:ea typeface="+mn-ea"/>
                <a:cs typeface="+mn-cs"/>
              </a:rPr>
              <a:t>Kornelakis</a:t>
            </a:r>
            <a:r>
              <a:rPr lang="en-US" sz="1200" kern="1200" dirty="0" smtClean="0">
                <a:solidFill>
                  <a:schemeClr val="tx1"/>
                </a:solidFill>
                <a:latin typeface="+mn-lt"/>
                <a:ea typeface="+mn-ea"/>
                <a:cs typeface="+mn-cs"/>
              </a:rPr>
              <a:t> and </a:t>
            </a:r>
            <a:r>
              <a:rPr lang="en-US" sz="1200" kern="1200" dirty="0" err="1" smtClean="0">
                <a:solidFill>
                  <a:schemeClr val="tx1"/>
                </a:solidFill>
                <a:latin typeface="+mn-lt"/>
                <a:ea typeface="+mn-ea"/>
                <a:cs typeface="+mn-cs"/>
              </a:rPr>
              <a:t>Petrakaki</a:t>
            </a:r>
            <a:r>
              <a:rPr lang="en-US" sz="1200" kern="1200" dirty="0" smtClean="0">
                <a:solidFill>
                  <a:schemeClr val="tx1"/>
                </a:solidFill>
                <a:latin typeface="+mn-lt"/>
                <a:ea typeface="+mn-ea"/>
                <a:cs typeface="+mn-cs"/>
              </a:rPr>
              <a:t>, 2020). All of my skills will be a key factor in the growth and development of my career.</a:t>
            </a:r>
          </a:p>
          <a:p>
            <a:endParaRPr lang="en-US" dirty="0"/>
          </a:p>
        </p:txBody>
      </p:sp>
      <p:sp>
        <p:nvSpPr>
          <p:cNvPr id="4" name="Slide Number Placeholder 3"/>
          <p:cNvSpPr>
            <a:spLocks noGrp="1"/>
          </p:cNvSpPr>
          <p:nvPr>
            <p:ph type="sldNum" sz="quarter" idx="10"/>
          </p:nvPr>
        </p:nvSpPr>
        <p:spPr/>
        <p:txBody>
          <a:bodyPr/>
          <a:lstStyle/>
          <a:p>
            <a:fld id="{31F6E5CF-AB85-4989-AAF6-33249DDAF7C6}"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Employment skills are needed in every working organisation so there should be many skills present. Though there are many employment skills present, more skills also should be developed (</a:t>
            </a:r>
            <a:r>
              <a:rPr lang="en-US" sz="1200" kern="1200" dirty="0" err="1" smtClean="0">
                <a:solidFill>
                  <a:schemeClr val="tx1"/>
                </a:solidFill>
                <a:latin typeface="+mn-lt"/>
                <a:ea typeface="+mn-ea"/>
                <a:cs typeface="+mn-cs"/>
              </a:rPr>
              <a:t>Osmani</a:t>
            </a:r>
            <a:r>
              <a:rPr lang="en-US" sz="1200" kern="1200" dirty="0" smtClean="0">
                <a:solidFill>
                  <a:schemeClr val="tx1"/>
                </a:solidFill>
                <a:latin typeface="+mn-lt"/>
                <a:ea typeface="+mn-ea"/>
                <a:cs typeface="+mn-cs"/>
              </a:rPr>
              <a:t> et al., 2019). Some main or important parts of the employment skills like problem-solving skills, planning, organising and many more. Problem-solving skills are very vital because they can solve different kinds of problems related to the workplace. Planning or organising is also important employment skills which develop the working </a:t>
            </a:r>
            <a:r>
              <a:rPr lang="en-US" sz="1200" kern="1200" dirty="0" err="1" smtClean="0">
                <a:solidFill>
                  <a:schemeClr val="tx1"/>
                </a:solidFill>
                <a:latin typeface="+mn-lt"/>
                <a:ea typeface="+mn-ea"/>
                <a:cs typeface="+mn-cs"/>
              </a:rPr>
              <a:t>organisations</a:t>
            </a:r>
            <a:r>
              <a:rPr lang="en-US" sz="1200" kern="1200" dirty="0" smtClean="0">
                <a:solidFill>
                  <a:schemeClr val="tx1"/>
                </a:solidFill>
                <a:latin typeface="+mn-lt"/>
                <a:ea typeface="+mn-ea"/>
                <a:cs typeface="+mn-cs"/>
              </a:rPr>
              <a:t> in future.</a:t>
            </a:r>
          </a:p>
          <a:p>
            <a:endParaRPr lang="en-US" dirty="0"/>
          </a:p>
        </p:txBody>
      </p:sp>
      <p:sp>
        <p:nvSpPr>
          <p:cNvPr id="4" name="Slide Number Placeholder 3"/>
          <p:cNvSpPr>
            <a:spLocks noGrp="1"/>
          </p:cNvSpPr>
          <p:nvPr>
            <p:ph type="sldNum" sz="quarter" idx="10"/>
          </p:nvPr>
        </p:nvSpPr>
        <p:spPr/>
        <p:txBody>
          <a:bodyPr/>
          <a:lstStyle/>
          <a:p>
            <a:fld id="{31F6E5CF-AB85-4989-AAF6-33249DDAF7C6}"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Some major skills should be improved in the business field or any other working organisation (</a:t>
            </a:r>
            <a:r>
              <a:rPr lang="en-US" sz="1200" kern="1200" dirty="0" err="1" smtClean="0">
                <a:solidFill>
                  <a:schemeClr val="tx1"/>
                </a:solidFill>
                <a:latin typeface="+mn-lt"/>
                <a:ea typeface="+mn-ea"/>
                <a:cs typeface="+mn-cs"/>
              </a:rPr>
              <a:t>Kenayathulla</a:t>
            </a:r>
            <a:r>
              <a:rPr lang="en-US" sz="1200" kern="1200" dirty="0" smtClean="0">
                <a:solidFill>
                  <a:schemeClr val="tx1"/>
                </a:solidFill>
                <a:latin typeface="+mn-lt"/>
                <a:ea typeface="+mn-ea"/>
                <a:cs typeface="+mn-cs"/>
              </a:rPr>
              <a:t>, Ahmad and </a:t>
            </a:r>
            <a:r>
              <a:rPr lang="en-US" sz="1200" kern="1200" dirty="0" err="1" smtClean="0">
                <a:solidFill>
                  <a:schemeClr val="tx1"/>
                </a:solidFill>
                <a:latin typeface="+mn-lt"/>
                <a:ea typeface="+mn-ea"/>
                <a:cs typeface="+mn-cs"/>
              </a:rPr>
              <a:t>Idris</a:t>
            </a:r>
            <a:r>
              <a:rPr lang="en-US" sz="1200" kern="1200" dirty="0" smtClean="0">
                <a:solidFill>
                  <a:schemeClr val="tx1"/>
                </a:solidFill>
                <a:latin typeface="+mn-lt"/>
                <a:ea typeface="+mn-ea"/>
                <a:cs typeface="+mn-cs"/>
              </a:rPr>
              <a:t>, 2019). Employees should have some skills like proper communication skills which can help to sustain the consumers at the business. Computer is one of the vital parts in the business </a:t>
            </a:r>
            <a:r>
              <a:rPr lang="en-US" sz="1200" kern="1200" dirty="0" err="1" smtClean="0">
                <a:solidFill>
                  <a:schemeClr val="tx1"/>
                </a:solidFill>
                <a:latin typeface="+mn-lt"/>
                <a:ea typeface="+mn-ea"/>
                <a:cs typeface="+mn-cs"/>
              </a:rPr>
              <a:t>organisations</a:t>
            </a:r>
            <a:r>
              <a:rPr lang="en-US" sz="1200" kern="1200" dirty="0" smtClean="0">
                <a:solidFill>
                  <a:schemeClr val="tx1"/>
                </a:solidFill>
                <a:latin typeface="+mn-lt"/>
                <a:ea typeface="+mn-ea"/>
                <a:cs typeface="+mn-cs"/>
              </a:rPr>
              <a:t>. Employees including me should know the computer and its use process. In the present day, the world has become </a:t>
            </a:r>
            <a:r>
              <a:rPr lang="en-US" sz="1200" kern="1200" dirty="0" err="1" smtClean="0">
                <a:solidFill>
                  <a:schemeClr val="tx1"/>
                </a:solidFill>
                <a:latin typeface="+mn-lt"/>
                <a:ea typeface="+mn-ea"/>
                <a:cs typeface="+mn-cs"/>
              </a:rPr>
              <a:t>digitalised</a:t>
            </a:r>
            <a:r>
              <a:rPr lang="en-US" sz="1200" kern="1200" dirty="0" smtClean="0">
                <a:solidFill>
                  <a:schemeClr val="tx1"/>
                </a:solidFill>
                <a:latin typeface="+mn-lt"/>
                <a:ea typeface="+mn-ea"/>
                <a:cs typeface="+mn-cs"/>
              </a:rPr>
              <a:t> so employees should improve their skills in using technology (</a:t>
            </a:r>
            <a:r>
              <a:rPr lang="en-US" sz="1200" kern="1200" dirty="0" err="1" smtClean="0">
                <a:solidFill>
                  <a:schemeClr val="tx1"/>
                </a:solidFill>
                <a:latin typeface="+mn-lt"/>
                <a:ea typeface="+mn-ea"/>
                <a:cs typeface="+mn-cs"/>
              </a:rPr>
              <a:t>Cotronei</a:t>
            </a:r>
            <a:r>
              <a:rPr lang="en-US" sz="1200" kern="1200" dirty="0" smtClean="0">
                <a:solidFill>
                  <a:schemeClr val="tx1"/>
                </a:solidFill>
                <a:latin typeface="+mn-lt"/>
                <a:ea typeface="+mn-ea"/>
                <a:cs typeface="+mn-cs"/>
              </a:rPr>
              <a:t>-Baird, 2020). Self-management and leadership capability are other important skills in the business which can develop the finance or annual revenue in the business.</a:t>
            </a:r>
          </a:p>
          <a:p>
            <a:endParaRPr lang="en-US" dirty="0"/>
          </a:p>
        </p:txBody>
      </p:sp>
      <p:sp>
        <p:nvSpPr>
          <p:cNvPr id="4" name="Slide Number Placeholder 3"/>
          <p:cNvSpPr>
            <a:spLocks noGrp="1"/>
          </p:cNvSpPr>
          <p:nvPr>
            <p:ph type="sldNum" sz="quarter" idx="10"/>
          </p:nvPr>
        </p:nvSpPr>
        <p:spPr/>
        <p:txBody>
          <a:bodyPr/>
          <a:lstStyle/>
          <a:p>
            <a:fld id="{31F6E5CF-AB85-4989-AAF6-33249DDAF7C6}"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Every working field needs proper guidance and skills which develop the working place, in that sense business organisation are no exception. The business depends on the employees mostly so their inherent skills are required in the business </a:t>
            </a:r>
            <a:r>
              <a:rPr lang="en-US" sz="1200" kern="1200" dirty="0" err="1" smtClean="0">
                <a:solidFill>
                  <a:schemeClr val="tx1"/>
                </a:solidFill>
                <a:latin typeface="+mn-lt"/>
                <a:ea typeface="+mn-ea"/>
                <a:cs typeface="+mn-cs"/>
              </a:rPr>
              <a:t>organisational</a:t>
            </a:r>
            <a:r>
              <a:rPr lang="en-US" sz="1200" kern="1200" dirty="0" smtClean="0">
                <a:solidFill>
                  <a:schemeClr val="tx1"/>
                </a:solidFill>
                <a:latin typeface="+mn-lt"/>
                <a:ea typeface="+mn-ea"/>
                <a:cs typeface="+mn-cs"/>
              </a:rPr>
              <a:t> field. These skills are self-management, better leadership, communication skills, computer skills, problem-solving skills, planning and many more. The employees including me also should improve these vital skills to develop the business (</a:t>
            </a:r>
            <a:r>
              <a:rPr lang="en-US" sz="1200" kern="1200" dirty="0" err="1" smtClean="0">
                <a:solidFill>
                  <a:schemeClr val="tx1"/>
                </a:solidFill>
                <a:latin typeface="+mn-lt"/>
                <a:ea typeface="+mn-ea"/>
                <a:cs typeface="+mn-cs"/>
              </a:rPr>
              <a:t>Dyki</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Singorahardjo</a:t>
            </a:r>
            <a:r>
              <a:rPr lang="en-US" sz="1200" kern="1200" dirty="0" smtClean="0">
                <a:solidFill>
                  <a:schemeClr val="tx1"/>
                </a:solidFill>
                <a:latin typeface="+mn-lt"/>
                <a:ea typeface="+mn-ea"/>
                <a:cs typeface="+mn-cs"/>
              </a:rPr>
              <a:t> and </a:t>
            </a:r>
            <a:r>
              <a:rPr lang="en-US" sz="1200" kern="1200" dirty="0" err="1" smtClean="0">
                <a:solidFill>
                  <a:schemeClr val="tx1"/>
                </a:solidFill>
                <a:latin typeface="+mn-lt"/>
                <a:ea typeface="+mn-ea"/>
                <a:cs typeface="+mn-cs"/>
              </a:rPr>
              <a:t>Cotronei</a:t>
            </a:r>
            <a:r>
              <a:rPr lang="en-US" sz="1200" kern="1200" dirty="0" smtClean="0">
                <a:solidFill>
                  <a:schemeClr val="tx1"/>
                </a:solidFill>
                <a:latin typeface="+mn-lt"/>
                <a:ea typeface="+mn-ea"/>
                <a:cs typeface="+mn-cs"/>
              </a:rPr>
              <a:t>-Baird, 2020). Employees should use important tools like PDP while learning these skills. Personal development skills are very important to build the skills of the employees. Personal development skills improve the employees far better than before in the workplace.</a:t>
            </a:r>
          </a:p>
          <a:p>
            <a:endParaRPr lang="en-US" dirty="0"/>
          </a:p>
        </p:txBody>
      </p:sp>
      <p:sp>
        <p:nvSpPr>
          <p:cNvPr id="4" name="Slide Number Placeholder 3"/>
          <p:cNvSpPr>
            <a:spLocks noGrp="1"/>
          </p:cNvSpPr>
          <p:nvPr>
            <p:ph type="sldNum" sz="quarter" idx="10"/>
          </p:nvPr>
        </p:nvSpPr>
        <p:spPr/>
        <p:txBody>
          <a:bodyPr/>
          <a:lstStyle/>
          <a:p>
            <a:fld id="{31F6E5CF-AB85-4989-AAF6-33249DDAF7C6}" type="slidenum">
              <a:rPr lang="en-US" smtClean="0"/>
              <a:pPr/>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4DFECEC0-E3E9-4922-A83E-0B9BAD920A45}" type="datetimeFigureOut">
              <a:rPr lang="en-US" smtClean="0"/>
              <a:pPr/>
              <a:t>8/20/2022</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6DC4F833-93CA-4C36-B0C7-97849A021F42}"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4DFECEC0-E3E9-4922-A83E-0B9BAD920A45}" type="datetimeFigureOut">
              <a:rPr lang="en-US" smtClean="0"/>
              <a:pPr/>
              <a:t>8/20/2022</a:t>
            </a:fld>
            <a:endParaRPr lang="en-US"/>
          </a:p>
        </p:txBody>
      </p:sp>
      <p:sp>
        <p:nvSpPr>
          <p:cNvPr id="9" name="Slide Number Placeholder 8"/>
          <p:cNvSpPr>
            <a:spLocks noGrp="1"/>
          </p:cNvSpPr>
          <p:nvPr>
            <p:ph type="sldNum" sz="quarter" idx="15"/>
          </p:nvPr>
        </p:nvSpPr>
        <p:spPr/>
        <p:txBody>
          <a:bodyPr rtlCol="0"/>
          <a:lstStyle/>
          <a:p>
            <a:fld id="{6DC4F833-93CA-4C36-B0C7-97849A021F42}"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4DFECEC0-E3E9-4922-A83E-0B9BAD920A45}" type="datetimeFigureOut">
              <a:rPr lang="en-US" smtClean="0"/>
              <a:pPr/>
              <a:t>8/20/2022</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6DC4F833-93CA-4C36-B0C7-97849A021F42}"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4DFECEC0-E3E9-4922-A83E-0B9BAD920A45}" type="datetimeFigureOut">
              <a:rPr lang="en-US" smtClean="0"/>
              <a:pPr/>
              <a:t>8/20/2022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C4F833-93CA-4C36-B0C7-97849A021F42}"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4DFECEC0-E3E9-4922-A83E-0B9BAD920A45}" type="datetimeFigureOut">
              <a:rPr lang="en-US" smtClean="0"/>
              <a:pPr/>
              <a:t>8/20/2022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C4F833-93CA-4C36-B0C7-97849A021F42}"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4DFECEC0-E3E9-4922-A83E-0B9BAD920A45}" type="datetimeFigureOut">
              <a:rPr lang="en-US" smtClean="0"/>
              <a:pPr/>
              <a:t>8/20/2022</a:t>
            </a:fld>
            <a:endParaRPr lang="en-US"/>
          </a:p>
        </p:txBody>
      </p:sp>
      <p:sp>
        <p:nvSpPr>
          <p:cNvPr id="7" name="Slide Number Placeholder 6"/>
          <p:cNvSpPr>
            <a:spLocks noGrp="1"/>
          </p:cNvSpPr>
          <p:nvPr>
            <p:ph type="sldNum" sz="quarter" idx="11"/>
          </p:nvPr>
        </p:nvSpPr>
        <p:spPr/>
        <p:txBody>
          <a:bodyPr rtlCol="0"/>
          <a:lstStyle/>
          <a:p>
            <a:fld id="{6DC4F833-93CA-4C36-B0C7-97849A021F42}"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FECEC0-E3E9-4922-A83E-0B9BAD920A45}" type="datetimeFigureOut">
              <a:rPr lang="en-US" smtClean="0"/>
              <a:pPr/>
              <a:t>8/20/2022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C4F833-93CA-4C36-B0C7-97849A021F4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4DFECEC0-E3E9-4922-A83E-0B9BAD920A45}" type="datetimeFigureOut">
              <a:rPr lang="en-US" smtClean="0"/>
              <a:pPr/>
              <a:t>8/20/2022</a:t>
            </a:fld>
            <a:endParaRPr lang="en-US"/>
          </a:p>
        </p:txBody>
      </p:sp>
      <p:sp>
        <p:nvSpPr>
          <p:cNvPr id="22" name="Slide Number Placeholder 21"/>
          <p:cNvSpPr>
            <a:spLocks noGrp="1"/>
          </p:cNvSpPr>
          <p:nvPr>
            <p:ph type="sldNum" sz="quarter" idx="15"/>
          </p:nvPr>
        </p:nvSpPr>
        <p:spPr/>
        <p:txBody>
          <a:bodyPr rtlCol="0"/>
          <a:lstStyle/>
          <a:p>
            <a:fld id="{6DC4F833-93CA-4C36-B0C7-97849A021F42}"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4DFECEC0-E3E9-4922-A83E-0B9BAD920A45}" type="datetimeFigureOut">
              <a:rPr lang="en-US" smtClean="0"/>
              <a:pPr/>
              <a:t>8/20/2022</a:t>
            </a:fld>
            <a:endParaRPr lang="en-US"/>
          </a:p>
        </p:txBody>
      </p:sp>
      <p:sp>
        <p:nvSpPr>
          <p:cNvPr id="18" name="Slide Number Placeholder 17"/>
          <p:cNvSpPr>
            <a:spLocks noGrp="1"/>
          </p:cNvSpPr>
          <p:nvPr>
            <p:ph type="sldNum" sz="quarter" idx="11"/>
          </p:nvPr>
        </p:nvSpPr>
        <p:spPr/>
        <p:txBody>
          <a:bodyPr rtlCol="0"/>
          <a:lstStyle/>
          <a:p>
            <a:fld id="{6DC4F833-93CA-4C36-B0C7-97849A021F42}"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DFECEC0-E3E9-4922-A83E-0B9BAD920A45}" type="datetimeFigureOut">
              <a:rPr lang="en-US" smtClean="0"/>
              <a:pPr/>
              <a:t>8/20/2022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C4F833-93CA-4C36-B0C7-97849A021F4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DFECEC0-E3E9-4922-A83E-0B9BAD920A45}" type="datetimeFigureOut">
              <a:rPr lang="en-US" smtClean="0"/>
              <a:pPr/>
              <a:t>8/20/2022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C4F833-93CA-4C36-B0C7-97849A021F4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4DFECEC0-E3E9-4922-A83E-0B9BAD920A45}" type="datetimeFigureOut">
              <a:rPr lang="en-US" smtClean="0"/>
              <a:pPr/>
              <a:t>8/20/2022</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6DC4F833-93CA-4C36-B0C7-97849A021F42}"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990600"/>
            <a:ext cx="6172200" cy="1219200"/>
          </a:xfrm>
        </p:spPr>
        <p:txBody>
          <a:bodyPr>
            <a:normAutofit fontScale="90000"/>
          </a:bodyPr>
          <a:lstStyle/>
          <a:p>
            <a:pPr algn="ctr"/>
            <a:r>
              <a:rPr lang="en-US" sz="3200" dirty="0" smtClean="0">
                <a:solidFill>
                  <a:schemeClr val="tx1"/>
                </a:solidFill>
                <a:latin typeface="Arabic Typesetting" pitchFamily="66" charset="-78"/>
                <a:cs typeface="Arabic Typesetting" pitchFamily="66" charset="-78"/>
              </a:rPr>
              <a:t>Academic and Employability Skills</a:t>
            </a:r>
            <a:r>
              <a:rPr lang="en-US" dirty="0" smtClean="0">
                <a:latin typeface="Arabic Typesetting" pitchFamily="66" charset="-78"/>
                <a:cs typeface="Arabic Typesetting" pitchFamily="66" charset="-78"/>
              </a:rPr>
              <a:t/>
            </a:r>
            <a:br>
              <a:rPr lang="en-US" dirty="0" smtClean="0">
                <a:latin typeface="Arabic Typesetting" pitchFamily="66" charset="-78"/>
                <a:cs typeface="Arabic Typesetting" pitchFamily="66" charset="-78"/>
              </a:rPr>
            </a:br>
            <a:endParaRPr lang="en-US" dirty="0">
              <a:latin typeface="Arabic Typesetting" pitchFamily="66" charset="-78"/>
              <a:cs typeface="Arabic Typesetting" pitchFamily="66" charset="-78"/>
            </a:endParaRPr>
          </a:p>
        </p:txBody>
      </p:sp>
      <p:sp>
        <p:nvSpPr>
          <p:cNvPr id="3" name="Subtitle 2"/>
          <p:cNvSpPr>
            <a:spLocks noGrp="1"/>
          </p:cNvSpPr>
          <p:nvPr>
            <p:ph type="subTitle" idx="1"/>
          </p:nvPr>
        </p:nvSpPr>
        <p:spPr>
          <a:xfrm>
            <a:off x="2286000" y="2286000"/>
            <a:ext cx="6172200" cy="1981200"/>
          </a:xfrm>
        </p:spPr>
        <p:txBody>
          <a:bodyPr>
            <a:normAutofit fontScale="40000" lnSpcReduction="20000"/>
          </a:bodyPr>
          <a:lstStyle/>
          <a:p>
            <a:pPr algn="ctr">
              <a:lnSpc>
                <a:spcPct val="150000"/>
              </a:lnSpc>
            </a:pPr>
            <a:r>
              <a:rPr lang="en-US" sz="5800" dirty="0" smtClean="0">
                <a:solidFill>
                  <a:schemeClr val="tx1"/>
                </a:solidFill>
                <a:latin typeface="Arabic Typesetting" pitchFamily="66" charset="-78"/>
                <a:cs typeface="Arabic Typesetting" pitchFamily="66" charset="-78"/>
              </a:rPr>
              <a:t>Student </a:t>
            </a:r>
            <a:r>
              <a:rPr lang="en-US" sz="5900" dirty="0" smtClean="0">
                <a:solidFill>
                  <a:schemeClr val="tx1"/>
                </a:solidFill>
                <a:latin typeface="Arial" pitchFamily="34" charset="0"/>
                <a:cs typeface="Arial" pitchFamily="34" charset="0"/>
              </a:rPr>
              <a:t>name: </a:t>
            </a:r>
            <a:r>
              <a:rPr lang="en-US" sz="5900" dirty="0" err="1" smtClean="0">
                <a:solidFill>
                  <a:schemeClr val="tx1"/>
                </a:solidFill>
                <a:latin typeface="Arial" pitchFamily="34" charset="0"/>
                <a:cs typeface="Arial" pitchFamily="34" charset="0"/>
              </a:rPr>
              <a:t>Alexandru</a:t>
            </a:r>
            <a:r>
              <a:rPr lang="en-US" sz="5900" dirty="0" smtClean="0">
                <a:solidFill>
                  <a:schemeClr val="tx1"/>
                </a:solidFill>
                <a:latin typeface="Arial" pitchFamily="34" charset="0"/>
                <a:cs typeface="Arial" pitchFamily="34" charset="0"/>
              </a:rPr>
              <a:t> Cornel </a:t>
            </a:r>
            <a:r>
              <a:rPr lang="en-US" sz="5900" dirty="0" err="1" smtClean="0">
                <a:solidFill>
                  <a:schemeClr val="tx1"/>
                </a:solidFill>
                <a:latin typeface="Arial" pitchFamily="34" charset="0"/>
                <a:cs typeface="Arial" pitchFamily="34" charset="0"/>
              </a:rPr>
              <a:t>Iosep</a:t>
            </a:r>
            <a:endParaRPr lang="en-US" sz="5900" dirty="0" smtClean="0">
              <a:solidFill>
                <a:schemeClr val="tx1"/>
              </a:solidFill>
              <a:latin typeface="Arial" pitchFamily="34" charset="0"/>
              <a:cs typeface="Arial" pitchFamily="34" charset="0"/>
            </a:endParaRPr>
          </a:p>
          <a:p>
            <a:pPr algn="ctr">
              <a:lnSpc>
                <a:spcPct val="150000"/>
              </a:lnSpc>
            </a:pPr>
            <a:r>
              <a:rPr lang="en-US" sz="5800" dirty="0" smtClean="0">
                <a:solidFill>
                  <a:schemeClr val="tx1"/>
                </a:solidFill>
                <a:latin typeface="Arabic Typesetting" pitchFamily="66" charset="-78"/>
                <a:cs typeface="Arabic Typesetting" pitchFamily="66" charset="-78"/>
              </a:rPr>
              <a:t>Student ID:</a:t>
            </a:r>
          </a:p>
          <a:p>
            <a:pPr algn="ctr">
              <a:lnSpc>
                <a:spcPct val="150000"/>
              </a:lnSpc>
            </a:pPr>
            <a:r>
              <a:rPr lang="en-US" sz="5800" dirty="0" smtClean="0">
                <a:solidFill>
                  <a:schemeClr val="tx1"/>
                </a:solidFill>
                <a:latin typeface="Arabic Typesetting" pitchFamily="66" charset="-78"/>
                <a:cs typeface="Arabic Typesetting" pitchFamily="66" charset="-78"/>
              </a:rPr>
              <a:t>Module Number:</a:t>
            </a: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944562"/>
          </a:xfrm>
        </p:spPr>
        <p:txBody>
          <a:bodyPr>
            <a:normAutofit/>
          </a:bodyPr>
          <a:lstStyle/>
          <a:p>
            <a:pPr algn="ctr"/>
            <a:r>
              <a:rPr lang="en-US" sz="3600" b="1" dirty="0" smtClean="0">
                <a:solidFill>
                  <a:schemeClr val="tx1"/>
                </a:solidFill>
                <a:latin typeface="Arabic Typesetting" pitchFamily="66" charset="-78"/>
                <a:cs typeface="Arabic Typesetting" pitchFamily="66" charset="-78"/>
              </a:rPr>
              <a:t>Introduction</a:t>
            </a:r>
            <a:endParaRPr lang="en-US" sz="3600" dirty="0">
              <a:solidFill>
                <a:schemeClr val="tx1"/>
              </a:solidFill>
              <a:latin typeface="Arabic Typesetting" pitchFamily="66" charset="-78"/>
              <a:cs typeface="Arabic Typesetting" pitchFamily="66" charset="-78"/>
            </a:endParaRPr>
          </a:p>
        </p:txBody>
      </p:sp>
      <p:sp>
        <p:nvSpPr>
          <p:cNvPr id="3" name="Content Placeholder 2"/>
          <p:cNvSpPr>
            <a:spLocks noGrp="1"/>
          </p:cNvSpPr>
          <p:nvPr>
            <p:ph sz="quarter" idx="1"/>
          </p:nvPr>
        </p:nvSpPr>
        <p:spPr>
          <a:xfrm>
            <a:off x="457200" y="1219200"/>
            <a:ext cx="7848600" cy="3048000"/>
          </a:xfrm>
        </p:spPr>
        <p:txBody>
          <a:bodyPr>
            <a:normAutofit/>
          </a:bodyPr>
          <a:lstStyle/>
          <a:p>
            <a:pPr lvl="0"/>
            <a:r>
              <a:rPr lang="en-US" dirty="0" smtClean="0">
                <a:latin typeface="Arabic Typesetting" pitchFamily="66" charset="-78"/>
                <a:cs typeface="Arabic Typesetting" pitchFamily="66" charset="-78"/>
              </a:rPr>
              <a:t>In this presentation, it will be discussed about my employability skills and their impact on my intended career.</a:t>
            </a:r>
          </a:p>
          <a:p>
            <a:pPr lvl="0"/>
            <a:r>
              <a:rPr lang="en-US" dirty="0" smtClean="0">
                <a:latin typeface="Arabic Typesetting" pitchFamily="66" charset="-78"/>
                <a:cs typeface="Arabic Typesetting" pitchFamily="66" charset="-78"/>
              </a:rPr>
              <a:t>It will also be discussed some skills that I already have and those skills that are needed to be improved .</a:t>
            </a:r>
          </a:p>
          <a:p>
            <a:pPr lvl="0"/>
            <a:r>
              <a:rPr lang="en-US" dirty="0" smtClean="0">
                <a:latin typeface="Arabic Typesetting" pitchFamily="66" charset="-78"/>
                <a:cs typeface="Arabic Typesetting" pitchFamily="66" charset="-78"/>
              </a:rPr>
              <a:t>All these employability skills can demonstrate the areas of the chosen field. </a:t>
            </a:r>
          </a:p>
          <a:p>
            <a:endParaRPr lang="en-US" dirty="0"/>
          </a:p>
        </p:txBody>
      </p:sp>
      <p:pic>
        <p:nvPicPr>
          <p:cNvPr id="4" name="image2.png"/>
          <p:cNvPicPr/>
          <p:nvPr/>
        </p:nvPicPr>
        <p:blipFill>
          <a:blip r:embed="rId2" cstate="print"/>
          <a:srcRect/>
          <a:stretch>
            <a:fillRect/>
          </a:stretch>
        </p:blipFill>
        <p:spPr>
          <a:xfrm>
            <a:off x="2057400" y="3962400"/>
            <a:ext cx="5105400" cy="2667000"/>
          </a:xfrm>
          <a:prstGeom prst="rect">
            <a:avLst/>
          </a:prstGeom>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944562"/>
          </a:xfrm>
        </p:spPr>
        <p:txBody>
          <a:bodyPr>
            <a:normAutofit/>
          </a:bodyPr>
          <a:lstStyle/>
          <a:p>
            <a:pPr algn="ctr"/>
            <a:r>
              <a:rPr lang="en-US" sz="3600" b="1" dirty="0" smtClean="0">
                <a:solidFill>
                  <a:schemeClr val="tx1"/>
                </a:solidFill>
                <a:latin typeface="Arabic Typesetting" pitchFamily="66" charset="-78"/>
                <a:cs typeface="Arabic Typesetting" pitchFamily="66" charset="-78"/>
              </a:rPr>
              <a:t>Employment skills</a:t>
            </a:r>
            <a:endParaRPr lang="en-US" sz="3600" dirty="0">
              <a:solidFill>
                <a:schemeClr val="tx1"/>
              </a:solidFill>
              <a:latin typeface="Arabic Typesetting" pitchFamily="66" charset="-78"/>
              <a:cs typeface="Arabic Typesetting" pitchFamily="66" charset="-78"/>
            </a:endParaRPr>
          </a:p>
        </p:txBody>
      </p:sp>
      <p:sp>
        <p:nvSpPr>
          <p:cNvPr id="3" name="Content Placeholder 2"/>
          <p:cNvSpPr>
            <a:spLocks noGrp="1"/>
          </p:cNvSpPr>
          <p:nvPr>
            <p:ph sz="quarter" idx="1"/>
          </p:nvPr>
        </p:nvSpPr>
        <p:spPr>
          <a:xfrm>
            <a:off x="457200" y="1447800"/>
            <a:ext cx="8001000" cy="2971800"/>
          </a:xfrm>
        </p:spPr>
        <p:txBody>
          <a:bodyPr>
            <a:normAutofit/>
          </a:bodyPr>
          <a:lstStyle/>
          <a:p>
            <a:pPr lvl="0"/>
            <a:r>
              <a:rPr lang="en-US" dirty="0" smtClean="0">
                <a:latin typeface="Arabic Typesetting" pitchFamily="66" charset="-78"/>
                <a:cs typeface="Arabic Typesetting" pitchFamily="66" charset="-78"/>
              </a:rPr>
              <a:t>Employment skills are those skills that are valued by both employer and industry.</a:t>
            </a:r>
          </a:p>
          <a:p>
            <a:pPr lvl="0"/>
            <a:r>
              <a:rPr lang="en-US" dirty="0" smtClean="0">
                <a:latin typeface="Arabic Typesetting" pitchFamily="66" charset="-78"/>
                <a:cs typeface="Arabic Typesetting" pitchFamily="66" charset="-78"/>
              </a:rPr>
              <a:t>I have many types of employment skills such as teamwork decision making and teamwork  .</a:t>
            </a:r>
          </a:p>
          <a:p>
            <a:pPr lvl="0"/>
            <a:r>
              <a:rPr lang="en-US" dirty="0" smtClean="0">
                <a:latin typeface="Arabic Typesetting" pitchFamily="66" charset="-78"/>
                <a:cs typeface="Arabic Typesetting" pitchFamily="66" charset="-78"/>
              </a:rPr>
              <a:t>All these employment skills and abilities will make a better impact on my employment career .</a:t>
            </a:r>
          </a:p>
          <a:p>
            <a:endParaRPr lang="en-US" dirty="0"/>
          </a:p>
        </p:txBody>
      </p:sp>
      <p:pic>
        <p:nvPicPr>
          <p:cNvPr id="4" name="image1.png"/>
          <p:cNvPicPr/>
          <p:nvPr/>
        </p:nvPicPr>
        <p:blipFill>
          <a:blip r:embed="rId3"/>
          <a:srcRect/>
          <a:stretch>
            <a:fillRect/>
          </a:stretch>
        </p:blipFill>
        <p:spPr>
          <a:xfrm>
            <a:off x="1371600" y="4495800"/>
            <a:ext cx="6248400" cy="2133600"/>
          </a:xfrm>
          <a:prstGeom prst="rect">
            <a:avLst/>
          </a:prstGeo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68362"/>
          </a:xfrm>
        </p:spPr>
        <p:txBody>
          <a:bodyPr>
            <a:normAutofit/>
          </a:bodyPr>
          <a:lstStyle/>
          <a:p>
            <a:pPr algn="ctr"/>
            <a:r>
              <a:rPr lang="en-US" sz="3600" b="1" dirty="0" smtClean="0">
                <a:solidFill>
                  <a:schemeClr val="tx1"/>
                </a:solidFill>
                <a:latin typeface="Arabic Typesetting" pitchFamily="66" charset="-78"/>
                <a:cs typeface="Arabic Typesetting" pitchFamily="66" charset="-78"/>
              </a:rPr>
              <a:t>Impact on own career</a:t>
            </a:r>
            <a:endParaRPr lang="en-US" sz="3600" dirty="0">
              <a:solidFill>
                <a:schemeClr val="tx1"/>
              </a:solidFill>
              <a:latin typeface="Arabic Typesetting" pitchFamily="66" charset="-78"/>
              <a:cs typeface="Arabic Typesetting" pitchFamily="66" charset="-78"/>
            </a:endParaRPr>
          </a:p>
        </p:txBody>
      </p:sp>
      <p:sp>
        <p:nvSpPr>
          <p:cNvPr id="3" name="Content Placeholder 2"/>
          <p:cNvSpPr>
            <a:spLocks noGrp="1"/>
          </p:cNvSpPr>
          <p:nvPr>
            <p:ph sz="quarter" idx="1"/>
          </p:nvPr>
        </p:nvSpPr>
        <p:spPr>
          <a:xfrm>
            <a:off x="457200" y="1981200"/>
            <a:ext cx="4724400" cy="4572000"/>
          </a:xfrm>
        </p:spPr>
        <p:txBody>
          <a:bodyPr>
            <a:normAutofit/>
          </a:bodyPr>
          <a:lstStyle/>
          <a:p>
            <a:pPr lvl="0"/>
            <a:r>
              <a:rPr lang="en-US" sz="2000" dirty="0" smtClean="0">
                <a:latin typeface="Arabic Typesetting" pitchFamily="66" charset="-78"/>
                <a:cs typeface="Arabic Typesetting" pitchFamily="66" charset="-78"/>
              </a:rPr>
              <a:t>Employment skills play a vital role in the progress of a career.  </a:t>
            </a:r>
          </a:p>
          <a:p>
            <a:pPr lvl="0"/>
            <a:r>
              <a:rPr lang="en-US" sz="2000" dirty="0" smtClean="0">
                <a:latin typeface="Arabic Typesetting" pitchFamily="66" charset="-78"/>
                <a:cs typeface="Arabic Typesetting" pitchFamily="66" charset="-78"/>
              </a:rPr>
              <a:t>Both in service or business, these employment skills can help me with many opportunities and chances. </a:t>
            </a:r>
          </a:p>
          <a:p>
            <a:pPr lvl="0"/>
            <a:r>
              <a:rPr lang="en-US" sz="2000" dirty="0" smtClean="0">
                <a:latin typeface="Arabic Typesetting" pitchFamily="66" charset="-78"/>
                <a:cs typeface="Arabic Typesetting" pitchFamily="66" charset="-78"/>
              </a:rPr>
              <a:t>It will provide abilities to make better decision-making and problem solving .</a:t>
            </a:r>
          </a:p>
          <a:p>
            <a:endParaRPr lang="en-US" sz="2000" dirty="0"/>
          </a:p>
        </p:txBody>
      </p:sp>
      <p:pic>
        <p:nvPicPr>
          <p:cNvPr id="4" name="image4.png"/>
          <p:cNvPicPr/>
          <p:nvPr/>
        </p:nvPicPr>
        <p:blipFill>
          <a:blip r:embed="rId3"/>
          <a:srcRect/>
          <a:stretch>
            <a:fillRect/>
          </a:stretch>
        </p:blipFill>
        <p:spPr>
          <a:xfrm>
            <a:off x="5181600" y="1447800"/>
            <a:ext cx="3581400" cy="3581400"/>
          </a:xfrm>
          <a:prstGeom prst="rect">
            <a:avLst/>
          </a:prstGeo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944562"/>
          </a:xfrm>
        </p:spPr>
        <p:txBody>
          <a:bodyPr>
            <a:normAutofit/>
          </a:bodyPr>
          <a:lstStyle/>
          <a:p>
            <a:pPr algn="ctr"/>
            <a:r>
              <a:rPr lang="en-US" sz="3600" b="1" dirty="0" smtClean="0">
                <a:solidFill>
                  <a:schemeClr val="tx1"/>
                </a:solidFill>
                <a:latin typeface="Arabic Typesetting" pitchFamily="66" charset="-78"/>
                <a:cs typeface="Arabic Typesetting" pitchFamily="66" charset="-78"/>
              </a:rPr>
              <a:t>the skills that I have </a:t>
            </a:r>
            <a:endParaRPr lang="en-US" sz="3600" dirty="0">
              <a:solidFill>
                <a:schemeClr val="tx1"/>
              </a:solidFill>
              <a:latin typeface="Arabic Typesetting" pitchFamily="66" charset="-78"/>
              <a:cs typeface="Arabic Typesetting" pitchFamily="66" charset="-78"/>
            </a:endParaRPr>
          </a:p>
        </p:txBody>
      </p:sp>
      <p:sp>
        <p:nvSpPr>
          <p:cNvPr id="3" name="Content Placeholder 2"/>
          <p:cNvSpPr>
            <a:spLocks noGrp="1"/>
          </p:cNvSpPr>
          <p:nvPr>
            <p:ph sz="quarter" idx="1"/>
          </p:nvPr>
        </p:nvSpPr>
        <p:spPr>
          <a:xfrm>
            <a:off x="457200" y="1828800"/>
            <a:ext cx="4800600" cy="4648200"/>
          </a:xfrm>
        </p:spPr>
        <p:txBody>
          <a:bodyPr>
            <a:normAutofit/>
          </a:bodyPr>
          <a:lstStyle/>
          <a:p>
            <a:pPr lvl="0"/>
            <a:r>
              <a:rPr lang="en-US" dirty="0" smtClean="0">
                <a:latin typeface="Arabic Typesetting" pitchFamily="66" charset="-78"/>
                <a:cs typeface="Arabic Typesetting" pitchFamily="66" charset="-78"/>
              </a:rPr>
              <a:t>I already have plenty of employment skills that will provide much help in doing progress in my career.</a:t>
            </a:r>
          </a:p>
          <a:p>
            <a:pPr lvl="0"/>
            <a:r>
              <a:rPr lang="en-US" dirty="0" smtClean="0">
                <a:latin typeface="Arabic Typesetting" pitchFamily="66" charset="-78"/>
                <a:cs typeface="Arabic Typesetting" pitchFamily="66" charset="-78"/>
              </a:rPr>
              <a:t>I can communicate and interact with others and can work in a team. </a:t>
            </a:r>
          </a:p>
          <a:p>
            <a:pPr lvl="0"/>
            <a:r>
              <a:rPr lang="en-US" dirty="0" smtClean="0">
                <a:latin typeface="Arabic Typesetting" pitchFamily="66" charset="-78"/>
                <a:cs typeface="Arabic Typesetting" pitchFamily="66" charset="-78"/>
              </a:rPr>
              <a:t>Apart from also having the capacity to complete my work within the time period and make better decisions.</a:t>
            </a:r>
          </a:p>
          <a:p>
            <a:endParaRPr lang="en-US" dirty="0"/>
          </a:p>
        </p:txBody>
      </p:sp>
      <p:pic>
        <p:nvPicPr>
          <p:cNvPr id="4" name="image6.png"/>
          <p:cNvPicPr/>
          <p:nvPr/>
        </p:nvPicPr>
        <p:blipFill>
          <a:blip r:embed="rId3"/>
          <a:srcRect/>
          <a:stretch>
            <a:fillRect/>
          </a:stretch>
        </p:blipFill>
        <p:spPr>
          <a:xfrm>
            <a:off x="5486400" y="1981200"/>
            <a:ext cx="3016370" cy="2895600"/>
          </a:xfrm>
          <a:prstGeom prst="rect">
            <a:avLst/>
          </a:prstGeo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020762"/>
          </a:xfrm>
        </p:spPr>
        <p:txBody>
          <a:bodyPr>
            <a:normAutofit fontScale="90000"/>
          </a:bodyPr>
          <a:lstStyle/>
          <a:p>
            <a:pPr algn="ctr"/>
            <a:r>
              <a:rPr lang="en-US" sz="3600" b="1" dirty="0" smtClean="0">
                <a:solidFill>
                  <a:schemeClr val="tx1"/>
                </a:solidFill>
                <a:latin typeface="Arabic Typesetting" pitchFamily="66" charset="-78"/>
                <a:cs typeface="Arabic Typesetting" pitchFamily="66" charset="-78"/>
              </a:rPr>
              <a:t>the skills that I have (Continuation)</a:t>
            </a:r>
            <a:endParaRPr lang="en-US" sz="3600" dirty="0">
              <a:solidFill>
                <a:schemeClr val="tx1"/>
              </a:solidFill>
              <a:latin typeface="Arabic Typesetting" pitchFamily="66" charset="-78"/>
              <a:cs typeface="Arabic Typesetting" pitchFamily="66" charset="-78"/>
            </a:endParaRPr>
          </a:p>
        </p:txBody>
      </p:sp>
      <p:sp>
        <p:nvSpPr>
          <p:cNvPr id="3" name="Content Placeholder 2"/>
          <p:cNvSpPr>
            <a:spLocks noGrp="1"/>
          </p:cNvSpPr>
          <p:nvPr>
            <p:ph sz="quarter" idx="1"/>
          </p:nvPr>
        </p:nvSpPr>
        <p:spPr>
          <a:xfrm>
            <a:off x="457200" y="1676400"/>
            <a:ext cx="4876800" cy="4800600"/>
          </a:xfrm>
        </p:spPr>
        <p:txBody>
          <a:bodyPr>
            <a:noAutofit/>
          </a:bodyPr>
          <a:lstStyle/>
          <a:p>
            <a:pPr lvl="0"/>
            <a:r>
              <a:rPr lang="en-US" dirty="0" smtClean="0">
                <a:latin typeface="Arabic Typesetting" pitchFamily="66" charset="-78"/>
                <a:cs typeface="Arabic Typesetting" pitchFamily="66" charset="-78"/>
              </a:rPr>
              <a:t>Employment skills like maintaining a positive attitude towards work have made me competent enough in completing my work.</a:t>
            </a:r>
          </a:p>
          <a:p>
            <a:pPr lvl="0"/>
            <a:r>
              <a:rPr lang="en-US" dirty="0" smtClean="0">
                <a:latin typeface="Arabic Typesetting" pitchFamily="66" charset="-78"/>
                <a:cs typeface="Arabic Typesetting" pitchFamily="66" charset="-78"/>
              </a:rPr>
              <a:t>I have the skills like maintaining professionalism towards work and can maintain a strong work ethic in the workplace .</a:t>
            </a:r>
          </a:p>
          <a:p>
            <a:pPr lvl="0"/>
            <a:r>
              <a:rPr lang="en-US" dirty="0" smtClean="0">
                <a:latin typeface="Arabic Typesetting" pitchFamily="66" charset="-78"/>
                <a:cs typeface="Arabic Typesetting" pitchFamily="66" charset="-78"/>
              </a:rPr>
              <a:t>I also have the potential to lead my team with efficiency and accuracy.</a:t>
            </a:r>
          </a:p>
          <a:p>
            <a:endParaRPr lang="en-US" dirty="0">
              <a:latin typeface="Arabic Typesetting" pitchFamily="66" charset="-78"/>
              <a:cs typeface="Arabic Typesetting" pitchFamily="66" charset="-78"/>
            </a:endParaRPr>
          </a:p>
        </p:txBody>
      </p:sp>
      <p:pic>
        <p:nvPicPr>
          <p:cNvPr id="4" name="image5.png"/>
          <p:cNvPicPr/>
          <p:nvPr/>
        </p:nvPicPr>
        <p:blipFill>
          <a:blip r:embed="rId3"/>
          <a:srcRect/>
          <a:stretch>
            <a:fillRect/>
          </a:stretch>
        </p:blipFill>
        <p:spPr>
          <a:xfrm>
            <a:off x="5486400" y="2362200"/>
            <a:ext cx="3276600" cy="3124200"/>
          </a:xfrm>
          <a:prstGeom prst="rect">
            <a:avLst/>
          </a:prstGeo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68362"/>
          </a:xfrm>
        </p:spPr>
        <p:txBody>
          <a:bodyPr>
            <a:normAutofit/>
          </a:bodyPr>
          <a:lstStyle/>
          <a:p>
            <a:pPr algn="ctr"/>
            <a:r>
              <a:rPr lang="en-US" sz="3600" b="1" dirty="0" smtClean="0">
                <a:solidFill>
                  <a:schemeClr val="tx1"/>
                </a:solidFill>
                <a:latin typeface="Arabic Typesetting" pitchFamily="66" charset="-78"/>
                <a:cs typeface="Arabic Typesetting" pitchFamily="66" charset="-78"/>
              </a:rPr>
              <a:t>Skills needed to improve </a:t>
            </a:r>
            <a:endParaRPr lang="en-US" sz="3600" dirty="0">
              <a:solidFill>
                <a:schemeClr val="tx1"/>
              </a:solidFill>
              <a:latin typeface="Arabic Typesetting" pitchFamily="66" charset="-78"/>
              <a:cs typeface="Arabic Typesetting" pitchFamily="66" charset="-78"/>
            </a:endParaRPr>
          </a:p>
        </p:txBody>
      </p:sp>
      <p:sp>
        <p:nvSpPr>
          <p:cNvPr id="3" name="Content Placeholder 2"/>
          <p:cNvSpPr>
            <a:spLocks noGrp="1"/>
          </p:cNvSpPr>
          <p:nvPr>
            <p:ph sz="quarter" idx="1"/>
          </p:nvPr>
        </p:nvSpPr>
        <p:spPr>
          <a:xfrm>
            <a:off x="457200" y="1905000"/>
            <a:ext cx="5334000" cy="4038600"/>
          </a:xfrm>
        </p:spPr>
        <p:txBody>
          <a:bodyPr>
            <a:normAutofit/>
          </a:bodyPr>
          <a:lstStyle/>
          <a:p>
            <a:pPr lvl="0"/>
            <a:r>
              <a:rPr lang="en-US" dirty="0" smtClean="0">
                <a:latin typeface="Arabic Typesetting" pitchFamily="66" charset="-78"/>
                <a:cs typeface="Arabic Typesetting" pitchFamily="66" charset="-78"/>
              </a:rPr>
              <a:t>I have many employment skills like maintaining collaboration in the workplace and giving innovative ideas.</a:t>
            </a:r>
          </a:p>
          <a:p>
            <a:pPr lvl="0"/>
            <a:r>
              <a:rPr lang="en-US" dirty="0" smtClean="0">
                <a:latin typeface="Arabic Typesetting" pitchFamily="66" charset="-78"/>
                <a:cs typeface="Arabic Typesetting" pitchFamily="66" charset="-78"/>
              </a:rPr>
              <a:t>I should improve my employment skills like problem-solving, planning and organising.</a:t>
            </a:r>
          </a:p>
          <a:p>
            <a:endParaRPr lang="en-US" dirty="0"/>
          </a:p>
        </p:txBody>
      </p:sp>
      <p:pic>
        <p:nvPicPr>
          <p:cNvPr id="4" name="image3.png"/>
          <p:cNvPicPr/>
          <p:nvPr/>
        </p:nvPicPr>
        <p:blipFill>
          <a:blip r:embed="rId3"/>
          <a:srcRect/>
          <a:stretch>
            <a:fillRect/>
          </a:stretch>
        </p:blipFill>
        <p:spPr>
          <a:xfrm>
            <a:off x="5715000" y="1752600"/>
            <a:ext cx="2974675" cy="3352800"/>
          </a:xfrm>
          <a:prstGeom prst="rect">
            <a:avLst/>
          </a:prstGeo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7467600" cy="1066800"/>
          </a:xfrm>
        </p:spPr>
        <p:txBody>
          <a:bodyPr>
            <a:normAutofit fontScale="90000"/>
          </a:bodyPr>
          <a:lstStyle/>
          <a:p>
            <a:pPr algn="ctr"/>
            <a:r>
              <a:rPr lang="en-US" sz="3600" b="1" dirty="0" smtClean="0">
                <a:solidFill>
                  <a:schemeClr val="tx1"/>
                </a:solidFill>
                <a:latin typeface="Arabic Typesetting" pitchFamily="66" charset="-78"/>
                <a:cs typeface="Arabic Typesetting" pitchFamily="66" charset="-78"/>
              </a:rPr>
              <a:t>Skills needed to improve (Continuation)</a:t>
            </a:r>
            <a:r>
              <a:rPr lang="en-US" dirty="0" smtClean="0"/>
              <a:t/>
            </a:r>
            <a:br>
              <a:rPr lang="en-US" dirty="0" smtClean="0"/>
            </a:br>
            <a:endParaRPr lang="en-US" dirty="0"/>
          </a:p>
        </p:txBody>
      </p:sp>
      <p:sp>
        <p:nvSpPr>
          <p:cNvPr id="3" name="Content Placeholder 2"/>
          <p:cNvSpPr>
            <a:spLocks noGrp="1"/>
          </p:cNvSpPr>
          <p:nvPr>
            <p:ph sz="quarter" idx="1"/>
          </p:nvPr>
        </p:nvSpPr>
        <p:spPr>
          <a:xfrm>
            <a:off x="457200" y="1447800"/>
            <a:ext cx="7848600" cy="5026152"/>
          </a:xfrm>
        </p:spPr>
        <p:txBody>
          <a:bodyPr>
            <a:normAutofit/>
          </a:bodyPr>
          <a:lstStyle/>
          <a:p>
            <a:pPr lvl="0"/>
            <a:r>
              <a:rPr lang="en-US" dirty="0" smtClean="0">
                <a:latin typeface="Arabic Typesetting" pitchFamily="66" charset="-78"/>
                <a:cs typeface="Arabic Typesetting" pitchFamily="66" charset="-78"/>
              </a:rPr>
              <a:t>I also should improve self-management and proper planning about gaining financial profits.</a:t>
            </a:r>
          </a:p>
          <a:p>
            <a:pPr lvl="0"/>
            <a:r>
              <a:rPr lang="en-US" dirty="0" smtClean="0">
                <a:latin typeface="Arabic Typesetting" pitchFamily="66" charset="-78"/>
                <a:cs typeface="Arabic Typesetting" pitchFamily="66" charset="-78"/>
              </a:rPr>
              <a:t>Proper employability skills can enhance the progress of the business and also develop self-confidence and ability.</a:t>
            </a:r>
          </a:p>
          <a:p>
            <a:pPr lvl="0"/>
            <a:r>
              <a:rPr lang="en-US" dirty="0" smtClean="0">
                <a:latin typeface="Arabic Typesetting" pitchFamily="66" charset="-78"/>
                <a:cs typeface="Arabic Typesetting" pitchFamily="66" charset="-78"/>
              </a:rPr>
              <a:t>Appropriate communication skills, computer skills, and leadership skills are the other major employability skills which should be present in every employee.</a:t>
            </a:r>
          </a:p>
          <a:p>
            <a:endParaRPr lang="en-US" dirty="0"/>
          </a:p>
        </p:txBody>
      </p:sp>
      <p:pic>
        <p:nvPicPr>
          <p:cNvPr id="4" name="image8.png"/>
          <p:cNvPicPr/>
          <p:nvPr/>
        </p:nvPicPr>
        <p:blipFill>
          <a:blip r:embed="rId3"/>
          <a:srcRect/>
          <a:stretch>
            <a:fillRect/>
          </a:stretch>
        </p:blipFill>
        <p:spPr>
          <a:xfrm>
            <a:off x="1752600" y="4572000"/>
            <a:ext cx="5257800" cy="1981200"/>
          </a:xfrm>
          <a:prstGeom prst="rect">
            <a:avLst/>
          </a:prstGeo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020762"/>
          </a:xfrm>
        </p:spPr>
        <p:txBody>
          <a:bodyPr>
            <a:normAutofit/>
          </a:bodyPr>
          <a:lstStyle/>
          <a:p>
            <a:pPr algn="ctr"/>
            <a:r>
              <a:rPr lang="en-US" sz="3200" b="1" dirty="0" smtClean="0">
                <a:solidFill>
                  <a:schemeClr val="tx1"/>
                </a:solidFill>
                <a:latin typeface="Arabic Typesetting" pitchFamily="66" charset="-78"/>
                <a:cs typeface="Arabic Typesetting" pitchFamily="66" charset="-78"/>
              </a:rPr>
              <a:t>Understanding of the field of work</a:t>
            </a:r>
            <a:endParaRPr lang="en-US" sz="3200" dirty="0">
              <a:solidFill>
                <a:schemeClr val="tx1"/>
              </a:solidFill>
              <a:latin typeface="Arabic Typesetting" pitchFamily="66" charset="-78"/>
              <a:cs typeface="Arabic Typesetting" pitchFamily="66" charset="-78"/>
            </a:endParaRPr>
          </a:p>
        </p:txBody>
      </p:sp>
      <p:sp>
        <p:nvSpPr>
          <p:cNvPr id="3" name="Content Placeholder 2"/>
          <p:cNvSpPr>
            <a:spLocks noGrp="1"/>
          </p:cNvSpPr>
          <p:nvPr>
            <p:ph sz="quarter" idx="1"/>
          </p:nvPr>
        </p:nvSpPr>
        <p:spPr>
          <a:xfrm>
            <a:off x="457200" y="1752600"/>
            <a:ext cx="7772400" cy="4721352"/>
          </a:xfrm>
        </p:spPr>
        <p:txBody>
          <a:bodyPr>
            <a:normAutofit/>
          </a:bodyPr>
          <a:lstStyle/>
          <a:p>
            <a:pPr lvl="0"/>
            <a:r>
              <a:rPr lang="en-US" dirty="0" smtClean="0">
                <a:latin typeface="Arabic Typesetting" pitchFamily="66" charset="-78"/>
                <a:cs typeface="Arabic Typesetting" pitchFamily="66" charset="-78"/>
              </a:rPr>
              <a:t>The major fieldwork is the business fieldwork in the world where employability skills are required vastly.</a:t>
            </a:r>
          </a:p>
          <a:p>
            <a:pPr lvl="0"/>
            <a:r>
              <a:rPr lang="en-US" dirty="0" smtClean="0">
                <a:latin typeface="Arabic Typesetting" pitchFamily="66" charset="-78"/>
                <a:cs typeface="Arabic Typesetting" pitchFamily="66" charset="-78"/>
              </a:rPr>
              <a:t>The business’s progress depends on certain skills. If anyone is missing then the business organisation will be finished in front of the opponent business organisation.</a:t>
            </a:r>
          </a:p>
          <a:p>
            <a:endParaRPr lang="en-US" dirty="0"/>
          </a:p>
        </p:txBody>
      </p:sp>
      <p:pic>
        <p:nvPicPr>
          <p:cNvPr id="4" name="image9.png"/>
          <p:cNvPicPr/>
          <p:nvPr/>
        </p:nvPicPr>
        <p:blipFill>
          <a:blip r:embed="rId3"/>
          <a:srcRect/>
          <a:stretch>
            <a:fillRect/>
          </a:stretch>
        </p:blipFill>
        <p:spPr>
          <a:xfrm>
            <a:off x="1676400" y="4191000"/>
            <a:ext cx="4800600" cy="2490788"/>
          </a:xfrm>
          <a:prstGeom prst="rect">
            <a:avLst/>
          </a:prstGeom>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944562"/>
          </a:xfrm>
        </p:spPr>
        <p:txBody>
          <a:bodyPr>
            <a:normAutofit/>
          </a:bodyPr>
          <a:lstStyle/>
          <a:p>
            <a:pPr algn="ctr"/>
            <a:r>
              <a:rPr lang="en-US" sz="3600" b="1" dirty="0" smtClean="0">
                <a:solidFill>
                  <a:schemeClr val="tx1"/>
                </a:solidFill>
                <a:latin typeface="Arabic Typesetting" pitchFamily="66" charset="-78"/>
                <a:cs typeface="Arabic Typesetting" pitchFamily="66" charset="-78"/>
              </a:rPr>
              <a:t>Conclusion</a:t>
            </a:r>
            <a:endParaRPr lang="en-US" sz="3600" dirty="0">
              <a:solidFill>
                <a:schemeClr val="tx1"/>
              </a:solidFill>
              <a:latin typeface="Arabic Typesetting" pitchFamily="66" charset="-78"/>
              <a:cs typeface="Arabic Typesetting" pitchFamily="66" charset="-78"/>
            </a:endParaRPr>
          </a:p>
        </p:txBody>
      </p:sp>
      <p:sp>
        <p:nvSpPr>
          <p:cNvPr id="3" name="Content Placeholder 2"/>
          <p:cNvSpPr>
            <a:spLocks noGrp="1"/>
          </p:cNvSpPr>
          <p:nvPr>
            <p:ph sz="quarter" idx="1"/>
          </p:nvPr>
        </p:nvSpPr>
        <p:spPr>
          <a:xfrm>
            <a:off x="457200" y="1447800"/>
            <a:ext cx="8077200" cy="5026152"/>
          </a:xfrm>
        </p:spPr>
        <p:txBody>
          <a:bodyPr>
            <a:normAutofit/>
          </a:bodyPr>
          <a:lstStyle/>
          <a:p>
            <a:pPr lvl="0"/>
            <a:r>
              <a:rPr lang="en-US" dirty="0" smtClean="0">
                <a:latin typeface="Arabic Typesetting" pitchFamily="66" charset="-78"/>
                <a:cs typeface="Arabic Typesetting" pitchFamily="66" charset="-78"/>
              </a:rPr>
              <a:t>In this conclusion, it can be concluded that employment skills are very important in the career prospect. Different kinds of skills can develop the employee in the workplace.</a:t>
            </a:r>
          </a:p>
          <a:p>
            <a:pPr lvl="0"/>
            <a:r>
              <a:rPr lang="en-US" dirty="0" smtClean="0">
                <a:latin typeface="Arabic Typesetting" pitchFamily="66" charset="-78"/>
                <a:cs typeface="Arabic Typesetting" pitchFamily="66" charset="-78"/>
              </a:rPr>
              <a:t>Some important employment skills should be developed in the employee to succeed in the business organisation like many working sectors.</a:t>
            </a:r>
          </a:p>
          <a:p>
            <a:endParaRPr lang="en-US" dirty="0"/>
          </a:p>
        </p:txBody>
      </p:sp>
      <p:pic>
        <p:nvPicPr>
          <p:cNvPr id="4" name="image7.png"/>
          <p:cNvPicPr/>
          <p:nvPr/>
        </p:nvPicPr>
        <p:blipFill>
          <a:blip r:embed="rId2"/>
          <a:srcRect/>
          <a:stretch>
            <a:fillRect/>
          </a:stretch>
        </p:blipFill>
        <p:spPr>
          <a:xfrm>
            <a:off x="1524000" y="4495800"/>
            <a:ext cx="6400800" cy="2209800"/>
          </a:xfrm>
          <a:prstGeom prst="rect">
            <a:avLst/>
          </a:prstGeom>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92162"/>
          </a:xfrm>
        </p:spPr>
        <p:txBody>
          <a:bodyPr>
            <a:normAutofit/>
          </a:bodyPr>
          <a:lstStyle/>
          <a:p>
            <a:pPr algn="ctr"/>
            <a:r>
              <a:rPr lang="en-US" sz="3600" b="1" dirty="0" smtClean="0">
                <a:solidFill>
                  <a:schemeClr val="tx1"/>
                </a:solidFill>
                <a:latin typeface="Arabic Typesetting" pitchFamily="66" charset="-78"/>
                <a:cs typeface="Arabic Typesetting" pitchFamily="66" charset="-78"/>
              </a:rPr>
              <a:t>Reference list</a:t>
            </a:r>
            <a:endParaRPr lang="en-US" sz="3600" dirty="0">
              <a:solidFill>
                <a:schemeClr val="tx1"/>
              </a:solidFill>
              <a:latin typeface="Arabic Typesetting" pitchFamily="66" charset="-78"/>
              <a:cs typeface="Arabic Typesetting" pitchFamily="66" charset="-78"/>
            </a:endParaRPr>
          </a:p>
        </p:txBody>
      </p:sp>
      <p:sp>
        <p:nvSpPr>
          <p:cNvPr id="3" name="Content Placeholder 2"/>
          <p:cNvSpPr>
            <a:spLocks noGrp="1"/>
          </p:cNvSpPr>
          <p:nvPr>
            <p:ph sz="quarter" idx="1"/>
          </p:nvPr>
        </p:nvSpPr>
        <p:spPr>
          <a:xfrm>
            <a:off x="457200" y="1219200"/>
            <a:ext cx="8153400" cy="5254752"/>
          </a:xfrm>
        </p:spPr>
        <p:txBody>
          <a:bodyPr>
            <a:normAutofit fontScale="25000" lnSpcReduction="20000"/>
          </a:bodyPr>
          <a:lstStyle/>
          <a:p>
            <a:r>
              <a:rPr lang="en-US" sz="5600" dirty="0" smtClean="0">
                <a:latin typeface="Arial" pitchFamily="34" charset="0"/>
                <a:cs typeface="Arial" pitchFamily="34" charset="0"/>
              </a:rPr>
              <a:t>Ayala </a:t>
            </a:r>
            <a:r>
              <a:rPr lang="en-US" sz="5600" dirty="0" err="1" smtClean="0">
                <a:latin typeface="Arial" pitchFamily="34" charset="0"/>
                <a:cs typeface="Arial" pitchFamily="34" charset="0"/>
              </a:rPr>
              <a:t>Calvo</a:t>
            </a:r>
            <a:r>
              <a:rPr lang="en-US" sz="5600" dirty="0" smtClean="0">
                <a:latin typeface="Arial" pitchFamily="34" charset="0"/>
                <a:cs typeface="Arial" pitchFamily="34" charset="0"/>
              </a:rPr>
              <a:t>, J.C. and </a:t>
            </a:r>
            <a:r>
              <a:rPr lang="en-US" sz="5600" dirty="0" err="1" smtClean="0">
                <a:latin typeface="Arial" pitchFamily="34" charset="0"/>
                <a:cs typeface="Arial" pitchFamily="34" charset="0"/>
              </a:rPr>
              <a:t>Manzano</a:t>
            </a:r>
            <a:r>
              <a:rPr lang="en-US" sz="5600" dirty="0" smtClean="0">
                <a:latin typeface="Arial" pitchFamily="34" charset="0"/>
                <a:cs typeface="Arial" pitchFamily="34" charset="0"/>
              </a:rPr>
              <a:t> </a:t>
            </a:r>
            <a:r>
              <a:rPr lang="en-US" sz="5600" dirty="0" err="1" smtClean="0">
                <a:latin typeface="Arial" pitchFamily="34" charset="0"/>
                <a:cs typeface="Arial" pitchFamily="34" charset="0"/>
              </a:rPr>
              <a:t>García</a:t>
            </a:r>
            <a:r>
              <a:rPr lang="en-US" sz="5600" dirty="0" smtClean="0">
                <a:latin typeface="Arial" pitchFamily="34" charset="0"/>
                <a:cs typeface="Arial" pitchFamily="34" charset="0"/>
              </a:rPr>
              <a:t>, G., 2021. The influence of psychological capital on graduates’ perception of employability: the mediating role of employability skills. </a:t>
            </a:r>
            <a:r>
              <a:rPr lang="en-US" sz="5600" i="1" dirty="0" smtClean="0">
                <a:latin typeface="Arial" pitchFamily="34" charset="0"/>
                <a:cs typeface="Arial" pitchFamily="34" charset="0"/>
              </a:rPr>
              <a:t>Higher Education Research &amp; Development</a:t>
            </a:r>
            <a:r>
              <a:rPr lang="en-US" sz="5600" dirty="0" smtClean="0">
                <a:latin typeface="Arial" pitchFamily="34" charset="0"/>
                <a:cs typeface="Arial" pitchFamily="34" charset="0"/>
              </a:rPr>
              <a:t>, </a:t>
            </a:r>
            <a:r>
              <a:rPr lang="en-US" sz="5600" i="1" dirty="0" smtClean="0">
                <a:latin typeface="Arial" pitchFamily="34" charset="0"/>
                <a:cs typeface="Arial" pitchFamily="34" charset="0"/>
              </a:rPr>
              <a:t>40</a:t>
            </a:r>
            <a:r>
              <a:rPr lang="en-US" sz="5600" dirty="0" smtClean="0">
                <a:latin typeface="Arial" pitchFamily="34" charset="0"/>
                <a:cs typeface="Arial" pitchFamily="34" charset="0"/>
              </a:rPr>
              <a:t>(2), pp.293-308. </a:t>
            </a:r>
          </a:p>
          <a:p>
            <a:r>
              <a:rPr lang="en-US" sz="5600" dirty="0" err="1" smtClean="0">
                <a:latin typeface="Arial" pitchFamily="34" charset="0"/>
                <a:cs typeface="Arial" pitchFamily="34" charset="0"/>
              </a:rPr>
              <a:t>Cotronei</a:t>
            </a:r>
            <a:r>
              <a:rPr lang="en-US" sz="5600" dirty="0" smtClean="0">
                <a:latin typeface="Arial" pitchFamily="34" charset="0"/>
                <a:cs typeface="Arial" pitchFamily="34" charset="0"/>
              </a:rPr>
              <a:t>-Baird, V.S., 2020. Academic hindrances in the integration of employability skills development in teaching and assessment practice. </a:t>
            </a:r>
            <a:r>
              <a:rPr lang="en-US" sz="5600" i="1" dirty="0" smtClean="0">
                <a:latin typeface="Arial" pitchFamily="34" charset="0"/>
                <a:cs typeface="Arial" pitchFamily="34" charset="0"/>
              </a:rPr>
              <a:t>Higher Education</a:t>
            </a:r>
            <a:r>
              <a:rPr lang="en-US" sz="5600" dirty="0" smtClean="0">
                <a:latin typeface="Arial" pitchFamily="34" charset="0"/>
                <a:cs typeface="Arial" pitchFamily="34" charset="0"/>
              </a:rPr>
              <a:t>, </a:t>
            </a:r>
            <a:r>
              <a:rPr lang="en-US" sz="5600" i="1" dirty="0" smtClean="0">
                <a:latin typeface="Arial" pitchFamily="34" charset="0"/>
                <a:cs typeface="Arial" pitchFamily="34" charset="0"/>
              </a:rPr>
              <a:t>79</a:t>
            </a:r>
            <a:r>
              <a:rPr lang="en-US" sz="5600" dirty="0" smtClean="0">
                <a:latin typeface="Arial" pitchFamily="34" charset="0"/>
                <a:cs typeface="Arial" pitchFamily="34" charset="0"/>
              </a:rPr>
              <a:t>(2), pp.203-223. </a:t>
            </a:r>
          </a:p>
          <a:p>
            <a:r>
              <a:rPr lang="en-US" sz="5600" dirty="0" smtClean="0">
                <a:latin typeface="Arial" pitchFamily="34" charset="0"/>
                <a:cs typeface="Arial" pitchFamily="34" charset="0"/>
              </a:rPr>
              <a:t>Di Gregorio, A., </a:t>
            </a:r>
            <a:r>
              <a:rPr lang="en-US" sz="5600" dirty="0" err="1" smtClean="0">
                <a:latin typeface="Arial" pitchFamily="34" charset="0"/>
                <a:cs typeface="Arial" pitchFamily="34" charset="0"/>
              </a:rPr>
              <a:t>Maggioni</a:t>
            </a:r>
            <a:r>
              <a:rPr lang="en-US" sz="5600" dirty="0" smtClean="0">
                <a:latin typeface="Arial" pitchFamily="34" charset="0"/>
                <a:cs typeface="Arial" pitchFamily="34" charset="0"/>
              </a:rPr>
              <a:t>, I., </a:t>
            </a:r>
            <a:r>
              <a:rPr lang="en-US" sz="5600" dirty="0" err="1" smtClean="0">
                <a:latin typeface="Arial" pitchFamily="34" charset="0"/>
                <a:cs typeface="Arial" pitchFamily="34" charset="0"/>
              </a:rPr>
              <a:t>Mauri</a:t>
            </a:r>
            <a:r>
              <a:rPr lang="en-US" sz="5600" dirty="0" smtClean="0">
                <a:latin typeface="Arial" pitchFamily="34" charset="0"/>
                <a:cs typeface="Arial" pitchFamily="34" charset="0"/>
              </a:rPr>
              <a:t>, C. and </a:t>
            </a:r>
            <a:r>
              <a:rPr lang="en-US" sz="5600" dirty="0" err="1" smtClean="0">
                <a:latin typeface="Arial" pitchFamily="34" charset="0"/>
                <a:cs typeface="Arial" pitchFamily="34" charset="0"/>
              </a:rPr>
              <a:t>Mazzucchelli</a:t>
            </a:r>
            <a:r>
              <a:rPr lang="en-US" sz="5600" dirty="0" smtClean="0">
                <a:latin typeface="Arial" pitchFamily="34" charset="0"/>
                <a:cs typeface="Arial" pitchFamily="34" charset="0"/>
              </a:rPr>
              <a:t>, A., 2019. Employability skills for future marketing professionals. </a:t>
            </a:r>
            <a:r>
              <a:rPr lang="en-US" sz="5600" i="1" dirty="0" smtClean="0">
                <a:latin typeface="Arial" pitchFamily="34" charset="0"/>
                <a:cs typeface="Arial" pitchFamily="34" charset="0"/>
              </a:rPr>
              <a:t>European management journal</a:t>
            </a:r>
            <a:r>
              <a:rPr lang="en-US" sz="5600" dirty="0" smtClean="0">
                <a:latin typeface="Arial" pitchFamily="34" charset="0"/>
                <a:cs typeface="Arial" pitchFamily="34" charset="0"/>
              </a:rPr>
              <a:t>, </a:t>
            </a:r>
            <a:r>
              <a:rPr lang="en-US" sz="5600" i="1" dirty="0" smtClean="0">
                <a:latin typeface="Arial" pitchFamily="34" charset="0"/>
                <a:cs typeface="Arial" pitchFamily="34" charset="0"/>
              </a:rPr>
              <a:t>37</a:t>
            </a:r>
            <a:r>
              <a:rPr lang="en-US" sz="5600" dirty="0" smtClean="0">
                <a:latin typeface="Arial" pitchFamily="34" charset="0"/>
                <a:cs typeface="Arial" pitchFamily="34" charset="0"/>
              </a:rPr>
              <a:t>(3), pp.251-258.  </a:t>
            </a:r>
          </a:p>
          <a:p>
            <a:r>
              <a:rPr lang="en-US" sz="5600" dirty="0" err="1" smtClean="0">
                <a:latin typeface="Arial" pitchFamily="34" charset="0"/>
                <a:cs typeface="Arial" pitchFamily="34" charset="0"/>
              </a:rPr>
              <a:t>Dyki</a:t>
            </a:r>
            <a:r>
              <a:rPr lang="en-US" sz="5600" dirty="0" smtClean="0">
                <a:latin typeface="Arial" pitchFamily="34" charset="0"/>
                <a:cs typeface="Arial" pitchFamily="34" charset="0"/>
              </a:rPr>
              <a:t>, M., </a:t>
            </a:r>
            <a:r>
              <a:rPr lang="en-US" sz="5600" dirty="0" err="1" smtClean="0">
                <a:latin typeface="Arial" pitchFamily="34" charset="0"/>
                <a:cs typeface="Arial" pitchFamily="34" charset="0"/>
              </a:rPr>
              <a:t>Singorahardjo</a:t>
            </a:r>
            <a:r>
              <a:rPr lang="en-US" sz="5600" dirty="0" smtClean="0">
                <a:latin typeface="Arial" pitchFamily="34" charset="0"/>
                <a:cs typeface="Arial" pitchFamily="34" charset="0"/>
              </a:rPr>
              <a:t>, M. and </a:t>
            </a:r>
            <a:r>
              <a:rPr lang="en-US" sz="5600" dirty="0" err="1" smtClean="0">
                <a:latin typeface="Arial" pitchFamily="34" charset="0"/>
                <a:cs typeface="Arial" pitchFamily="34" charset="0"/>
              </a:rPr>
              <a:t>Cotronei</a:t>
            </a:r>
            <a:r>
              <a:rPr lang="en-US" sz="5600" dirty="0" smtClean="0">
                <a:latin typeface="Arial" pitchFamily="34" charset="0"/>
                <a:cs typeface="Arial" pitchFamily="34" charset="0"/>
              </a:rPr>
              <a:t>-Baird, V.S., 2020. Preparing graduates with the employability skills for the unknown future: reflection on assessment practice during COVID-19. </a:t>
            </a:r>
            <a:r>
              <a:rPr lang="en-US" sz="5600" i="1" dirty="0" smtClean="0">
                <a:latin typeface="Arial" pitchFamily="34" charset="0"/>
                <a:cs typeface="Arial" pitchFamily="34" charset="0"/>
              </a:rPr>
              <a:t>Accounting Research Journal</a:t>
            </a:r>
            <a:r>
              <a:rPr lang="en-US" sz="5600" dirty="0" smtClean="0">
                <a:latin typeface="Arial" pitchFamily="34" charset="0"/>
                <a:cs typeface="Arial" pitchFamily="34" charset="0"/>
              </a:rPr>
              <a:t>. </a:t>
            </a:r>
          </a:p>
          <a:p>
            <a:r>
              <a:rPr lang="en-US" sz="5600" dirty="0" err="1" smtClean="0">
                <a:latin typeface="Arial" pitchFamily="34" charset="0"/>
                <a:cs typeface="Arial" pitchFamily="34" charset="0"/>
              </a:rPr>
              <a:t>Fajaryati</a:t>
            </a:r>
            <a:r>
              <a:rPr lang="en-US" sz="5600" dirty="0" smtClean="0">
                <a:latin typeface="Arial" pitchFamily="34" charset="0"/>
                <a:cs typeface="Arial" pitchFamily="34" charset="0"/>
              </a:rPr>
              <a:t>, N. and </a:t>
            </a:r>
            <a:r>
              <a:rPr lang="en-US" sz="5600" dirty="0" err="1" smtClean="0">
                <a:latin typeface="Arial" pitchFamily="34" charset="0"/>
                <a:cs typeface="Arial" pitchFamily="34" charset="0"/>
              </a:rPr>
              <a:t>Akhyar</a:t>
            </a:r>
            <a:r>
              <a:rPr lang="en-US" sz="5600" dirty="0" smtClean="0">
                <a:latin typeface="Arial" pitchFamily="34" charset="0"/>
                <a:cs typeface="Arial" pitchFamily="34" charset="0"/>
              </a:rPr>
              <a:t>, M., 2020. The employability skills needed to face the demands of work in the future: Systematic literature reviews. </a:t>
            </a:r>
            <a:r>
              <a:rPr lang="en-US" sz="5600" i="1" dirty="0" smtClean="0">
                <a:latin typeface="Arial" pitchFamily="34" charset="0"/>
                <a:cs typeface="Arial" pitchFamily="34" charset="0"/>
              </a:rPr>
              <a:t>Open Engineering</a:t>
            </a:r>
            <a:r>
              <a:rPr lang="en-US" sz="5600" dirty="0" smtClean="0">
                <a:latin typeface="Arial" pitchFamily="34" charset="0"/>
                <a:cs typeface="Arial" pitchFamily="34" charset="0"/>
              </a:rPr>
              <a:t>, </a:t>
            </a:r>
            <a:r>
              <a:rPr lang="en-US" sz="5600" i="1" dirty="0" smtClean="0">
                <a:latin typeface="Arial" pitchFamily="34" charset="0"/>
                <a:cs typeface="Arial" pitchFamily="34" charset="0"/>
              </a:rPr>
              <a:t>10</a:t>
            </a:r>
            <a:r>
              <a:rPr lang="en-US" sz="5600" dirty="0" smtClean="0">
                <a:latin typeface="Arial" pitchFamily="34" charset="0"/>
                <a:cs typeface="Arial" pitchFamily="34" charset="0"/>
              </a:rPr>
              <a:t>(1), pp.595-603. </a:t>
            </a:r>
          </a:p>
          <a:p>
            <a:r>
              <a:rPr lang="en-US" sz="5600" dirty="0" err="1" smtClean="0">
                <a:latin typeface="Arial" pitchFamily="34" charset="0"/>
                <a:cs typeface="Arial" pitchFamily="34" charset="0"/>
              </a:rPr>
              <a:t>Kenayathulla</a:t>
            </a:r>
            <a:r>
              <a:rPr lang="en-US" sz="5600" dirty="0" smtClean="0">
                <a:latin typeface="Arial" pitchFamily="34" charset="0"/>
                <a:cs typeface="Arial" pitchFamily="34" charset="0"/>
              </a:rPr>
              <a:t>, H.B., Ahmad, N.A. and </a:t>
            </a:r>
            <a:r>
              <a:rPr lang="en-US" sz="5600" dirty="0" err="1" smtClean="0">
                <a:latin typeface="Arial" pitchFamily="34" charset="0"/>
                <a:cs typeface="Arial" pitchFamily="34" charset="0"/>
              </a:rPr>
              <a:t>Idris</a:t>
            </a:r>
            <a:r>
              <a:rPr lang="en-US" sz="5600" dirty="0" smtClean="0">
                <a:latin typeface="Arial" pitchFamily="34" charset="0"/>
                <a:cs typeface="Arial" pitchFamily="34" charset="0"/>
              </a:rPr>
              <a:t>, A.R., 2019. Gaps between competence and importance of employability skills: evidence from Malaysia. </a:t>
            </a:r>
            <a:r>
              <a:rPr lang="en-US" sz="5600" i="1" dirty="0" smtClean="0">
                <a:latin typeface="Arial" pitchFamily="34" charset="0"/>
                <a:cs typeface="Arial" pitchFamily="34" charset="0"/>
              </a:rPr>
              <a:t>Higher Education Evaluation and Development</a:t>
            </a:r>
            <a:r>
              <a:rPr lang="en-US" sz="5600" dirty="0" smtClean="0">
                <a:latin typeface="Arial" pitchFamily="34" charset="0"/>
                <a:cs typeface="Arial" pitchFamily="34" charset="0"/>
              </a:rPr>
              <a:t>, </a:t>
            </a:r>
            <a:r>
              <a:rPr lang="en-US" sz="5600" i="1" dirty="0" smtClean="0">
                <a:latin typeface="Arial" pitchFamily="34" charset="0"/>
                <a:cs typeface="Arial" pitchFamily="34" charset="0"/>
              </a:rPr>
              <a:t>13</a:t>
            </a:r>
            <a:r>
              <a:rPr lang="en-US" sz="5600" dirty="0" smtClean="0">
                <a:latin typeface="Arial" pitchFamily="34" charset="0"/>
                <a:cs typeface="Arial" pitchFamily="34" charset="0"/>
              </a:rPr>
              <a:t>(2), pp.97-112. </a:t>
            </a:r>
          </a:p>
          <a:p>
            <a:r>
              <a:rPr lang="en-US" sz="5600" dirty="0" err="1" smtClean="0">
                <a:latin typeface="Arial" pitchFamily="34" charset="0"/>
                <a:cs typeface="Arial" pitchFamily="34" charset="0"/>
              </a:rPr>
              <a:t>Kornelakis</a:t>
            </a:r>
            <a:r>
              <a:rPr lang="en-US" sz="5600" dirty="0" smtClean="0">
                <a:latin typeface="Arial" pitchFamily="34" charset="0"/>
                <a:cs typeface="Arial" pitchFamily="34" charset="0"/>
              </a:rPr>
              <a:t>, A. and </a:t>
            </a:r>
            <a:r>
              <a:rPr lang="en-US" sz="5600" dirty="0" err="1" smtClean="0">
                <a:latin typeface="Arial" pitchFamily="34" charset="0"/>
                <a:cs typeface="Arial" pitchFamily="34" charset="0"/>
              </a:rPr>
              <a:t>Petrakaki</a:t>
            </a:r>
            <a:r>
              <a:rPr lang="en-US" sz="5600" dirty="0" smtClean="0">
                <a:latin typeface="Arial" pitchFamily="34" charset="0"/>
                <a:cs typeface="Arial" pitchFamily="34" charset="0"/>
              </a:rPr>
              <a:t>, D., 2020. Embedding employability skills in UK higher education: Between digitalization and </a:t>
            </a:r>
            <a:r>
              <a:rPr lang="en-US" sz="5600" dirty="0" err="1" smtClean="0">
                <a:latin typeface="Arial" pitchFamily="34" charset="0"/>
                <a:cs typeface="Arial" pitchFamily="34" charset="0"/>
              </a:rPr>
              <a:t>marketization</a:t>
            </a:r>
            <a:r>
              <a:rPr lang="en-US" sz="5600" dirty="0" smtClean="0">
                <a:latin typeface="Arial" pitchFamily="34" charset="0"/>
                <a:cs typeface="Arial" pitchFamily="34" charset="0"/>
              </a:rPr>
              <a:t>. </a:t>
            </a:r>
            <a:r>
              <a:rPr lang="en-US" sz="5600" i="1" dirty="0" smtClean="0">
                <a:latin typeface="Arial" pitchFamily="34" charset="0"/>
                <a:cs typeface="Arial" pitchFamily="34" charset="0"/>
              </a:rPr>
              <a:t>Industry and Higher Education</a:t>
            </a:r>
            <a:r>
              <a:rPr lang="en-US" sz="5600" dirty="0" smtClean="0">
                <a:latin typeface="Arial" pitchFamily="34" charset="0"/>
                <a:cs typeface="Arial" pitchFamily="34" charset="0"/>
              </a:rPr>
              <a:t>, </a:t>
            </a:r>
            <a:r>
              <a:rPr lang="en-US" sz="5600" i="1" dirty="0" smtClean="0">
                <a:latin typeface="Arial" pitchFamily="34" charset="0"/>
                <a:cs typeface="Arial" pitchFamily="34" charset="0"/>
              </a:rPr>
              <a:t>34</a:t>
            </a:r>
            <a:r>
              <a:rPr lang="en-US" sz="5600" dirty="0" smtClean="0">
                <a:latin typeface="Arial" pitchFamily="34" charset="0"/>
                <a:cs typeface="Arial" pitchFamily="34" charset="0"/>
              </a:rPr>
              <a:t>(5), pp.290-297. </a:t>
            </a:r>
          </a:p>
          <a:p>
            <a:r>
              <a:rPr lang="en-US" sz="5600" dirty="0" err="1" smtClean="0">
                <a:latin typeface="Arial" pitchFamily="34" charset="0"/>
                <a:cs typeface="Arial" pitchFamily="34" charset="0"/>
              </a:rPr>
              <a:t>Osmani</a:t>
            </a:r>
            <a:r>
              <a:rPr lang="en-US" sz="5600" dirty="0" smtClean="0">
                <a:latin typeface="Arial" pitchFamily="34" charset="0"/>
                <a:cs typeface="Arial" pitchFamily="34" charset="0"/>
              </a:rPr>
              <a:t>, M., </a:t>
            </a:r>
            <a:r>
              <a:rPr lang="en-US" sz="5600" dirty="0" err="1" smtClean="0">
                <a:latin typeface="Arial" pitchFamily="34" charset="0"/>
                <a:cs typeface="Arial" pitchFamily="34" charset="0"/>
              </a:rPr>
              <a:t>Weerakkody</a:t>
            </a:r>
            <a:r>
              <a:rPr lang="en-US" sz="5600" dirty="0" smtClean="0">
                <a:latin typeface="Arial" pitchFamily="34" charset="0"/>
                <a:cs typeface="Arial" pitchFamily="34" charset="0"/>
              </a:rPr>
              <a:t>, V., Hindi, N. and </a:t>
            </a:r>
            <a:r>
              <a:rPr lang="en-US" sz="5600" dirty="0" err="1" smtClean="0">
                <a:latin typeface="Arial" pitchFamily="34" charset="0"/>
                <a:cs typeface="Arial" pitchFamily="34" charset="0"/>
              </a:rPr>
              <a:t>Eldabi</a:t>
            </a:r>
            <a:r>
              <a:rPr lang="en-US" sz="5600" dirty="0" smtClean="0">
                <a:latin typeface="Arial" pitchFamily="34" charset="0"/>
                <a:cs typeface="Arial" pitchFamily="34" charset="0"/>
              </a:rPr>
              <a:t>, T., 2019. Graduates employability skills: A review of literature against market demand. </a:t>
            </a:r>
            <a:r>
              <a:rPr lang="en-US" sz="5600" i="1" dirty="0" smtClean="0">
                <a:latin typeface="Arial" pitchFamily="34" charset="0"/>
                <a:cs typeface="Arial" pitchFamily="34" charset="0"/>
              </a:rPr>
              <a:t>Journal of Education for Business</a:t>
            </a:r>
            <a:r>
              <a:rPr lang="en-US" sz="5600" dirty="0" smtClean="0">
                <a:latin typeface="Arial" pitchFamily="34" charset="0"/>
                <a:cs typeface="Arial" pitchFamily="34" charset="0"/>
              </a:rPr>
              <a:t>, </a:t>
            </a:r>
            <a:r>
              <a:rPr lang="en-US" sz="5600" i="1" dirty="0" smtClean="0">
                <a:latin typeface="Arial" pitchFamily="34" charset="0"/>
                <a:cs typeface="Arial" pitchFamily="34" charset="0"/>
              </a:rPr>
              <a:t>94</a:t>
            </a:r>
            <a:r>
              <a:rPr lang="en-US" sz="5600" dirty="0" smtClean="0">
                <a:latin typeface="Arial" pitchFamily="34" charset="0"/>
                <a:cs typeface="Arial" pitchFamily="34" charset="0"/>
              </a:rPr>
              <a:t>(7), pp.423-432. </a:t>
            </a:r>
          </a:p>
          <a:p>
            <a:r>
              <a:rPr lang="en-US" sz="5600" b="1" dirty="0" smtClean="0">
                <a:latin typeface="Arial" pitchFamily="34" charset="0"/>
                <a:cs typeface="Arial" pitchFamily="34" charset="0"/>
              </a:rPr>
              <a:t> </a:t>
            </a:r>
            <a:endParaRPr lang="en-US" sz="5600" dirty="0" smtClean="0">
              <a:latin typeface="Arial" pitchFamily="34" charset="0"/>
              <a:cs typeface="Arial" pitchFamily="34" charset="0"/>
            </a:endParaRPr>
          </a:p>
          <a:p>
            <a:r>
              <a:rPr lang="en-US" sz="6000" b="1" dirty="0" smtClean="0"/>
              <a:t> </a:t>
            </a:r>
            <a:endParaRPr lang="en-US" sz="6000" dirty="0" smtClean="0"/>
          </a:p>
          <a:p>
            <a:r>
              <a:rPr lang="en-US" sz="6000" b="1" dirty="0" smtClean="0"/>
              <a:t> </a:t>
            </a:r>
            <a:endParaRPr lang="en-US" sz="6000" dirty="0" smtClean="0"/>
          </a:p>
          <a:p>
            <a:r>
              <a:rPr lang="en-US" sz="6000" b="1" dirty="0" smtClean="0"/>
              <a:t> </a:t>
            </a:r>
            <a:endParaRPr lang="en-US" sz="6000" dirty="0" smtClean="0"/>
          </a:p>
          <a:p>
            <a:r>
              <a:rPr lang="en-US" sz="5600" dirty="0" smtClean="0"/>
              <a:t> </a:t>
            </a:r>
          </a:p>
          <a:p>
            <a:r>
              <a:rPr lang="en-US" b="1" dirty="0" smtClean="0"/>
              <a:t> </a:t>
            </a:r>
            <a:endParaRPr lang="en-US" dirty="0" smtClean="0"/>
          </a:p>
          <a:p>
            <a:r>
              <a:rPr lang="en-US" b="1" dirty="0" smtClean="0"/>
              <a:t> </a:t>
            </a:r>
            <a:endParaRPr lang="en-US" dirty="0" smtClean="0"/>
          </a:p>
          <a:p>
            <a:r>
              <a:rPr lang="en-US" b="1" dirty="0" smtClean="0"/>
              <a:t> </a:t>
            </a:r>
            <a:endParaRPr lang="en-US" dirty="0" smtClean="0"/>
          </a:p>
          <a:p>
            <a:r>
              <a:rPr lang="en-US" b="1" dirty="0" smtClean="0"/>
              <a:t> </a:t>
            </a:r>
            <a:endParaRPr lang="en-US" dirty="0" smtClean="0"/>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62</TotalTime>
  <Words>1435</Words>
  <Application>Microsoft Office PowerPoint</Application>
  <PresentationFormat>On-screen Show (4:3)</PresentationFormat>
  <Paragraphs>69</Paragraphs>
  <Slides>11</Slides>
  <Notes>7</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Oriel</vt:lpstr>
      <vt:lpstr>Academic and Employability Skills </vt:lpstr>
      <vt:lpstr>Introduction</vt:lpstr>
      <vt:lpstr>Employment skills</vt:lpstr>
      <vt:lpstr>Impact on own career</vt:lpstr>
      <vt:lpstr>the skills that I have </vt:lpstr>
      <vt:lpstr>the skills that I have (Continuation)</vt:lpstr>
      <vt:lpstr>Skills needed to improve </vt:lpstr>
      <vt:lpstr>Skills needed to improve (Continuation) </vt:lpstr>
      <vt:lpstr>Understanding of the field of work</vt:lpstr>
      <vt:lpstr>Conclusion</vt:lpstr>
      <vt:lpstr>Reference list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SIR</dc:creator>
  <cp:lastModifiedBy>User</cp:lastModifiedBy>
  <cp:revision>17</cp:revision>
  <dcterms:created xsi:type="dcterms:W3CDTF">2022-08-06T11:44:39Z</dcterms:created>
  <dcterms:modified xsi:type="dcterms:W3CDTF">2022-08-20T12:22:24Z</dcterms:modified>
</cp:coreProperties>
</file>