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4" r:id="rId1"/>
  </p:sldMasterIdLst>
  <p:sldIdLst>
    <p:sldId id="261" r:id="rId2"/>
    <p:sldId id="257" r:id="rId3"/>
    <p:sldId id="263" r:id="rId4"/>
    <p:sldId id="267" r:id="rId5"/>
    <p:sldId id="268" r:id="rId6"/>
    <p:sldId id="269" r:id="rId7"/>
    <p:sldId id="260" r:id="rId8"/>
    <p:sldId id="272" r:id="rId9"/>
    <p:sldId id="273" r:id="rId10"/>
    <p:sldId id="275" r:id="rId11"/>
    <p:sldId id="284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5" r:id="rId21"/>
    <p:sldId id="286" r:id="rId22"/>
    <p:sldId id="287" r:id="rId23"/>
    <p:sldId id="321" r:id="rId24"/>
    <p:sldId id="288" r:id="rId25"/>
    <p:sldId id="291" r:id="rId26"/>
    <p:sldId id="292" r:id="rId27"/>
    <p:sldId id="294" r:id="rId28"/>
    <p:sldId id="305" r:id="rId29"/>
    <p:sldId id="296" r:id="rId30"/>
    <p:sldId id="297" r:id="rId31"/>
    <p:sldId id="298" r:id="rId32"/>
    <p:sldId id="299" r:id="rId33"/>
    <p:sldId id="300" r:id="rId34"/>
    <p:sldId id="304" r:id="rId35"/>
    <p:sldId id="306" r:id="rId36"/>
    <p:sldId id="307" r:id="rId37"/>
    <p:sldId id="308" r:id="rId38"/>
    <p:sldId id="309" r:id="rId39"/>
    <p:sldId id="310" r:id="rId40"/>
    <p:sldId id="311" r:id="rId41"/>
    <p:sldId id="314" r:id="rId42"/>
    <p:sldId id="315" r:id="rId43"/>
    <p:sldId id="316" r:id="rId44"/>
    <p:sldId id="318" r:id="rId45"/>
    <p:sldId id="319" r:id="rId46"/>
    <p:sldId id="320" r:id="rId47"/>
    <p:sldId id="322" r:id="rId48"/>
    <p:sldId id="323" r:id="rId4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8A41"/>
    <a:srgbClr val="000000"/>
    <a:srgbClr val="DED9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64B78A-D996-4AA5-BFA0-2B65F6167447}" v="156" dt="2024-06-15T22:55:08.912"/>
    <p1510:client id="{413E41A4-28D1-486A-9061-0887B9FA8690}" v="2755" dt="2024-06-16T21:39:18.607"/>
    <p1510:client id="{F6AFE49F-D580-4601-993D-83DC818C400C}" v="32" dt="2024-06-15T22:57:57.417"/>
    <p1510:client id="{F9862343-D52E-448E-B140-23D44A6818F6}" v="146" dt="2024-06-16T13:45:15.6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512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9531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951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6/16/2024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792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6/16/2024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867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6/16/2024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100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6/16/2024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862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6/16/2024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060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6/16/2024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988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885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127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2261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C3191-666F-C02E-4800-E219D32B1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43" y="256924"/>
            <a:ext cx="11702259" cy="230710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>
                <a:latin typeface="Arial"/>
                <a:ea typeface="+mj-lt"/>
                <a:cs typeface="Arial"/>
              </a:rPr>
              <a:t>Acceptance and Commitment Coaching within singing lessons:</a:t>
            </a:r>
            <a:br>
              <a:rPr lang="en-GB" sz="2800">
                <a:latin typeface="Arial"/>
                <a:ea typeface="+mj-lt"/>
                <a:cs typeface="Arial"/>
              </a:rPr>
            </a:br>
            <a:br>
              <a:rPr lang="en-GB" sz="2800">
                <a:latin typeface="Arial"/>
                <a:ea typeface="+mj-lt"/>
                <a:cs typeface="Arial"/>
              </a:rPr>
            </a:br>
            <a:r>
              <a:rPr lang="en-GB" sz="2800">
                <a:latin typeface="Arial"/>
                <a:ea typeface="+mj-lt"/>
                <a:cs typeface="Arial"/>
              </a:rPr>
              <a:t> Piloting an 8- week programme incorporating Acceptance and commitment coaching to support Music Performance Anxiety in Adolescent musical theatre students</a:t>
            </a:r>
            <a:r>
              <a:rPr lang="en-GB" sz="2800" i="0">
                <a:latin typeface="Arial"/>
                <a:ea typeface="+mj-lt"/>
                <a:cs typeface="+mj-lt"/>
              </a:rPr>
              <a:t>.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7057C-1021-D39A-3587-F2E9BA64A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0964" y="3318152"/>
            <a:ext cx="7346431" cy="925514"/>
          </a:xfrm>
        </p:spPr>
        <p:txBody>
          <a:bodyPr vert="horz" wrap="square" lIns="0" tIns="0" rIns="91440" bIns="0" rtlCol="0" anchor="t">
            <a:normAutofit fontScale="92500"/>
          </a:bodyPr>
          <a:lstStyle/>
          <a:p>
            <a:pPr marL="1905" indent="0">
              <a:buNone/>
            </a:pPr>
            <a:r>
              <a:rPr lang="en-GB" sz="2400">
                <a:ea typeface="+mn-lt"/>
                <a:cs typeface="+mn-lt"/>
              </a:rPr>
              <a:t>MA Voice Pedagogy Work Based Learning Project Voice Workshop / University of Wales Trinity St David</a:t>
            </a:r>
            <a:endParaRPr lang="en-US" sz="24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66D43D-1549-CBFF-E800-DCD64C1C3E5F}"/>
              </a:ext>
            </a:extLst>
          </p:cNvPr>
          <p:cNvSpPr/>
          <p:nvPr/>
        </p:nvSpPr>
        <p:spPr>
          <a:xfrm>
            <a:off x="6743" y="4846617"/>
            <a:ext cx="8217601" cy="1984409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650F0-5D96-9C73-4B15-3FB52C6318F7}"/>
              </a:ext>
            </a:extLst>
          </p:cNvPr>
          <p:cNvSpPr txBox="1"/>
          <p:nvPr/>
        </p:nvSpPr>
        <p:spPr>
          <a:xfrm>
            <a:off x="490482" y="5100694"/>
            <a:ext cx="617482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KEY TERMS </a:t>
            </a:r>
          </a:p>
          <a:p>
            <a:r>
              <a:rPr lang="en-GB"/>
              <a:t>MPA- A = Music performance Anxiety in Adolescents</a:t>
            </a:r>
          </a:p>
          <a:p>
            <a:r>
              <a:rPr lang="en-GB"/>
              <a:t>AC Therapy = Acceptance and Commitment Therapy</a:t>
            </a:r>
          </a:p>
          <a:p>
            <a:r>
              <a:rPr lang="en-GB"/>
              <a:t>ACT = Acceptance and Commitment Training</a:t>
            </a:r>
          </a:p>
          <a:p>
            <a:r>
              <a:rPr lang="en-GB"/>
              <a:t>ACC = Acceptance and Commitment Coaching</a:t>
            </a:r>
            <a:r>
              <a:rPr lang="en-GB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B08759B-8FF3-F222-5147-CC35AF8CDBA7}"/>
              </a:ext>
            </a:extLst>
          </p:cNvPr>
          <p:cNvSpPr/>
          <p:nvPr/>
        </p:nvSpPr>
        <p:spPr>
          <a:xfrm>
            <a:off x="14654" y="2730501"/>
            <a:ext cx="12187114" cy="190499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C72625B-4D9A-48A6-842F-64A1824C159D}"/>
              </a:ext>
            </a:extLst>
          </p:cNvPr>
          <p:cNvSpPr/>
          <p:nvPr/>
        </p:nvSpPr>
        <p:spPr>
          <a:xfrm>
            <a:off x="1" y="2745154"/>
            <a:ext cx="12196882" cy="83039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473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92DA48F6-6D5E-22CF-0D16-36B8E85FBC89}"/>
              </a:ext>
            </a:extLst>
          </p:cNvPr>
          <p:cNvSpPr/>
          <p:nvPr/>
        </p:nvSpPr>
        <p:spPr>
          <a:xfrm>
            <a:off x="157216" y="42712"/>
            <a:ext cx="10389095" cy="1829930"/>
          </a:xfrm>
          <a:prstGeom prst="round1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/>
              <a:t>Background and Justification 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46B202-A0B6-6A44-04F0-F80EF2645021}"/>
              </a:ext>
            </a:extLst>
          </p:cNvPr>
          <p:cNvSpPr/>
          <p:nvPr/>
        </p:nvSpPr>
        <p:spPr>
          <a:xfrm>
            <a:off x="1017608" y="2203816"/>
            <a:ext cx="7993639" cy="16348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Singing teacher </a:t>
            </a:r>
            <a:endParaRPr lang="en-US" sz="2400">
              <a:solidFill>
                <a:schemeClr val="tx1"/>
              </a:solidFill>
            </a:endParaRPr>
          </a:p>
          <a:p>
            <a:pPr marL="571500" indent="-571500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Musical theatre (Dance school)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CBE1F63-C1FD-20BC-E709-AEB04E09A9D6}"/>
              </a:ext>
            </a:extLst>
          </p:cNvPr>
          <p:cNvSpPr/>
          <p:nvPr/>
        </p:nvSpPr>
        <p:spPr>
          <a:xfrm>
            <a:off x="1018906" y="4292350"/>
            <a:ext cx="8450173" cy="2223827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457200" indent="-457200">
              <a:buFont typeface="Arial"/>
              <a:buChar char="•"/>
            </a:pPr>
            <a:r>
              <a:rPr lang="en-GB" sz="2400" b="1"/>
              <a:t>Music performance Anxiety (MPA) (Kenny, 2011) </a:t>
            </a:r>
            <a:endParaRPr lang="en-US" sz="2400" b="1"/>
          </a:p>
          <a:p>
            <a:pPr marL="457200" indent="-457200">
              <a:buFont typeface="Arial"/>
              <a:buChar char="•"/>
            </a:pPr>
            <a:r>
              <a:rPr lang="en-GB" sz="2400" b="1"/>
              <a:t>Avoidance in adolescent singers</a:t>
            </a:r>
          </a:p>
          <a:p>
            <a:pPr marL="457200" indent="-457200">
              <a:buFont typeface="Arial"/>
              <a:buChar char="•"/>
            </a:pPr>
            <a:r>
              <a:rPr lang="en-GB" sz="2400" b="1"/>
              <a:t>Low confidence and increased self-consciousness</a:t>
            </a:r>
          </a:p>
          <a:p>
            <a:pPr marL="457200" indent="-457200">
              <a:buFont typeface="Arial"/>
              <a:buChar char="•"/>
            </a:pPr>
            <a:r>
              <a:rPr lang="en-GB" sz="2400" b="1">
                <a:solidFill>
                  <a:schemeClr val="tx1"/>
                </a:solidFill>
                <a:latin typeface="ArialMT"/>
              </a:rPr>
              <a:t>need for an adaptable coaching model</a:t>
            </a:r>
            <a:endParaRPr lang="en-GB" sz="2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52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D89EA-A0C5-8765-C7BF-2AAF46A3D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8942-1726-4172-BD2B-4B0FDE98DBC3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4F360-C05A-64A2-3029-CF01EEA1E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C2BAE-7D14-C521-387A-C4A5CF8B1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: Single Corner Rounded 8">
            <a:extLst>
              <a:ext uri="{FF2B5EF4-FFF2-40B4-BE49-F238E27FC236}">
                <a16:creationId xmlns:a16="http://schemas.microsoft.com/office/drawing/2014/main" id="{47C27AC6-774B-72C7-7E9D-0905F8744F7D}"/>
              </a:ext>
            </a:extLst>
          </p:cNvPr>
          <p:cNvSpPr/>
          <p:nvPr/>
        </p:nvSpPr>
        <p:spPr>
          <a:xfrm>
            <a:off x="6587" y="-1589"/>
            <a:ext cx="12232072" cy="1395765"/>
          </a:xfrm>
          <a:prstGeom prst="round1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/>
              <a:t>Background and Justification -</a:t>
            </a:r>
          </a:p>
          <a:p>
            <a:pPr algn="ctr"/>
            <a:r>
              <a:rPr lang="en-GB" sz="4400"/>
              <a:t>Previous research 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B3E9D28-E499-88C5-B9CE-C02B63588EB3}"/>
              </a:ext>
            </a:extLst>
          </p:cNvPr>
          <p:cNvSpPr/>
          <p:nvPr/>
        </p:nvSpPr>
        <p:spPr>
          <a:xfrm>
            <a:off x="3501" y="1387591"/>
            <a:ext cx="12191997" cy="673396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>
                <a:solidFill>
                  <a:schemeClr val="tx1"/>
                </a:solidFill>
              </a:rPr>
              <a:t>Acceptance and commitment Coaching </a:t>
            </a:r>
            <a:r>
              <a:rPr lang="en-GB" sz="3200" b="1">
                <a:solidFill>
                  <a:schemeClr val="bg2"/>
                </a:solidFill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02D5C8-1DF7-3880-404C-0B3CE3B76A71}"/>
              </a:ext>
            </a:extLst>
          </p:cNvPr>
          <p:cNvSpPr txBox="1"/>
          <p:nvPr/>
        </p:nvSpPr>
        <p:spPr>
          <a:xfrm>
            <a:off x="213090" y="2236099"/>
            <a:ext cx="6964545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,Sans-Serif"/>
              <a:buChar char="•"/>
            </a:pPr>
            <a:r>
              <a:rPr lang="en-GB" sz="2200">
                <a:latin typeface="Arial"/>
                <a:cs typeface="Arial"/>
              </a:rPr>
              <a:t>ACT training enhances the structure of a musician's life, their drive for progression and positive reductions in MPA (Juncos &amp; De Pavia e Pona, 2022)</a:t>
            </a:r>
            <a:r>
              <a:rPr lang="en-US" sz="2200">
                <a:latin typeface="Arial"/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200">
                <a:latin typeface="ArialMT"/>
                <a:cs typeface="Arial"/>
              </a:rPr>
              <a:t>Shaw et al. (2020) and Mahony et al. (2022) applied ACC methods within the singing teaching practice supporting ACC as a teacher-led coaching method in reducing MPA</a:t>
            </a:r>
            <a:r>
              <a:rPr lang="en-US" sz="2200">
                <a:latin typeface="ArialMT"/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GB" sz="2200">
              <a:latin typeface="ArialMT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200">
                <a:latin typeface="ArialMT"/>
                <a:cs typeface="Arial"/>
              </a:rPr>
              <a:t>Research provides supporting evidence for ACT  in supporting adolescents</a:t>
            </a:r>
          </a:p>
        </p:txBody>
      </p:sp>
    </p:spTree>
    <p:extLst>
      <p:ext uri="{BB962C8B-B14F-4D97-AF65-F5344CB8AC3E}">
        <p14:creationId xmlns:p14="http://schemas.microsoft.com/office/powerpoint/2010/main" val="2128664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BA475-A40F-C4CC-C59E-04CE56BBD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86C2-CAC5-478D-888C-0DDB29452B42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FB501-8C65-85BD-8BBE-A45709D2E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869B6384-CAEF-809C-481B-C74EA5AA490F}"/>
              </a:ext>
            </a:extLst>
          </p:cNvPr>
          <p:cNvSpPr/>
          <p:nvPr/>
        </p:nvSpPr>
        <p:spPr>
          <a:xfrm>
            <a:off x="-5581" y="-3392"/>
            <a:ext cx="12200861" cy="136451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Acceptance and commitment coaching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614DB63-FE88-2863-14DC-70DB6AFBE02D}"/>
              </a:ext>
            </a:extLst>
          </p:cNvPr>
          <p:cNvSpPr/>
          <p:nvPr/>
        </p:nvSpPr>
        <p:spPr>
          <a:xfrm>
            <a:off x="255105" y="1880899"/>
            <a:ext cx="7075092" cy="688964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cross-disciplines of coaching and therapy</a:t>
            </a:r>
            <a:endParaRPr lang="en-US" sz="2800">
              <a:solidFill>
                <a:schemeClr val="tx1"/>
              </a:solidFill>
            </a:endParaRP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39A734D4-36D2-922B-1B0B-C973EF292FF3}"/>
              </a:ext>
            </a:extLst>
          </p:cNvPr>
          <p:cNvSpPr/>
          <p:nvPr/>
        </p:nvSpPr>
        <p:spPr>
          <a:xfrm>
            <a:off x="3519026" y="2799906"/>
            <a:ext cx="522767" cy="75313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AC4C6DB-10B3-50EA-5FA7-5493E680A795}"/>
              </a:ext>
            </a:extLst>
          </p:cNvPr>
          <p:cNvSpPr/>
          <p:nvPr/>
        </p:nvSpPr>
        <p:spPr>
          <a:xfrm>
            <a:off x="273033" y="3730583"/>
            <a:ext cx="7008628" cy="726558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ongoing one-to-one relationship that is confidential</a:t>
            </a:r>
            <a:endParaRPr lang="en-US" sz="2400">
              <a:solidFill>
                <a:schemeClr val="tx1"/>
              </a:solidFill>
            </a:endParaRP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CD46776E-BCCF-C4D6-A806-5226BA5719F0}"/>
              </a:ext>
            </a:extLst>
          </p:cNvPr>
          <p:cNvSpPr/>
          <p:nvPr/>
        </p:nvSpPr>
        <p:spPr>
          <a:xfrm>
            <a:off x="3519026" y="4775789"/>
            <a:ext cx="522767" cy="75313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2E984A0-C694-5336-07C0-EEB01F09B4D5}"/>
              </a:ext>
            </a:extLst>
          </p:cNvPr>
          <p:cNvSpPr/>
          <p:nvPr/>
        </p:nvSpPr>
        <p:spPr>
          <a:xfrm>
            <a:off x="282492" y="5795070"/>
            <a:ext cx="7034610" cy="650995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guidance towards meaningful growth and changes towards progression in life</a:t>
            </a:r>
            <a:endParaRPr lang="en-US" sz="2400">
              <a:solidFill>
                <a:schemeClr val="tx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E80B8D-1448-6126-7E59-04FAC78A844B}"/>
              </a:ext>
            </a:extLst>
          </p:cNvPr>
          <p:cNvSpPr txBox="1"/>
          <p:nvPr/>
        </p:nvSpPr>
        <p:spPr>
          <a:xfrm>
            <a:off x="5305707" y="6490121"/>
            <a:ext cx="31064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(Hart, et al., 2001)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9B4A393-1F67-7A94-FA0F-44C68E2DB377}"/>
              </a:ext>
            </a:extLst>
          </p:cNvPr>
          <p:cNvSpPr/>
          <p:nvPr/>
        </p:nvSpPr>
        <p:spPr>
          <a:xfrm>
            <a:off x="8416247" y="2071956"/>
            <a:ext cx="3296290" cy="3887054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/>
              <a:t>Ac Therapy has been successfully adapted as a coaching model. </a:t>
            </a:r>
          </a:p>
          <a:p>
            <a:pPr algn="ctr"/>
            <a:endParaRPr lang="en-GB" sz="2000"/>
          </a:p>
          <a:p>
            <a:pPr algn="ctr"/>
            <a:endParaRPr lang="en-GB" sz="2000"/>
          </a:p>
          <a:p>
            <a:pPr algn="ctr"/>
            <a:r>
              <a:rPr lang="en-GB"/>
              <a:t>(Hill &amp; Oliver, 2019)</a:t>
            </a:r>
          </a:p>
        </p:txBody>
      </p:sp>
    </p:spTree>
    <p:extLst>
      <p:ext uri="{BB962C8B-B14F-4D97-AF65-F5344CB8AC3E}">
        <p14:creationId xmlns:p14="http://schemas.microsoft.com/office/powerpoint/2010/main" val="2686322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E1C087-B4EE-9B45-9935-5C151C6BD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75918-A21D-4683-A26D-608A387994CE}" type="datetime1">
              <a:t>6/16/2024</a:t>
            </a:fld>
            <a:endParaRPr lang="en-US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B3797140-D39C-5815-DC30-31B2F1999B71}"/>
              </a:ext>
            </a:extLst>
          </p:cNvPr>
          <p:cNvSpPr/>
          <p:nvPr/>
        </p:nvSpPr>
        <p:spPr>
          <a:xfrm>
            <a:off x="-5581" y="838352"/>
            <a:ext cx="12200861" cy="2020187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Acceptance and commitment coaching </a:t>
            </a:r>
          </a:p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Ethical Boundaries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62A0EE-F64F-57BC-EB76-93420BC196EF}"/>
              </a:ext>
            </a:extLst>
          </p:cNvPr>
          <p:cNvSpPr txBox="1"/>
          <p:nvPr/>
        </p:nvSpPr>
        <p:spPr>
          <a:xfrm>
            <a:off x="482827" y="3293584"/>
            <a:ext cx="1134671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"/>
                <a:cs typeface="Arial"/>
              </a:rPr>
              <a:t>the role of the coach must be transparent to reduce the risk of unethical behaviour from the singing teacher (Mahony et al., 2023)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801306-B0C6-0414-705D-EBF076D6D66B}"/>
              </a:ext>
            </a:extLst>
          </p:cNvPr>
          <p:cNvSpPr/>
          <p:nvPr/>
        </p:nvSpPr>
        <p:spPr>
          <a:xfrm>
            <a:off x="10940" y="151612"/>
            <a:ext cx="12174275" cy="513906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62749CC-D4A1-6847-D1EC-85BD0D5003BE}"/>
              </a:ext>
            </a:extLst>
          </p:cNvPr>
          <p:cNvSpPr/>
          <p:nvPr/>
        </p:nvSpPr>
        <p:spPr>
          <a:xfrm>
            <a:off x="6095998" y="4897348"/>
            <a:ext cx="5256943" cy="1506876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Shaw et al (2020) = GROW Coaching Model</a:t>
            </a:r>
          </a:p>
          <a:p>
            <a:pPr algn="ctr"/>
            <a:endParaRPr lang="en-GB"/>
          </a:p>
          <a:p>
            <a:pPr algn="ctr"/>
            <a:r>
              <a:rPr lang="en-GB"/>
              <a:t>Mahoney et al. (2023) = GROUP Model</a:t>
            </a:r>
          </a:p>
        </p:txBody>
      </p:sp>
    </p:spTree>
    <p:extLst>
      <p:ext uri="{BB962C8B-B14F-4D97-AF65-F5344CB8AC3E}">
        <p14:creationId xmlns:p14="http://schemas.microsoft.com/office/powerpoint/2010/main" val="3718528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521D7-5336-ED67-546D-B7A05A8BA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A19FC-A543-4B8D-8D05-9EC4245955DD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BEEB1-DEFF-1BDC-1189-C09098B4A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07DB2F-97ED-299C-A0ED-79BC9C0AF5A6}"/>
              </a:ext>
            </a:extLst>
          </p:cNvPr>
          <p:cNvSpPr/>
          <p:nvPr/>
        </p:nvSpPr>
        <p:spPr>
          <a:xfrm>
            <a:off x="9954" y="2189"/>
            <a:ext cx="5068185" cy="6840277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>
                <a:solidFill>
                  <a:schemeClr val="tx1"/>
                </a:solidFill>
                <a:latin typeface="Arial"/>
                <a:cs typeface="Arial"/>
              </a:rPr>
              <a:t>The Lundy Model </a:t>
            </a:r>
            <a:br>
              <a:rPr lang="en-GB" sz="4800" b="1">
                <a:solidFill>
                  <a:schemeClr val="tx1"/>
                </a:solidFill>
                <a:latin typeface="Arial"/>
                <a:cs typeface="Arial"/>
              </a:rPr>
            </a:br>
            <a:endParaRPr lang="en-GB" sz="12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8" name="Flowchart: Terminator 7">
            <a:extLst>
              <a:ext uri="{FF2B5EF4-FFF2-40B4-BE49-F238E27FC236}">
                <a16:creationId xmlns:a16="http://schemas.microsoft.com/office/drawing/2014/main" id="{55D87429-C599-53AD-5A31-3AB522E9A52F}"/>
              </a:ext>
            </a:extLst>
          </p:cNvPr>
          <p:cNvSpPr/>
          <p:nvPr/>
        </p:nvSpPr>
        <p:spPr>
          <a:xfrm>
            <a:off x="5983111" y="1392296"/>
            <a:ext cx="2179674" cy="1036674"/>
          </a:xfrm>
          <a:prstGeom prst="flowChartTerminator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space</a:t>
            </a:r>
            <a:endParaRPr lang="en-GB"/>
          </a:p>
        </p:txBody>
      </p:sp>
      <p:sp>
        <p:nvSpPr>
          <p:cNvPr id="9" name="Flowchart: Terminator 8">
            <a:extLst>
              <a:ext uri="{FF2B5EF4-FFF2-40B4-BE49-F238E27FC236}">
                <a16:creationId xmlns:a16="http://schemas.microsoft.com/office/drawing/2014/main" id="{9865BB39-C5E1-1268-F51D-38D559069D46}"/>
              </a:ext>
            </a:extLst>
          </p:cNvPr>
          <p:cNvSpPr/>
          <p:nvPr/>
        </p:nvSpPr>
        <p:spPr>
          <a:xfrm>
            <a:off x="5983111" y="3563110"/>
            <a:ext cx="2179674" cy="1036674"/>
          </a:xfrm>
          <a:prstGeom prst="flowChartTerminator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 audience</a:t>
            </a:r>
            <a:endParaRPr lang="en-GB"/>
          </a:p>
        </p:txBody>
      </p:sp>
      <p:sp>
        <p:nvSpPr>
          <p:cNvPr id="10" name="Flowchart: Terminator 9">
            <a:extLst>
              <a:ext uri="{FF2B5EF4-FFF2-40B4-BE49-F238E27FC236}">
                <a16:creationId xmlns:a16="http://schemas.microsoft.com/office/drawing/2014/main" id="{84AF2B0C-88B5-1C1B-9E73-9BB5CC9240A0}"/>
              </a:ext>
            </a:extLst>
          </p:cNvPr>
          <p:cNvSpPr/>
          <p:nvPr/>
        </p:nvSpPr>
        <p:spPr>
          <a:xfrm>
            <a:off x="8942506" y="1392295"/>
            <a:ext cx="2179674" cy="1036674"/>
          </a:xfrm>
          <a:prstGeom prst="flowChartTerminator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 voice</a:t>
            </a:r>
            <a:endParaRPr lang="en-GB"/>
          </a:p>
        </p:txBody>
      </p:sp>
      <p:sp>
        <p:nvSpPr>
          <p:cNvPr id="11" name="Flowchart: Terminator 10">
            <a:extLst>
              <a:ext uri="{FF2B5EF4-FFF2-40B4-BE49-F238E27FC236}">
                <a16:creationId xmlns:a16="http://schemas.microsoft.com/office/drawing/2014/main" id="{306D7668-F48B-B09B-8EFF-F90439CF03F3}"/>
              </a:ext>
            </a:extLst>
          </p:cNvPr>
          <p:cNvSpPr/>
          <p:nvPr/>
        </p:nvSpPr>
        <p:spPr>
          <a:xfrm>
            <a:off x="8942506" y="3563110"/>
            <a:ext cx="2179674" cy="1036674"/>
          </a:xfrm>
          <a:prstGeom prst="flowChartTerminator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 influence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6711DA-999E-2FA0-F292-9A30E7E06AED}"/>
              </a:ext>
            </a:extLst>
          </p:cNvPr>
          <p:cNvSpPr txBox="1"/>
          <p:nvPr/>
        </p:nvSpPr>
        <p:spPr>
          <a:xfrm>
            <a:off x="8507819" y="545981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(Lundy, 2007). </a:t>
            </a:r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A7D5F03-C0D3-EB86-CB5C-3F7677B2B7B8}"/>
              </a:ext>
            </a:extLst>
          </p:cNvPr>
          <p:cNvSpPr/>
          <p:nvPr/>
        </p:nvSpPr>
        <p:spPr>
          <a:xfrm>
            <a:off x="7783536" y="2304158"/>
            <a:ext cx="1453115" cy="1391093"/>
          </a:xfrm>
          <a:prstGeom prst="flowChartConnector">
            <a:avLst/>
          </a:prstGeom>
          <a:solidFill>
            <a:srgbClr val="F08A4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Article 12</a:t>
            </a:r>
            <a:endParaRPr lang="en-US" sz="2000" b="1"/>
          </a:p>
        </p:txBody>
      </p:sp>
    </p:spTree>
    <p:extLst>
      <p:ext uri="{BB962C8B-B14F-4D97-AF65-F5344CB8AC3E}">
        <p14:creationId xmlns:p14="http://schemas.microsoft.com/office/powerpoint/2010/main" val="1650780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elay 8">
            <a:extLst>
              <a:ext uri="{FF2B5EF4-FFF2-40B4-BE49-F238E27FC236}">
                <a16:creationId xmlns:a16="http://schemas.microsoft.com/office/drawing/2014/main" id="{33587CB5-9902-D20B-5647-F6ED4BE9B99E}"/>
              </a:ext>
            </a:extLst>
          </p:cNvPr>
          <p:cNvSpPr/>
          <p:nvPr/>
        </p:nvSpPr>
        <p:spPr>
          <a:xfrm>
            <a:off x="2189" y="-6673"/>
            <a:ext cx="5289696" cy="6866861"/>
          </a:xfrm>
          <a:prstGeom prst="flowChartDelay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Main Aims and Objectives 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BDC72-B2B5-8C21-9426-6EDBE74F1039}"/>
              </a:ext>
            </a:extLst>
          </p:cNvPr>
          <p:cNvSpPr txBox="1"/>
          <p:nvPr/>
        </p:nvSpPr>
        <p:spPr>
          <a:xfrm>
            <a:off x="6381175" y="633797"/>
            <a:ext cx="5807104" cy="55861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100" b="1">
                <a:latin typeface="ArialMT"/>
                <a:ea typeface="Aptos"/>
                <a:cs typeface="Aptos"/>
              </a:rPr>
              <a:t>To increase knowledge in ACC methods, specifically suitable for adolescent singers. </a:t>
            </a:r>
            <a:r>
              <a:rPr lang="en-GB" sz="2100" b="1">
                <a:ea typeface="+mn-lt"/>
                <a:cs typeface="+mn-lt"/>
              </a:rPr>
              <a:t> </a:t>
            </a:r>
            <a:endParaRPr lang="en-GB" sz="2100" b="1">
              <a:solidFill>
                <a:srgbClr val="000000"/>
              </a:solidFill>
              <a:ea typeface="+mn-lt"/>
              <a:cs typeface="+mn-lt"/>
            </a:endParaRPr>
          </a:p>
          <a:p>
            <a:pPr marL="228600" indent="-228600">
              <a:buFont typeface="Symbol"/>
              <a:buChar char="•"/>
            </a:pPr>
            <a:endParaRPr lang="en-US" sz="2100" b="1">
              <a:latin typeface="Neue Haas Grotesk Text Pro"/>
              <a:ea typeface="Aptos"/>
              <a:cs typeface="Aptos"/>
            </a:endParaRPr>
          </a:p>
          <a:p>
            <a:endParaRPr lang="en-GB" sz="2100" b="1">
              <a:latin typeface="ArialMT"/>
              <a:ea typeface="Aptos"/>
              <a:cs typeface="Aptos"/>
            </a:endParaRPr>
          </a:p>
          <a:p>
            <a:pPr marL="228600" indent="-228600">
              <a:buFont typeface="Symbol"/>
              <a:buChar char="•"/>
            </a:pPr>
            <a:r>
              <a:rPr lang="en-GB" sz="2100" b="1">
                <a:latin typeface="ArialMT"/>
                <a:ea typeface="Aptos"/>
                <a:cs typeface="Aptos"/>
              </a:rPr>
              <a:t>Training with an expert clinical psychologist. </a:t>
            </a:r>
            <a:endParaRPr lang="en-US" sz="2100" b="1"/>
          </a:p>
          <a:p>
            <a:pPr marL="228600" lvl="0" indent="-228600" rtl="0">
              <a:buFont typeface="Symbol"/>
              <a:buChar char="•"/>
            </a:pPr>
            <a:endParaRPr lang="en-GB" sz="2100" b="1">
              <a:latin typeface="Aptos"/>
              <a:ea typeface="Aptos"/>
              <a:cs typeface="Aptos"/>
            </a:endParaRPr>
          </a:p>
          <a:p>
            <a:pPr marL="228600" indent="-228600">
              <a:buFont typeface="Symbol"/>
              <a:buChar char="•"/>
            </a:pPr>
            <a:r>
              <a:rPr lang="en-GB" sz="2100" b="1">
                <a:latin typeface="ArialMT"/>
                <a:ea typeface="Aptos"/>
                <a:cs typeface="Aptos"/>
              </a:rPr>
              <a:t>Create and facilitate an 8-week program supporting adolescents with MPA </a:t>
            </a:r>
          </a:p>
          <a:p>
            <a:pPr marL="228600" indent="-228600">
              <a:buFont typeface="Symbol"/>
              <a:buChar char="•"/>
            </a:pPr>
            <a:endParaRPr lang="en-GB" sz="2100" b="1">
              <a:latin typeface="ArialMT"/>
              <a:ea typeface="Aptos"/>
              <a:cs typeface="Aptos"/>
            </a:endParaRPr>
          </a:p>
          <a:p>
            <a:pPr marL="228600" indent="-228600">
              <a:buFont typeface="Symbol"/>
              <a:buChar char="•"/>
            </a:pPr>
            <a:r>
              <a:rPr lang="en-GB" sz="2100" b="1">
                <a:latin typeface="ArialMT"/>
                <a:ea typeface="Aptos"/>
                <a:cs typeface="Aptos"/>
              </a:rPr>
              <a:t> Incorporate ACC methods in a singing lesson  </a:t>
            </a:r>
            <a:r>
              <a:rPr lang="en-GB" sz="2100" b="1">
                <a:latin typeface="Aptos"/>
                <a:ea typeface="Aptos"/>
                <a:cs typeface="Aptos"/>
              </a:rPr>
              <a:t> </a:t>
            </a:r>
            <a:endParaRPr lang="en-GB" sz="2100" b="1"/>
          </a:p>
          <a:p>
            <a:pPr marL="228600" indent="-228600">
              <a:buFont typeface="Symbol"/>
              <a:buChar char="•"/>
            </a:pPr>
            <a:endParaRPr lang="en-GB" sz="2100" b="1">
              <a:latin typeface="Aptos"/>
              <a:ea typeface="Aptos"/>
              <a:cs typeface="Aptos"/>
            </a:endParaRPr>
          </a:p>
          <a:p>
            <a:pPr marL="228600" indent="-228600">
              <a:buFont typeface="Symbol"/>
              <a:buChar char="•"/>
            </a:pPr>
            <a:r>
              <a:rPr lang="en-GB" sz="2100" b="1">
                <a:latin typeface="ArialMT"/>
                <a:ea typeface="Aptos"/>
                <a:cs typeface="Aptos"/>
              </a:rPr>
              <a:t>Assess the effectiveness of ACC to support MPA and Performance enhancement </a:t>
            </a:r>
            <a:endParaRPr lang="en-GB" sz="2100" b="1">
              <a:latin typeface="ArialMT"/>
            </a:endParaRPr>
          </a:p>
        </p:txBody>
      </p:sp>
    </p:spTree>
    <p:extLst>
      <p:ext uri="{BB962C8B-B14F-4D97-AF65-F5344CB8AC3E}">
        <p14:creationId xmlns:p14="http://schemas.microsoft.com/office/powerpoint/2010/main" val="660500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3346A-359F-24F5-65B7-C44EEACDE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745A9-6A40-4AC5-BD50-AF189F13D517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95CEB-4DB1-E7D4-4777-C89321525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82571B49-0296-9488-077F-A9B6B4166D9C}"/>
              </a:ext>
            </a:extLst>
          </p:cNvPr>
          <p:cNvSpPr/>
          <p:nvPr/>
        </p:nvSpPr>
        <p:spPr>
          <a:xfrm>
            <a:off x="3280" y="-3392"/>
            <a:ext cx="12192001" cy="2153094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Research Methodology 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9C58183-C504-1583-4317-DBC3ACEF3586}"/>
              </a:ext>
            </a:extLst>
          </p:cNvPr>
          <p:cNvSpPr/>
          <p:nvPr/>
        </p:nvSpPr>
        <p:spPr>
          <a:xfrm>
            <a:off x="239997" y="2576647"/>
            <a:ext cx="3366975" cy="2011322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A pragmatic approach</a:t>
            </a:r>
            <a:endParaRPr lang="en-US" sz="240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3403AC-B5E2-4441-5EDF-70AED1A3E3B4}"/>
              </a:ext>
            </a:extLst>
          </p:cNvPr>
          <p:cNvSpPr txBox="1"/>
          <p:nvPr/>
        </p:nvSpPr>
        <p:spPr>
          <a:xfrm>
            <a:off x="4600353" y="4945912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 systematic approach to investigate the human experiences of participants (Crowther et al., 2017)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9889AC-C60E-55B4-5E16-E06070678D06}"/>
              </a:ext>
            </a:extLst>
          </p:cNvPr>
          <p:cNvSpPr txBox="1"/>
          <p:nvPr/>
        </p:nvSpPr>
        <p:spPr>
          <a:xfrm>
            <a:off x="604284" y="4830726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Reflexivity of data is vital to ensure assumptions and biases are addressed</a:t>
            </a:r>
            <a:endParaRPr lang="en-US"/>
          </a:p>
          <a:p>
            <a:r>
              <a:rPr lang="en-GB">
                <a:latin typeface="Arial"/>
                <a:cs typeface="Arial"/>
              </a:rPr>
              <a:t> (Byrne, 2022).</a:t>
            </a:r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2080C26-2057-6314-7B1D-877ADBE7742D}"/>
              </a:ext>
            </a:extLst>
          </p:cNvPr>
          <p:cNvSpPr/>
          <p:nvPr/>
        </p:nvSpPr>
        <p:spPr>
          <a:xfrm>
            <a:off x="8161253" y="2585506"/>
            <a:ext cx="3455578" cy="2135368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A Mixed methods design 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42F0C6A-2179-13F9-053A-9A97A463422C}"/>
              </a:ext>
            </a:extLst>
          </p:cNvPr>
          <p:cNvSpPr/>
          <p:nvPr/>
        </p:nvSpPr>
        <p:spPr>
          <a:xfrm>
            <a:off x="4244926" y="2558926"/>
            <a:ext cx="3101158" cy="2161949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100">
                <a:solidFill>
                  <a:schemeClr val="tx1"/>
                </a:solidFill>
                <a:latin typeface="Arial"/>
                <a:cs typeface="Arial"/>
              </a:rPr>
              <a:t>Hermeneutic</a:t>
            </a:r>
            <a:endParaRPr lang="en-US" sz="21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2100">
                <a:solidFill>
                  <a:schemeClr val="tx1"/>
                </a:solidFill>
                <a:latin typeface="Arial"/>
                <a:cs typeface="Arial"/>
              </a:rPr>
              <a:t> phenomenology</a:t>
            </a:r>
            <a:endParaRPr lang="en-US" sz="2100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91BB96-C20F-1598-834F-6F6DF80FB92E}"/>
              </a:ext>
            </a:extLst>
          </p:cNvPr>
          <p:cNvSpPr txBox="1"/>
          <p:nvPr/>
        </p:nvSpPr>
        <p:spPr>
          <a:xfrm>
            <a:off x="8658446" y="4830725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A qualitative and quantitative research approach</a:t>
            </a:r>
            <a:r>
              <a:rPr lang="en-GB">
                <a:latin typeface="Arial"/>
                <a:cs typeface="Arial"/>
              </a:rPr>
              <a:t> (Terrell, 2012)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202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25C10-0D62-249C-1E24-F33F8B2DB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DA4CB-5C83-493C-9864-EB51AF8867BC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3CAD7-BDFC-8CE9-B917-0383A3A5C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A23F1743-2044-24E8-3E70-A9D683C378CE}"/>
              </a:ext>
            </a:extLst>
          </p:cNvPr>
          <p:cNvSpPr/>
          <p:nvPr/>
        </p:nvSpPr>
        <p:spPr>
          <a:xfrm>
            <a:off x="3280" y="-3392"/>
            <a:ext cx="12192001" cy="2153094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Insider Research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BED73E-701B-413C-0106-F7C270493F0C}"/>
              </a:ext>
            </a:extLst>
          </p:cNvPr>
          <p:cNvSpPr txBox="1"/>
          <p:nvPr/>
        </p:nvSpPr>
        <p:spPr>
          <a:xfrm>
            <a:off x="471377" y="2828260"/>
            <a:ext cx="1093026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</a:rPr>
              <a:t>"head start in knowing about the topic and understanding nuanced reactions of participants" - </a:t>
            </a:r>
            <a:r>
              <a:rPr lang="en-GB" sz="2400">
                <a:latin typeface="Arial"/>
                <a:cs typeface="Arial"/>
              </a:rPr>
              <a:t>(Berger, 2015,</a:t>
            </a:r>
            <a:r>
              <a:rPr lang="en-GB" sz="2400">
                <a:latin typeface="Arial"/>
              </a:rPr>
              <a:t> p. 223).  </a:t>
            </a:r>
            <a:endParaRPr lang="en-GB" sz="24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01B797-8711-8816-BC1F-7A47878523EC}"/>
              </a:ext>
            </a:extLst>
          </p:cNvPr>
          <p:cNvSpPr txBox="1"/>
          <p:nvPr/>
        </p:nvSpPr>
        <p:spPr>
          <a:xfrm>
            <a:off x="3661145" y="4502888"/>
            <a:ext cx="796201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Risks: </a:t>
            </a:r>
            <a:endParaRPr lang="en-GB" sz="2000">
              <a:latin typeface="Arial"/>
            </a:endParaRPr>
          </a:p>
          <a:p>
            <a:r>
              <a:rPr lang="en-GB" sz="2000">
                <a:latin typeface="Arial"/>
              </a:rPr>
              <a:t>Power dynamics, potential bias and ethical considerations.</a:t>
            </a:r>
            <a:r>
              <a:rPr lang="en-GB" sz="2000">
                <a:latin typeface="WordVisiCarriageReturn_MSFontService"/>
              </a:rPr>
              <a:t> </a:t>
            </a:r>
            <a:br>
              <a:rPr lang="en-GB" sz="2000">
                <a:latin typeface="WordVisiCarriageReturn_MSFontService"/>
              </a:rPr>
            </a:br>
            <a:r>
              <a:rPr lang="en-GB" sz="2000">
                <a:latin typeface="Arial"/>
              </a:rPr>
              <a:t>To support all three areas, this study will be heavily guided by student involvement (Rudduck, 2007)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30930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4942C-FBB4-04BE-ADA3-41182D483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C8338-286A-4237-A9A3-DA422966C2E3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955BF-7A3A-1020-6086-2E645FEF1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170E13B7-89E4-B083-3808-DA279167392B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Ethical considerations  </a:t>
            </a:r>
          </a:p>
        </p:txBody>
      </p:sp>
      <p:pic>
        <p:nvPicPr>
          <p:cNvPr id="11" name="Picture 10" descr="A ladder with text on it&#10;&#10;Description automatically generated">
            <a:extLst>
              <a:ext uri="{FF2B5EF4-FFF2-40B4-BE49-F238E27FC236}">
                <a16:creationId xmlns:a16="http://schemas.microsoft.com/office/drawing/2014/main" id="{3174B5FB-AC39-FBA9-C560-22431BD03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8080" y="1169580"/>
            <a:ext cx="5794117" cy="52188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DA4E2F-2578-C3C5-9F25-F9DAC1447DCC}"/>
              </a:ext>
            </a:extLst>
          </p:cNvPr>
          <p:cNvSpPr txBox="1"/>
          <p:nvPr/>
        </p:nvSpPr>
        <p:spPr>
          <a:xfrm>
            <a:off x="196702" y="1711842"/>
            <a:ext cx="60392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Participant and parental approval  (Burke et al., 2005; </a:t>
            </a:r>
            <a:r>
              <a:rPr lang="en-GB" err="1">
                <a:latin typeface="Arial"/>
                <a:cs typeface="Arial"/>
              </a:rPr>
              <a:t>Unguru</a:t>
            </a:r>
            <a:r>
              <a:rPr lang="en-GB">
                <a:latin typeface="Arial"/>
                <a:cs typeface="Arial"/>
              </a:rPr>
              <a:t> et al., 2010; Crane &amp; Broome, 2017)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B1242B-46FB-059F-F914-2CE1DD625CB6}"/>
              </a:ext>
            </a:extLst>
          </p:cNvPr>
          <p:cNvSpPr txBox="1"/>
          <p:nvPr/>
        </p:nvSpPr>
        <p:spPr>
          <a:xfrm>
            <a:off x="196703" y="2908005"/>
            <a:ext cx="52241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participant identities were made anonymous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0B1A41-CA6B-3669-A384-19DC9C714FC0}"/>
              </a:ext>
            </a:extLst>
          </p:cNvPr>
          <p:cNvSpPr txBox="1"/>
          <p:nvPr/>
        </p:nvSpPr>
        <p:spPr>
          <a:xfrm>
            <a:off x="196703" y="3616841"/>
            <a:ext cx="56937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all data handled have been abided by GDPR laws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AD273A-D0A0-655C-D32D-D73453D3165B}"/>
              </a:ext>
            </a:extLst>
          </p:cNvPr>
          <p:cNvSpPr txBox="1"/>
          <p:nvPr/>
        </p:nvSpPr>
        <p:spPr>
          <a:xfrm>
            <a:off x="196703" y="4325678"/>
            <a:ext cx="5791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Information for British Association of Performing Arts Medicine (BAPAM) was provided to support participants if needed.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DD756C-78C4-8FD2-4E46-3DC2A0DC7618}"/>
              </a:ext>
            </a:extLst>
          </p:cNvPr>
          <p:cNvSpPr txBox="1"/>
          <p:nvPr/>
        </p:nvSpPr>
        <p:spPr>
          <a:xfrm>
            <a:off x="249866" y="5406656"/>
            <a:ext cx="54456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Level 5 – consulted and informed (Hart, 1992) was included in supporting adolescent participation.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024CAB4-B006-4C01-1345-52AA610FB9B8}"/>
              </a:ext>
            </a:extLst>
          </p:cNvPr>
          <p:cNvSpPr txBox="1"/>
          <p:nvPr/>
        </p:nvSpPr>
        <p:spPr>
          <a:xfrm>
            <a:off x="6443330" y="6407887"/>
            <a:ext cx="537475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i="1">
                <a:latin typeface="Arial"/>
              </a:rPr>
              <a:t>illustration of the Ladder of Children's Participation from Children's Participation: From Tokenism to Citizenship</a:t>
            </a:r>
            <a:r>
              <a:rPr lang="en-GB" sz="1000">
                <a:latin typeface="Arial"/>
              </a:rPr>
              <a:t> (Hart,1992).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461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429491-E7AD-35AB-71A3-31F2462F2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89B3F-A51D-4F1E-854A-0949D3ECE670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6EE16-83F7-9407-867A-BB6A8B46F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2F25B-DCD8-CB1F-416C-0D1B84047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11</a:t>
            </a:fld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C53A96D-66D8-9829-BF75-D09CF698F50E}"/>
              </a:ext>
            </a:extLst>
          </p:cNvPr>
          <p:cNvSpPr/>
          <p:nvPr/>
        </p:nvSpPr>
        <p:spPr>
          <a:xfrm>
            <a:off x="4917809" y="1938544"/>
            <a:ext cx="6920023" cy="233916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r>
              <a:rPr lang="en-GB" sz="1200" b="1" u="sng">
                <a:latin typeface="Arial"/>
                <a:ea typeface="Segoe UI"/>
                <a:cs typeface="Segoe UI"/>
              </a:rPr>
              <a:t>Participant background </a:t>
            </a:r>
            <a:r>
              <a:rPr lang="en-GB" sz="1200">
                <a:latin typeface="Arial"/>
                <a:ea typeface="Arial"/>
                <a:cs typeface="Arial"/>
              </a:rPr>
              <a:t> </a:t>
            </a:r>
          </a:p>
          <a:p>
            <a:pPr rtl="0"/>
            <a:r>
              <a:rPr lang="en-GB" sz="1200">
                <a:latin typeface="Segoe UI"/>
                <a:ea typeface="Segoe UI"/>
                <a:cs typeface="Segoe UI"/>
              </a:rPr>
              <a:t>Student 1 (M) = 15 </a:t>
            </a:r>
          </a:p>
          <a:p>
            <a:pPr rtl="0"/>
            <a:r>
              <a:rPr lang="en-GB" sz="1200">
                <a:latin typeface="Segoe UI"/>
                <a:ea typeface="Segoe UI"/>
                <a:cs typeface="Segoe UI"/>
              </a:rPr>
              <a:t>Student 2 (F) = 15 </a:t>
            </a:r>
          </a:p>
          <a:p>
            <a:r>
              <a:rPr lang="en-GB" sz="1200">
                <a:latin typeface="Segoe UI"/>
                <a:ea typeface="Segoe UI"/>
                <a:cs typeface="Segoe UI"/>
              </a:rPr>
              <a:t>Student 3 (F) = 18 </a:t>
            </a:r>
            <a:r>
              <a:rPr lang="en-GB" sz="1200" b="1" u="sng">
                <a:latin typeface="Arial"/>
                <a:ea typeface="Segoe UI"/>
                <a:cs typeface="Arial"/>
              </a:rPr>
              <a:t>Participant background </a:t>
            </a:r>
            <a:endParaRPr lang="en-GB" sz="1200">
              <a:latin typeface="Arial"/>
              <a:ea typeface="Segoe UI"/>
              <a:cs typeface="Arial"/>
            </a:endParaRPr>
          </a:p>
          <a:p>
            <a:endParaRPr lang="en-GB" sz="1200">
              <a:latin typeface="Segoe UI"/>
              <a:cs typeface="Segoe UI"/>
            </a:endParaRPr>
          </a:p>
        </p:txBody>
      </p:sp>
      <p:sp>
        <p:nvSpPr>
          <p:cNvPr id="15" name="Speech Bubble: Rectangle 14">
            <a:extLst>
              <a:ext uri="{FF2B5EF4-FFF2-40B4-BE49-F238E27FC236}">
                <a16:creationId xmlns:a16="http://schemas.microsoft.com/office/drawing/2014/main" id="{F7DE23A8-6874-BBA3-6BA2-43BA39051291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Participant Background  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ABD8271-8061-065F-E9CB-E912E1A1F1B4}"/>
              </a:ext>
            </a:extLst>
          </p:cNvPr>
          <p:cNvSpPr/>
          <p:nvPr/>
        </p:nvSpPr>
        <p:spPr>
          <a:xfrm>
            <a:off x="667109" y="2255625"/>
            <a:ext cx="3083441" cy="1958162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r>
              <a:rPr lang="en-GB" sz="2400" b="1" baseline="0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Student 1 (M) = 15</a:t>
            </a:r>
            <a:r>
              <a:rPr lang="en-US" sz="2400" b="1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400" b="1" baseline="0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Student 2 (F) = 15</a:t>
            </a:r>
            <a:r>
              <a:rPr lang="en-US" sz="2400" b="1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400" b="1" baseline="0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Student 3 (F) = 18</a:t>
            </a:r>
            <a:r>
              <a:rPr lang="en-US" sz="2400" b="1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​</a:t>
            </a:r>
            <a:endParaRPr lang="en-GB" sz="2400" b="1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CFDCCF3D-492F-30C2-4CFF-92EFCFF9F2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0729913"/>
              </p:ext>
            </p:extLst>
          </p:nvPr>
        </p:nvGraphicFramePr>
        <p:xfrm>
          <a:off x="5106528" y="2162502"/>
          <a:ext cx="6542838" cy="189529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80946">
                  <a:extLst>
                    <a:ext uri="{9D8B030D-6E8A-4147-A177-3AD203B41FA5}">
                      <a16:colId xmlns:a16="http://schemas.microsoft.com/office/drawing/2014/main" val="2257066536"/>
                    </a:ext>
                  </a:extLst>
                </a:gridCol>
                <a:gridCol w="2180946">
                  <a:extLst>
                    <a:ext uri="{9D8B030D-6E8A-4147-A177-3AD203B41FA5}">
                      <a16:colId xmlns:a16="http://schemas.microsoft.com/office/drawing/2014/main" val="253873211"/>
                    </a:ext>
                  </a:extLst>
                </a:gridCol>
                <a:gridCol w="2180946">
                  <a:extLst>
                    <a:ext uri="{9D8B030D-6E8A-4147-A177-3AD203B41FA5}">
                      <a16:colId xmlns:a16="http://schemas.microsoft.com/office/drawing/2014/main" val="3374905511"/>
                    </a:ext>
                  </a:extLst>
                </a:gridCol>
              </a:tblGrid>
              <a:tr h="583167">
                <a:tc gridSpan="3">
                  <a:txBody>
                    <a:bodyPr/>
                    <a:lstStyle/>
                    <a:p>
                      <a:pPr algn="ctr" rtl="0" fontAlgn="base"/>
                      <a:r>
                        <a:rPr lang="en-GB" sz="1600" b="1" i="0" u="none" strike="noStrike">
                          <a:effectLst/>
                          <a:latin typeface="Arial"/>
                        </a:rPr>
                        <a:t>Lesson settings and duration</a:t>
                      </a:r>
                      <a:r>
                        <a:rPr lang="en-GB" sz="1600" b="0" i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137987"/>
                  </a:ext>
                </a:extLst>
              </a:tr>
              <a:tr h="1312126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600" b="1" i="0" u="none" strike="noStrike">
                          <a:effectLst/>
                          <a:latin typeface="Arial"/>
                        </a:rPr>
                        <a:t>Student 1 </a:t>
                      </a:r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= group lessons for 3 years</a:t>
                      </a:r>
                      <a:r>
                        <a:rPr lang="en-GB" sz="1600" b="0" i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600" b="1" i="0" u="none" strike="noStrike">
                          <a:effectLst/>
                          <a:latin typeface="Arial"/>
                        </a:rPr>
                        <a:t>Student 2</a:t>
                      </a:r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= Group lessons for 3 years</a:t>
                      </a:r>
                      <a:r>
                        <a:rPr lang="en-GB" sz="1600" b="1" i="0" u="none" strike="noStrike">
                          <a:effectLst/>
                          <a:latin typeface="Arial"/>
                        </a:rPr>
                        <a:t> </a:t>
                      </a:r>
                      <a:r>
                        <a:rPr lang="en-GB" sz="1600" b="0" i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600" b="1" i="0" u="none" strike="noStrike">
                          <a:effectLst/>
                          <a:latin typeface="Arial"/>
                        </a:rPr>
                        <a:t>Student 3* = </a:t>
                      </a:r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Group and private singing lessons for 3 years</a:t>
                      </a:r>
                      <a:r>
                        <a:rPr lang="en-GB" sz="1600" b="1" i="0" u="none" strike="noStrike">
                          <a:effectLst/>
                          <a:latin typeface="Arial"/>
                        </a:rPr>
                        <a:t>  </a:t>
                      </a:r>
                      <a:r>
                        <a:rPr lang="en-GB" sz="1600" b="0" i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95489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DF22000-75AA-68FE-CE1A-E3678DCF3CAC}"/>
              </a:ext>
            </a:extLst>
          </p:cNvPr>
          <p:cNvSpPr txBox="1"/>
          <p:nvPr/>
        </p:nvSpPr>
        <p:spPr>
          <a:xfrm>
            <a:off x="388418" y="3200400"/>
            <a:ext cx="707918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800">
              <a:cs typeface="Segoe UI"/>
            </a:endParaRPr>
          </a:p>
          <a:p>
            <a:r>
              <a:rPr lang="en-GB" sz="2800">
                <a:cs typeface="Segoe UI"/>
              </a:rPr>
              <a:t>​</a:t>
            </a:r>
          </a:p>
          <a:p>
            <a:r>
              <a:rPr lang="en-GB" sz="2800">
                <a:cs typeface="Segoe UI"/>
              </a:rPr>
              <a:t> </a:t>
            </a:r>
            <a:r>
              <a:rPr lang="en-GB" sz="2800">
                <a:latin typeface="Arial"/>
                <a:cs typeface="Segoe UI"/>
              </a:rPr>
              <a:t>​</a:t>
            </a:r>
          </a:p>
          <a:p>
            <a:r>
              <a:rPr lang="en-GB" sz="2800">
                <a:latin typeface="Arial"/>
                <a:cs typeface="Segoe UI"/>
              </a:rPr>
              <a:t>Mean age = 16 years </a:t>
            </a:r>
            <a:r>
              <a:rPr lang="en-US" sz="2800">
                <a:latin typeface="Arial"/>
                <a:cs typeface="Segoe UI"/>
              </a:rPr>
              <a:t>​</a:t>
            </a:r>
          </a:p>
          <a:p>
            <a:r>
              <a:rPr lang="en-GB" sz="2800">
                <a:latin typeface="Arial"/>
                <a:cs typeface="Segoe UI"/>
              </a:rPr>
              <a:t>​</a:t>
            </a:r>
          </a:p>
          <a:p>
            <a:r>
              <a:rPr lang="en-GB" sz="2800">
                <a:latin typeface="Arial"/>
                <a:cs typeface="Segoe UI"/>
              </a:rPr>
              <a:t>100% attendance</a:t>
            </a:r>
            <a:r>
              <a:rPr lang="en-US" sz="2800">
                <a:latin typeface="Arial"/>
                <a:cs typeface="Segoe UI"/>
              </a:rPr>
              <a:t>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253198-9C6D-2F97-AE88-3CB1585234C1}"/>
              </a:ext>
            </a:extLst>
          </p:cNvPr>
          <p:cNvSpPr txBox="1"/>
          <p:nvPr/>
        </p:nvSpPr>
        <p:spPr>
          <a:xfrm>
            <a:off x="-2697" y="1238081"/>
            <a:ext cx="575073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Purposive Sample – Adolescent Musical theatre students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40D0F6-02E4-80E1-006D-10F9F4542062}"/>
              </a:ext>
            </a:extLst>
          </p:cNvPr>
          <p:cNvSpPr txBox="1"/>
          <p:nvPr/>
        </p:nvSpPr>
        <p:spPr>
          <a:xfrm>
            <a:off x="4906471" y="4535586"/>
            <a:ext cx="728822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P</a:t>
            </a:r>
            <a:r>
              <a:rPr lang="en-GB" sz="2800">
                <a:latin typeface="Arial"/>
              </a:rPr>
              <a:t>articipant selection was determined on their: MPAI- A scores, individual experiences and backgrounds, and the relationship between student and teacher.  </a:t>
            </a:r>
            <a:r>
              <a:rPr lang="en-US" sz="2800">
                <a:latin typeface="Arial"/>
              </a:rPr>
              <a:t>​</a:t>
            </a:r>
            <a:r>
              <a:rPr lang="en-GB" sz="2800">
                <a:latin typeface="Arial"/>
                <a:cs typeface="Arial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616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36175-A54D-9DD4-733B-8CAE57D76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DBA41-4E96-44C6-964F-7DC6407D8881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45D4C-C3B1-B965-66B7-0994985AF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ABFEAACE-78BF-E499-5C76-18F50FC08A8C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Self-Assessment Measures 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00F846-25B1-F8E3-8B68-B0BD9F449614}"/>
              </a:ext>
            </a:extLst>
          </p:cNvPr>
          <p:cNvSpPr txBox="1"/>
          <p:nvPr/>
        </p:nvSpPr>
        <p:spPr>
          <a:xfrm>
            <a:off x="132325" y="2535787"/>
            <a:ext cx="6660779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</a:rPr>
              <a:t>Music Performance Anxiety Inventory for Adolescents (MPAI-A) </a:t>
            </a:r>
            <a:r>
              <a:rPr lang="en-GB" sz="1200">
                <a:latin typeface="ArialMT"/>
                <a:cs typeface="Arial"/>
              </a:rPr>
              <a:t>(Kenny and Osborne, 2005)</a:t>
            </a:r>
          </a:p>
          <a:p>
            <a:endParaRPr lang="en-GB" sz="12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6CC760E-6B99-D7D2-9DE6-171A8958735A}"/>
              </a:ext>
            </a:extLst>
          </p:cNvPr>
          <p:cNvSpPr/>
          <p:nvPr/>
        </p:nvSpPr>
        <p:spPr>
          <a:xfrm>
            <a:off x="-2634" y="1944508"/>
            <a:ext cx="5480078" cy="441690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To Measure MPA levels </a:t>
            </a:r>
            <a:endParaRPr lang="en-US" b="1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00A9176-2FBB-8CAD-CB5E-B4618E3BA97E}"/>
              </a:ext>
            </a:extLst>
          </p:cNvPr>
          <p:cNvSpPr/>
          <p:nvPr/>
        </p:nvSpPr>
        <p:spPr>
          <a:xfrm>
            <a:off x="5771800" y="3171330"/>
            <a:ext cx="6419916" cy="505281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To Measure applicability of ACC  </a:t>
            </a:r>
            <a:endParaRPr lang="en-US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EF9B32-0F66-5F1E-FD28-33D1BFC52D85}"/>
              </a:ext>
            </a:extLst>
          </p:cNvPr>
          <p:cNvSpPr txBox="1"/>
          <p:nvPr/>
        </p:nvSpPr>
        <p:spPr>
          <a:xfrm>
            <a:off x="5970902" y="3810596"/>
            <a:ext cx="608108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Avoidance and Fusion Questionnaire for Youth (AFQ-Y)</a:t>
            </a:r>
            <a:r>
              <a:rPr lang="en-GB" sz="1400" b="1">
                <a:latin typeface="Arial"/>
                <a:cs typeface="Arial"/>
              </a:rPr>
              <a:t> (</a:t>
            </a:r>
            <a:r>
              <a:rPr lang="en-GB" sz="1200">
                <a:latin typeface="ArialMT"/>
                <a:cs typeface="Arial"/>
              </a:rPr>
              <a:t>Greco et al., 2008)</a:t>
            </a:r>
            <a:endParaRPr lang="en-GB" sz="2000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4A2055-8A18-8AFC-AA70-4271D656A87B}"/>
              </a:ext>
            </a:extLst>
          </p:cNvPr>
          <p:cNvSpPr txBox="1"/>
          <p:nvPr/>
        </p:nvSpPr>
        <p:spPr>
          <a:xfrm>
            <a:off x="5956632" y="4771292"/>
            <a:ext cx="605583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The Child and Adolescent Mindfulness Measure (CAMM)  </a:t>
            </a:r>
            <a:r>
              <a:rPr lang="en-GB" sz="1200">
                <a:latin typeface="ArialMT"/>
                <a:cs typeface="Arial"/>
              </a:rPr>
              <a:t>(Greco et al., 2011) </a:t>
            </a:r>
            <a:endParaRPr lang="en-GB" sz="2000">
              <a:latin typeface="Arial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8ECD02E-A3DB-5B76-9BA3-01C91C8D4104}"/>
              </a:ext>
            </a:extLst>
          </p:cNvPr>
          <p:cNvSpPr txBox="1"/>
          <p:nvPr/>
        </p:nvSpPr>
        <p:spPr>
          <a:xfrm>
            <a:off x="5970119" y="5840661"/>
            <a:ext cx="628409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Childhood Psychological Flexibility Questionnaire (CPFQ) </a:t>
            </a:r>
            <a:r>
              <a:rPr lang="en-GB" sz="1200">
                <a:latin typeface="ArialMT"/>
                <a:cs typeface="Arial"/>
              </a:rPr>
              <a:t>(Dixon &amp; </a:t>
            </a:r>
            <a:r>
              <a:rPr lang="en-GB" sz="1200" err="1">
                <a:latin typeface="ArialMT"/>
                <a:cs typeface="Arial"/>
              </a:rPr>
              <a:t>Paliliunas</a:t>
            </a:r>
            <a:r>
              <a:rPr lang="en-GB" sz="1200">
                <a:latin typeface="ArialMT"/>
                <a:cs typeface="Arial"/>
              </a:rPr>
              <a:t>, 2018)</a:t>
            </a:r>
            <a:endParaRPr lang="en-GB" sz="1200">
              <a:solidFill>
                <a:srgbClr val="000000"/>
              </a:solidFill>
              <a:latin typeface="ArialMT"/>
              <a:cs typeface="Arial"/>
            </a:endParaRPr>
          </a:p>
          <a:p>
            <a:endParaRPr lang="en-GB" sz="2000" b="1">
              <a:latin typeface="Arial"/>
              <a:cs typeface="Arial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142B56C-260F-874B-7900-1DEDA5A18E60}"/>
              </a:ext>
            </a:extLst>
          </p:cNvPr>
          <p:cNvSpPr/>
          <p:nvPr/>
        </p:nvSpPr>
        <p:spPr>
          <a:xfrm>
            <a:off x="981224" y="3946065"/>
            <a:ext cx="3161304" cy="1933698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/>
              <a:t>High levels of internal reliability (</a:t>
            </a: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Cronbach’s alpha) (Cronbach, 1951) 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E7272BA-2139-3945-1D0D-4CF38562136E}"/>
              </a:ext>
            </a:extLst>
          </p:cNvPr>
          <p:cNvSpPr/>
          <p:nvPr/>
        </p:nvSpPr>
        <p:spPr>
          <a:xfrm>
            <a:off x="1369871" y="1168816"/>
            <a:ext cx="9197161" cy="73541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bg1"/>
                </a:solidFill>
              </a:rPr>
              <a:t>Can ACC improve MPA-A Levels and Psychological flexibility?</a:t>
            </a:r>
          </a:p>
        </p:txBody>
      </p:sp>
    </p:spTree>
    <p:extLst>
      <p:ext uri="{BB962C8B-B14F-4D97-AF65-F5344CB8AC3E}">
        <p14:creationId xmlns:p14="http://schemas.microsoft.com/office/powerpoint/2010/main" val="4251263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05A91-F156-F5D9-19F7-38DC2FFA1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DF45E-6BDB-4414-93CA-F44313F0C057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A7F29A-8249-CAB1-7D1E-B9B154554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A955527C-FA71-B0E2-6BE8-6CCFFD448434}"/>
              </a:ext>
            </a:extLst>
          </p:cNvPr>
          <p:cNvSpPr/>
          <p:nvPr/>
        </p:nvSpPr>
        <p:spPr>
          <a:xfrm>
            <a:off x="3280" y="-3392"/>
            <a:ext cx="12192001" cy="1036677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Singing Performance  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60AF1BF-3C77-3756-9286-08B6FE458190}"/>
              </a:ext>
            </a:extLst>
          </p:cNvPr>
          <p:cNvSpPr/>
          <p:nvPr/>
        </p:nvSpPr>
        <p:spPr>
          <a:xfrm>
            <a:off x="1329398" y="1715320"/>
            <a:ext cx="4439092" cy="457200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/>
              <a:t>1 song pre – intervention</a:t>
            </a:r>
          </a:p>
          <a:p>
            <a:pPr algn="ctr"/>
            <a:endParaRPr lang="en-GB" sz="2000" b="1"/>
          </a:p>
          <a:p>
            <a:pPr algn="ctr"/>
            <a:endParaRPr lang="en-GB" sz="2000" b="1"/>
          </a:p>
          <a:p>
            <a:pPr algn="ctr"/>
            <a:r>
              <a:rPr lang="en-GB" sz="2000" b="1"/>
              <a:t>1 song post – intervention </a:t>
            </a:r>
          </a:p>
          <a:p>
            <a:pPr algn="ctr"/>
            <a:endParaRPr lang="en-GB" sz="2000" b="1"/>
          </a:p>
          <a:p>
            <a:pPr algn="ctr"/>
            <a:endParaRPr lang="en-GB" sz="2000" b="1"/>
          </a:p>
          <a:p>
            <a:pPr algn="ctr"/>
            <a:r>
              <a:rPr lang="en-GB" sz="2000" b="1"/>
              <a:t>Scored by 3 external Judges </a:t>
            </a:r>
          </a:p>
          <a:p>
            <a:pPr algn="ctr"/>
            <a:endParaRPr lang="en-GB" sz="2000" b="1">
              <a:latin typeface="Neue Haas Grotesk Text Pro"/>
              <a:cs typeface="Arial"/>
            </a:endParaRPr>
          </a:p>
          <a:p>
            <a:pPr algn="ctr"/>
            <a:endParaRPr lang="en-GB" sz="2000" b="1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BC3D804-8384-9DFD-F86A-18FA153026F0}"/>
              </a:ext>
            </a:extLst>
          </p:cNvPr>
          <p:cNvSpPr/>
          <p:nvPr/>
        </p:nvSpPr>
        <p:spPr>
          <a:xfrm>
            <a:off x="5892536" y="1706460"/>
            <a:ext cx="4465674" cy="458086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>
                <a:solidFill>
                  <a:schemeClr val="tx1"/>
                </a:solidFill>
                <a:latin typeface="Arial"/>
                <a:ea typeface="Arial"/>
                <a:cs typeface="Arial"/>
              </a:rPr>
              <a:t>Associated Board of the Royal Schools of Music (ABRSM) singing exam marking scheme:</a:t>
            </a:r>
          </a:p>
          <a:p>
            <a:pPr marL="228600" indent="-228600">
              <a:buAutoNum type="arabicPeriod"/>
            </a:pPr>
            <a:endParaRPr lang="en-GB" sz="2000" b="1">
              <a:latin typeface="Arial"/>
              <a:ea typeface="Arial"/>
              <a:cs typeface="Arial"/>
            </a:endParaRPr>
          </a:p>
          <a:p>
            <a:pPr marL="228600" indent="-228600">
              <a:buAutoNum type="arabicPeriod"/>
            </a:pPr>
            <a:endParaRPr lang="en-GB" sz="2000" b="1">
              <a:latin typeface="Arial"/>
              <a:ea typeface="Arial"/>
              <a:cs typeface="Arial"/>
            </a:endParaRPr>
          </a:p>
          <a:p>
            <a:pPr marL="228600" lvl="0" indent="-228600">
              <a:buAutoNum type="arabicPeriod"/>
            </a:pPr>
            <a:r>
              <a:rPr lang="en-GB" sz="2000" b="1">
                <a:latin typeface="Arial"/>
                <a:ea typeface="Arial"/>
                <a:cs typeface="Arial"/>
              </a:rPr>
              <a:t>Pitch and Intonation   </a:t>
            </a:r>
            <a:endParaRPr lang="en-GB" b="1"/>
          </a:p>
          <a:p>
            <a:pPr marL="228600" lvl="0" indent="-228600" rtl="0">
              <a:buFont typeface="Arial"/>
              <a:buAutoNum type="arabicPeriod" startAt="2"/>
            </a:pPr>
            <a:r>
              <a:rPr lang="en-GB" sz="2000" b="1">
                <a:latin typeface="Arial"/>
                <a:ea typeface="Arial"/>
                <a:cs typeface="Arial"/>
              </a:rPr>
              <a:t>Tempo and Rhythm   </a:t>
            </a:r>
          </a:p>
          <a:p>
            <a:pPr marL="228600" lvl="0" indent="-228600" rtl="0">
              <a:buFont typeface="Arial"/>
              <a:buAutoNum type="arabicPeriod" startAt="3"/>
            </a:pPr>
            <a:r>
              <a:rPr lang="en-GB" sz="2000" b="1">
                <a:latin typeface="Arial"/>
                <a:ea typeface="Arial"/>
                <a:cs typeface="Arial"/>
              </a:rPr>
              <a:t>Vocal Tone and Projection     </a:t>
            </a:r>
          </a:p>
          <a:p>
            <a:pPr marL="228600" lvl="0" indent="-228600" rtl="0">
              <a:buFont typeface="Arial"/>
              <a:buAutoNum type="arabicPeriod" startAt="4"/>
            </a:pPr>
            <a:r>
              <a:rPr lang="en-GB" sz="2000" b="1">
                <a:latin typeface="Arial"/>
                <a:ea typeface="Arial"/>
                <a:cs typeface="Arial"/>
              </a:rPr>
              <a:t>Musicality (Dynamics, Vocal Expression)                 </a:t>
            </a:r>
          </a:p>
          <a:p>
            <a:pPr marL="228600" lvl="0" indent="-228600" rtl="0">
              <a:buFont typeface="Arial"/>
              <a:buAutoNum type="arabicPeriod" startAt="5"/>
            </a:pPr>
            <a:r>
              <a:rPr lang="en-GB" sz="2000" b="1">
                <a:latin typeface="Arial"/>
                <a:ea typeface="Arial"/>
                <a:cs typeface="Arial"/>
              </a:rPr>
              <a:t>Character and Storytelling   </a:t>
            </a:r>
          </a:p>
          <a:p>
            <a:pPr marL="228600" lvl="0" indent="-228600" rtl="0">
              <a:buFont typeface="Arial"/>
              <a:buAutoNum type="arabicPeriod" startAt="6"/>
            </a:pPr>
            <a:r>
              <a:rPr lang="en-GB" sz="2000" b="1">
                <a:latin typeface="Arial"/>
                <a:ea typeface="Arial"/>
                <a:cs typeface="Arial"/>
              </a:rPr>
              <a:t>Confidence and Stage Presence</a:t>
            </a:r>
            <a:r>
              <a:rPr lang="en-GB" sz="2000">
                <a:latin typeface="Arial"/>
                <a:ea typeface="Arial"/>
                <a:cs typeface="Arial"/>
              </a:rPr>
              <a:t> </a:t>
            </a:r>
            <a:r>
              <a:rPr lang="en-GB" sz="1200">
                <a:latin typeface="Arial"/>
                <a:ea typeface="Arial"/>
                <a:cs typeface="Arial"/>
              </a:rPr>
              <a:t> </a:t>
            </a:r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03E8489-BF2D-4CBA-4492-488956528470}"/>
              </a:ext>
            </a:extLst>
          </p:cNvPr>
          <p:cNvSpPr/>
          <p:nvPr/>
        </p:nvSpPr>
        <p:spPr>
          <a:xfrm>
            <a:off x="1405314" y="1035909"/>
            <a:ext cx="8975647" cy="664532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Can ACC improve performance in adolescents?</a:t>
            </a:r>
          </a:p>
        </p:txBody>
      </p:sp>
    </p:spTree>
    <p:extLst>
      <p:ext uri="{BB962C8B-B14F-4D97-AF65-F5344CB8AC3E}">
        <p14:creationId xmlns:p14="http://schemas.microsoft.com/office/powerpoint/2010/main" val="2003318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8FD6A-C645-AABE-1EFE-31FDDB836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4A5DA-7A47-4E32-9F2F-38341608CB58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6BB57-1E86-7877-B368-0990A52BA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6121FAAD-DFAA-E83A-813A-370A3626D7AC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Qualitative Methods   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013538C-02AF-C10B-050C-E9E252C8D4DD}"/>
              </a:ext>
            </a:extLst>
          </p:cNvPr>
          <p:cNvSpPr/>
          <p:nvPr/>
        </p:nvSpPr>
        <p:spPr>
          <a:xfrm>
            <a:off x="3491352" y="1715320"/>
            <a:ext cx="7690882" cy="457200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457200" indent="-457200">
              <a:buAutoNum type="arabicParenR"/>
            </a:pPr>
            <a:r>
              <a:rPr lang="en-GB" sz="2000" b="1"/>
              <a:t>Recorded lessons </a:t>
            </a:r>
            <a:endParaRPr lang="en-US"/>
          </a:p>
          <a:p>
            <a:endParaRPr lang="en-GB" sz="2000" b="1"/>
          </a:p>
          <a:p>
            <a:endParaRPr lang="en-GB" sz="2000" b="1"/>
          </a:p>
          <a:p>
            <a:r>
              <a:rPr lang="en-GB" sz="2000" b="1"/>
              <a:t>2)  Semi Structured Pre and Post Interviews</a:t>
            </a:r>
            <a:endParaRPr lang="en-GB"/>
          </a:p>
          <a:p>
            <a:endParaRPr lang="en-GB" sz="2000" b="1"/>
          </a:p>
          <a:p>
            <a:endParaRPr lang="en-GB" sz="2000" b="1"/>
          </a:p>
          <a:p>
            <a:r>
              <a:rPr lang="en-GB" sz="2000" b="1"/>
              <a:t>3)  Participant written reflections  </a:t>
            </a:r>
          </a:p>
          <a:p>
            <a:pPr algn="ctr"/>
            <a:endParaRPr lang="en-GB" sz="2000" b="1">
              <a:latin typeface="Neue Haas Grotesk Text Pro"/>
              <a:cs typeface="Arial"/>
            </a:endParaRPr>
          </a:p>
          <a:p>
            <a:pPr algn="ctr"/>
            <a:endParaRPr lang="en-GB" sz="2000" b="1"/>
          </a:p>
        </p:txBody>
      </p:sp>
    </p:spTree>
    <p:extLst>
      <p:ext uri="{BB962C8B-B14F-4D97-AF65-F5344CB8AC3E}">
        <p14:creationId xmlns:p14="http://schemas.microsoft.com/office/powerpoint/2010/main" val="1788164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2ACAA-5E37-C1D0-099D-5B09C7289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66082-A2CA-4746-83E0-A6100D280D06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41068-1407-8172-C5FD-CF001F914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72D290E6-30FE-9E0F-4780-D185EEFFC2B4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ACT Coaching training and supervision  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D0CE30C-27CA-3210-BE5C-6EFE8C0FAF4A}"/>
              </a:ext>
            </a:extLst>
          </p:cNvPr>
          <p:cNvSpPr/>
          <p:nvPr/>
        </p:nvSpPr>
        <p:spPr>
          <a:xfrm>
            <a:off x="1329398" y="2184925"/>
            <a:ext cx="4439092" cy="4572000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24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Trained clinical psychologist -Dr David Juncos </a:t>
            </a:r>
            <a:endParaRPr lang="en-US" sz="24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 sz="24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Significant contribution  to the existing research on ACT for MPA </a:t>
            </a:r>
            <a:endParaRPr lang="en-US" sz="24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 sz="24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(Juncos and Markman, 2016; Juncos et al., 2017, 2022; Juncos and de Paiva e Pona, 2018, 2022; Shaw, Juncos and Winter, 2020; Mahony, Juncos and Winter, 2022)</a:t>
            </a:r>
            <a:endParaRPr lang="en-US" sz="1600">
              <a:solidFill>
                <a:schemeClr val="tx1"/>
              </a:solidFill>
            </a:endParaRPr>
          </a:p>
          <a:p>
            <a:pPr algn="ctr"/>
            <a:endParaRPr lang="en-GB" sz="2000" b="1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7EF5506-C422-51BA-E476-CA16335B6CD0}"/>
              </a:ext>
            </a:extLst>
          </p:cNvPr>
          <p:cNvSpPr/>
          <p:nvPr/>
        </p:nvSpPr>
        <p:spPr>
          <a:xfrm>
            <a:off x="6098100" y="2186697"/>
            <a:ext cx="4439092" cy="4572000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/>
              <a:t>3 hours training -  pre – intervention </a:t>
            </a:r>
            <a:endParaRPr lang="en-US"/>
          </a:p>
          <a:p>
            <a:pPr algn="ctr"/>
            <a:endParaRPr lang="en-US"/>
          </a:p>
          <a:p>
            <a:pPr algn="ctr"/>
            <a:endParaRPr lang="en-US" sz="2000" b="1"/>
          </a:p>
          <a:p>
            <a:pPr algn="ctr"/>
            <a:r>
              <a:rPr lang="en-US" sz="2000" b="1"/>
              <a:t>1 hour  - Mid- intervention -</a:t>
            </a:r>
          </a:p>
          <a:p>
            <a:pPr algn="ctr"/>
            <a:r>
              <a:rPr lang="en-US" sz="2000" b="1"/>
              <a:t>Participant progression </a:t>
            </a:r>
          </a:p>
          <a:p>
            <a:pPr algn="ctr"/>
            <a:endParaRPr lang="en-US" sz="2000" b="1"/>
          </a:p>
          <a:p>
            <a:pPr algn="ctr"/>
            <a:endParaRPr lang="en-US" sz="2000" b="1"/>
          </a:p>
          <a:p>
            <a:pPr algn="ctr"/>
            <a:r>
              <a:rPr lang="en-US" sz="2000" b="1"/>
              <a:t>2 hour – Post – intervention - </a:t>
            </a:r>
          </a:p>
          <a:p>
            <a:pPr algn="ctr"/>
            <a:r>
              <a:rPr lang="en-US" sz="2000" b="1"/>
              <a:t>Support with Quantitative data analysis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74D2263-75DC-42A6-83DB-38579F9A8BF8}"/>
              </a:ext>
            </a:extLst>
          </p:cNvPr>
          <p:cNvSpPr/>
          <p:nvPr/>
        </p:nvSpPr>
        <p:spPr>
          <a:xfrm>
            <a:off x="1423036" y="1514374"/>
            <a:ext cx="4253019" cy="67339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Received By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4A7C874-6AB2-7880-01BC-83F48355335B}"/>
              </a:ext>
            </a:extLst>
          </p:cNvPr>
          <p:cNvSpPr/>
          <p:nvPr/>
        </p:nvSpPr>
        <p:spPr>
          <a:xfrm>
            <a:off x="6189966" y="1514374"/>
            <a:ext cx="4253019" cy="67339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Duration </a:t>
            </a:r>
          </a:p>
        </p:txBody>
      </p:sp>
    </p:spTree>
    <p:extLst>
      <p:ext uri="{BB962C8B-B14F-4D97-AF65-F5344CB8AC3E}">
        <p14:creationId xmlns:p14="http://schemas.microsoft.com/office/powerpoint/2010/main" val="3253628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FE2D7-3F41-2B4F-E24C-B561EDB0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84F04-E15D-4E74-A0FC-DF69EFEADAC5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B54F9-5537-9178-5A3D-FCCD642BC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74D766C1-CCA7-BEFC-6A3B-755D94D9B2AD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ACC Lesson structure &amp; Delivery   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43BE252-E0BD-BAE6-2944-B3C3A4BC6FFC}"/>
              </a:ext>
            </a:extLst>
          </p:cNvPr>
          <p:cNvSpPr/>
          <p:nvPr/>
        </p:nvSpPr>
        <p:spPr>
          <a:xfrm>
            <a:off x="177538" y="1715320"/>
            <a:ext cx="6202324" cy="1408817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Conducted in person and online (Zoom) between 5th January 2024 and 1st March 2024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.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 sz="2000" b="1">
              <a:latin typeface="Neue Haas Grotesk Text Pro"/>
              <a:cs typeface="Arial"/>
            </a:endParaRPr>
          </a:p>
          <a:p>
            <a:pPr algn="ctr"/>
            <a:endParaRPr lang="en-GB" sz="2000" b="1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11AF1-3E5C-5456-D01E-2D53CC523BB4}"/>
              </a:ext>
            </a:extLst>
          </p:cNvPr>
          <p:cNvSpPr/>
          <p:nvPr/>
        </p:nvSpPr>
        <p:spPr>
          <a:xfrm>
            <a:off x="421803" y="1718165"/>
            <a:ext cx="4253019" cy="45188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When and Where: 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491B3CC-8476-897B-2AD3-219E0547E8BC}"/>
              </a:ext>
            </a:extLst>
          </p:cNvPr>
          <p:cNvSpPr/>
          <p:nvPr/>
        </p:nvSpPr>
        <p:spPr>
          <a:xfrm>
            <a:off x="7374682" y="1719202"/>
            <a:ext cx="4286693" cy="4731658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Adapted from:</a:t>
            </a:r>
            <a:endParaRPr lang="en-GB">
              <a:solidFill>
                <a:schemeClr val="tx1"/>
              </a:solidFill>
            </a:endParaRPr>
          </a:p>
          <a:p>
            <a:pPr algn="ctr"/>
            <a:endParaRPr lang="en-GB" sz="24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Acceptance and Commitment Coaching: Distinctive features by Hill and Oliver (2019)</a:t>
            </a:r>
            <a:endParaRPr lang="en-US" sz="1400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 sz="14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 Acceptance and Commitment Training for Musicians: A Guide for Using Acceptance and Commitment Training to Enhance Performance, Overcome Performance Anxiety, and Improve Well-Being</a:t>
            </a:r>
            <a:endParaRPr lang="en-US" sz="1400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 by Juncos and de Paiva e Pona (2022) </a:t>
            </a:r>
            <a:endParaRPr lang="en-US" sz="1400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 sz="14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ACT for Adolescents: </a:t>
            </a:r>
            <a:r>
              <a:rPr lang="en-GB" sz="1400" b="1">
                <a:solidFill>
                  <a:schemeClr val="tx1"/>
                </a:solidFill>
              </a:rPr>
              <a:t>Treating Teens and Adolescents in Individual and Group Therapy</a:t>
            </a:r>
            <a:endParaRPr lang="en-US" sz="1400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  by Bell and Turrell (2016) </a:t>
            </a:r>
            <a:endParaRPr lang="en-US" sz="1400" b="1">
              <a:solidFill>
                <a:schemeClr val="tx1"/>
              </a:solidFill>
            </a:endParaRPr>
          </a:p>
          <a:p>
            <a:pPr algn="ctr"/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4BE3746-CBBF-55B9-BB96-AFEB5DA77608}"/>
              </a:ext>
            </a:extLst>
          </p:cNvPr>
          <p:cNvSpPr/>
          <p:nvPr/>
        </p:nvSpPr>
        <p:spPr>
          <a:xfrm>
            <a:off x="7388492" y="1270753"/>
            <a:ext cx="4253019" cy="67339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>
                <a:solidFill>
                  <a:schemeClr val="tx1"/>
                </a:solidFill>
              </a:rPr>
              <a:t>Session Content 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40F0AFA-5943-696E-3352-8E661FEF7D24}"/>
              </a:ext>
            </a:extLst>
          </p:cNvPr>
          <p:cNvSpPr/>
          <p:nvPr/>
        </p:nvSpPr>
        <p:spPr>
          <a:xfrm>
            <a:off x="177538" y="3124132"/>
            <a:ext cx="6202324" cy="1408817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30/30-minute split:</a:t>
            </a:r>
            <a:endParaRPr lang="en-GB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 30 minutes - ACT coaching methods </a:t>
            </a:r>
            <a:endParaRPr lang="en-GB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 30 minutes -  Vocal lesson </a:t>
            </a:r>
            <a:endParaRPr lang="en-GB" b="1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  <a:p>
            <a:pPr algn="ctr"/>
            <a:endParaRPr lang="en-GB" sz="2000" b="1">
              <a:latin typeface="Neue Haas Grotesk Text Pro"/>
              <a:cs typeface="Arial"/>
            </a:endParaRPr>
          </a:p>
          <a:p>
            <a:pPr algn="ctr"/>
            <a:endParaRPr lang="en-GB" sz="2000" b="1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AE19F0C-19E2-0E4C-54F1-0D44D239A1CD}"/>
              </a:ext>
            </a:extLst>
          </p:cNvPr>
          <p:cNvSpPr/>
          <p:nvPr/>
        </p:nvSpPr>
        <p:spPr>
          <a:xfrm>
            <a:off x="421803" y="3126978"/>
            <a:ext cx="4253019" cy="45188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Lesson structure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500BFFF-721C-9252-BCCF-CFBEBCCB4F48}"/>
              </a:ext>
            </a:extLst>
          </p:cNvPr>
          <p:cNvSpPr/>
          <p:nvPr/>
        </p:nvSpPr>
        <p:spPr>
          <a:xfrm>
            <a:off x="177538" y="4532946"/>
            <a:ext cx="6202324" cy="1408817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Mindfulness, Acceptance, </a:t>
            </a:r>
            <a:r>
              <a:rPr lang="en-GB" b="1" err="1">
                <a:solidFill>
                  <a:schemeClr val="tx1"/>
                </a:solidFill>
                <a:latin typeface="Arial"/>
                <a:cs typeface="Arial"/>
              </a:rPr>
              <a:t>Defusion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, Self-as-context, Committed Action, Values and Self compassion </a:t>
            </a:r>
          </a:p>
          <a:p>
            <a:endParaRPr lang="en-US">
              <a:solidFill>
                <a:schemeClr val="tx1"/>
              </a:solidFill>
            </a:endParaRPr>
          </a:p>
          <a:p>
            <a:pPr algn="ctr"/>
            <a:endParaRPr lang="en-GB" sz="2000" b="1">
              <a:latin typeface="Neue Haas Grotesk Text Pro"/>
              <a:cs typeface="Arial"/>
            </a:endParaRPr>
          </a:p>
          <a:p>
            <a:pPr algn="ctr"/>
            <a:endParaRPr lang="en-GB" sz="2000" b="1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A207CF0-C434-1020-AC03-AB0D53266F50}"/>
              </a:ext>
            </a:extLst>
          </p:cNvPr>
          <p:cNvSpPr/>
          <p:nvPr/>
        </p:nvSpPr>
        <p:spPr>
          <a:xfrm>
            <a:off x="421803" y="4535791"/>
            <a:ext cx="4253019" cy="45188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Skills </a:t>
            </a:r>
          </a:p>
        </p:txBody>
      </p:sp>
    </p:spTree>
    <p:extLst>
      <p:ext uri="{BB962C8B-B14F-4D97-AF65-F5344CB8AC3E}">
        <p14:creationId xmlns:p14="http://schemas.microsoft.com/office/powerpoint/2010/main" val="3923710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98308-006B-A12F-4C08-EEC425774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5EA7-DDFD-4E79-8D99-F1332B6D57F3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366B5-44D3-B06D-544B-0866705D2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59B6B-6258-3181-063D-3BE86A0FA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17</a:t>
            </a:fld>
            <a:endParaRPr lang="en-US"/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8C728DAF-686A-F913-DA7A-DD1E5066B429}"/>
              </a:ext>
            </a:extLst>
          </p:cNvPr>
          <p:cNvSpPr/>
          <p:nvPr/>
        </p:nvSpPr>
        <p:spPr>
          <a:xfrm>
            <a:off x="3280" y="1573771"/>
            <a:ext cx="12192001" cy="2161954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800" b="1">
                <a:solidFill>
                  <a:schemeClr val="tx1"/>
                </a:solidFill>
                <a:latin typeface="Arial"/>
                <a:cs typeface="Arial"/>
              </a:rPr>
              <a:t>Findings   </a:t>
            </a:r>
            <a:endParaRPr lang="en-US" sz="480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E62CBB-E7D7-1502-4B9C-034AE6D2CD2A}"/>
              </a:ext>
            </a:extLst>
          </p:cNvPr>
          <p:cNvSpPr/>
          <p:nvPr/>
        </p:nvSpPr>
        <p:spPr>
          <a:xfrm>
            <a:off x="263407" y="112889"/>
            <a:ext cx="1169581" cy="3987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236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9C45E1-78EE-FFA5-B698-FC87E1C43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5ACE-4DCA-4DCD-A3C1-490E6FE2D814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985D2D-FDA8-32BA-59B1-69CD78ACE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20D20-0423-F1BF-B8EB-79B71C307E27}"/>
              </a:ext>
            </a:extLst>
          </p:cNvPr>
          <p:cNvSpPr/>
          <p:nvPr/>
        </p:nvSpPr>
        <p:spPr>
          <a:xfrm>
            <a:off x="-22207" y="0"/>
            <a:ext cx="5192232" cy="686686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/>
              <a:t>Quantitative Data Analysis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7DFE01-9E38-3CDB-FAE8-48E05E61866A}"/>
              </a:ext>
            </a:extLst>
          </p:cNvPr>
          <p:cNvSpPr txBox="1"/>
          <p:nvPr/>
        </p:nvSpPr>
        <p:spPr>
          <a:xfrm>
            <a:off x="5628168" y="630865"/>
            <a:ext cx="577347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Arial"/>
                <a:cs typeface="Arial"/>
              </a:rPr>
              <a:t>The Reliable Change Index (RCI) </a:t>
            </a:r>
            <a:r>
              <a:rPr lang="en-GB" sz="1400">
                <a:latin typeface="Arial"/>
                <a:cs typeface="Arial"/>
              </a:rPr>
              <a:t>(Jacobson and Truax, 1991)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9DDA5E4-16A3-38BC-951D-F4B5851C76BD}"/>
              </a:ext>
            </a:extLst>
          </p:cNvPr>
          <p:cNvSpPr/>
          <p:nvPr/>
        </p:nvSpPr>
        <p:spPr>
          <a:xfrm>
            <a:off x="5628801" y="1571803"/>
            <a:ext cx="5777022" cy="1134139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</a:rPr>
              <a:t>by dividing the change in scores by the standard error. A number greater than 1.96 or less than -1.96 indicates a reliable change (Jacobson and Truax, 1991).</a:t>
            </a:r>
            <a:r>
              <a:rPr lang="en-GB">
                <a:solidFill>
                  <a:schemeClr val="tx1"/>
                </a:solidFill>
                <a:latin typeface="WordVisiCarriageReturn_MSFontService"/>
                <a:ea typeface="WordVisiCarriageReturn_MSFontService"/>
                <a:cs typeface="WordVisiCarriageReturn_MSFontService"/>
              </a:rPr>
              <a:t> 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24D59E-06DB-22CC-CA10-A519445375D7}"/>
              </a:ext>
            </a:extLst>
          </p:cNvPr>
          <p:cNvSpPr txBox="1"/>
          <p:nvPr/>
        </p:nvSpPr>
        <p:spPr>
          <a:xfrm>
            <a:off x="7595191" y="3271284"/>
            <a:ext cx="40191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latin typeface="Arial"/>
                <a:cs typeface="Arial"/>
              </a:rPr>
              <a:t>T-test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EEC6BDF-41ED-7779-8073-3613370414A0}"/>
              </a:ext>
            </a:extLst>
          </p:cNvPr>
          <p:cNvSpPr/>
          <p:nvPr/>
        </p:nvSpPr>
        <p:spPr>
          <a:xfrm>
            <a:off x="5611079" y="4114755"/>
            <a:ext cx="5777022" cy="1417673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measure the statistical significance between the pre-and post-scores, this is achieved when the probability is less than 5% (p &lt; 0.05). </a:t>
            </a:r>
            <a:endParaRPr lang="en-US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ctr"/>
            <a:r>
              <a:rPr lang="en-US" sz="1100">
                <a:solidFill>
                  <a:schemeClr val="tx1"/>
                </a:solidFill>
                <a:ea typeface="+mn-lt"/>
                <a:cs typeface="+mn-lt"/>
              </a:rPr>
              <a:t>Student, 1908. The probable error of a mean. </a:t>
            </a:r>
            <a:r>
              <a:rPr lang="en-US" sz="1100" i="1" err="1">
                <a:solidFill>
                  <a:schemeClr val="tx1"/>
                </a:solidFill>
                <a:ea typeface="+mn-lt"/>
                <a:cs typeface="+mn-lt"/>
              </a:rPr>
              <a:t>Biometrika</a:t>
            </a:r>
            <a:r>
              <a:rPr lang="en-US" sz="1100">
                <a:solidFill>
                  <a:schemeClr val="tx1"/>
                </a:solidFill>
                <a:ea typeface="+mn-lt"/>
                <a:cs typeface="+mn-lt"/>
              </a:rPr>
              <a:t>, pp.1–25.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1956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73986-5EE7-565D-8FAA-E1689ED3F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E67D6-164A-4330-97D4-97AF9C75661D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5795A-CB7D-0AC0-9335-D78CDD050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26DC753E-31DC-9E66-A3DD-9AA3C96958EF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Quantitative Methods   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E853AF1-01A8-B99B-3CEA-E17B513CD237}"/>
              </a:ext>
            </a:extLst>
          </p:cNvPr>
          <p:cNvSpPr/>
          <p:nvPr/>
        </p:nvSpPr>
        <p:spPr>
          <a:xfrm>
            <a:off x="1688851" y="1168815"/>
            <a:ext cx="10499646" cy="389858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 i="1">
                <a:solidFill>
                  <a:schemeClr val="tx1"/>
                </a:solidFill>
                <a:latin typeface="Arial"/>
                <a:cs typeface="Arial"/>
              </a:rPr>
              <a:t>Changes in Music performance anxiety inventory for Adolescents (MPAI- A)</a:t>
            </a:r>
            <a:endParaRPr lang="en-US" sz="2000" i="1">
              <a:solidFill>
                <a:schemeClr val="tx1"/>
              </a:solidFill>
            </a:endParaRPr>
          </a:p>
        </p:txBody>
      </p:sp>
      <p:pic>
        <p:nvPicPr>
          <p:cNvPr id="11" name="Picture 10" descr="A graph of performance anxiety inventory for adolescent&#10;&#10;Description automatically generated">
            <a:extLst>
              <a:ext uri="{FF2B5EF4-FFF2-40B4-BE49-F238E27FC236}">
                <a16:creationId xmlns:a16="http://schemas.microsoft.com/office/drawing/2014/main" id="{41A1A0FE-314B-F39E-570C-97BC8A84B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8096" y="1560771"/>
            <a:ext cx="7237672" cy="4126320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8A9FF67-A807-66B3-39F9-B718A1C3246F}"/>
              </a:ext>
            </a:extLst>
          </p:cNvPr>
          <p:cNvSpPr/>
          <p:nvPr/>
        </p:nvSpPr>
        <p:spPr>
          <a:xfrm>
            <a:off x="34456" y="5750659"/>
            <a:ext cx="4988448" cy="98351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9F6CAD03-CBD6-8566-C986-BBED28D1F1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0736574"/>
              </p:ext>
            </p:extLst>
          </p:nvPr>
        </p:nvGraphicFramePr>
        <p:xfrm>
          <a:off x="152400" y="5732367"/>
          <a:ext cx="4746972" cy="975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86743">
                  <a:extLst>
                    <a:ext uri="{9D8B030D-6E8A-4147-A177-3AD203B41FA5}">
                      <a16:colId xmlns:a16="http://schemas.microsoft.com/office/drawing/2014/main" val="85502670"/>
                    </a:ext>
                  </a:extLst>
                </a:gridCol>
                <a:gridCol w="1186743">
                  <a:extLst>
                    <a:ext uri="{9D8B030D-6E8A-4147-A177-3AD203B41FA5}">
                      <a16:colId xmlns:a16="http://schemas.microsoft.com/office/drawing/2014/main" val="2409867599"/>
                    </a:ext>
                  </a:extLst>
                </a:gridCol>
                <a:gridCol w="1186743">
                  <a:extLst>
                    <a:ext uri="{9D8B030D-6E8A-4147-A177-3AD203B41FA5}">
                      <a16:colId xmlns:a16="http://schemas.microsoft.com/office/drawing/2014/main" val="104636687"/>
                    </a:ext>
                  </a:extLst>
                </a:gridCol>
                <a:gridCol w="1186743">
                  <a:extLst>
                    <a:ext uri="{9D8B030D-6E8A-4147-A177-3AD203B41FA5}">
                      <a16:colId xmlns:a16="http://schemas.microsoft.com/office/drawing/2014/main" val="1788035227"/>
                    </a:ext>
                  </a:extLst>
                </a:gridCol>
              </a:tblGrid>
              <a:tr h="22546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MPAI -A </a:t>
                      </a:r>
                      <a:endParaRPr lang="en-GB">
                        <a:effectLst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Student 1</a:t>
                      </a:r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Student 2</a:t>
                      </a:r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Student 3</a:t>
                      </a:r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9426094"/>
                  </a:ext>
                </a:extLst>
              </a:tr>
              <a:tr h="40262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Reliable Change (RCI) </a:t>
                      </a:r>
                      <a:endParaRPr lang="en-GB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-2.73* </a:t>
                      </a:r>
                      <a:endParaRPr lang="en-GB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-2.38* </a:t>
                      </a:r>
                      <a:endParaRPr lang="en-GB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-0.36 </a:t>
                      </a:r>
                      <a:endParaRPr lang="en-GB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0678493"/>
                  </a:ext>
                </a:extLst>
              </a:tr>
              <a:tr h="225466">
                <a:tc gridSpan="4"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∗</a:t>
                      </a:r>
                      <a:r>
                        <a:rPr lang="en-GB" sz="1200" b="1">
                          <a:effectLst/>
                          <a:latin typeface="Arial" panose="020B0604020202020204" pitchFamily="34" charset="0"/>
                        </a:rPr>
                        <a:t>Reliable change, according to Jacobson and Truax (1991).</a:t>
                      </a:r>
                      <a:r>
                        <a:rPr lang="en-GB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519804"/>
                  </a:ext>
                </a:extLst>
              </a:tr>
            </a:tbl>
          </a:graphicData>
        </a:graphic>
      </p:graphicFrame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68F2591-47AE-F8FD-C0C6-D3D3C0F677AA}"/>
              </a:ext>
            </a:extLst>
          </p:cNvPr>
          <p:cNvSpPr/>
          <p:nvPr/>
        </p:nvSpPr>
        <p:spPr>
          <a:xfrm>
            <a:off x="148987" y="1718604"/>
            <a:ext cx="4456812" cy="3428996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Cronbach’s alpha = .91</a:t>
            </a:r>
            <a:endParaRPr lang="en-GB" sz="24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2400">
                <a:latin typeface="Arial"/>
                <a:cs typeface="Arial"/>
              </a:rPr>
              <a:t>Non-clinical mean = 46.27</a:t>
            </a:r>
            <a:endParaRPr lang="en-GB"/>
          </a:p>
          <a:p>
            <a:pPr algn="ctr"/>
            <a:r>
              <a:rPr lang="en-GB" sz="2400">
                <a:latin typeface="Arial"/>
                <a:cs typeface="Arial"/>
              </a:rPr>
              <a:t> Standard deviation = 19.83</a:t>
            </a:r>
          </a:p>
          <a:p>
            <a:pPr algn="ctr"/>
            <a:r>
              <a:rPr lang="en-GB">
                <a:latin typeface="Arial"/>
                <a:cs typeface="Arial"/>
              </a:rPr>
              <a:t> (Osborne and Kenny, 2005). </a:t>
            </a:r>
          </a:p>
          <a:p>
            <a:pPr algn="ctr"/>
            <a:endParaRPr lang="en-GB">
              <a:latin typeface="Arial"/>
              <a:cs typeface="Arial"/>
            </a:endParaRPr>
          </a:p>
          <a:p>
            <a:pPr algn="ctr"/>
            <a:endParaRPr lang="en-GB">
              <a:latin typeface="Arial"/>
              <a:cs typeface="Arial"/>
            </a:endParaRPr>
          </a:p>
          <a:p>
            <a:pPr algn="ctr"/>
            <a:endParaRPr lang="en-GB">
              <a:latin typeface="Arial"/>
              <a:cs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34120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51E6D-DDE8-103E-FACE-F304EA66D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72F29-E865-4A04-A027-00E9CACA6698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DEA07-B249-F454-70B3-731821421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3A6D862-B408-31FE-F7B9-942E44490766}"/>
              </a:ext>
            </a:extLst>
          </p:cNvPr>
          <p:cNvSpPr txBox="1">
            <a:spLocks/>
          </p:cNvSpPr>
          <p:nvPr/>
        </p:nvSpPr>
        <p:spPr>
          <a:xfrm>
            <a:off x="7496416" y="65771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800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7664E68A-58AB-E490-935B-5F63BF7C78B2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tx1"/>
                </a:solidFill>
                <a:latin typeface="Arial"/>
                <a:cs typeface="Arial"/>
              </a:rPr>
              <a:t>Quantitative Methods </a:t>
            </a:r>
            <a:endParaRPr lang="en-US" sz="3600">
              <a:solidFill>
                <a:schemeClr val="tx1"/>
              </a:solidFill>
            </a:endParaRPr>
          </a:p>
          <a:p>
            <a:pPr algn="ctr"/>
            <a:r>
              <a:rPr lang="en-GB" sz="1600" b="1" i="1">
                <a:solidFill>
                  <a:schemeClr val="tx1"/>
                </a:solidFill>
                <a:latin typeface="Arial"/>
                <a:cs typeface="Arial"/>
              </a:rPr>
              <a:t>Changes in Child and Adolescent Mindfulness Measure (CAMM) </a:t>
            </a:r>
            <a:endParaRPr lang="en-GB" sz="16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 </a:t>
            </a:r>
            <a:endParaRPr lang="en-GB" sz="2400">
              <a:solidFill>
                <a:schemeClr val="tx1"/>
              </a:solidFill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EC66435-B2C5-4B7F-228E-D94BDF4C4622}"/>
              </a:ext>
            </a:extLst>
          </p:cNvPr>
          <p:cNvSpPr/>
          <p:nvPr/>
        </p:nvSpPr>
        <p:spPr>
          <a:xfrm>
            <a:off x="52174" y="5679775"/>
            <a:ext cx="4970728" cy="100123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2A0ED9E-628C-536C-1971-9CD2E8B11F53}"/>
              </a:ext>
            </a:extLst>
          </p:cNvPr>
          <p:cNvSpPr/>
          <p:nvPr/>
        </p:nvSpPr>
        <p:spPr>
          <a:xfrm>
            <a:off x="148987" y="1718604"/>
            <a:ext cx="4456812" cy="3756833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Cronbach's alpha = .80 </a:t>
            </a:r>
            <a:endParaRPr lang="en-US" sz="24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(Greco et al., 2011)</a:t>
            </a:r>
          </a:p>
          <a:p>
            <a:pPr algn="ctr"/>
            <a:endParaRPr lang="en-GB" sz="24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non-clinical mean  =  24.76,</a:t>
            </a:r>
            <a:endParaRPr lang="en-GB" sz="24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standard deviation = 7.90</a:t>
            </a:r>
            <a:endParaRPr lang="en-GB" sz="2400">
              <a:solidFill>
                <a:schemeClr val="tx1"/>
              </a:solidFill>
            </a:endParaRP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(Bachmann et al., 2021)</a:t>
            </a:r>
            <a:endParaRPr lang="en-GB" sz="2400">
              <a:solidFill>
                <a:schemeClr val="tx1"/>
              </a:solidFill>
            </a:endParaRPr>
          </a:p>
          <a:p>
            <a:pPr algn="ctr"/>
            <a:endParaRPr lang="en-GB"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3A5E799-C1C2-4C1F-A859-EC4C3D8AFC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845" y="1560770"/>
            <a:ext cx="7187611" cy="4099737"/>
          </a:xfrm>
          <a:prstGeom prst="rect">
            <a:avLst/>
          </a:prstGeom>
        </p:spPr>
      </p:pic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C3072087-66A1-2730-F6EF-C348E660D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849148"/>
              </p:ext>
            </p:extLst>
          </p:nvPr>
        </p:nvGraphicFramePr>
        <p:xfrm>
          <a:off x="97465" y="5697279"/>
          <a:ext cx="4877386" cy="11582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33707">
                  <a:extLst>
                    <a:ext uri="{9D8B030D-6E8A-4147-A177-3AD203B41FA5}">
                      <a16:colId xmlns:a16="http://schemas.microsoft.com/office/drawing/2014/main" val="2033147209"/>
                    </a:ext>
                  </a:extLst>
                </a:gridCol>
                <a:gridCol w="1247893">
                  <a:extLst>
                    <a:ext uri="{9D8B030D-6E8A-4147-A177-3AD203B41FA5}">
                      <a16:colId xmlns:a16="http://schemas.microsoft.com/office/drawing/2014/main" val="2571568988"/>
                    </a:ext>
                  </a:extLst>
                </a:gridCol>
                <a:gridCol w="1247893">
                  <a:extLst>
                    <a:ext uri="{9D8B030D-6E8A-4147-A177-3AD203B41FA5}">
                      <a16:colId xmlns:a16="http://schemas.microsoft.com/office/drawing/2014/main" val="1471685595"/>
                    </a:ext>
                  </a:extLst>
                </a:gridCol>
                <a:gridCol w="1247893">
                  <a:extLst>
                    <a:ext uri="{9D8B030D-6E8A-4147-A177-3AD203B41FA5}">
                      <a16:colId xmlns:a16="http://schemas.microsoft.com/office/drawing/2014/main" val="3124033475"/>
                    </a:ext>
                  </a:extLst>
                </a:gridCol>
              </a:tblGrid>
              <a:tr h="250272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/>
                        </a:rPr>
                        <a:t>CAMM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/>
                        </a:rPr>
                        <a:t>Participant 1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/>
                        </a:rPr>
                        <a:t>Participant 2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/>
                        </a:rPr>
                        <a:t>Participant 3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5083103"/>
                  </a:ext>
                </a:extLst>
              </a:tr>
              <a:tr h="446914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/>
                        </a:rPr>
                        <a:t>Reliable Change (RCI)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>
                          <a:effectLst/>
                          <a:latin typeface="Arial"/>
                        </a:rPr>
                        <a:t>-2.8* </a:t>
                      </a:r>
                    </a:p>
                    <a:p>
                      <a:pPr algn="ctr" rtl="0" fontAlgn="base"/>
                      <a:endParaRPr lang="en-GB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>
                          <a:effectLst/>
                          <a:latin typeface="Arial"/>
                        </a:rPr>
                        <a:t>-4.0* </a:t>
                      </a: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>
                          <a:effectLst/>
                          <a:latin typeface="Arial"/>
                        </a:rPr>
                        <a:t>-0.40 </a:t>
                      </a: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114059"/>
                  </a:ext>
                </a:extLst>
              </a:tr>
              <a:tr h="250272">
                <a:tc gridSpan="4"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/>
                        </a:rPr>
                        <a:t>∗</a:t>
                      </a:r>
                      <a:r>
                        <a:rPr lang="en-GB" sz="1200" b="1">
                          <a:effectLst/>
                          <a:latin typeface="Arial"/>
                        </a:rPr>
                        <a:t>Reliable change, according to Jacobson and Truax (1991).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42760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0026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6BDA3-3183-DA54-3774-DD47DC820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8BDE1-2359-4B68-9DC1-21D4AC6CFA68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8E8FA-D5DB-057B-5CDC-149A41703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7664E68A-58AB-E490-935B-5F63BF7C78B2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Quantitative Methods  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9106AF9-D2F0-56F3-FC95-3AA04FCBAE73}"/>
              </a:ext>
            </a:extLst>
          </p:cNvPr>
          <p:cNvSpPr/>
          <p:nvPr/>
        </p:nvSpPr>
        <p:spPr>
          <a:xfrm>
            <a:off x="1688851" y="1168815"/>
            <a:ext cx="10499646" cy="389858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i="1">
                <a:solidFill>
                  <a:schemeClr val="tx1"/>
                </a:solidFill>
                <a:latin typeface="Arial"/>
                <a:cs typeface="Arial"/>
              </a:rPr>
              <a:t>Changes in Acceptance and Fusion Questionnaire for Youth (AFQ-Y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)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EC66435-B2C5-4B7F-228E-D94BDF4C4622}"/>
              </a:ext>
            </a:extLst>
          </p:cNvPr>
          <p:cNvSpPr/>
          <p:nvPr/>
        </p:nvSpPr>
        <p:spPr>
          <a:xfrm>
            <a:off x="16734" y="5094984"/>
            <a:ext cx="4988447" cy="151514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2A0ED9E-628C-536C-1971-9CD2E8B11F53}"/>
              </a:ext>
            </a:extLst>
          </p:cNvPr>
          <p:cNvSpPr/>
          <p:nvPr/>
        </p:nvSpPr>
        <p:spPr>
          <a:xfrm>
            <a:off x="290754" y="1904674"/>
            <a:ext cx="4439092" cy="3056857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Cronbach's alpha =.90 </a:t>
            </a:r>
            <a:endParaRPr lang="en-US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(Greco et al., 2008)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non-clinical mean  =  23.55</a:t>
            </a:r>
            <a:endParaRPr lang="en-GB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standard deviation = 14.99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(Bachmann et al., 2021)</a:t>
            </a:r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EC66435-B2C5-4B7F-228E-D94BDF4C4622}"/>
              </a:ext>
            </a:extLst>
          </p:cNvPr>
          <p:cNvSpPr/>
          <p:nvPr/>
        </p:nvSpPr>
        <p:spPr>
          <a:xfrm>
            <a:off x="13821337" y="11412496"/>
            <a:ext cx="4970728" cy="100123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EC66435-B2C5-4B7F-228E-D94BDF4C4622}"/>
              </a:ext>
            </a:extLst>
          </p:cNvPr>
          <p:cNvSpPr/>
          <p:nvPr/>
        </p:nvSpPr>
        <p:spPr>
          <a:xfrm>
            <a:off x="13963104" y="11554263"/>
            <a:ext cx="4970728" cy="100123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3" name="Picture 22" descr="A graph of performance and performance&#10;&#10;Description automatically generated">
            <a:extLst>
              <a:ext uri="{FF2B5EF4-FFF2-40B4-BE49-F238E27FC236}">
                <a16:creationId xmlns:a16="http://schemas.microsoft.com/office/drawing/2014/main" id="{635467DE-7926-0107-BD97-685A8E636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8566" y="1560770"/>
            <a:ext cx="7169891" cy="4064296"/>
          </a:xfrm>
          <a:prstGeom prst="rect">
            <a:avLst/>
          </a:prstGeom>
        </p:spPr>
      </p:pic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2013BC45-071F-7703-1565-682F42C89E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2734221"/>
              </p:ext>
            </p:extLst>
          </p:nvPr>
        </p:nvGraphicFramePr>
        <p:xfrm>
          <a:off x="62023" y="5245395"/>
          <a:ext cx="4896183" cy="121060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38077">
                  <a:extLst>
                    <a:ext uri="{9D8B030D-6E8A-4147-A177-3AD203B41FA5}">
                      <a16:colId xmlns:a16="http://schemas.microsoft.com/office/drawing/2014/main" val="2057078823"/>
                    </a:ext>
                  </a:extLst>
                </a:gridCol>
                <a:gridCol w="1252702">
                  <a:extLst>
                    <a:ext uri="{9D8B030D-6E8A-4147-A177-3AD203B41FA5}">
                      <a16:colId xmlns:a16="http://schemas.microsoft.com/office/drawing/2014/main" val="2140768905"/>
                    </a:ext>
                  </a:extLst>
                </a:gridCol>
                <a:gridCol w="1252702">
                  <a:extLst>
                    <a:ext uri="{9D8B030D-6E8A-4147-A177-3AD203B41FA5}">
                      <a16:colId xmlns:a16="http://schemas.microsoft.com/office/drawing/2014/main" val="2549068885"/>
                    </a:ext>
                  </a:extLst>
                </a:gridCol>
                <a:gridCol w="1252702">
                  <a:extLst>
                    <a:ext uri="{9D8B030D-6E8A-4147-A177-3AD203B41FA5}">
                      <a16:colId xmlns:a16="http://schemas.microsoft.com/office/drawing/2014/main" val="341342856"/>
                    </a:ext>
                  </a:extLst>
                </a:gridCol>
              </a:tblGrid>
              <a:tr h="336278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/>
                        </a:rPr>
                        <a:t>AFQ-Y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/>
                        </a:rPr>
                        <a:t>Participant 1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/>
                        </a:rPr>
                        <a:t>Participant 2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1">
                          <a:effectLst/>
                          <a:latin typeface="Arial"/>
                        </a:rPr>
                        <a:t>Participant 3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3478780"/>
                  </a:ext>
                </a:extLst>
              </a:tr>
              <a:tr h="560464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/>
                        </a:rPr>
                        <a:t>Reliable Change (RCI)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  <a:latin typeface="Arial"/>
                        </a:rPr>
                        <a:t>-1.38 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>
                          <a:effectLst/>
                          <a:latin typeface="Arial"/>
                        </a:rPr>
                        <a:t>-3.45* </a:t>
                      </a: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  <a:latin typeface="Arial"/>
                        </a:rPr>
                        <a:t>1.38 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5028472"/>
                  </a:ext>
                </a:extLst>
              </a:tr>
              <a:tr h="313860">
                <a:tc gridSpan="4"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  <a:latin typeface="Arial"/>
                        </a:rPr>
                        <a:t>∗</a:t>
                      </a:r>
                      <a:r>
                        <a:rPr lang="en-GB" sz="1200" b="1">
                          <a:effectLst/>
                          <a:latin typeface="Arial"/>
                        </a:rPr>
                        <a:t>Reliable change, according to Jacobson and Truax (1991).</a:t>
                      </a:r>
                      <a:r>
                        <a:rPr lang="en-GB" sz="1200"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38100" marR="38100" marT="38100" marB="3810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rgbClr val="76716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2857829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6822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F294C-AD09-65AF-4075-BB8C77AD3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591C3-50DA-4273-BD25-811E074C3BFA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F8D97-4C46-A892-E8D9-7048B3457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7DCB18A3-650C-4CF2-337D-54A92B38591A}"/>
              </a:ext>
            </a:extLst>
          </p:cNvPr>
          <p:cNvSpPr txBox="1">
            <a:spLocks/>
          </p:cNvSpPr>
          <p:nvPr/>
        </p:nvSpPr>
        <p:spPr>
          <a:xfrm>
            <a:off x="7496416" y="65771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800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28" name="Speech Bubble: Rectangle 27">
            <a:extLst>
              <a:ext uri="{FF2B5EF4-FFF2-40B4-BE49-F238E27FC236}">
                <a16:creationId xmlns:a16="http://schemas.microsoft.com/office/drawing/2014/main" id="{B630DAD1-9A73-6518-DE45-391D51345DE7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Quantitative Methods </a:t>
            </a:r>
            <a:br>
              <a:rPr lang="en-GB" sz="4400" b="1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400" b="1" i="1">
                <a:solidFill>
                  <a:schemeClr val="tx1"/>
                </a:solidFill>
                <a:latin typeface="Arial"/>
                <a:cs typeface="Arial"/>
              </a:rPr>
              <a:t>Changes in Children’s Psychological Flexibility Questionnaire (CPFQ) 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 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DA76C61F-1DF5-43EB-C8E8-0893726DC2DB}"/>
              </a:ext>
            </a:extLst>
          </p:cNvPr>
          <p:cNvSpPr/>
          <p:nvPr/>
        </p:nvSpPr>
        <p:spPr>
          <a:xfrm>
            <a:off x="148987" y="1718604"/>
            <a:ext cx="4456812" cy="4882112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non-clinical mean  =  57.07</a:t>
            </a:r>
            <a:endParaRPr lang="en-GB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standard deviation =9.16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(Bachmann et al., 2021)</a:t>
            </a:r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34CB4D4A-D589-E52D-1BC1-FA76CC925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567" y="2083538"/>
            <a:ext cx="7550889" cy="414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5018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222C3-BF89-FF9F-3428-954A1CDC5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93B18-CC29-4155-8ECD-58B2249829ED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0BB6EA-3B35-FE94-2DAD-3B5F8B748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D2EBD-5628-3DDD-41D1-748806C6D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23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A8CC49-8016-88AE-49A3-06140EB2EFE8}"/>
              </a:ext>
            </a:extLst>
          </p:cNvPr>
          <p:cNvSpPr txBox="1"/>
          <p:nvPr/>
        </p:nvSpPr>
        <p:spPr>
          <a:xfrm>
            <a:off x="1399923" y="1440382"/>
            <a:ext cx="8906632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,Sans-Serif"/>
              <a:buChar char="•"/>
            </a:pPr>
            <a:r>
              <a:rPr lang="en-GB" sz="2200" b="1">
                <a:latin typeface="Arial"/>
                <a:cs typeface="Arial"/>
              </a:rPr>
              <a:t>Reduced MPA levels and improvements in psychological flexibility in students 1 &amp; 2 ✅</a:t>
            </a:r>
            <a:r>
              <a:rPr lang="en-GB" sz="2200">
                <a:latin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200" b="1">
                <a:latin typeface="Arial"/>
                <a:cs typeface="Arial"/>
              </a:rPr>
              <a:t>But not in 3 ❌</a:t>
            </a:r>
            <a:r>
              <a:rPr lang="en-US" sz="2200">
                <a:latin typeface="Arial"/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200" b="1">
                <a:latin typeface="Arial"/>
                <a:cs typeface="Arial"/>
              </a:rPr>
              <a:t>Improvements in mindfulness in students 1 &amp; 2 ✅</a:t>
            </a:r>
            <a:r>
              <a:rPr lang="en-GB" sz="2200">
                <a:latin typeface="Arial"/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200" b="1">
                <a:latin typeface="Arial"/>
                <a:cs typeface="Arial"/>
              </a:rPr>
              <a:t>But not in 3 ❌ </a:t>
            </a:r>
            <a:r>
              <a:rPr lang="en-GB" sz="2200">
                <a:latin typeface="Arial"/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200" b="1">
                <a:latin typeface="Arial"/>
                <a:cs typeface="Arial"/>
              </a:rPr>
              <a:t>Improvements in acceptance and </a:t>
            </a:r>
            <a:r>
              <a:rPr lang="en-GB" sz="2200" b="1" err="1">
                <a:latin typeface="Arial"/>
                <a:cs typeface="Arial"/>
              </a:rPr>
              <a:t>defusion</a:t>
            </a:r>
            <a:r>
              <a:rPr lang="en-GB" sz="2200" b="1">
                <a:latin typeface="Arial"/>
                <a:cs typeface="Arial"/>
              </a:rPr>
              <a:t> in Student 2 ✅</a:t>
            </a:r>
            <a:r>
              <a:rPr lang="en-GB" sz="2200">
                <a:latin typeface="Arial"/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200" b="1">
                <a:latin typeface="Arial"/>
                <a:cs typeface="Arial"/>
              </a:rPr>
              <a:t>But not in 1 &amp; 3 ❌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931CEA3D-57CA-007F-1315-F96F5981257B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b="1">
                <a:solidFill>
                  <a:schemeClr val="tx1"/>
                </a:solidFill>
                <a:latin typeface="Arial"/>
                <a:cs typeface="Arial"/>
              </a:rPr>
              <a:t>Quantitative Discussion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 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1597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57A54-BC5E-C22C-D5FA-F7E0E05BC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6DF27-EB73-4717-BB98-72B57EB16ADC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BA575-CB70-C982-A105-3D60D22E0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1397AAF8-525B-4D40-A85D-66F2401AB8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297403"/>
              </p:ext>
            </p:extLst>
          </p:nvPr>
        </p:nvGraphicFramePr>
        <p:xfrm>
          <a:off x="0" y="1497418"/>
          <a:ext cx="6720019" cy="1371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33520">
                  <a:extLst>
                    <a:ext uri="{9D8B030D-6E8A-4147-A177-3AD203B41FA5}">
                      <a16:colId xmlns:a16="http://schemas.microsoft.com/office/drawing/2014/main" val="2092556692"/>
                    </a:ext>
                  </a:extLst>
                </a:gridCol>
                <a:gridCol w="822832">
                  <a:extLst>
                    <a:ext uri="{9D8B030D-6E8A-4147-A177-3AD203B41FA5}">
                      <a16:colId xmlns:a16="http://schemas.microsoft.com/office/drawing/2014/main" val="54119534"/>
                    </a:ext>
                  </a:extLst>
                </a:gridCol>
                <a:gridCol w="822832">
                  <a:extLst>
                    <a:ext uri="{9D8B030D-6E8A-4147-A177-3AD203B41FA5}">
                      <a16:colId xmlns:a16="http://schemas.microsoft.com/office/drawing/2014/main" val="1442302644"/>
                    </a:ext>
                  </a:extLst>
                </a:gridCol>
                <a:gridCol w="822832">
                  <a:extLst>
                    <a:ext uri="{9D8B030D-6E8A-4147-A177-3AD203B41FA5}">
                      <a16:colId xmlns:a16="http://schemas.microsoft.com/office/drawing/2014/main" val="750920530"/>
                    </a:ext>
                  </a:extLst>
                </a:gridCol>
                <a:gridCol w="822832">
                  <a:extLst>
                    <a:ext uri="{9D8B030D-6E8A-4147-A177-3AD203B41FA5}">
                      <a16:colId xmlns:a16="http://schemas.microsoft.com/office/drawing/2014/main" val="76268304"/>
                    </a:ext>
                  </a:extLst>
                </a:gridCol>
                <a:gridCol w="822832">
                  <a:extLst>
                    <a:ext uri="{9D8B030D-6E8A-4147-A177-3AD203B41FA5}">
                      <a16:colId xmlns:a16="http://schemas.microsoft.com/office/drawing/2014/main" val="2008886254"/>
                    </a:ext>
                  </a:extLst>
                </a:gridCol>
                <a:gridCol w="1772339">
                  <a:extLst>
                    <a:ext uri="{9D8B030D-6E8A-4147-A177-3AD203B41FA5}">
                      <a16:colId xmlns:a16="http://schemas.microsoft.com/office/drawing/2014/main" val="3622155455"/>
                    </a:ext>
                  </a:extLst>
                </a:gridCol>
              </a:tblGrid>
              <a:tr h="256202">
                <a:tc rowSpan="3"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Student 1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latin typeface="Arial"/>
                        </a:rPr>
                        <a:t>ABRSM Scores (0 – 10)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>
                        <a:effectLst/>
                        <a:latin typeface="Arial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4612447"/>
                  </a:ext>
                </a:extLst>
              </a:tr>
              <a:tr h="25620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3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>
                        <a:effectLst/>
                        <a:highlight>
                          <a:srgbClr val="F2F2F2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314309"/>
                  </a:ext>
                </a:extLst>
              </a:tr>
              <a:tr h="25620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  <a:endParaRPr lang="en-US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>
                      <a:solidFill>
                        <a:srgbClr val="000000"/>
                      </a:solidFill>
                    </a:lnT>
                    <a:lnB w="9524">
                      <a:solidFill>
                        <a:srgbClr val="000000"/>
                      </a:solidFill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735299"/>
                  </a:ext>
                </a:extLst>
              </a:tr>
              <a:tr h="256202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TOTAL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40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45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40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45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23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28</a:t>
                      </a:r>
                      <a:endParaRPr lang="en-US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>
                      <a:solidFill>
                        <a:srgbClr val="000000"/>
                      </a:solidFill>
                    </a:lnT>
                    <a:lnB w="9524">
                      <a:solidFill>
                        <a:srgbClr val="000000"/>
                      </a:solidFill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4748173"/>
                  </a:ext>
                </a:extLst>
              </a:tr>
              <a:tr h="256202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MEAN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6.6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7.5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6.6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7.5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3.8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4.6</a:t>
                      </a:r>
                      <a:endParaRPr lang="en-US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>
                      <a:solidFill>
                        <a:srgbClr val="000000"/>
                      </a:solidFill>
                    </a:lnT>
                    <a:lnB w="9524">
                      <a:solidFill>
                        <a:srgbClr val="000000"/>
                      </a:solidFill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7015330"/>
                  </a:ext>
                </a:extLst>
              </a:tr>
            </a:tbl>
          </a:graphicData>
        </a:graphic>
      </p:graphicFrame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AFBC688-82C0-C091-0928-827D39FBF1E8}"/>
              </a:ext>
            </a:extLst>
          </p:cNvPr>
          <p:cNvSpPr/>
          <p:nvPr/>
        </p:nvSpPr>
        <p:spPr>
          <a:xfrm>
            <a:off x="7016727" y="1660844"/>
            <a:ext cx="2720161" cy="10293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value of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 t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= 4.55 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value of 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p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= .00174 </a:t>
            </a:r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2800" b="1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945D0B38-8604-D3D0-2583-66FC634353E9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Statistical Analysis of Judges Scores </a:t>
            </a:r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</a:p>
          <a:p>
            <a:pPr algn="ctr"/>
            <a:endParaRPr lang="en-GB" sz="3200" b="1">
              <a:solidFill>
                <a:schemeClr val="tx1"/>
              </a:solidFill>
              <a:latin typeface="Arial"/>
              <a:cs typeface="Arial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E8310D2-53A1-21B1-6360-34C07D9127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210817"/>
              </p:ext>
            </p:extLst>
          </p:nvPr>
        </p:nvGraphicFramePr>
        <p:xfrm>
          <a:off x="896" y="3430393"/>
          <a:ext cx="6588088" cy="139490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08149">
                  <a:extLst>
                    <a:ext uri="{9D8B030D-6E8A-4147-A177-3AD203B41FA5}">
                      <a16:colId xmlns:a16="http://schemas.microsoft.com/office/drawing/2014/main" val="2414890604"/>
                    </a:ext>
                  </a:extLst>
                </a:gridCol>
                <a:gridCol w="995225">
                  <a:extLst>
                    <a:ext uri="{9D8B030D-6E8A-4147-A177-3AD203B41FA5}">
                      <a16:colId xmlns:a16="http://schemas.microsoft.com/office/drawing/2014/main" val="1078965010"/>
                    </a:ext>
                  </a:extLst>
                </a:gridCol>
                <a:gridCol w="1008149">
                  <a:extLst>
                    <a:ext uri="{9D8B030D-6E8A-4147-A177-3AD203B41FA5}">
                      <a16:colId xmlns:a16="http://schemas.microsoft.com/office/drawing/2014/main" val="1836445602"/>
                    </a:ext>
                  </a:extLst>
                </a:gridCol>
                <a:gridCol w="1008149">
                  <a:extLst>
                    <a:ext uri="{9D8B030D-6E8A-4147-A177-3AD203B41FA5}">
                      <a16:colId xmlns:a16="http://schemas.microsoft.com/office/drawing/2014/main" val="206195701"/>
                    </a:ext>
                  </a:extLst>
                </a:gridCol>
                <a:gridCol w="995225">
                  <a:extLst>
                    <a:ext uri="{9D8B030D-6E8A-4147-A177-3AD203B41FA5}">
                      <a16:colId xmlns:a16="http://schemas.microsoft.com/office/drawing/2014/main" val="3439175527"/>
                    </a:ext>
                  </a:extLst>
                </a:gridCol>
                <a:gridCol w="995225">
                  <a:extLst>
                    <a:ext uri="{9D8B030D-6E8A-4147-A177-3AD203B41FA5}">
                      <a16:colId xmlns:a16="http://schemas.microsoft.com/office/drawing/2014/main" val="2367228328"/>
                    </a:ext>
                  </a:extLst>
                </a:gridCol>
                <a:gridCol w="577966">
                  <a:extLst>
                    <a:ext uri="{9D8B030D-6E8A-4147-A177-3AD203B41FA5}">
                      <a16:colId xmlns:a16="http://schemas.microsoft.com/office/drawing/2014/main" val="914251129"/>
                    </a:ext>
                  </a:extLst>
                </a:gridCol>
              </a:tblGrid>
              <a:tr h="278981">
                <a:tc rowSpan="3">
                  <a:txBody>
                    <a:bodyPr/>
                    <a:lstStyle/>
                    <a:p>
                      <a:pPr algn="ctr"/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Student 2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latin typeface="Arial"/>
                        </a:rPr>
                        <a:t>ABRSM Scores (0 – 10)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108961"/>
                  </a:ext>
                </a:extLst>
              </a:tr>
              <a:tr h="27898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3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2260429"/>
                  </a:ext>
                </a:extLst>
              </a:tr>
              <a:tr h="27898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9731882"/>
                  </a:ext>
                </a:extLst>
              </a:tr>
              <a:tr h="278981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TOTAL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43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54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39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51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22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29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112534"/>
                  </a:ext>
                </a:extLst>
              </a:tr>
              <a:tr h="278981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MEAN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7.16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8.8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6.5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8.5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3.6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4.8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441367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1C3E2CB-8422-D8CE-D778-606261149E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5814310"/>
              </p:ext>
            </p:extLst>
          </p:nvPr>
        </p:nvGraphicFramePr>
        <p:xfrm>
          <a:off x="896" y="5202685"/>
          <a:ext cx="6541263" cy="139490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22814">
                  <a:extLst>
                    <a:ext uri="{9D8B030D-6E8A-4147-A177-3AD203B41FA5}">
                      <a16:colId xmlns:a16="http://schemas.microsoft.com/office/drawing/2014/main" val="2414890604"/>
                    </a:ext>
                  </a:extLst>
                </a:gridCol>
                <a:gridCol w="910982">
                  <a:extLst>
                    <a:ext uri="{9D8B030D-6E8A-4147-A177-3AD203B41FA5}">
                      <a16:colId xmlns:a16="http://schemas.microsoft.com/office/drawing/2014/main" val="1078965010"/>
                    </a:ext>
                  </a:extLst>
                </a:gridCol>
                <a:gridCol w="922814">
                  <a:extLst>
                    <a:ext uri="{9D8B030D-6E8A-4147-A177-3AD203B41FA5}">
                      <a16:colId xmlns:a16="http://schemas.microsoft.com/office/drawing/2014/main" val="1836445602"/>
                    </a:ext>
                  </a:extLst>
                </a:gridCol>
                <a:gridCol w="922814">
                  <a:extLst>
                    <a:ext uri="{9D8B030D-6E8A-4147-A177-3AD203B41FA5}">
                      <a16:colId xmlns:a16="http://schemas.microsoft.com/office/drawing/2014/main" val="206195701"/>
                    </a:ext>
                  </a:extLst>
                </a:gridCol>
                <a:gridCol w="910982">
                  <a:extLst>
                    <a:ext uri="{9D8B030D-6E8A-4147-A177-3AD203B41FA5}">
                      <a16:colId xmlns:a16="http://schemas.microsoft.com/office/drawing/2014/main" val="3439175527"/>
                    </a:ext>
                  </a:extLst>
                </a:gridCol>
                <a:gridCol w="910982">
                  <a:extLst>
                    <a:ext uri="{9D8B030D-6E8A-4147-A177-3AD203B41FA5}">
                      <a16:colId xmlns:a16="http://schemas.microsoft.com/office/drawing/2014/main" val="2367228328"/>
                    </a:ext>
                  </a:extLst>
                </a:gridCol>
                <a:gridCol w="1039875">
                  <a:extLst>
                    <a:ext uri="{9D8B030D-6E8A-4147-A177-3AD203B41FA5}">
                      <a16:colId xmlns:a16="http://schemas.microsoft.com/office/drawing/2014/main" val="914251129"/>
                    </a:ext>
                  </a:extLst>
                </a:gridCol>
              </a:tblGrid>
              <a:tr h="278981">
                <a:tc rowSpan="3">
                  <a:txBody>
                    <a:bodyPr/>
                    <a:lstStyle/>
                    <a:p>
                      <a:pPr algn="ctr"/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Student 2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latin typeface="Arial"/>
                        </a:rPr>
                        <a:t>ABRSM Scores (0 – 10)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108961"/>
                  </a:ext>
                </a:extLst>
              </a:tr>
              <a:tr h="27898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Judge 3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2260429"/>
                  </a:ext>
                </a:extLst>
              </a:tr>
              <a:tr h="27898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P2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9731882"/>
                  </a:ext>
                </a:extLst>
              </a:tr>
              <a:tr h="278981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TOTAL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43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54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39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51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22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F2F2F2"/>
                          </a:highlight>
                          <a:latin typeface="Helvetica Neue"/>
                        </a:rPr>
                        <a:t>29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112534"/>
                  </a:ext>
                </a:extLst>
              </a:tr>
              <a:tr h="278981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  <a:highlight>
                            <a:srgbClr val="CACACA"/>
                          </a:highlight>
                          <a:latin typeface="Helvetica Neue"/>
                        </a:rPr>
                        <a:t>MEAN</a:t>
                      </a:r>
                      <a:endParaRPr lang="en-GB">
                        <a:effectLst/>
                        <a:highlight>
                          <a:srgbClr val="CACACA"/>
                        </a:highlight>
                        <a:latin typeface="Helvetica Neue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7.16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8.8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6.5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8.5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3.6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ighlight>
                            <a:srgbClr val="EFEFEF"/>
                          </a:highlight>
                          <a:latin typeface="Helvetica Neue"/>
                        </a:rPr>
                        <a:t>4.8</a:t>
                      </a:r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4413679"/>
                  </a:ext>
                </a:extLst>
              </a:tr>
            </a:tbl>
          </a:graphicData>
        </a:graphic>
      </p:graphicFrame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E2CDF65-9669-73CC-BD6F-35327A6DC7D4}"/>
              </a:ext>
            </a:extLst>
          </p:cNvPr>
          <p:cNvSpPr/>
          <p:nvPr/>
        </p:nvSpPr>
        <p:spPr>
          <a:xfrm>
            <a:off x="6802701" y="3833412"/>
            <a:ext cx="2720161" cy="59265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value of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 t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= 4.55   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value of 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p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=</a:t>
            </a:r>
            <a:r>
              <a:rPr lang="en-GB" sz="1200">
                <a:solidFill>
                  <a:srgbClr val="000000"/>
                </a:solidFill>
                <a:latin typeface="Arial"/>
                <a:cs typeface="Arial"/>
              </a:rPr>
              <a:t>.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00014</a:t>
            </a:r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28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72EB1CC-39C3-BA44-58FD-D043942878C3}"/>
              </a:ext>
            </a:extLst>
          </p:cNvPr>
          <p:cNvSpPr/>
          <p:nvPr/>
        </p:nvSpPr>
        <p:spPr>
          <a:xfrm>
            <a:off x="6801850" y="5317293"/>
            <a:ext cx="2720161" cy="137177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value of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 t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= 5.53 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value of 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p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=..00002</a:t>
            </a:r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2800" b="1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8FDD394-CCBD-2F9B-32B0-4D9410988874}"/>
              </a:ext>
            </a:extLst>
          </p:cNvPr>
          <p:cNvSpPr/>
          <p:nvPr/>
        </p:nvSpPr>
        <p:spPr>
          <a:xfrm>
            <a:off x="10109007" y="2766486"/>
            <a:ext cx="1707518" cy="1823214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Significant Change </a:t>
            </a:r>
          </a:p>
        </p:txBody>
      </p:sp>
    </p:spTree>
    <p:extLst>
      <p:ext uri="{BB962C8B-B14F-4D97-AF65-F5344CB8AC3E}">
        <p14:creationId xmlns:p14="http://schemas.microsoft.com/office/powerpoint/2010/main" val="42802365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433AC-D15E-6EE9-BF9A-2810257B8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959C3-14F7-4E11-AEDA-C62A0BA21657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399F2-7407-30E1-B53C-B4A9758AC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E7CF1-9AC3-2CD5-BE04-3770142CE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25</a:t>
            </a:fld>
            <a:endParaRPr lang="en-US"/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AD64879A-1919-670E-6825-28DB4A397E62}"/>
              </a:ext>
            </a:extLst>
          </p:cNvPr>
          <p:cNvSpPr/>
          <p:nvPr/>
        </p:nvSpPr>
        <p:spPr>
          <a:xfrm>
            <a:off x="-55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b="1">
                <a:solidFill>
                  <a:schemeClr val="tx1"/>
                </a:solidFill>
                <a:latin typeface="Helvetica"/>
                <a:cs typeface="Helvetica"/>
              </a:rPr>
              <a:t>Quantitative Discussion</a:t>
            </a:r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 </a:t>
            </a:r>
            <a:r>
              <a:rPr lang="en-GB" sz="32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4AADF9B-E5FD-701D-F8AD-F42CA37A85DC}"/>
              </a:ext>
            </a:extLst>
          </p:cNvPr>
          <p:cNvSpPr/>
          <p:nvPr/>
        </p:nvSpPr>
        <p:spPr>
          <a:xfrm>
            <a:off x="1443650" y="2750322"/>
            <a:ext cx="9004972" cy="138588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2200" b="1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r>
              <a:rPr lang="en-GB" sz="2200" b="1">
                <a:solidFill>
                  <a:schemeClr val="bg1"/>
                </a:solidFill>
                <a:latin typeface="Arial"/>
                <a:cs typeface="Arial"/>
              </a:rPr>
              <a:t>Improvements in Performance Quality in ALL students ✅</a:t>
            </a:r>
          </a:p>
          <a:p>
            <a:pPr algn="ctr"/>
            <a:endParaRPr lang="en-GB" sz="2200" b="1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645751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8DC66-255C-7D35-2D6E-982C1D7FD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D2E8-F12A-45B0-8E91-B7F254C2E811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97062-A64F-220F-280A-EE2E98FB0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A15DB655-F136-C8CC-3828-B8E7E913C0BE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 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BD0298C-FE5B-0DBD-DD89-F84F76841080}"/>
              </a:ext>
            </a:extLst>
          </p:cNvPr>
          <p:cNvSpPr/>
          <p:nvPr/>
        </p:nvSpPr>
        <p:spPr>
          <a:xfrm>
            <a:off x="685975" y="1587008"/>
            <a:ext cx="6051696" cy="5015021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/>
              <a:t>Thematic Analysis:</a:t>
            </a:r>
            <a:endParaRPr lang="en-US" sz="3200"/>
          </a:p>
          <a:p>
            <a:pPr algn="ctr"/>
            <a:endParaRPr lang="en-GB" sz="3200" b="1"/>
          </a:p>
          <a:p>
            <a:pPr marL="285750" indent="-285750">
              <a:buFont typeface="Arial"/>
              <a:buChar char="•"/>
            </a:pPr>
            <a:r>
              <a:rPr lang="en-GB" sz="2200" b="1"/>
              <a:t>Coaching</a:t>
            </a:r>
          </a:p>
          <a:p>
            <a:pPr marL="285750" indent="-285750">
              <a:buFont typeface="Arial"/>
              <a:buChar char="•"/>
            </a:pPr>
            <a:endParaRPr lang="en-GB" sz="2200" b="1"/>
          </a:p>
          <a:p>
            <a:pPr marL="285750" indent="-285750">
              <a:buFont typeface="Arial"/>
              <a:buChar char="•"/>
            </a:pPr>
            <a:r>
              <a:rPr lang="en-GB" sz="2200" b="1"/>
              <a:t>MPA  (Pre and Post Intervention)</a:t>
            </a:r>
          </a:p>
          <a:p>
            <a:pPr marL="285750" indent="-285750">
              <a:buFont typeface="Arial"/>
              <a:buChar char="•"/>
            </a:pPr>
            <a:endParaRPr lang="en-GB" sz="2200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200" b="1">
                <a:ea typeface="+mn-lt"/>
                <a:cs typeface="+mn-lt"/>
              </a:rPr>
              <a:t>Psychological Flexibility / Inflexibility </a:t>
            </a:r>
          </a:p>
          <a:p>
            <a:pPr algn="ctr"/>
            <a:r>
              <a:rPr lang="en-GB" sz="2200" b="1">
                <a:ea typeface="+mn-lt"/>
                <a:cs typeface="+mn-lt"/>
              </a:rPr>
              <a:t>(Pre and Post Intervention)</a:t>
            </a:r>
            <a:endParaRPr lang="en-GB" sz="2200" b="1"/>
          </a:p>
          <a:p>
            <a:pPr marL="285750" indent="-285750">
              <a:buFont typeface="Arial"/>
              <a:buChar char="•"/>
            </a:pPr>
            <a:endParaRPr lang="en-GB" sz="2200" b="1"/>
          </a:p>
          <a:p>
            <a:pPr marL="285750" indent="-285750">
              <a:buFont typeface="Arial"/>
              <a:buChar char="•"/>
            </a:pPr>
            <a:r>
              <a:rPr lang="en-GB" sz="2200" b="1"/>
              <a:t>ACC Skills </a:t>
            </a:r>
          </a:p>
          <a:p>
            <a:pPr marL="285750" indent="-285750">
              <a:buFont typeface="Arial"/>
              <a:buChar char="•"/>
            </a:pPr>
            <a:endParaRPr lang="en-GB" sz="2200" b="1"/>
          </a:p>
          <a:p>
            <a:pPr marL="285750" indent="-285750">
              <a:buFont typeface="Arial"/>
              <a:buChar char="•"/>
            </a:pPr>
            <a:r>
              <a:rPr lang="en-GB" sz="2200" b="1"/>
              <a:t>Participant Learning Journey </a:t>
            </a:r>
          </a:p>
          <a:p>
            <a:pPr marL="285750" indent="-285750">
              <a:buFont typeface="Arial"/>
              <a:buChar char="•"/>
            </a:pPr>
            <a:endParaRPr lang="en-GB" sz="22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5A8A3E-1D39-494D-D298-210E673F7149}"/>
              </a:ext>
            </a:extLst>
          </p:cNvPr>
          <p:cNvSpPr txBox="1"/>
          <p:nvPr/>
        </p:nvSpPr>
        <p:spPr>
          <a:xfrm>
            <a:off x="7081285" y="1711842"/>
            <a:ext cx="4639338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Verbatim participant data was arranged by highlighting meaningful quotes to ensure accurate representation and a systematic and rigorous process.</a:t>
            </a:r>
            <a:endParaRPr lang="en-US"/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 Awareness of personal biases during the analysis process was considered 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r>
              <a:rPr lang="en-GB" sz="2000">
                <a:latin typeface="ArialMT"/>
                <a:cs typeface="Arial"/>
              </a:rPr>
              <a:t>carefully re-reading the transcripts, as content formed from human experience is often complex and multifaceted.</a:t>
            </a:r>
            <a:endParaRPr lang="en-US">
              <a:latin typeface="ArialMT"/>
              <a:cs typeface="Arial"/>
            </a:endParaRPr>
          </a:p>
          <a:p>
            <a:endParaRPr lang="en-GB" sz="2000">
              <a:latin typeface="ArialMT"/>
              <a:cs typeface="Arial"/>
            </a:endParaRPr>
          </a:p>
          <a:p>
            <a:r>
              <a:rPr lang="en-GB">
                <a:latin typeface="ArialMT"/>
                <a:cs typeface="Arial"/>
              </a:rPr>
              <a:t> </a:t>
            </a:r>
            <a:br>
              <a:rPr lang="en-GB">
                <a:latin typeface="ArialMT"/>
                <a:cs typeface="Arial"/>
              </a:rPr>
            </a:br>
            <a:r>
              <a:rPr lang="en-US" sz="2000">
                <a:latin typeface="Arial"/>
                <a:cs typeface="Arial"/>
              </a:rPr>
              <a:t>(Erlingsson &amp; </a:t>
            </a:r>
            <a:r>
              <a:rPr lang="en-US" sz="2000" err="1">
                <a:latin typeface="Arial"/>
                <a:cs typeface="Arial"/>
              </a:rPr>
              <a:t>Brysiewicz</a:t>
            </a:r>
            <a:r>
              <a:rPr lang="en-US" sz="2000">
                <a:latin typeface="Arial"/>
                <a:cs typeface="Arial"/>
              </a:rPr>
              <a:t>, 2017, </a:t>
            </a:r>
            <a:r>
              <a:rPr lang="en-GB" sz="2000">
                <a:latin typeface="ArialMT"/>
                <a:cs typeface="Arial"/>
              </a:rPr>
              <a:t>p. 93</a:t>
            </a:r>
            <a:r>
              <a:rPr lang="en-US" sz="2000">
                <a:latin typeface="Arial"/>
                <a:cs typeface="Arial"/>
              </a:rPr>
              <a:t>)</a:t>
            </a:r>
            <a:endParaRPr lang="en-US">
              <a:latin typeface="ArialM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16500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BFD115-5B3B-7A35-22CE-A58378B28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A16AB-99CB-45B0-9F5F-FD63D6970572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4C4FB1-8CB5-F469-D691-FAA0B12D3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184B-15EE-113D-81BB-E2A0B2241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92532" y="6673909"/>
            <a:ext cx="429768" cy="365125"/>
          </a:xfrm>
        </p:spPr>
        <p:txBody>
          <a:bodyPr/>
          <a:lstStyle/>
          <a:p>
            <a:fld id="{6E91CC32-6A6B-4E2E-BBA1-6864F305DA26}" type="slidenum">
              <a:rPr lang="en-US" dirty="0"/>
              <a:t>27</a:t>
            </a:fld>
            <a:endParaRPr lang="en-US"/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937A3E6B-A9C2-93AE-2621-AC3B397E91E0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Coaching 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CD1991B-F1E1-58CE-9DEA-9EFFED2A70C0}"/>
              </a:ext>
            </a:extLst>
          </p:cNvPr>
          <p:cNvSpPr/>
          <p:nvPr/>
        </p:nvSpPr>
        <p:spPr>
          <a:xfrm>
            <a:off x="34895" y="885170"/>
            <a:ext cx="4199860" cy="567069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Lundy Model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A1338431-0856-4EF5-F5AF-DA8AB65FBF2A}"/>
              </a:ext>
            </a:extLst>
          </p:cNvPr>
          <p:cNvSpPr/>
          <p:nvPr/>
        </p:nvSpPr>
        <p:spPr>
          <a:xfrm>
            <a:off x="167584" y="1658986"/>
            <a:ext cx="6290927" cy="4926418"/>
          </a:xfrm>
          <a:prstGeom prst="round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>
                <a:solidFill>
                  <a:srgbClr val="FFFFFF"/>
                </a:solidFill>
                <a:latin typeface="Neue Haas Grotesk Text Pro"/>
              </a:rPr>
              <a:t>Space</a:t>
            </a:r>
            <a:endParaRPr lang="en-GB" sz="2400">
              <a:solidFill>
                <a:srgbClr val="FFFFFF"/>
              </a:solidFill>
              <a:latin typeface="Neue Haas Grotesk Text Pro"/>
            </a:endParaRPr>
          </a:p>
          <a:p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A safe space creating a comfortable environment for young people to express their authentic view</a:t>
            </a:r>
            <a:endParaRPr lang="en-GB" sz="40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endParaRPr lang="en-GB" sz="24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Where:</a:t>
            </a:r>
          </a:p>
          <a:p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Zoom and in-person lessons</a:t>
            </a:r>
            <a:endParaRPr lang="en-GB">
              <a:solidFill>
                <a:schemeClr val="tx1"/>
              </a:solidFill>
            </a:endParaRPr>
          </a:p>
          <a:p>
            <a:endParaRPr lang="en-GB" sz="24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How:</a:t>
            </a:r>
          </a:p>
          <a:p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one-to-one tuition / interviews / written opportunities/ feedback forms (Kennan, Brady and Forkan, 2019).</a:t>
            </a:r>
            <a:endParaRPr lang="en-GB" sz="2400">
              <a:solidFill>
                <a:schemeClr val="tx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2D9C9D1-9B36-66D3-4792-43AAB1D4EDE2}"/>
              </a:ext>
            </a:extLst>
          </p:cNvPr>
          <p:cNvSpPr txBox="1"/>
          <p:nvPr/>
        </p:nvSpPr>
        <p:spPr>
          <a:xfrm>
            <a:off x="6624151" y="1299994"/>
            <a:ext cx="549956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 Human connection when working with challenging and vulnerable situations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C266A6E5-19C0-DC1A-296C-CD480FBDF6DF}"/>
              </a:ext>
            </a:extLst>
          </p:cNvPr>
          <p:cNvSpPr/>
          <p:nvPr/>
        </p:nvSpPr>
        <p:spPr>
          <a:xfrm>
            <a:off x="6893988" y="2415407"/>
            <a:ext cx="4998615" cy="1010204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</a:rPr>
              <a:t>"</a:t>
            </a:r>
            <a:r>
              <a:rPr lang="en-GB" sz="1600" baseline="0">
                <a:solidFill>
                  <a:schemeClr val="tx1"/>
                </a:solidFill>
                <a:latin typeface="Arial"/>
              </a:rPr>
              <a:t>I</a:t>
            </a:r>
            <a:r>
              <a:rPr lang="en-GB" sz="1600">
                <a:solidFill>
                  <a:schemeClr val="tx1"/>
                </a:solidFill>
                <a:latin typeface="Arial"/>
              </a:rPr>
              <a:t> think they did work online, but I definitely did prefer them in person. Like if I had the option, I </a:t>
            </a:r>
            <a:r>
              <a:rPr lang="en-GB" sz="1600" baseline="0">
                <a:solidFill>
                  <a:schemeClr val="tx1"/>
                </a:solidFill>
                <a:latin typeface="Arial"/>
              </a:rPr>
              <a:t>would probably not choose to do online again</a:t>
            </a:r>
            <a:r>
              <a:rPr lang="en-GB" sz="1600">
                <a:solidFill>
                  <a:schemeClr val="tx1"/>
                </a:solidFill>
                <a:latin typeface="Arial"/>
              </a:rPr>
              <a:t>"</a:t>
            </a:r>
            <a:endParaRPr lang="en-GB" sz="16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CE282AED-B986-C78E-6F4B-B1F0D2716ED3}"/>
              </a:ext>
            </a:extLst>
          </p:cNvPr>
          <p:cNvSpPr/>
          <p:nvPr/>
        </p:nvSpPr>
        <p:spPr>
          <a:xfrm>
            <a:off x="6876266" y="3670968"/>
            <a:ext cx="4998615" cy="1196273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"So obviously from technical issues, maybe, I think it is pretty, I don't really know if there is any major suggestions there could be, I think it </a:t>
            </a:r>
            <a:r>
              <a:rPr lang="en-GB" sz="1600">
                <a:solidFill>
                  <a:schemeClr val="tx1"/>
                </a:solidFill>
                <a:latin typeface="Arial"/>
              </a:rPr>
              <a:t>does just, it just can work on Zoom, </a:t>
            </a:r>
            <a:r>
              <a:rPr lang="en-GB" sz="1600" baseline="0">
                <a:solidFill>
                  <a:schemeClr val="tx1"/>
                </a:solidFill>
                <a:latin typeface="Arial"/>
              </a:rPr>
              <a:t>I would </a:t>
            </a:r>
            <a:r>
              <a:rPr lang="en-GB" sz="1600">
                <a:solidFill>
                  <a:schemeClr val="tx1"/>
                </a:solidFill>
                <a:latin typeface="Arial"/>
              </a:rPr>
              <a:t>say."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 sz="1600">
              <a:solidFill>
                <a:schemeClr val="tx1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EA14465-F1C4-7E49-1284-5DE033A58E11}"/>
              </a:ext>
            </a:extLst>
          </p:cNvPr>
          <p:cNvSpPr/>
          <p:nvPr/>
        </p:nvSpPr>
        <p:spPr>
          <a:xfrm>
            <a:off x="6902850" y="5079780"/>
            <a:ext cx="4972033" cy="1010204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"There's a lot more external noise because all </a:t>
            </a:r>
            <a:r>
              <a:rPr lang="en-GB" sz="1600" baseline="0">
                <a:solidFill>
                  <a:schemeClr val="tx1"/>
                </a:solidFill>
                <a:latin typeface="Arial"/>
              </a:rPr>
              <a:t>I </a:t>
            </a:r>
            <a:r>
              <a:rPr lang="en-GB" sz="1600">
                <a:solidFill>
                  <a:schemeClr val="tx1"/>
                </a:solidFill>
                <a:latin typeface="Arial"/>
              </a:rPr>
              <a:t>could focus on was traffic and my mom outside the door. It was a little harder </a:t>
            </a:r>
            <a:r>
              <a:rPr lang="en-GB" sz="1600" baseline="0">
                <a:solidFill>
                  <a:schemeClr val="tx1"/>
                </a:solidFill>
                <a:latin typeface="Arial"/>
              </a:rPr>
              <a:t>to </a:t>
            </a:r>
            <a:r>
              <a:rPr lang="en-GB" sz="1600">
                <a:solidFill>
                  <a:schemeClr val="tx1"/>
                </a:solidFill>
                <a:latin typeface="Arial"/>
              </a:rPr>
              <a:t>tap into that, but apart from that everything was fine"</a:t>
            </a:r>
            <a:endParaRPr lang="en-GB" sz="16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294595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4861A-F103-3519-496A-380D880BD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DED7C-E926-4B75-8814-BA9D3F9A623C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F94CE-8914-568E-AEB4-74C685B85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Speech Bubble: Rectangle 15">
            <a:extLst>
              <a:ext uri="{FF2B5EF4-FFF2-40B4-BE49-F238E27FC236}">
                <a16:creationId xmlns:a16="http://schemas.microsoft.com/office/drawing/2014/main" id="{284867F0-4F47-57F5-B2D5-AABB926AE17B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Coaching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FF77A18-B1F1-9DA5-2276-4DAD44897EBA}"/>
              </a:ext>
            </a:extLst>
          </p:cNvPr>
          <p:cNvSpPr/>
          <p:nvPr/>
        </p:nvSpPr>
        <p:spPr>
          <a:xfrm>
            <a:off x="-547" y="1009217"/>
            <a:ext cx="3934047" cy="434163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Lundy Model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E04E76C-B00B-E299-E8ED-2AF010F9D763}"/>
              </a:ext>
            </a:extLst>
          </p:cNvPr>
          <p:cNvSpPr/>
          <p:nvPr/>
        </p:nvSpPr>
        <p:spPr>
          <a:xfrm>
            <a:off x="34677" y="1712148"/>
            <a:ext cx="5608670" cy="5032743"/>
          </a:xfrm>
          <a:prstGeom prst="round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>
                <a:solidFill>
                  <a:srgbClr val="FFFFFF"/>
                </a:solidFill>
                <a:latin typeface="Neue Haas Grotesk Text Pro"/>
              </a:rPr>
              <a:t>Voice </a:t>
            </a: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The right to share their views (Lundy, 2007). </a:t>
            </a:r>
            <a:endParaRPr lang="en-GB" sz="32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Sharing information with young students is  important to support adolescents to express their views (Lansdown, 2009).</a:t>
            </a:r>
            <a:endParaRPr lang="en-GB" sz="20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br>
              <a:rPr lang="en-GB" sz="2000">
                <a:latin typeface="Arial"/>
                <a:cs typeface="Arial"/>
              </a:rPr>
            </a:br>
            <a:r>
              <a:rPr lang="en-GB" sz="2000">
                <a:solidFill>
                  <a:schemeClr val="tx1"/>
                </a:solidFill>
              </a:rPr>
              <a:t>How:</a:t>
            </a: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Open discussion about MPA to normalise performance anxiety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When:</a:t>
            </a: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Pre and post intervention interviews and in sessions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A4B993A-F0E4-FCE7-66D3-AF615D51C947}"/>
              </a:ext>
            </a:extLst>
          </p:cNvPr>
          <p:cNvSpPr/>
          <p:nvPr/>
        </p:nvSpPr>
        <p:spPr>
          <a:xfrm>
            <a:off x="6215126" y="3309714"/>
            <a:ext cx="5493485" cy="62908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Pre-and post-intervention </a:t>
            </a:r>
            <a:endParaRPr lang="en-US" sz="20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– MPA responses</a:t>
            </a:r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7121EC-2B1D-791B-3D66-50A05FCC1A41}"/>
              </a:ext>
            </a:extLst>
          </p:cNvPr>
          <p:cNvSpPr txBox="1"/>
          <p:nvPr/>
        </p:nvSpPr>
        <p:spPr>
          <a:xfrm>
            <a:off x="6516915" y="4223657"/>
            <a:ext cx="4891313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</a:rPr>
              <a:t>MPA is described to consist of the following three categories: mental, physiological, and behavioural (Burin and Osório, 2017; Nanako Irie et al., 2023).</a:t>
            </a:r>
            <a:r>
              <a:rPr lang="en-GB" sz="2400">
                <a:latin typeface="Arial"/>
                <a:cs typeface="Arial"/>
              </a:rPr>
              <a:t>​</a:t>
            </a:r>
            <a:br>
              <a:rPr lang="en-GB" sz="2000">
                <a:latin typeface="Arial"/>
                <a:cs typeface="Arial"/>
              </a:rPr>
            </a:br>
            <a:r>
              <a:rPr lang="en-GB" sz="1600">
                <a:latin typeface="Arial"/>
                <a:cs typeface="Arial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5809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BCE3A-7AAF-E018-58BC-996FF483D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99E4-5991-44CA-878A-D73BA82E8FB0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5579B-039E-C1BD-A364-96A80AABB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06E86-D690-0AB7-49E7-6E9895DEE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29</a:t>
            </a:fld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9EDA169-AAC6-D707-A53A-7696AB0ACDA3}"/>
              </a:ext>
            </a:extLst>
          </p:cNvPr>
          <p:cNvSpPr/>
          <p:nvPr/>
        </p:nvSpPr>
        <p:spPr>
          <a:xfrm>
            <a:off x="275223" y="1907736"/>
            <a:ext cx="3775870" cy="4527806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i="1">
                <a:solidFill>
                  <a:schemeClr val="tx1"/>
                </a:solidFill>
                <a:latin typeface="Arial"/>
                <a:cs typeface="Arial"/>
              </a:rPr>
              <a:t>Mental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responses</a:t>
            </a:r>
            <a:endParaRPr lang="en-US" sz="2400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US" sz="16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16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worry over their ability to independently perform a full song due to lack of previous experience , Increased anxiety around performing to an audience, "forgetting to breathe” </a:t>
            </a:r>
            <a:endParaRPr lang="en-GB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(Steptoe, 2001; Yoshie et al., 2008b, 2009c). </a:t>
            </a:r>
            <a:endParaRPr lang="en-GB" sz="140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31C4F28-7411-CF96-9D41-04AEAB6EFB8A}"/>
              </a:ext>
            </a:extLst>
          </p:cNvPr>
          <p:cNvSpPr/>
          <p:nvPr/>
        </p:nvSpPr>
        <p:spPr>
          <a:xfrm>
            <a:off x="4218127" y="1901499"/>
            <a:ext cx="3758150" cy="4518949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i="1">
                <a:solidFill>
                  <a:schemeClr val="tx1"/>
                </a:solidFill>
                <a:latin typeface="Arial"/>
              </a:rPr>
              <a:t>Physiological</a:t>
            </a:r>
            <a:r>
              <a:rPr lang="en-GB" sz="2400" b="1">
                <a:solidFill>
                  <a:schemeClr val="tx1"/>
                </a:solidFill>
                <a:latin typeface="Arial"/>
              </a:rPr>
              <a:t> </a:t>
            </a:r>
            <a:endParaRPr lang="en-GB" sz="24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</a:rPr>
              <a:t> Increased heart rate and perspiration, eye flickering,  experienced shaking; sweaty palms and tension in the body </a:t>
            </a:r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Salmon, 1990; Steptoe, 2001; Yoshie et al., 2008a, 2009a,b)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601D5D0-8BDD-DE76-980E-FB672666AEE9}"/>
              </a:ext>
            </a:extLst>
          </p:cNvPr>
          <p:cNvSpPr/>
          <p:nvPr/>
        </p:nvSpPr>
        <p:spPr>
          <a:xfrm>
            <a:off x="8116734" y="1907735"/>
            <a:ext cx="3722706" cy="4545527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i="1">
                <a:solidFill>
                  <a:schemeClr val="tx1"/>
                </a:solidFill>
                <a:latin typeface="Arial"/>
                <a:cs typeface="Arial"/>
              </a:rPr>
              <a:t>Behavioural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 sz="2400" b="1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‘urge to fidget”, rocking their body ,  tapping their fingers on their leg, clenching their hands and at times unable to move them and shaking </a:t>
            </a:r>
            <a:endParaRPr lang="en-GB" b="1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1400">
                <a:solidFill>
                  <a:schemeClr val="tx1"/>
                </a:solidFill>
                <a:latin typeface="Arial"/>
              </a:rPr>
              <a:t>(Steptoe, 2001; Yoshie et al., 2008a, 2009a,b; Burin and Osório, 2017;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US" sz="1400">
                <a:solidFill>
                  <a:schemeClr val="tx1"/>
                </a:solidFill>
                <a:latin typeface="Arial"/>
                <a:cs typeface="Arial"/>
              </a:rPr>
              <a:t>Kotani and Furuya., 2018.)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C31B5F3C-A08C-3E9E-9E06-FBEEA2C32C67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Pre intervention</a:t>
            </a:r>
            <a:r>
              <a:rPr lang="en-GB" sz="3600" b="1" baseline="0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 </a:t>
            </a:r>
            <a:r>
              <a:rPr lang="en-US" sz="3600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GB" sz="3600" b="1" baseline="0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– MPA responses</a:t>
            </a:r>
            <a:endParaRPr lang="en-GB" sz="3600" b="1">
              <a:solidFill>
                <a:schemeClr val="tx1"/>
              </a:solidFill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4081597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36EC5-815C-3CD3-EC54-6EC4F4C1F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66585-E2A9-4A7A-B04B-FA7D88083AF7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0AF039-9342-BB97-5AF8-40E1B918D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894A829B-B4F8-B238-E7E9-CE0515B5D1F1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Post - intervention</a:t>
            </a:r>
            <a:r>
              <a:rPr lang="en-GB" sz="3600" b="1" baseline="0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 </a:t>
            </a:r>
            <a:r>
              <a:rPr lang="en-US" sz="3600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GB" sz="3600" b="1" baseline="0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– MPA responses</a:t>
            </a:r>
            <a:endParaRPr lang="en-GB" sz="3600" b="1">
              <a:solidFill>
                <a:schemeClr val="tx1"/>
              </a:solidFill>
              <a:latin typeface="Helvetica"/>
              <a:cs typeface="Helvetica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CD1802B-8EA9-AD07-9C55-7CE9A749E310}"/>
              </a:ext>
            </a:extLst>
          </p:cNvPr>
          <p:cNvSpPr/>
          <p:nvPr/>
        </p:nvSpPr>
        <p:spPr>
          <a:xfrm>
            <a:off x="408131" y="1579899"/>
            <a:ext cx="4741661" cy="797553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A more relaxed atmosphere </a:t>
            </a:r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0D8AD8-A275-BC0A-E24E-3CA2A0133498}"/>
              </a:ext>
            </a:extLst>
          </p:cNvPr>
          <p:cNvSpPr/>
          <p:nvPr/>
        </p:nvSpPr>
        <p:spPr>
          <a:xfrm>
            <a:off x="7925959" y="3870820"/>
            <a:ext cx="2445488" cy="20467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WordVisi_MSFontService"/>
              </a:rPr>
              <a:t>"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more excited to do it than nervous" 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72BBA5-ADB2-FD70-45F5-64053FC733AA}"/>
              </a:ext>
            </a:extLst>
          </p:cNvPr>
          <p:cNvSpPr/>
          <p:nvPr/>
        </p:nvSpPr>
        <p:spPr>
          <a:xfrm>
            <a:off x="6384237" y="1389889"/>
            <a:ext cx="2445488" cy="20467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rgbClr val="172B4D"/>
                </a:solidFill>
                <a:latin typeface="Arial"/>
                <a:cs typeface="Arial"/>
              </a:rPr>
              <a:t>"quite excited, obviously, some nerves of like, if it's going to be alright or whatever, but yeah, definitely looking forward to it.”</a:t>
            </a:r>
            <a:r>
              <a:rPr lang="en-GB" sz="1200">
                <a:solidFill>
                  <a:srgbClr val="172B4D"/>
                </a:solidFill>
                <a:latin typeface="Arial"/>
                <a:cs typeface="Arial"/>
              </a:rPr>
              <a:t> </a:t>
            </a:r>
            <a:br>
              <a:rPr lang="en-GB" sz="1200">
                <a:solidFill>
                  <a:srgbClr val="172B4D"/>
                </a:solidFill>
                <a:latin typeface="Arial"/>
                <a:cs typeface="Arial"/>
              </a:rPr>
            </a:br>
            <a:endParaRPr lang="en-GB" sz="1200">
              <a:solidFill>
                <a:srgbClr val="172B4D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7F67C02-ED54-DFB0-B70C-8569E59032AA}"/>
              </a:ext>
            </a:extLst>
          </p:cNvPr>
          <p:cNvSpPr/>
          <p:nvPr/>
        </p:nvSpPr>
        <p:spPr>
          <a:xfrm>
            <a:off x="9370213" y="1381029"/>
            <a:ext cx="2445488" cy="20467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rgbClr val="172B4D"/>
                </a:solidFill>
                <a:latin typeface="Arial"/>
                <a:cs typeface="Arial"/>
              </a:rPr>
              <a:t>“I was actually quite nervous... obviously, we had musical theatre before. Like, that's all I could think about”. </a:t>
            </a:r>
            <a:br>
              <a:rPr lang="en-GB" sz="1400">
                <a:latin typeface="Arial"/>
                <a:cs typeface="Arial"/>
              </a:rPr>
            </a:br>
            <a:br>
              <a:rPr lang="en-GB" sz="1200">
                <a:solidFill>
                  <a:srgbClr val="172B4D"/>
                </a:solidFill>
                <a:latin typeface="Arial"/>
                <a:cs typeface="Arial"/>
              </a:rPr>
            </a:br>
            <a:endParaRPr lang="en-GB" sz="1200">
              <a:solidFill>
                <a:srgbClr val="172B4D"/>
              </a:solidFill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94CC19-F90A-6738-1DCD-DB83C53A5CC9}"/>
              </a:ext>
            </a:extLst>
          </p:cNvPr>
          <p:cNvSpPr txBox="1"/>
          <p:nvPr/>
        </p:nvSpPr>
        <p:spPr>
          <a:xfrm>
            <a:off x="4910470" y="4051005"/>
            <a:ext cx="42317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latin typeface="Arial"/>
                <a:cs typeface="Segoe UI"/>
              </a:rPr>
              <a:t>​</a:t>
            </a:r>
            <a:endParaRPr lang="en-US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2EEF1A9-5A65-CD56-B5BF-98EB4818C00C}"/>
              </a:ext>
            </a:extLst>
          </p:cNvPr>
          <p:cNvSpPr/>
          <p:nvPr/>
        </p:nvSpPr>
        <p:spPr>
          <a:xfrm>
            <a:off x="363827" y="2669734"/>
            <a:ext cx="5361894" cy="1027924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aseline="0">
                <a:solidFill>
                  <a:srgbClr val="FFFFFF"/>
                </a:solidFill>
                <a:latin typeface="Arial"/>
              </a:rPr>
              <a:t>Increased preparation and familiarity reduced nerves</a:t>
            </a:r>
            <a:r>
              <a:rPr lang="en-GB" sz="2400">
                <a:solidFill>
                  <a:srgbClr val="FFFFFF"/>
                </a:solidFill>
                <a:latin typeface="Arial"/>
              </a:rPr>
              <a:t> -</a:t>
            </a:r>
            <a:r>
              <a:rPr lang="en-GB" sz="2400" baseline="0">
                <a:solidFill>
                  <a:srgbClr val="FFFFFF"/>
                </a:solidFill>
                <a:latin typeface="Arial"/>
              </a:rPr>
              <a:t> (</a:t>
            </a:r>
            <a:r>
              <a:rPr lang="en-GB" sz="2400">
                <a:solidFill>
                  <a:srgbClr val="FFFFFF"/>
                </a:solidFill>
                <a:latin typeface="Arial"/>
              </a:rPr>
              <a:t>Student 2 &amp; 3</a:t>
            </a:r>
            <a:r>
              <a:rPr lang="en-GB" sz="2400" baseline="0">
                <a:solidFill>
                  <a:srgbClr val="FFFFFF"/>
                </a:solidFill>
                <a:latin typeface="Arial"/>
              </a:rPr>
              <a:t>)​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AC9E7D2B-D4F3-498D-CEA4-7E2C2090EC9E}"/>
              </a:ext>
            </a:extLst>
          </p:cNvPr>
          <p:cNvSpPr/>
          <p:nvPr/>
        </p:nvSpPr>
        <p:spPr>
          <a:xfrm>
            <a:off x="390409" y="4025384"/>
            <a:ext cx="6434009" cy="1019063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rgbClr val="FFFFFF"/>
                </a:solidFill>
                <a:latin typeface="Arial"/>
              </a:rPr>
              <a:t>Acknowledged growth in their performance</a:t>
            </a:r>
            <a:r>
              <a:rPr lang="en-US" sz="2400">
                <a:solidFill>
                  <a:srgbClr val="FFFFFF"/>
                </a:solidFill>
                <a:latin typeface="Arial"/>
              </a:rPr>
              <a:t> </a:t>
            </a:r>
            <a:endParaRPr lang="en-GB" sz="2400">
              <a:solidFill>
                <a:srgbClr val="000000"/>
              </a:solidFill>
              <a:latin typeface="Arial"/>
            </a:endParaRPr>
          </a:p>
          <a:p>
            <a:pPr algn="ctr"/>
            <a:r>
              <a:rPr lang="en-GB" sz="2400">
                <a:solidFill>
                  <a:srgbClr val="FFFFFF"/>
                </a:solidFill>
                <a:latin typeface="Arial"/>
              </a:rPr>
              <a:t> -</a:t>
            </a:r>
            <a:r>
              <a:rPr lang="en-GB" sz="2400" baseline="0">
                <a:solidFill>
                  <a:srgbClr val="FFFFFF"/>
                </a:solidFill>
                <a:latin typeface="Arial"/>
              </a:rPr>
              <a:t> (</a:t>
            </a:r>
            <a:r>
              <a:rPr lang="en-GB" sz="2400">
                <a:solidFill>
                  <a:srgbClr val="FFFFFF"/>
                </a:solidFill>
                <a:latin typeface="Arial"/>
              </a:rPr>
              <a:t>Student 1 &amp; 2)</a:t>
            </a:r>
            <a:r>
              <a:rPr lang="en-GB" sz="2400" baseline="0">
                <a:solidFill>
                  <a:srgbClr val="FFFFFF"/>
                </a:solidFill>
                <a:latin typeface="Arial"/>
              </a:rPr>
              <a:t>​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73EBB9B-101B-4A10-9CF8-365E8024E9DA}"/>
              </a:ext>
            </a:extLst>
          </p:cNvPr>
          <p:cNvSpPr/>
          <p:nvPr/>
        </p:nvSpPr>
        <p:spPr>
          <a:xfrm>
            <a:off x="408130" y="5407616"/>
            <a:ext cx="6434009" cy="1019063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  <a:latin typeface="Arial"/>
              </a:rPr>
              <a:t>perfectionistic traits </a:t>
            </a:r>
            <a:r>
              <a:rPr lang="en-GB" sz="2400">
                <a:solidFill>
                  <a:srgbClr val="FFFFFF"/>
                </a:solidFill>
                <a:latin typeface="Arial"/>
              </a:rPr>
              <a:t> -</a:t>
            </a:r>
            <a:r>
              <a:rPr lang="en-GB" sz="2400" baseline="0">
                <a:solidFill>
                  <a:srgbClr val="FFFFFF"/>
                </a:solidFill>
                <a:latin typeface="Arial"/>
              </a:rPr>
              <a:t> (</a:t>
            </a:r>
            <a:r>
              <a:rPr lang="en-GB" sz="2400">
                <a:solidFill>
                  <a:srgbClr val="FFFFFF"/>
                </a:solidFill>
                <a:latin typeface="Arial"/>
              </a:rPr>
              <a:t>Student 3)</a:t>
            </a:r>
            <a:r>
              <a:rPr lang="en-GB" sz="2400" baseline="0">
                <a:solidFill>
                  <a:srgbClr val="FFFFFF"/>
                </a:solidFill>
                <a:latin typeface="Arial"/>
              </a:rPr>
              <a:t>​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104310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F0EBE-2303-29D2-1397-1389820AB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9865D-BE90-4F63-AD38-BEC1413BEBB5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F4EDE-3DBD-0649-EBAF-EE097A857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EC0C3-6435-4EAC-FABA-31F50609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31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4C6FEE7-9A52-9971-DB0E-57D77D0C8AF6}"/>
              </a:ext>
            </a:extLst>
          </p:cNvPr>
          <p:cNvSpPr txBox="1">
            <a:spLocks/>
          </p:cNvSpPr>
          <p:nvPr/>
        </p:nvSpPr>
        <p:spPr>
          <a:xfrm>
            <a:off x="7496416" y="65771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800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03C58B6E-F842-4CAB-FE32-6EE36A8F68F5}"/>
              </a:ext>
            </a:extLst>
          </p:cNvPr>
          <p:cNvSpPr/>
          <p:nvPr/>
        </p:nvSpPr>
        <p:spPr>
          <a:xfrm>
            <a:off x="3280" y="-3392"/>
            <a:ext cx="8222513" cy="602514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baseline="0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MPA </a:t>
            </a:r>
            <a:r>
              <a:rPr lang="en-GB" sz="3600" b="1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Awareness</a:t>
            </a:r>
            <a:endParaRPr lang="en-GB" sz="3600" b="1">
              <a:solidFill>
                <a:schemeClr val="tx1"/>
              </a:solidFill>
              <a:latin typeface="Helvetica"/>
              <a:cs typeface="Helvetica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2FA7FE-D282-1674-62BD-294750DA2C83}"/>
              </a:ext>
            </a:extLst>
          </p:cNvPr>
          <p:cNvSpPr txBox="1"/>
          <p:nvPr/>
        </p:nvSpPr>
        <p:spPr>
          <a:xfrm>
            <a:off x="863600" y="1386116"/>
            <a:ext cx="989148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Segoe UI"/>
              </a:rPr>
              <a:t>“</a:t>
            </a:r>
            <a:r>
              <a:rPr lang="en-GB" sz="2400" i="1">
                <a:latin typeface="Arial"/>
                <a:cs typeface="Segoe UI"/>
              </a:rPr>
              <a:t>I can use those past experiences when </a:t>
            </a:r>
            <a:r>
              <a:rPr lang="en-GB" sz="2400" i="1" err="1">
                <a:latin typeface="Arial"/>
                <a:cs typeface="Segoe UI"/>
              </a:rPr>
              <a:t>i</a:t>
            </a:r>
            <a:r>
              <a:rPr lang="en-GB" sz="2400" i="1">
                <a:latin typeface="Arial"/>
                <a:cs typeface="Segoe UI"/>
              </a:rPr>
              <a:t> felt more anxious and remember how I felt and what physical signs </a:t>
            </a:r>
            <a:r>
              <a:rPr lang="en-GB" sz="2400" i="1" err="1">
                <a:latin typeface="Arial"/>
                <a:cs typeface="Segoe UI"/>
              </a:rPr>
              <a:t>i</a:t>
            </a:r>
            <a:r>
              <a:rPr lang="en-GB" sz="2400" i="1">
                <a:latin typeface="Arial"/>
                <a:cs typeface="Segoe UI"/>
              </a:rPr>
              <a:t> had as well and see that in other people”</a:t>
            </a:r>
            <a:r>
              <a:rPr lang="en-GB" sz="2400">
                <a:latin typeface="Arial"/>
                <a:cs typeface="Segoe UI"/>
              </a:rPr>
              <a:t>  - Student 1 </a:t>
            </a:r>
            <a:endParaRPr lang="en-GB"/>
          </a:p>
          <a:p>
            <a:endParaRPr lang="en-GB" sz="2400">
              <a:latin typeface="Arial"/>
              <a:cs typeface="Segoe UI"/>
            </a:endParaRPr>
          </a:p>
          <a:p>
            <a:endParaRPr lang="en-GB" sz="2400">
              <a:latin typeface="Arial"/>
              <a:cs typeface="Segoe UI"/>
            </a:endParaRPr>
          </a:p>
          <a:p>
            <a:r>
              <a:rPr lang="en-GB" sz="2400">
                <a:latin typeface="Arial"/>
                <a:cs typeface="Segoe UI"/>
              </a:rPr>
              <a:t>“</a:t>
            </a:r>
            <a:r>
              <a:rPr lang="en-GB" sz="2400" i="1">
                <a:latin typeface="Arial"/>
                <a:cs typeface="Segoe UI"/>
              </a:rPr>
              <a:t>Well just all the signs </a:t>
            </a:r>
            <a:r>
              <a:rPr lang="en-GB" sz="2400" i="1" err="1">
                <a:latin typeface="Arial"/>
                <a:cs typeface="Segoe UI"/>
              </a:rPr>
              <a:t>i</a:t>
            </a:r>
            <a:r>
              <a:rPr lang="en-GB" sz="2400" i="1">
                <a:latin typeface="Arial"/>
                <a:cs typeface="Segoe UI"/>
              </a:rPr>
              <a:t> see in myself that </a:t>
            </a:r>
            <a:r>
              <a:rPr lang="en-GB" sz="2400" i="1" err="1">
                <a:latin typeface="Arial"/>
                <a:cs typeface="Segoe UI"/>
              </a:rPr>
              <a:t>i</a:t>
            </a:r>
            <a:r>
              <a:rPr lang="en-GB" sz="2400" i="1">
                <a:latin typeface="Arial"/>
                <a:cs typeface="Segoe UI"/>
              </a:rPr>
              <a:t> would then see in others”</a:t>
            </a:r>
            <a:r>
              <a:rPr lang="en-GB" sz="2400">
                <a:latin typeface="Arial"/>
                <a:cs typeface="Segoe UI"/>
              </a:rPr>
              <a:t>.  - Student 2 </a:t>
            </a:r>
          </a:p>
          <a:p>
            <a:endParaRPr lang="en-GB" sz="2400">
              <a:latin typeface="Arial"/>
              <a:cs typeface="Segoe UI"/>
            </a:endParaRPr>
          </a:p>
          <a:p>
            <a:endParaRPr lang="en-GB" sz="2400">
              <a:latin typeface="Arial"/>
              <a:cs typeface="Segoe UI"/>
            </a:endParaRPr>
          </a:p>
          <a:p>
            <a:r>
              <a:rPr lang="en-GB" sz="2400" i="1">
                <a:latin typeface="Arial"/>
                <a:cs typeface="Segoe UI"/>
              </a:rPr>
              <a:t>“Yeah, and um, I feel like, because also, I get it as well, obviously not everything works for everybody, but, um for me, </a:t>
            </a:r>
            <a:r>
              <a:rPr lang="en-GB" sz="2400" i="1" err="1">
                <a:latin typeface="Arial"/>
                <a:cs typeface="Segoe UI"/>
              </a:rPr>
              <a:t>i</a:t>
            </a:r>
            <a:r>
              <a:rPr lang="en-GB" sz="2400" i="1">
                <a:latin typeface="Arial"/>
                <a:cs typeface="Segoe UI"/>
              </a:rPr>
              <a:t> just like to focus on the </a:t>
            </a:r>
            <a:r>
              <a:rPr lang="en-GB" sz="2400" i="1" err="1">
                <a:latin typeface="Arial"/>
                <a:cs typeface="Segoe UI"/>
              </a:rPr>
              <a:t>there</a:t>
            </a:r>
            <a:r>
              <a:rPr lang="en-GB" sz="2400" i="1">
                <a:latin typeface="Arial"/>
                <a:cs typeface="Segoe UI"/>
              </a:rPr>
              <a:t> and then, kind of thing" </a:t>
            </a:r>
            <a:r>
              <a:rPr lang="en-GB" sz="2400">
                <a:latin typeface="Arial"/>
                <a:cs typeface="Segoe UI"/>
              </a:rPr>
              <a:t> - Student 3</a:t>
            </a:r>
          </a:p>
        </p:txBody>
      </p:sp>
    </p:spTree>
    <p:extLst>
      <p:ext uri="{BB962C8B-B14F-4D97-AF65-F5344CB8AC3E}">
        <p14:creationId xmlns:p14="http://schemas.microsoft.com/office/powerpoint/2010/main" val="544238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F920C-144C-F4FA-53AA-D01C082B6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6730-A698-451F-BE54-2AC6DF58CB70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B3A33-8AFF-5549-82B2-6ACC2DB9A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8C1ABE5B-A325-EC04-56A7-35EA63619A64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 baseline="0">
                <a:solidFill>
                  <a:srgbClr val="FFFFFF"/>
                </a:solidFill>
                <a:latin typeface="Arial"/>
                <a:cs typeface="Arial"/>
              </a:rPr>
              <a:t>Pre- intervention – Psychological </a:t>
            </a:r>
            <a:r>
              <a:rPr lang="en-GB" sz="3200" b="1">
                <a:solidFill>
                  <a:srgbClr val="FFFFFF"/>
                </a:solidFill>
                <a:latin typeface="Arial"/>
                <a:cs typeface="Arial"/>
              </a:rPr>
              <a:t>Inflexibility</a:t>
            </a:r>
            <a:endParaRPr lang="en-GB" sz="3200" b="1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0382A8-825A-8B4D-8EA1-65FA1AA96748}"/>
              </a:ext>
            </a:extLst>
          </p:cNvPr>
          <p:cNvSpPr txBox="1"/>
          <p:nvPr/>
        </p:nvSpPr>
        <p:spPr>
          <a:xfrm>
            <a:off x="666307" y="1844749"/>
            <a:ext cx="1094798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Ø"/>
            </a:pPr>
            <a:r>
              <a:rPr lang="en-GB" sz="2800">
                <a:latin typeface="Arial"/>
              </a:rPr>
              <a:t>Fear of making mistakes </a:t>
            </a:r>
            <a:endParaRPr lang="en-GB" sz="2800">
              <a:latin typeface="Neue Haas Grotesk Text Pro"/>
            </a:endParaRPr>
          </a:p>
          <a:p>
            <a:pPr marL="457200" indent="-457200">
              <a:buFont typeface="Wingdings"/>
              <a:buChar char="Ø"/>
            </a:pPr>
            <a:endParaRPr lang="en-GB" sz="2800">
              <a:latin typeface="Arial"/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2800">
                <a:latin typeface="Arial"/>
              </a:rPr>
              <a:t> Being judged by others</a:t>
            </a:r>
            <a:endParaRPr lang="en-GB" sz="2800">
              <a:latin typeface="Neue Haas Grotesk Text Pro"/>
            </a:endParaRPr>
          </a:p>
          <a:p>
            <a:pPr marL="457200" indent="-457200">
              <a:buFont typeface="Wingdings"/>
              <a:buChar char="Ø"/>
            </a:pPr>
            <a:endParaRPr lang="en-GB" sz="2800">
              <a:latin typeface="Arial"/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2800">
                <a:latin typeface="Arial"/>
              </a:rPr>
              <a:t> Struggle to perform in front of people they knew.</a:t>
            </a:r>
            <a:r>
              <a:rPr lang="en-GB" sz="2800">
                <a:latin typeface="WordVisiCarriageReturn_MSFontService"/>
              </a:rPr>
              <a:t> </a:t>
            </a:r>
          </a:p>
          <a:p>
            <a:pPr marL="457200" indent="-457200">
              <a:buFont typeface="Wingdings"/>
              <a:buChar char="Ø"/>
            </a:pPr>
            <a:endParaRPr lang="en-GB" sz="2800">
              <a:latin typeface="WordVisiCarriageReturn_MSFontService"/>
            </a:endParaRPr>
          </a:p>
          <a:p>
            <a:pPr marL="457200" indent="-457200">
              <a:buFont typeface="Wingdings"/>
              <a:buChar char="Ø"/>
            </a:pPr>
            <a:r>
              <a:rPr lang="en-GB" sz="2800">
                <a:latin typeface="Arial"/>
                <a:cs typeface="Arial"/>
              </a:rPr>
              <a:t>Self-doubt, comparison and rankings to others</a:t>
            </a:r>
          </a:p>
          <a:p>
            <a:pPr marL="457200" indent="-457200">
              <a:buFont typeface="Wingdings"/>
              <a:buChar char="Ø"/>
            </a:pPr>
            <a:endParaRPr lang="en-GB" sz="2800">
              <a:latin typeface="Arial"/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2800">
                <a:latin typeface="Arial"/>
                <a:cs typeface="Arial"/>
              </a:rPr>
              <a:t>Intense emotions of self-criticism, before and after performing 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FF2240D-60F4-9A5F-1C6D-02AA318F3FBA}"/>
              </a:ext>
            </a:extLst>
          </p:cNvPr>
          <p:cNvSpPr/>
          <p:nvPr/>
        </p:nvSpPr>
        <p:spPr>
          <a:xfrm>
            <a:off x="5660571" y="1611085"/>
            <a:ext cx="5929085" cy="1509485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Psychological inflexibility can hinder musicians' growth (Juncos and De Paiva e Pona, 2022)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9575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29213-9BF2-5C1D-9E7D-4AB6B14CF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F033D-2249-4539-ABC6-A4DE60C52428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6551BC-5A45-E6FD-8C81-7011ACD7C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C85B4-D2EE-DE36-DA97-7E4BAE4E0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33</a:t>
            </a:fld>
            <a:endParaRPr lang="en-US"/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1393D18A-6B1B-0C4D-5F4C-9A73FAA409C9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rgbClr val="FFFFFF"/>
                </a:solidFill>
                <a:latin typeface="Arial"/>
                <a:cs typeface="Arial"/>
              </a:rPr>
              <a:t>Post-</a:t>
            </a:r>
            <a:r>
              <a:rPr lang="en-GB" sz="3200" b="1" baseline="0">
                <a:solidFill>
                  <a:srgbClr val="FFFFFF"/>
                </a:solidFill>
                <a:latin typeface="Arial"/>
                <a:cs typeface="Arial"/>
              </a:rPr>
              <a:t> intervention – Psychological </a:t>
            </a:r>
            <a:r>
              <a:rPr lang="en-GB" sz="3200" b="1">
                <a:solidFill>
                  <a:srgbClr val="FFFFFF"/>
                </a:solidFill>
                <a:latin typeface="Arial"/>
                <a:cs typeface="Arial"/>
              </a:rPr>
              <a:t>Flexibility</a:t>
            </a:r>
            <a:endParaRPr lang="en-GB" sz="3200" b="1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8991283-7AB6-B619-4F37-436FFA9728A1}"/>
              </a:ext>
            </a:extLst>
          </p:cNvPr>
          <p:cNvSpPr/>
          <p:nvPr/>
        </p:nvSpPr>
        <p:spPr>
          <a:xfrm>
            <a:off x="354022" y="2294270"/>
            <a:ext cx="5059321" cy="2613837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b="1">
              <a:solidFill>
                <a:srgbClr val="FFFFFF"/>
              </a:solidFill>
              <a:latin typeface="Arial"/>
              <a:ea typeface="Segoe UI"/>
              <a:cs typeface="Segoe UI"/>
            </a:endParaRPr>
          </a:p>
          <a:p>
            <a:pPr algn="ctr"/>
            <a:endParaRPr lang="en-US" sz="2400" b="1">
              <a:solidFill>
                <a:srgbClr val="FFFFFF"/>
              </a:solidFill>
              <a:latin typeface="Arial"/>
              <a:ea typeface="Segoe UI"/>
              <a:cs typeface="Segoe UI"/>
            </a:endParaRPr>
          </a:p>
          <a:p>
            <a:pPr algn="ctr"/>
            <a:r>
              <a:rPr lang="en-GB" sz="2800" i="1">
                <a:ea typeface="+mn-lt"/>
                <a:cs typeface="+mn-lt"/>
              </a:rPr>
              <a:t>"to be a versatile and adaptive performer" </a:t>
            </a:r>
            <a:endParaRPr lang="en-US" sz="280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endParaRPr lang="en-US" sz="3600"/>
          </a:p>
          <a:p>
            <a:pPr algn="ctr"/>
            <a:endParaRPr lang="en-US" sz="3600" b="1">
              <a:solidFill>
                <a:srgbClr val="FFFFFF"/>
              </a:solidFill>
              <a:latin typeface="Arial"/>
              <a:ea typeface="Segoe UI"/>
              <a:cs typeface="Segoe UI"/>
            </a:endParaRPr>
          </a:p>
          <a:p>
            <a:pPr algn="ctr" rtl="0"/>
            <a:r>
              <a:rPr lang="en-US" sz="2400" b="1">
                <a:solidFill>
                  <a:srgbClr val="FFFFFF"/>
                </a:solidFill>
                <a:latin typeface="Arial"/>
                <a:ea typeface="Segoe UI"/>
                <a:cs typeface="Segoe UI"/>
              </a:rPr>
              <a:t>​</a:t>
            </a:r>
            <a:endParaRPr lang="en-US" sz="1600">
              <a:latin typeface="Arial"/>
              <a:cs typeface="Segoe U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4F5EE23-22EC-8961-EAA8-63BBA851F4FB}"/>
              </a:ext>
            </a:extLst>
          </p:cNvPr>
          <p:cNvSpPr txBox="1"/>
          <p:nvPr/>
        </p:nvSpPr>
        <p:spPr>
          <a:xfrm>
            <a:off x="5530703" y="2296633"/>
            <a:ext cx="6659525" cy="3600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ctr">
              <a:buFont typeface="Arial"/>
              <a:buChar char="•"/>
            </a:pPr>
            <a:r>
              <a:rPr lang="en-US" sz="2400">
                <a:latin typeface="Arial"/>
                <a:cs typeface="Segoe UI"/>
              </a:rPr>
              <a:t>Increased determined to practice​​</a:t>
            </a:r>
            <a:endParaRPr lang="en-US"/>
          </a:p>
          <a:p>
            <a:r>
              <a:rPr lang="en-US" sz="2400">
                <a:latin typeface="Arial"/>
                <a:cs typeface="Segoe UI"/>
              </a:rPr>
              <a:t>​​</a:t>
            </a:r>
          </a:p>
          <a:p>
            <a:pPr marL="342900" indent="-342900" algn="ctr">
              <a:buFont typeface="Arial"/>
              <a:buChar char="•"/>
            </a:pPr>
            <a:r>
              <a:rPr lang="en-US" sz="2400">
                <a:latin typeface="Arial"/>
                <a:cs typeface="Segoe UI"/>
              </a:rPr>
              <a:t> Focus on Expression, character and emotion</a:t>
            </a:r>
            <a:r>
              <a:rPr lang="en-GB" sz="2400">
                <a:latin typeface="Arial"/>
                <a:cs typeface="Segoe UI"/>
              </a:rPr>
              <a:t>​</a:t>
            </a:r>
          </a:p>
          <a:p>
            <a:pPr algn="ctr"/>
            <a:endParaRPr lang="en-GB" sz="2400">
              <a:latin typeface="Arial"/>
              <a:cs typeface="Segoe UI"/>
            </a:endParaRPr>
          </a:p>
          <a:p>
            <a:pPr algn="ctr"/>
            <a:endParaRPr lang="en-GB" sz="1200"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Increased  performance opportunities </a:t>
            </a:r>
          </a:p>
          <a:p>
            <a:pPr algn="ctr"/>
            <a:endParaRPr lang="en-GB" sz="2400">
              <a:latin typeface="Arial"/>
              <a:cs typeface="Arial"/>
            </a:endParaRPr>
          </a:p>
          <a:p>
            <a:pPr algn="ctr"/>
            <a:endParaRPr lang="en-GB" sz="2400"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Increased direction for their performance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782997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8FBE9-8D27-8427-0A00-0D48EE9FE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AAFE9-6223-4CFA-8183-DEEB55F46011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6BD04-B151-3601-6772-78A20C7D6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0881CDF7-C21E-72FB-4177-1B20C5496D9E}"/>
              </a:ext>
            </a:extLst>
          </p:cNvPr>
          <p:cNvSpPr txBox="1">
            <a:spLocks/>
          </p:cNvSpPr>
          <p:nvPr/>
        </p:nvSpPr>
        <p:spPr>
          <a:xfrm>
            <a:off x="7496416" y="65771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800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F8D479FB-493D-5495-E82F-A13615ADD8B2}"/>
              </a:ext>
            </a:extLst>
          </p:cNvPr>
          <p:cNvSpPr txBox="1">
            <a:spLocks/>
          </p:cNvSpPr>
          <p:nvPr/>
        </p:nvSpPr>
        <p:spPr>
          <a:xfrm>
            <a:off x="7648816" y="67295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800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18" name="Speech Bubble: Rectangle 17">
            <a:extLst>
              <a:ext uri="{FF2B5EF4-FFF2-40B4-BE49-F238E27FC236}">
                <a16:creationId xmlns:a16="http://schemas.microsoft.com/office/drawing/2014/main" id="{410244EC-640F-A653-22B5-04EE6130907A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Coaching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4E04F1-437D-BC37-0E25-DA646C527C26}"/>
              </a:ext>
            </a:extLst>
          </p:cNvPr>
          <p:cNvSpPr/>
          <p:nvPr/>
        </p:nvSpPr>
        <p:spPr>
          <a:xfrm>
            <a:off x="-547" y="1009217"/>
            <a:ext cx="3934047" cy="434163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Lundy Model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AEBE293-E1C6-C4FD-E3C9-91545323C206}"/>
              </a:ext>
            </a:extLst>
          </p:cNvPr>
          <p:cNvSpPr/>
          <p:nvPr/>
        </p:nvSpPr>
        <p:spPr>
          <a:xfrm>
            <a:off x="5714234" y="1446334"/>
            <a:ext cx="6149159" cy="2675862"/>
          </a:xfrm>
          <a:prstGeom prst="round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3600">
              <a:solidFill>
                <a:srgbClr val="FFFFFF"/>
              </a:solidFill>
              <a:latin typeface="Neue Haas Grotesk Text Pro"/>
            </a:endParaRPr>
          </a:p>
          <a:p>
            <a:pPr algn="ctr"/>
            <a:endParaRPr lang="en-GB" sz="3600">
              <a:solidFill>
                <a:srgbClr val="FFFFFF"/>
              </a:solidFill>
              <a:latin typeface="Neue Haas Grotesk Text Pro"/>
            </a:endParaRPr>
          </a:p>
          <a:p>
            <a:pPr algn="ctr"/>
            <a:r>
              <a:rPr lang="en-GB" sz="3600">
                <a:solidFill>
                  <a:srgbClr val="FFFFFF"/>
                </a:solidFill>
                <a:latin typeface="Neue Haas Grotesk Text Pro"/>
              </a:rPr>
              <a:t>Audience </a:t>
            </a:r>
            <a:endParaRPr lang="en-GB"/>
          </a:p>
          <a:p>
            <a:pPr algn="ctr"/>
            <a:endParaRPr lang="en-GB" sz="36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 variety of formal channels of communication</a:t>
            </a:r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 -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(Kennan, Brady and Forkan, 2019)</a:t>
            </a:r>
            <a:endParaRPr lang="en-US" sz="14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36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 sz="3200" i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C3A5924-823B-351A-E2CF-AA670F7C099C}"/>
              </a:ext>
            </a:extLst>
          </p:cNvPr>
          <p:cNvSpPr txBox="1"/>
          <p:nvPr/>
        </p:nvSpPr>
        <p:spPr>
          <a:xfrm>
            <a:off x="-166576" y="1933354"/>
            <a:ext cx="5676011" cy="29854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2000"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A platform for peer support</a:t>
            </a:r>
          </a:p>
          <a:p>
            <a:pPr algn="ctr"/>
            <a:endParaRPr lang="en-GB" sz="2400">
              <a:latin typeface="Arial"/>
              <a:cs typeface="Arial"/>
            </a:endParaRPr>
          </a:p>
          <a:p>
            <a:pPr algn="ctr"/>
            <a:endParaRPr lang="en-GB" sz="2400">
              <a:solidFill>
                <a:srgbClr val="FFFFFF"/>
              </a:solidFill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400">
                <a:solidFill>
                  <a:srgbClr val="FFFFFF"/>
                </a:solidFill>
                <a:latin typeface="Arial"/>
                <a:cs typeface="Arial"/>
              </a:rPr>
              <a:t>Independent</a:t>
            </a:r>
            <a:r>
              <a:rPr lang="en-GB" sz="2400">
                <a:latin typeface="Arial"/>
                <a:cs typeface="Arial"/>
              </a:rPr>
              <a:t> and authentic learning</a:t>
            </a:r>
          </a:p>
          <a:p>
            <a:pPr algn="ctr"/>
            <a:endParaRPr lang="en-GB" sz="2400">
              <a:latin typeface="Arial"/>
              <a:cs typeface="Arial"/>
            </a:endParaRPr>
          </a:p>
          <a:p>
            <a:pPr algn="ctr"/>
            <a:endParaRPr lang="en-GB" sz="2400"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Meaningful student involvement</a:t>
            </a:r>
            <a:r>
              <a:rPr lang="en-GB" sz="2000">
                <a:latin typeface="Arial"/>
                <a:cs typeface="Arial"/>
              </a:rPr>
              <a:t> </a:t>
            </a:r>
            <a:endParaRPr lang="en-GB" sz="20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E8B5D4-6CAC-78CA-EC26-8FF72A4B21E5}"/>
              </a:ext>
            </a:extLst>
          </p:cNvPr>
          <p:cNvSpPr txBox="1"/>
          <p:nvPr/>
        </p:nvSpPr>
        <p:spPr>
          <a:xfrm rot="-10800000" flipV="1">
            <a:off x="6106632" y="4657417"/>
            <a:ext cx="535703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i="1">
                <a:latin typeface="Arial"/>
                <a:cs typeface="Segoe UI"/>
              </a:rPr>
              <a:t>The ‘voice is not enough’</a:t>
            </a:r>
            <a:r>
              <a:rPr lang="en-GB" sz="3200" i="1">
                <a:latin typeface="Arial"/>
                <a:cs typeface="Segoe UI"/>
              </a:rPr>
              <a:t> </a:t>
            </a:r>
            <a:r>
              <a:rPr lang="en-GB" sz="3200">
                <a:latin typeface="Arial"/>
                <a:cs typeface="Segoe UI"/>
              </a:rPr>
              <a:t>​</a:t>
            </a:r>
          </a:p>
          <a:p>
            <a:pPr algn="ctr"/>
            <a:r>
              <a:rPr lang="en-GB" sz="2000">
                <a:latin typeface="Arial"/>
                <a:cs typeface="Segoe UI"/>
              </a:rPr>
              <a:t>​</a:t>
            </a:r>
          </a:p>
          <a:p>
            <a:pPr algn="ctr"/>
            <a:r>
              <a:rPr lang="en-GB" sz="2000">
                <a:latin typeface="Arial"/>
                <a:cs typeface="Segoe UI"/>
              </a:rPr>
              <a:t>(Lundy, 2007, p.937)​</a:t>
            </a:r>
          </a:p>
          <a:p>
            <a:pPr algn="ctr"/>
            <a:r>
              <a:rPr lang="en-GB" sz="2000">
                <a:latin typeface="Arial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4390906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C9A9E-FEEB-7E62-BC22-A8E64E459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3E42A-8810-411A-A405-59AD98E3CCF8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21184-1504-51D6-7568-DB7CC3D5F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C48E2-5C2C-F225-863E-990A242CE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35</a:t>
            </a:fld>
            <a:endParaRPr lang="en-US"/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9ACE949F-4D04-8F81-0683-ED4964EB2CCB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 </a:t>
            </a:r>
            <a:r>
              <a:rPr lang="en-GB" sz="3200" b="1">
                <a:solidFill>
                  <a:schemeClr val="tx1"/>
                </a:solidFill>
                <a:ea typeface="+mn-lt"/>
                <a:cs typeface="+mn-lt"/>
              </a:rPr>
              <a:t>Student teacher relationship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A0CDEA-7170-53DB-37A9-161C40B58BD5}"/>
              </a:ext>
            </a:extLst>
          </p:cNvPr>
          <p:cNvSpPr txBox="1"/>
          <p:nvPr/>
        </p:nvSpPr>
        <p:spPr>
          <a:xfrm>
            <a:off x="5530703" y="1428306"/>
            <a:ext cx="9672085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>
                <a:latin typeface="Arial"/>
                <a:cs typeface="Arial"/>
              </a:rPr>
              <a:t>Prior knowledge of the student's boundaries</a:t>
            </a:r>
            <a:endParaRPr lang="en-GB" sz="2400">
              <a:latin typeface="Neue Haas Grotesk Text Pro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>
                <a:latin typeface="Arial"/>
                <a:cs typeface="Arial"/>
              </a:rPr>
              <a:t>A known teacher knowing their vocal range</a:t>
            </a:r>
            <a:endParaRPr lang="en-GB" sz="2400"/>
          </a:p>
          <a:p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>
                <a:latin typeface="Arial"/>
                <a:cs typeface="Arial"/>
              </a:rPr>
              <a:t>Appreciation for one-to-one time</a:t>
            </a:r>
            <a:endParaRPr lang="en-GB" sz="2400"/>
          </a:p>
          <a:p>
            <a:pPr marL="342900" indent="-342900">
              <a:buFont typeface="Wingdings"/>
              <a:buChar char="Ø"/>
            </a:pP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         </a:t>
            </a:r>
            <a:endParaRPr lang="en-GB" sz="2400">
              <a:latin typeface="Neue Haas Grotesk Text Pro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   </a:t>
            </a:r>
            <a:r>
              <a:rPr lang="en-GB" sz="2800" b="1">
                <a:latin typeface="Arial"/>
                <a:cs typeface="Arial"/>
              </a:rPr>
              <a:t>Difficulty disclosing information</a:t>
            </a:r>
            <a:endParaRPr lang="en-GB" sz="2800" b="1"/>
          </a:p>
          <a:p>
            <a:endParaRPr lang="en-GB" sz="2400">
              <a:latin typeface="Neue Haas Grotesk Text Pro"/>
            </a:endParaRPr>
          </a:p>
          <a:p>
            <a:endParaRPr lang="en-GB" sz="2400">
              <a:latin typeface="Neue Haas Grotesk Text Pro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B3C6897-F35D-258C-FAB1-1D5FD3F3FF40}"/>
              </a:ext>
            </a:extLst>
          </p:cNvPr>
          <p:cNvSpPr/>
          <p:nvPr/>
        </p:nvSpPr>
        <p:spPr>
          <a:xfrm>
            <a:off x="712556" y="1712039"/>
            <a:ext cx="4669465" cy="3907465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latin typeface="ArialMT"/>
                <a:cs typeface="Arial"/>
              </a:rPr>
              <a:t>A known teacher provided</a:t>
            </a:r>
            <a:endParaRPr lang="en-US" sz="3200" b="1">
              <a:latin typeface="ArialMT"/>
              <a:cs typeface="Arial"/>
            </a:endParaRPr>
          </a:p>
          <a:p>
            <a:pPr algn="ctr"/>
            <a:r>
              <a:rPr lang="en-GB" sz="3200" b="1">
                <a:latin typeface="ArialMT"/>
                <a:cs typeface="Arial"/>
              </a:rPr>
              <a:t> student comfort:</a:t>
            </a:r>
            <a:endParaRPr lang="en-US" sz="3200" b="1">
              <a:latin typeface="ArialMT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D56488B-4E2E-0CF1-F868-DF5740B235BC}"/>
              </a:ext>
            </a:extLst>
          </p:cNvPr>
          <p:cNvSpPr/>
          <p:nvPr/>
        </p:nvSpPr>
        <p:spPr>
          <a:xfrm>
            <a:off x="6974936" y="5218922"/>
            <a:ext cx="3207487" cy="398721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aseline="0">
                <a:solidFill>
                  <a:schemeClr val="bg1"/>
                </a:solidFill>
                <a:latin typeface="Arial"/>
              </a:rPr>
              <a:t>Potential Barriers 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6841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C9899-5225-3339-5D7A-567668FBE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D5A6A-1111-403C-94A9-59DDA13C54EF}" type="datetime1">
              <a:t>6/16/2024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6A59747-811D-A8CB-4DE6-11F756439854}"/>
              </a:ext>
            </a:extLst>
          </p:cNvPr>
          <p:cNvSpPr txBox="1">
            <a:spLocks/>
          </p:cNvSpPr>
          <p:nvPr/>
        </p:nvSpPr>
        <p:spPr>
          <a:xfrm>
            <a:off x="7648816" y="67295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800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F0F872D9-99FE-B6AE-7810-112B4F170387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Coaching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55B5B11-0898-C24C-390E-6BA26ECACF20}"/>
              </a:ext>
            </a:extLst>
          </p:cNvPr>
          <p:cNvSpPr/>
          <p:nvPr/>
        </p:nvSpPr>
        <p:spPr>
          <a:xfrm>
            <a:off x="-547" y="1009217"/>
            <a:ext cx="3934047" cy="434163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Lundy Model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2D1F6BD-BD52-B0C4-7BC5-71534D6B4B9F}"/>
              </a:ext>
            </a:extLst>
          </p:cNvPr>
          <p:cNvSpPr/>
          <p:nvPr/>
        </p:nvSpPr>
        <p:spPr>
          <a:xfrm>
            <a:off x="5714234" y="1446334"/>
            <a:ext cx="6149159" cy="2675862"/>
          </a:xfrm>
          <a:prstGeom prst="round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3600">
              <a:solidFill>
                <a:srgbClr val="FFFFFF"/>
              </a:solidFill>
              <a:latin typeface="Neue Haas Grotesk Text Pro"/>
            </a:endParaRPr>
          </a:p>
          <a:p>
            <a:pPr algn="ctr"/>
            <a:endParaRPr lang="en-GB" sz="3600">
              <a:solidFill>
                <a:srgbClr val="FFFFFF"/>
              </a:solidFill>
              <a:latin typeface="Neue Haas Grotesk Text Pro"/>
            </a:endParaRPr>
          </a:p>
          <a:p>
            <a:pPr algn="ctr"/>
            <a:endParaRPr lang="en-GB" sz="3600">
              <a:solidFill>
                <a:srgbClr val="FFFFFF"/>
              </a:solidFill>
              <a:latin typeface="Neue Haas Grotesk Text Pro"/>
            </a:endParaRPr>
          </a:p>
          <a:p>
            <a:pPr algn="ctr"/>
            <a:endParaRPr lang="en-GB" sz="3600">
              <a:solidFill>
                <a:srgbClr val="FFFFFF"/>
              </a:solidFill>
              <a:latin typeface="Neue Haas Grotesk Text Pro"/>
            </a:endParaRPr>
          </a:p>
          <a:p>
            <a:pPr algn="ctr"/>
            <a:r>
              <a:rPr lang="en-GB" sz="3600">
                <a:solidFill>
                  <a:srgbClr val="FFFFFF"/>
                </a:solidFill>
                <a:latin typeface="Neue Haas Grotesk Text Pro"/>
              </a:rPr>
              <a:t>Influence </a:t>
            </a:r>
            <a:endParaRPr lang="en-GB"/>
          </a:p>
          <a:p>
            <a:pPr algn="ctr"/>
            <a:endParaRPr lang="en-GB" sz="3600">
              <a:solidFill>
                <a:srgbClr val="FFFFFF"/>
              </a:solidFill>
              <a:latin typeface="Neue Haas Grotesk Text Pro"/>
              <a:cs typeface="Arial"/>
            </a:endParaRPr>
          </a:p>
          <a:p>
            <a:pPr algn="ctr"/>
            <a:endParaRPr lang="en-GB" sz="36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endParaRPr lang="en-GB" sz="3200" i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FF15A37-DD43-9CB3-6B5B-9998B0BC44CF}"/>
              </a:ext>
            </a:extLst>
          </p:cNvPr>
          <p:cNvSpPr txBox="1"/>
          <p:nvPr/>
        </p:nvSpPr>
        <p:spPr>
          <a:xfrm>
            <a:off x="595424" y="2783958"/>
            <a:ext cx="443554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latin typeface="TimesNewRomanPSMT"/>
              </a:rPr>
              <a:t>Influence is closely related to the impact of change </a:t>
            </a:r>
            <a:endParaRPr lang="en-GB" sz="4000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EA6AA37-4362-492E-345F-598EC48CB0E9}"/>
              </a:ext>
            </a:extLst>
          </p:cNvPr>
          <p:cNvSpPr txBox="1"/>
          <p:nvPr/>
        </p:nvSpPr>
        <p:spPr>
          <a:xfrm>
            <a:off x="5318052" y="4432006"/>
            <a:ext cx="997333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rial"/>
              </a:rPr>
              <a:t>Ensuring adults go beyond listening </a:t>
            </a:r>
            <a:endParaRPr lang="en-GB">
              <a:latin typeface="Neue Haas Grotesk Text Pro"/>
            </a:endParaRPr>
          </a:p>
          <a:p>
            <a:r>
              <a:rPr lang="en-GB">
                <a:latin typeface="Arial"/>
              </a:rPr>
              <a:t> - </a:t>
            </a:r>
            <a:r>
              <a:rPr lang="en-GB" sz="1400">
                <a:latin typeface="Arial"/>
              </a:rPr>
              <a:t>(Lundy, 2007)</a:t>
            </a:r>
            <a:r>
              <a:rPr lang="en-GB" sz="1400">
                <a:latin typeface="Arial"/>
                <a:cs typeface="Arial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0656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9D494-58C6-1E87-598F-04AB50142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A6813-FC5E-4F1D-B21B-2E2D2AE648F9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A334-A029-9B72-762D-4B594D35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3543B7F0-4BDD-A843-5F15-2D2A1C8373ED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Course Feedback  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B5AE1E1-D926-359F-B55D-D7FA32638158}"/>
              </a:ext>
            </a:extLst>
          </p:cNvPr>
          <p:cNvSpPr/>
          <p:nvPr/>
        </p:nvSpPr>
        <p:spPr>
          <a:xfrm>
            <a:off x="1093337" y="1550253"/>
            <a:ext cx="5431465" cy="2303721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Most Helpful:</a:t>
            </a:r>
            <a:br>
              <a:rPr lang="en-GB" sz="2400"/>
            </a:br>
            <a:endParaRPr lang="en-GB"/>
          </a:p>
          <a:p>
            <a:pPr algn="ctr"/>
            <a:r>
              <a:rPr lang="en-GB"/>
              <a:t>Values and Committed Action</a:t>
            </a:r>
          </a:p>
          <a:p>
            <a:pPr algn="ctr"/>
            <a:endParaRPr lang="en-GB"/>
          </a:p>
          <a:p>
            <a:pPr algn="ctr"/>
            <a:r>
              <a:rPr lang="en-GB"/>
              <a:t>Mindfulness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109194-9AEF-74EC-784C-1C7E715CE5D2}"/>
              </a:ext>
            </a:extLst>
          </p:cNvPr>
          <p:cNvSpPr txBox="1"/>
          <p:nvPr/>
        </p:nvSpPr>
        <p:spPr>
          <a:xfrm>
            <a:off x="940981" y="48927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172B4D"/>
                </a:solidFill>
                <a:latin typeface="WordVisi_MSFontService"/>
              </a:rPr>
              <a:t>.</a:t>
            </a:r>
            <a:endParaRPr lang="en-GB"/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E43F94BE-8A60-C418-85EE-DAE46EB14B64}"/>
              </a:ext>
            </a:extLst>
          </p:cNvPr>
          <p:cNvSpPr/>
          <p:nvPr/>
        </p:nvSpPr>
        <p:spPr>
          <a:xfrm rot="10800000" flipV="1">
            <a:off x="1096947" y="4237500"/>
            <a:ext cx="4013790" cy="1674627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rgbClr val="172B4D"/>
                </a:solidFill>
                <a:ea typeface="+mn-lt"/>
                <a:cs typeface="+mn-lt"/>
              </a:rPr>
              <a:t>"stop and re-centre and go again".</a:t>
            </a:r>
            <a:endParaRPr lang="en-US" sz="2000"/>
          </a:p>
        </p:txBody>
      </p:sp>
      <p:sp>
        <p:nvSpPr>
          <p:cNvPr id="16" name="Speech Bubble: Oval 15">
            <a:extLst>
              <a:ext uri="{FF2B5EF4-FFF2-40B4-BE49-F238E27FC236}">
                <a16:creationId xmlns:a16="http://schemas.microsoft.com/office/drawing/2014/main" id="{4D900DBF-BF0B-17D4-4F45-FC35B179DB2F}"/>
              </a:ext>
            </a:extLst>
          </p:cNvPr>
          <p:cNvSpPr/>
          <p:nvPr/>
        </p:nvSpPr>
        <p:spPr>
          <a:xfrm rot="10800000" flipV="1">
            <a:off x="6100241" y="4237499"/>
            <a:ext cx="4013790" cy="1674627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rgbClr val="172B4D"/>
                </a:solidFill>
                <a:latin typeface="Arial"/>
                <a:ea typeface="+mn-lt"/>
                <a:cs typeface="+mn-lt"/>
              </a:rPr>
              <a:t>"immediately understand"</a:t>
            </a:r>
            <a:r>
              <a:rPr lang="en-GB" sz="2400">
                <a:solidFill>
                  <a:srgbClr val="172B4D"/>
                </a:solidFill>
                <a:ea typeface="+mn-lt"/>
                <a:cs typeface="+mn-lt"/>
              </a:rPr>
              <a:t>.</a:t>
            </a:r>
            <a:endParaRPr lang="en-US" sz="2400">
              <a:ea typeface="+mn-lt"/>
              <a:cs typeface="+mn-lt"/>
            </a:endParaRPr>
          </a:p>
        </p:txBody>
      </p:sp>
      <p:sp>
        <p:nvSpPr>
          <p:cNvPr id="18" name="Speech Bubble: Oval 17">
            <a:extLst>
              <a:ext uri="{FF2B5EF4-FFF2-40B4-BE49-F238E27FC236}">
                <a16:creationId xmlns:a16="http://schemas.microsoft.com/office/drawing/2014/main" id="{DC755E95-314F-B36D-D71F-8660468DEF07}"/>
              </a:ext>
            </a:extLst>
          </p:cNvPr>
          <p:cNvSpPr/>
          <p:nvPr/>
        </p:nvSpPr>
        <p:spPr>
          <a:xfrm rot="10800000" flipV="1">
            <a:off x="7198431" y="1861207"/>
            <a:ext cx="4013790" cy="1674627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aseline="0">
                <a:solidFill>
                  <a:srgbClr val="172B4D"/>
                </a:solidFill>
                <a:latin typeface="Arial"/>
                <a:cs typeface="Arial"/>
              </a:rPr>
              <a:t>'in terms of in lesson, but mostly outside as well'.</a:t>
            </a:r>
            <a:endParaRPr lang="en-GB" sz="2400">
              <a:solidFill>
                <a:srgbClr val="172B4D"/>
              </a:solidFill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04228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CEEE89-8240-AF28-ED2A-EB9B92F18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F288A-983D-4AB9-A1BD-CF41677251DD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E72C5-35DA-39DC-C3E7-2120A349E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BD48F439-6823-CCD1-BE26-8D1E62F17486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Course Feedback  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FD57DE1-161B-8DD4-3843-4847A6DA2A7E}"/>
              </a:ext>
            </a:extLst>
          </p:cNvPr>
          <p:cNvSpPr/>
          <p:nvPr/>
        </p:nvSpPr>
        <p:spPr>
          <a:xfrm>
            <a:off x="5024869" y="1163018"/>
            <a:ext cx="6565604" cy="611372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err="1">
                <a:latin typeface="Arial"/>
                <a:cs typeface="Arial"/>
              </a:rPr>
              <a:t>Defusion</a:t>
            </a:r>
            <a:r>
              <a:rPr lang="en-GB" sz="2800" b="1">
                <a:latin typeface="Arial"/>
                <a:cs typeface="Arial"/>
              </a:rPr>
              <a:t> 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DBB354B-41F2-BB76-8815-0CB5049E036A}"/>
              </a:ext>
            </a:extLst>
          </p:cNvPr>
          <p:cNvSpPr/>
          <p:nvPr/>
        </p:nvSpPr>
        <p:spPr>
          <a:xfrm>
            <a:off x="374655" y="2161078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1 </a:t>
            </a: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 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response</a:t>
            </a: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Understood "after</a:t>
            </a:r>
            <a:r>
              <a:rPr lang="en-GB" sz="1800" baseline="0">
                <a:solidFill>
                  <a:srgbClr val="172B4D"/>
                </a:solidFill>
                <a:latin typeface="Arial"/>
                <a:cs typeface="Arial"/>
              </a:rPr>
              <a:t> just a few sessions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"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BB1AFC6-D14E-D59D-76E7-370F20356A94}"/>
              </a:ext>
            </a:extLst>
          </p:cNvPr>
          <p:cNvSpPr/>
          <p:nvPr/>
        </p:nvSpPr>
        <p:spPr>
          <a:xfrm>
            <a:off x="4406167" y="2161078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2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FF0000"/>
                </a:solidFill>
                <a:latin typeface="Arial"/>
                <a:cs typeface="Arial"/>
              </a:rPr>
              <a:t>Negative 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 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Understood but found it "disassociating"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77E6C71-B7F7-BEF0-6633-549F3B0991F6}"/>
              </a:ext>
            </a:extLst>
          </p:cNvPr>
          <p:cNvSpPr/>
          <p:nvPr/>
        </p:nvSpPr>
        <p:spPr>
          <a:xfrm>
            <a:off x="8730073" y="2161078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3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 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acknowledged the need for </a:t>
            </a:r>
            <a:r>
              <a:rPr lang="en-GB" err="1">
                <a:solidFill>
                  <a:srgbClr val="172B4D"/>
                </a:solidFill>
                <a:latin typeface="Arial"/>
                <a:cs typeface="Arial"/>
              </a:rPr>
              <a:t>defusion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in lessons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CB8D887-4A75-36A4-9BF3-274034416C3F}"/>
              </a:ext>
            </a:extLst>
          </p:cNvPr>
          <p:cNvSpPr/>
          <p:nvPr/>
        </p:nvSpPr>
        <p:spPr>
          <a:xfrm>
            <a:off x="155228" y="5143960"/>
            <a:ext cx="6232958" cy="1470836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</a:rPr>
              <a:t>Student Suggestions: </a:t>
            </a:r>
          </a:p>
          <a:p>
            <a:pPr algn="ctr"/>
            <a:endParaRPr lang="en-GB" sz="16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"reminders" to use  "for a heightened place"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Less time on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Defusion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F60DB2E-EC2F-C740-5FA7-04C5ADBB114A}"/>
              </a:ext>
            </a:extLst>
          </p:cNvPr>
          <p:cNvSpPr/>
          <p:nvPr/>
        </p:nvSpPr>
        <p:spPr>
          <a:xfrm>
            <a:off x="7075715" y="5130799"/>
            <a:ext cx="4688114" cy="148045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"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as it is not the learning situation itself that is crucial, but its meaning for the student”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 -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(Alonso-Tapia and Pardo, 2006, p. 296)</a:t>
            </a:r>
            <a:endParaRPr lang="en-US" sz="1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5798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E7B06-FD36-B005-B23D-63A696AC3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39086-BD03-494D-A1C0-B29DA291AD1A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868D0-C5BD-494E-58CE-AABE647FE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491D8B43-82BF-8AE3-F47E-5089F1584AFC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Course Feedback  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47CB979-3304-66FB-CCBC-BFAF8D4CFDE6}"/>
              </a:ext>
            </a:extLst>
          </p:cNvPr>
          <p:cNvSpPr/>
          <p:nvPr/>
        </p:nvSpPr>
        <p:spPr>
          <a:xfrm>
            <a:off x="5024869" y="1163018"/>
            <a:ext cx="6565604" cy="611372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Lesson duration and structure </a:t>
            </a:r>
            <a:endParaRPr lang="en-US" sz="2400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D8CB569-E401-A8FB-77F3-987E994D9E9A}"/>
              </a:ext>
            </a:extLst>
          </p:cNvPr>
          <p:cNvSpPr/>
          <p:nvPr/>
        </p:nvSpPr>
        <p:spPr>
          <a:xfrm>
            <a:off x="622748" y="2161078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1 </a:t>
            </a: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</a:t>
            </a: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“liked that we did the ACT first, especially before the singing” </a:t>
            </a:r>
            <a:endParaRPr lang="en-GB" sz="160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60723C5-E0AF-F5F8-CD30-134356384193}"/>
              </a:ext>
            </a:extLst>
          </p:cNvPr>
          <p:cNvSpPr/>
          <p:nvPr/>
        </p:nvSpPr>
        <p:spPr>
          <a:xfrm>
            <a:off x="4671981" y="2161078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2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 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 sz="1200">
                <a:solidFill>
                  <a:srgbClr val="000000"/>
                </a:solidFill>
                <a:latin typeface="Arial"/>
                <a:cs typeface="Arial"/>
              </a:rPr>
              <a:t>supported a personal and flexible structure for lessons</a:t>
            </a:r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5F2B838-FD73-97F0-AB79-3293382A0AFB}"/>
              </a:ext>
            </a:extLst>
          </p:cNvPr>
          <p:cNvSpPr/>
          <p:nvPr/>
        </p:nvSpPr>
        <p:spPr>
          <a:xfrm>
            <a:off x="8730073" y="2161078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3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 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“wasn't too much"  but "wasn't too little that you didn't get anything done”</a:t>
            </a:r>
            <a:endParaRPr lang="en-GB" sz="140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C8F5791-0635-74D3-5563-6BA16020C538}"/>
              </a:ext>
            </a:extLst>
          </p:cNvPr>
          <p:cNvSpPr/>
          <p:nvPr/>
        </p:nvSpPr>
        <p:spPr>
          <a:xfrm>
            <a:off x="619685" y="4886162"/>
            <a:ext cx="6755472" cy="1891326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>
              <a:solidFill>
                <a:schemeClr val="tx1"/>
              </a:solidFill>
            </a:endParaRPr>
          </a:p>
          <a:p>
            <a:pPr algn="ctr"/>
            <a:r>
              <a:rPr lang="en-GB" sz="2000">
                <a:solidFill>
                  <a:schemeClr val="tx1"/>
                </a:solidFill>
              </a:rPr>
              <a:t>Student Suggestions: </a:t>
            </a:r>
            <a:endParaRPr lang="en-GB">
              <a:solidFill>
                <a:schemeClr val="tx1"/>
              </a:solidFill>
            </a:endParaRPr>
          </a:p>
          <a:p>
            <a:pPr algn="ctr"/>
            <a:endParaRPr lang="en-GB" sz="20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15 more minutes</a:t>
            </a:r>
            <a:endParaRPr lang="en-GB" sz="1600">
              <a:solidFill>
                <a:schemeClr val="tx1"/>
              </a:solidFill>
              <a:latin typeface="Neue Haas Grotesk Text Pro"/>
              <a:cs typeface="Arial"/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Less out of session tasks </a:t>
            </a:r>
          </a:p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recap of tasks mid-way through</a:t>
            </a:r>
          </a:p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“toolkit” worksheet at the start of the process </a:t>
            </a:r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 sz="16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9C74882-A327-83D1-EB32-13AAD81A71AD}"/>
              </a:ext>
            </a:extLst>
          </p:cNvPr>
          <p:cNvSpPr/>
          <p:nvPr/>
        </p:nvSpPr>
        <p:spPr>
          <a:xfrm>
            <a:off x="8389257" y="5007428"/>
            <a:ext cx="3381828" cy="162560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time perspective is important in learning approaches. </a:t>
            </a:r>
          </a:p>
          <a:p>
            <a:pPr algn="ctr"/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(Janeiro, et al., 2017)</a:t>
            </a:r>
          </a:p>
        </p:txBody>
      </p:sp>
    </p:spTree>
    <p:extLst>
      <p:ext uri="{BB962C8B-B14F-4D97-AF65-F5344CB8AC3E}">
        <p14:creationId xmlns:p14="http://schemas.microsoft.com/office/powerpoint/2010/main" val="4133790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549BF-FE9E-88B2-8544-697AE16CC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EC9F-869C-49F8-A55C-B3AD96BE9E5B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3A40F9-5DBD-3EE2-F14F-7B75822BB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D7DBB6BB-DB03-3445-A647-FC3DF7AC81E2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Course Feedback  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00E3523-BAD9-A540-AC73-0C0DA108913A}"/>
              </a:ext>
            </a:extLst>
          </p:cNvPr>
          <p:cNvSpPr/>
          <p:nvPr/>
        </p:nvSpPr>
        <p:spPr>
          <a:xfrm>
            <a:off x="5024869" y="1163018"/>
            <a:ext cx="6565604" cy="611372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Course Recommendation  </a:t>
            </a:r>
            <a:endParaRPr lang="en-US" sz="240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B8B5251-78DD-3DE1-EE7A-606279DC04CC}"/>
              </a:ext>
            </a:extLst>
          </p:cNvPr>
          <p:cNvSpPr/>
          <p:nvPr/>
        </p:nvSpPr>
        <p:spPr>
          <a:xfrm>
            <a:off x="188585" y="1310473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1 </a:t>
            </a: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</a:t>
            </a:r>
          </a:p>
          <a:p>
            <a:pPr algn="ctr"/>
            <a:endParaRPr lang="en-GB" sz="1600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 sz="1600">
                <a:solidFill>
                  <a:srgbClr val="1C1C1C"/>
                </a:solidFill>
                <a:latin typeface="Arial"/>
                <a:cs typeface="Arial"/>
              </a:rPr>
              <a:t>“</a:t>
            </a: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done everything I wanted to accomplish” </a:t>
            </a:r>
            <a:endParaRPr lang="en-GB" sz="160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6ED8764-FA61-2A4A-7B4A-FAAE7A14374C}"/>
              </a:ext>
            </a:extLst>
          </p:cNvPr>
          <p:cNvSpPr/>
          <p:nvPr/>
        </p:nvSpPr>
        <p:spPr>
          <a:xfrm>
            <a:off x="188586" y="4075486"/>
            <a:ext cx="2675860" cy="255235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2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 </a:t>
            </a: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Learnt "So much more about myself and what I actually value"</a:t>
            </a:r>
          </a:p>
          <a:p>
            <a:pPr algn="ctr"/>
            <a:r>
              <a:rPr lang="en-GB"/>
              <a:t>l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7EE5B4F-413E-7C4E-DEF8-547B0F253934}"/>
              </a:ext>
            </a:extLst>
          </p:cNvPr>
          <p:cNvSpPr/>
          <p:nvPr/>
        </p:nvSpPr>
        <p:spPr>
          <a:xfrm>
            <a:off x="3050515" y="2790171"/>
            <a:ext cx="2675860" cy="254295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Student 3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Positive</a:t>
            </a:r>
            <a:r>
              <a:rPr lang="en-GB">
                <a:solidFill>
                  <a:srgbClr val="172B4D"/>
                </a:solidFill>
                <a:latin typeface="Arial"/>
                <a:cs typeface="Arial"/>
              </a:rPr>
              <a:t> response 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rgbClr val="172B4D"/>
              </a:solidFill>
              <a:latin typeface="Arial"/>
              <a:cs typeface="Arial"/>
            </a:endParaRPr>
          </a:p>
          <a:p>
            <a:pPr algn="ctr"/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“It helped put things into perspective”</a:t>
            </a:r>
            <a:endParaRPr lang="en-GB" sz="140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D34AA04-17CD-9EAC-D69B-C44E7BF9A726}"/>
              </a:ext>
            </a:extLst>
          </p:cNvPr>
          <p:cNvSpPr/>
          <p:nvPr/>
        </p:nvSpPr>
        <p:spPr>
          <a:xfrm>
            <a:off x="6246190" y="2175845"/>
            <a:ext cx="5156790" cy="4253023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Graphic 20" descr="CheckList with solid fill">
            <a:extLst>
              <a:ext uri="{FF2B5EF4-FFF2-40B4-BE49-F238E27FC236}">
                <a16:creationId xmlns:a16="http://schemas.microsoft.com/office/drawing/2014/main" id="{87027B61-15F5-A229-C1F5-210CADDB33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64874" y="3000023"/>
            <a:ext cx="2118548" cy="2344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189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22607-6194-5518-4A9A-A78755224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7748-D1B1-4C20-8762-55975FAA0F56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CD604-E94F-4D72-5783-6F1257985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CF63519-61E4-3E29-0AD1-0E8814042A84}"/>
              </a:ext>
            </a:extLst>
          </p:cNvPr>
          <p:cNvSpPr txBox="1">
            <a:spLocks/>
          </p:cNvSpPr>
          <p:nvPr/>
        </p:nvSpPr>
        <p:spPr>
          <a:xfrm>
            <a:off x="7496416" y="65771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800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7931D236-228F-7351-CEDA-5516644E8538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Qualitative Analysis – Student Self – Reflection   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33044D5-56CF-1AAE-6A57-CEA1BBC977B6}"/>
              </a:ext>
            </a:extLst>
          </p:cNvPr>
          <p:cNvSpPr/>
          <p:nvPr/>
        </p:nvSpPr>
        <p:spPr>
          <a:xfrm>
            <a:off x="5024869" y="1163018"/>
            <a:ext cx="6565604" cy="611372"/>
          </a:xfrm>
          <a:prstGeom prst="round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Arial"/>
                <a:cs typeface="Arial"/>
              </a:rPr>
              <a:t>Written Feedback </a:t>
            </a:r>
            <a:endParaRPr lang="en-US" sz="2800">
              <a:solidFill>
                <a:schemeClr val="tx1"/>
              </a:solidFill>
            </a:endParaRPr>
          </a:p>
        </p:txBody>
      </p:sp>
      <p:pic>
        <p:nvPicPr>
          <p:cNvPr id="14" name="Graphic 13" descr="Brain in head with solid fill">
            <a:extLst>
              <a:ext uri="{FF2B5EF4-FFF2-40B4-BE49-F238E27FC236}">
                <a16:creationId xmlns:a16="http://schemas.microsoft.com/office/drawing/2014/main" id="{2EA59406-2140-182D-C41F-8EC5FD187F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73022" y="3432763"/>
            <a:ext cx="914400" cy="914400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219934B-F829-7A49-5E93-5C0AD33D768F}"/>
              </a:ext>
            </a:extLst>
          </p:cNvPr>
          <p:cNvSpPr/>
          <p:nvPr/>
        </p:nvSpPr>
        <p:spPr>
          <a:xfrm>
            <a:off x="7990382" y="2413670"/>
            <a:ext cx="4205112" cy="386644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Graphic 17" descr="Brain in head with solid fill">
            <a:extLst>
              <a:ext uri="{FF2B5EF4-FFF2-40B4-BE49-F238E27FC236}">
                <a16:creationId xmlns:a16="http://schemas.microsoft.com/office/drawing/2014/main" id="{5B77105D-12D9-6538-8F73-BD0F14714C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53932" y="3282245"/>
            <a:ext cx="2146770" cy="21185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1726EA6-FAC5-F1D3-3FED-B7B0CD2004CB}"/>
              </a:ext>
            </a:extLst>
          </p:cNvPr>
          <p:cNvSpPr txBox="1"/>
          <p:nvPr/>
        </p:nvSpPr>
        <p:spPr>
          <a:xfrm>
            <a:off x="75136" y="2002515"/>
            <a:ext cx="7761377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>
                <a:ea typeface="+mn-lt"/>
                <a:cs typeface="+mn-lt"/>
              </a:rPr>
              <a:t>Student 1 </a:t>
            </a:r>
            <a:endParaRPr lang="en-US" b="1"/>
          </a:p>
          <a:p>
            <a:pPr algn="ctr"/>
            <a:r>
              <a:rPr lang="en-GB" sz="1600">
                <a:ea typeface="+mn-lt"/>
                <a:cs typeface="+mn-lt"/>
              </a:rPr>
              <a:t>"I have learnt lots about myself and really learnt lots more about my emotions and with techniques like naming thoughts"</a:t>
            </a:r>
            <a:endParaRPr lang="en-US" sz="1600"/>
          </a:p>
          <a:p>
            <a:pPr algn="ctr"/>
            <a:endParaRPr lang="en-GB" sz="1600">
              <a:latin typeface="Arial"/>
              <a:cs typeface="Arial"/>
            </a:endParaRPr>
          </a:p>
          <a:p>
            <a:pPr algn="ctr"/>
            <a:r>
              <a:rPr lang="en-GB" sz="1600"/>
              <a:t>"I </a:t>
            </a:r>
            <a:r>
              <a:rPr lang="en-GB" sz="1600">
                <a:ea typeface="+mn-lt"/>
                <a:cs typeface="+mn-lt"/>
              </a:rPr>
              <a:t>am looking forward to continuing to perform and work on my ACT skills more."</a:t>
            </a:r>
            <a:endParaRPr lang="en-GB" sz="1600"/>
          </a:p>
          <a:p>
            <a:pPr algn="ctr"/>
            <a:endParaRPr lang="en-GB" sz="1600"/>
          </a:p>
          <a:p>
            <a:pPr algn="ctr"/>
            <a:endParaRPr lang="en-GB" sz="1600">
              <a:ea typeface="+mn-lt"/>
              <a:cs typeface="+mn-lt"/>
            </a:endParaRPr>
          </a:p>
          <a:p>
            <a:pPr algn="ctr"/>
            <a:r>
              <a:rPr lang="en-GB" sz="1600" b="1">
                <a:ea typeface="+mn-lt"/>
                <a:cs typeface="+mn-lt"/>
              </a:rPr>
              <a:t>Student 2 </a:t>
            </a:r>
          </a:p>
          <a:p>
            <a:pPr algn="ctr"/>
            <a:r>
              <a:rPr lang="en-GB" sz="1600">
                <a:ea typeface="+mn-lt"/>
                <a:cs typeface="+mn-lt"/>
              </a:rPr>
              <a:t>"Filled with an ambition to work hard on the things that I am passionate about"</a:t>
            </a:r>
            <a:endParaRPr lang="en-US" sz="1600">
              <a:ea typeface="+mn-lt"/>
              <a:cs typeface="+mn-lt"/>
            </a:endParaRPr>
          </a:p>
          <a:p>
            <a:pPr algn="ctr"/>
            <a:endParaRPr lang="en-GB" sz="1600">
              <a:ea typeface="+mn-lt"/>
              <a:cs typeface="+mn-lt"/>
            </a:endParaRPr>
          </a:p>
          <a:p>
            <a:pPr algn="ctr"/>
            <a:r>
              <a:rPr lang="en-GB" sz="1600">
                <a:ea typeface="+mn-lt"/>
                <a:cs typeface="+mn-lt"/>
              </a:rPr>
              <a:t>"Take steps for my own benefit/ enjoyment rather than to please others"</a:t>
            </a:r>
          </a:p>
          <a:p>
            <a:pPr algn="ctr"/>
            <a:endParaRPr lang="en-GB" sz="1600">
              <a:ea typeface="+mn-lt"/>
              <a:cs typeface="+mn-lt"/>
            </a:endParaRPr>
          </a:p>
          <a:p>
            <a:pPr algn="ctr"/>
            <a:endParaRPr lang="en-GB" sz="1600"/>
          </a:p>
          <a:p>
            <a:pPr algn="ctr"/>
            <a:r>
              <a:rPr lang="en-GB" sz="1600" b="1"/>
              <a:t>Student 3 </a:t>
            </a:r>
          </a:p>
          <a:p>
            <a:pPr algn="ctr"/>
            <a:r>
              <a:rPr lang="en-GB" sz="1600">
                <a:latin typeface="Arial"/>
                <a:cs typeface="Arial"/>
              </a:rPr>
              <a:t>"Learnt many skills to help with my performance anxiety"</a:t>
            </a:r>
            <a:endParaRPr lang="en-US" sz="1600">
              <a:latin typeface="Arial"/>
              <a:cs typeface="Arial"/>
            </a:endParaRPr>
          </a:p>
          <a:p>
            <a:pPr algn="ctr"/>
            <a:endParaRPr lang="en-GB" sz="1600"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cs typeface="Arial"/>
              </a:rPr>
              <a:t>"Learnt that I enjoy pushing myself out of comfort zone".</a:t>
            </a:r>
            <a:endParaRPr lang="en-US" sz="1600">
              <a:latin typeface="Arial"/>
              <a:cs typeface="Arial"/>
            </a:endParaRPr>
          </a:p>
          <a:p>
            <a:pPr algn="ctr"/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42590389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D609-2DF0-4348-FBDA-09F0E7449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D4FD5-53A0-475F-8922-38402E15EC02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300CB-3CE9-9B17-4D26-0C7B492B3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E4E05-8D81-0D81-38EE-3EBEED9BD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42</a:t>
            </a:fld>
            <a:endParaRPr lang="en-US"/>
          </a:p>
        </p:txBody>
      </p:sp>
      <p:sp>
        <p:nvSpPr>
          <p:cNvPr id="10" name="Flowchart: Delay 9">
            <a:extLst>
              <a:ext uri="{FF2B5EF4-FFF2-40B4-BE49-F238E27FC236}">
                <a16:creationId xmlns:a16="http://schemas.microsoft.com/office/drawing/2014/main" id="{6624F423-818B-C920-90D7-2696BAA3F879}"/>
              </a:ext>
            </a:extLst>
          </p:cNvPr>
          <p:cNvSpPr/>
          <p:nvPr/>
        </p:nvSpPr>
        <p:spPr>
          <a:xfrm>
            <a:off x="2189" y="-6673"/>
            <a:ext cx="4653387" cy="4235212"/>
          </a:xfrm>
          <a:prstGeom prst="flowChartDelay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/>
              <a:t>Limitations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EA10D1-1F22-5DDF-33E7-419380C3CFE4}"/>
              </a:ext>
            </a:extLst>
          </p:cNvPr>
          <p:cNvSpPr txBox="1"/>
          <p:nvPr/>
        </p:nvSpPr>
        <p:spPr>
          <a:xfrm>
            <a:off x="5304351" y="609124"/>
            <a:ext cx="630510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Small sample size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Technical limitations </a:t>
            </a:r>
          </a:p>
          <a:p>
            <a:pPr marL="342900" indent="-342900"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ACT Training / Coaching experience </a:t>
            </a:r>
          </a:p>
          <a:p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6F525C1-C680-6D34-4DBB-07429D52742F}"/>
              </a:ext>
            </a:extLst>
          </p:cNvPr>
          <p:cNvSpPr/>
          <p:nvPr/>
        </p:nvSpPr>
        <p:spPr>
          <a:xfrm>
            <a:off x="4819755" y="3681719"/>
            <a:ext cx="7368617" cy="3142267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/>
              <a:t>Future Recommendations </a:t>
            </a:r>
          </a:p>
          <a:p>
            <a:pPr algn="ctr"/>
            <a:endParaRPr lang="en-GB"/>
          </a:p>
          <a:p>
            <a:pPr algn="ctr"/>
            <a:r>
              <a:rPr lang="en-GB"/>
              <a:t>Incorporation of Student course feedback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Measure from a teachers perspective 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A bigger sample or group setting </a:t>
            </a:r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45535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1AD25-D60F-7A81-18BD-FC52A6007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3CED-636C-4862-B12D-857D70DA10A4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B1D69-8145-738B-F443-196CE7AFF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7F895D39-E99F-C5C1-A7D5-C82BD788D68F}"/>
              </a:ext>
            </a:extLst>
          </p:cNvPr>
          <p:cNvSpPr/>
          <p:nvPr/>
        </p:nvSpPr>
        <p:spPr>
          <a:xfrm>
            <a:off x="3280" y="-3392"/>
            <a:ext cx="12192001" cy="1169583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Conclusion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DDEF81-1AD8-FD14-2C14-54BD36B0D03A}"/>
              </a:ext>
            </a:extLst>
          </p:cNvPr>
          <p:cNvSpPr txBox="1"/>
          <p:nvPr/>
        </p:nvSpPr>
        <p:spPr>
          <a:xfrm>
            <a:off x="1267906" y="2029905"/>
            <a:ext cx="9074869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ACC shows promise as a supportive measure to assist adolescents who struggle with symptoms of MPA in a singing environment.</a:t>
            </a:r>
            <a:endParaRPr lang="en-US" sz="2000"/>
          </a:p>
          <a:p>
            <a:pPr marL="285750" indent="-285750">
              <a:buFont typeface="Arial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Support the application of ACC as a practical tool within singing lessons</a:t>
            </a:r>
            <a:endParaRPr lang="en-US" sz="2000"/>
          </a:p>
          <a:p>
            <a:pPr marL="285750" indent="-285750">
              <a:buFont typeface="Arial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Support previous research,  supporting brief training in ACC of less than ten hours</a:t>
            </a:r>
          </a:p>
          <a:p>
            <a:pPr marL="285750" indent="-285750">
              <a:buFont typeface="Arial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values and commitment supported  progression towards the performer they strive to be</a:t>
            </a:r>
          </a:p>
          <a:p>
            <a:pPr marL="285750" indent="-285750">
              <a:buFont typeface="Arial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Potential to be a supportive tool for singing teachers working with adolescents with MPA</a:t>
            </a:r>
          </a:p>
          <a:p>
            <a:pPr marL="285750" indent="-285750">
              <a:buFont typeface="Arial"/>
              <a:buChar char="•"/>
            </a:pP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2838740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2C7EB-866B-843E-7EFD-5B7799F6C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61C76-8406-4D17-B8F5-71C481C00F02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4C013-1DD7-3FCD-4827-8E8DF0100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2DF81-6717-F925-F38D-A96C9B626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44</a:t>
            </a:fld>
            <a:endParaRPr lang="en-US"/>
          </a:p>
        </p:txBody>
      </p:sp>
      <p:sp>
        <p:nvSpPr>
          <p:cNvPr id="8" name="Flowchart: Delay 7">
            <a:extLst>
              <a:ext uri="{FF2B5EF4-FFF2-40B4-BE49-F238E27FC236}">
                <a16:creationId xmlns:a16="http://schemas.microsoft.com/office/drawing/2014/main" id="{1E887885-73AF-C34E-E5E3-96EBCAF168D1}"/>
              </a:ext>
            </a:extLst>
          </p:cNvPr>
          <p:cNvSpPr/>
          <p:nvPr/>
        </p:nvSpPr>
        <p:spPr>
          <a:xfrm>
            <a:off x="2189" y="70"/>
            <a:ext cx="7559777" cy="6790947"/>
          </a:xfrm>
          <a:prstGeom prst="flowChartDelay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/>
              <a:t>Thank you! </a:t>
            </a:r>
          </a:p>
        </p:txBody>
      </p:sp>
    </p:spTree>
    <p:extLst>
      <p:ext uri="{BB962C8B-B14F-4D97-AF65-F5344CB8AC3E}">
        <p14:creationId xmlns:p14="http://schemas.microsoft.com/office/powerpoint/2010/main" val="410923433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C756A-8563-9DC4-DFB9-749320008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5814-2B7C-421F-9EE8-66A14AA1DEEE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CBA95-5120-0E51-7C13-50B201E8C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228617-5A42-C305-5CB9-62C2E08BF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45</a:t>
            </a:fld>
            <a:endParaRPr lang="en-US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F37F9ACE-CFBA-342A-A114-ACBB6C3A4B3F}"/>
              </a:ext>
            </a:extLst>
          </p:cNvPr>
          <p:cNvSpPr/>
          <p:nvPr/>
        </p:nvSpPr>
        <p:spPr>
          <a:xfrm>
            <a:off x="3280" y="3351"/>
            <a:ext cx="12192001" cy="1081920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References 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6B800D-30BE-0CD7-45F9-5DC899B81189}"/>
              </a:ext>
            </a:extLst>
          </p:cNvPr>
          <p:cNvSpPr txBox="1"/>
          <p:nvPr/>
        </p:nvSpPr>
        <p:spPr>
          <a:xfrm>
            <a:off x="536772" y="1204364"/>
            <a:ext cx="11307269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endParaRPr lang="en-US" sz="140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Bachmann, K., Hinman, J.M., Yi, Z. and Dixon, M.R. (2021). Evaluating the convergent and divergent validity of the Children’s Psychological Flexibility Questionnaire (CPFQ) among children with autism. </a:t>
            </a:r>
            <a:r>
              <a:rPr lang="en-US" sz="1400" i="1">
                <a:ea typeface="+mn-lt"/>
                <a:cs typeface="+mn-lt"/>
              </a:rPr>
              <a:t>Advances in Neurodevelopmental Disorders</a:t>
            </a:r>
            <a:r>
              <a:rPr lang="en-US" sz="1400">
                <a:ea typeface="+mn-lt"/>
                <a:cs typeface="+mn-lt"/>
              </a:rPr>
              <a:t>, (5), pp.298-303.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Berger, R. (2015). Now I see it, now I don’t: Researcher’s position and reflexivity in qualitative research. </a:t>
            </a:r>
            <a:r>
              <a:rPr lang="en-US" sz="1400" i="1">
                <a:ea typeface="+mn-lt"/>
                <a:cs typeface="+mn-lt"/>
              </a:rPr>
              <a:t>Qualitative research</a:t>
            </a:r>
            <a:r>
              <a:rPr lang="en-US" sz="1400">
                <a:ea typeface="+mn-lt"/>
                <a:cs typeface="+mn-lt"/>
              </a:rPr>
              <a:t>, 15(2), pp.219-234.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Burin, A.B. and Osório, F.L. (2017). Music performance anxiety: A critical review of etiological aspects, perceived causes, coping strategies and treatment. </a:t>
            </a:r>
            <a:r>
              <a:rPr lang="en-US" sz="1400" i="1">
                <a:ea typeface="+mn-lt"/>
                <a:cs typeface="+mn-lt"/>
              </a:rPr>
              <a:t>Archives of Clinical Psychiatry (São Paulo)</a:t>
            </a:r>
            <a:r>
              <a:rPr lang="en-US" sz="1400">
                <a:ea typeface="+mn-lt"/>
                <a:cs typeface="+mn-lt"/>
              </a:rPr>
              <a:t>, (44), pp.127-133. </a:t>
            </a:r>
            <a:endParaRPr lang="en-US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Burke, C. (2005). “Play in focus”: Children researching their own spaces and places for play. </a:t>
            </a:r>
            <a:r>
              <a:rPr lang="en-US" sz="1400" i="1">
                <a:ea typeface="+mn-lt"/>
                <a:cs typeface="+mn-lt"/>
              </a:rPr>
              <a:t>Children Youth and Environments,</a:t>
            </a:r>
            <a:r>
              <a:rPr lang="en-US" sz="1400">
                <a:ea typeface="+mn-lt"/>
                <a:cs typeface="+mn-lt"/>
              </a:rPr>
              <a:t> 15(1), pp.27-53.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Byrne, M. (2022). Reflexivity and qualitative research: </a:t>
            </a:r>
            <a:r>
              <a:rPr lang="en-US" sz="1400" i="1">
                <a:ea typeface="+mn-lt"/>
                <a:cs typeface="+mn-lt"/>
              </a:rPr>
              <a:t>A primer. Journal of Business Research</a:t>
            </a:r>
            <a:r>
              <a:rPr lang="en-US" sz="1400">
                <a:ea typeface="+mn-lt"/>
                <a:cs typeface="+mn-lt"/>
              </a:rPr>
              <a:t>, (135), 705-710.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Crane, S. and Broome, M.E. (2017). Understanding ethical issues of research participation from the perspective of participating children and adolescents: a systematic review. </a:t>
            </a:r>
            <a:r>
              <a:rPr lang="en-US" sz="1400" i="1">
                <a:ea typeface="+mn-lt"/>
                <a:cs typeface="+mn-lt"/>
              </a:rPr>
              <a:t>Worldviews on Evidence‐Based Nursing, </a:t>
            </a:r>
            <a:r>
              <a:rPr lang="en-US" sz="1400">
                <a:ea typeface="+mn-lt"/>
                <a:cs typeface="+mn-lt"/>
              </a:rPr>
              <a:t>14(3), pp.200-209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Cronbach, L.J. (1951). Coefficient alpha and the internal structure of tests.</a:t>
            </a:r>
            <a:r>
              <a:rPr lang="en-US" sz="1400" i="1">
                <a:ea typeface="+mn-lt"/>
                <a:cs typeface="+mn-lt"/>
              </a:rPr>
              <a:t> psychometrika</a:t>
            </a:r>
            <a:r>
              <a:rPr lang="en-US" sz="1400">
                <a:ea typeface="+mn-lt"/>
                <a:cs typeface="+mn-lt"/>
              </a:rPr>
              <a:t>, 16(3), pp.297-334.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Crowther, S., Ironside, P., Spence, D. and Smythe, L.,(2017). Crafting stories in hermeneutic phenomenology research: A methodological device. </a:t>
            </a:r>
            <a:r>
              <a:rPr lang="en-US" sz="1400" i="1">
                <a:ea typeface="+mn-lt"/>
                <a:cs typeface="+mn-lt"/>
              </a:rPr>
              <a:t>Qualitative health research,</a:t>
            </a:r>
            <a:r>
              <a:rPr lang="en-US" sz="1400">
                <a:ea typeface="+mn-lt"/>
                <a:cs typeface="+mn-lt"/>
              </a:rPr>
              <a:t> 27(6), pp.826-835.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Dixon, M. R., &amp; </a:t>
            </a:r>
            <a:r>
              <a:rPr lang="en-US" sz="1400" err="1">
                <a:ea typeface="+mn-lt"/>
                <a:cs typeface="+mn-lt"/>
              </a:rPr>
              <a:t>Paliliunas</a:t>
            </a:r>
            <a:r>
              <a:rPr lang="en-US" sz="1400">
                <a:ea typeface="+mn-lt"/>
                <a:cs typeface="+mn-lt"/>
              </a:rPr>
              <a:t>, D. (2018). Children’s psychological flexibility questionnaire. In </a:t>
            </a:r>
            <a:r>
              <a:rPr lang="en-US" sz="1400" i="1">
                <a:ea typeface="+mn-lt"/>
                <a:cs typeface="+mn-lt"/>
              </a:rPr>
              <a:t>Accept. Identify. Move. A Behavior Analytic Curriculum for Social-Emotional Development in Children. Carbondale, IL: Shawnee Scientific </a:t>
            </a:r>
            <a:r>
              <a:rPr lang="en-US" sz="1400">
                <a:ea typeface="+mn-lt"/>
                <a:cs typeface="+mn-lt"/>
              </a:rPr>
              <a:t>(pp. 263-268)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Erlingsson, C. and </a:t>
            </a:r>
            <a:r>
              <a:rPr lang="en-US" sz="1400" err="1">
                <a:ea typeface="+mn-lt"/>
                <a:cs typeface="+mn-lt"/>
              </a:rPr>
              <a:t>Brysiewicz</a:t>
            </a:r>
            <a:r>
              <a:rPr lang="en-US" sz="1400">
                <a:ea typeface="+mn-lt"/>
                <a:cs typeface="+mn-lt"/>
              </a:rPr>
              <a:t>, P. (2017). A hands-on guide to doing content analysis. </a:t>
            </a:r>
            <a:r>
              <a:rPr lang="en-US" sz="1400" i="1">
                <a:ea typeface="+mn-lt"/>
                <a:cs typeface="+mn-lt"/>
              </a:rPr>
              <a:t>African journal of emergency medicine,</a:t>
            </a:r>
            <a:r>
              <a:rPr lang="en-US" sz="1400">
                <a:ea typeface="+mn-lt"/>
                <a:cs typeface="+mn-lt"/>
              </a:rPr>
              <a:t> 7(3), pp.93-99.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Greco, L.A., Baer, R.A. and Smith, G.T. (2011). Assessing mindfulness in children and adolescents: development and validation of the Child and Adolescent Mindfulness Measure (CAMM). </a:t>
            </a:r>
            <a:r>
              <a:rPr lang="en-US" sz="1400" i="1">
                <a:ea typeface="+mn-lt"/>
                <a:cs typeface="+mn-lt"/>
              </a:rPr>
              <a:t>Psychological assessment</a:t>
            </a:r>
            <a:r>
              <a:rPr lang="en-US" sz="1400">
                <a:ea typeface="+mn-lt"/>
                <a:cs typeface="+mn-lt"/>
              </a:rPr>
              <a:t>, 23(3), p.606. </a:t>
            </a:r>
            <a:endParaRPr lang="en-US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Greco, L.A., Lambert, W. and Baer, R.A. (2008). Psychological inflexibility in childhood and adolescence: development and evaluation of the Avoidance and Fusion Questionnaire for Youth. </a:t>
            </a:r>
            <a:r>
              <a:rPr lang="en-US" sz="1400" i="1">
                <a:ea typeface="+mn-lt"/>
                <a:cs typeface="+mn-lt"/>
              </a:rPr>
              <a:t>Psychological assessment</a:t>
            </a:r>
            <a:r>
              <a:rPr lang="en-US" sz="1400">
                <a:ea typeface="+mn-lt"/>
                <a:cs typeface="+mn-lt"/>
              </a:rPr>
              <a:t>, 20(2), p.93. </a:t>
            </a:r>
            <a:endParaRPr lang="en-US"/>
          </a:p>
          <a:p>
            <a:pPr>
              <a:buFont typeface="Arial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1458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A4885-39D7-9DDE-BDD3-84B2DBD5C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F7F-C588-4C4D-8B64-E668438EDDC8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76695-86D5-789F-A4FB-1D87BF123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3BCD0-DBDB-43C5-A657-1EEE74CD6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46</a:t>
            </a:fld>
            <a:endParaRPr lang="en-US"/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17120432-63D6-D830-273D-C1D58EEFD8BB}"/>
              </a:ext>
            </a:extLst>
          </p:cNvPr>
          <p:cNvSpPr/>
          <p:nvPr/>
        </p:nvSpPr>
        <p:spPr>
          <a:xfrm>
            <a:off x="3280" y="-3392"/>
            <a:ext cx="12192001" cy="1021230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References  - Contd.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6B6F5B-CEE2-B413-AABC-F70F010138B9}"/>
              </a:ext>
            </a:extLst>
          </p:cNvPr>
          <p:cNvSpPr txBox="1"/>
          <p:nvPr/>
        </p:nvSpPr>
        <p:spPr>
          <a:xfrm>
            <a:off x="226577" y="1170648"/>
            <a:ext cx="11617465" cy="56477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300">
                <a:latin typeface="Verdana"/>
                <a:ea typeface="Verdana"/>
                <a:cs typeface="Arial"/>
              </a:rPr>
              <a:t>Hart, R.A. (1992) </a:t>
            </a:r>
            <a:r>
              <a:rPr lang="en-US" sz="1300" i="1">
                <a:latin typeface="Verdana"/>
                <a:ea typeface="Verdana"/>
                <a:cs typeface="Arial"/>
              </a:rPr>
              <a:t>Children’s Participation: From Tokenism to Citizenship</a:t>
            </a:r>
            <a:r>
              <a:rPr lang="en-US" sz="1300">
                <a:latin typeface="Verdana"/>
                <a:ea typeface="Verdana"/>
                <a:cs typeface="Arial"/>
              </a:rPr>
              <a:t>. UNICEF International Child development Center, New York.</a:t>
            </a:r>
            <a:r>
              <a:rPr lang="en-US" sz="1300">
                <a:latin typeface="Arial"/>
                <a:cs typeface="Arial"/>
              </a:rPr>
              <a:t>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Hill J., Oliver J. (2019). </a:t>
            </a:r>
            <a:r>
              <a:rPr lang="en-US" sz="1400" i="1">
                <a:latin typeface="Arial"/>
                <a:cs typeface="Arial"/>
              </a:rPr>
              <a:t>Acceptance and Commitment Coaching: Distinctive Features</a:t>
            </a:r>
            <a:r>
              <a:rPr lang="en-US" sz="1400">
                <a:latin typeface="Arial"/>
                <a:cs typeface="Arial"/>
              </a:rPr>
              <a:t>. London: Routledge.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Irie, N., </a:t>
            </a:r>
            <a:r>
              <a:rPr lang="en-US" sz="1400" err="1">
                <a:latin typeface="Arial"/>
                <a:cs typeface="Arial"/>
              </a:rPr>
              <a:t>Morijiri</a:t>
            </a:r>
            <a:r>
              <a:rPr lang="en-US" sz="1400">
                <a:latin typeface="Arial"/>
                <a:cs typeface="Arial"/>
              </a:rPr>
              <a:t>, Y. and Yoshie, M. (2023). Symptoms of and coping strategies for music performance anxiety through different time periods. </a:t>
            </a:r>
            <a:r>
              <a:rPr lang="en-US" sz="1400" i="1">
                <a:latin typeface="Arial"/>
                <a:cs typeface="Arial"/>
              </a:rPr>
              <a:t>Frontiers in Psychology</a:t>
            </a:r>
            <a:r>
              <a:rPr lang="en-US" sz="1400">
                <a:latin typeface="Arial"/>
                <a:cs typeface="Arial"/>
              </a:rPr>
              <a:t>, (14), p.1138922.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Jacobson, N. S., &amp; Truax, P. (1992). Clinical significance : A statistical approach to defining meaningful change in psychotherapy research.</a:t>
            </a:r>
            <a:r>
              <a:rPr lang="en-US" sz="1400" i="1">
                <a:latin typeface="Arial"/>
                <a:cs typeface="Arial"/>
              </a:rPr>
              <a:t> </a:t>
            </a:r>
            <a:r>
              <a:rPr lang="en-US" sz="1400">
                <a:latin typeface="Arial"/>
                <a:cs typeface="Arial"/>
              </a:rPr>
              <a:t>In A. E. </a:t>
            </a:r>
            <a:r>
              <a:rPr lang="en-US" sz="1400" err="1">
                <a:latin typeface="Arial"/>
                <a:cs typeface="Arial"/>
              </a:rPr>
              <a:t>Kazdin</a:t>
            </a:r>
            <a:r>
              <a:rPr lang="en-US" sz="1400">
                <a:latin typeface="Arial"/>
                <a:cs typeface="Arial"/>
              </a:rPr>
              <a:t> (Ed.)</a:t>
            </a:r>
            <a:r>
              <a:rPr lang="en-US" sz="1400" i="1">
                <a:latin typeface="Arial"/>
                <a:cs typeface="Arial"/>
              </a:rPr>
              <a:t>, Methodological issues &amp; strategies in clinical research</a:t>
            </a:r>
            <a:r>
              <a:rPr lang="en-US" sz="1400">
                <a:latin typeface="Arial"/>
                <a:cs typeface="Arial"/>
              </a:rPr>
              <a:t>. American Psychological Association. pp. 631–648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Janeiro, I.N., Duarte, A.M., Araújo, A.M. and Gomes, A.I. (2017). Time perspective, approaches to learning, and academic achievement in secondary students. </a:t>
            </a:r>
            <a:r>
              <a:rPr lang="en-US" sz="1400" i="1">
                <a:latin typeface="Arial"/>
                <a:cs typeface="Arial"/>
              </a:rPr>
              <a:t>Learning and Individual Differences</a:t>
            </a:r>
            <a:r>
              <a:rPr lang="en-US" sz="1400">
                <a:latin typeface="Arial"/>
                <a:cs typeface="Arial"/>
              </a:rPr>
              <a:t>, (55), pp.61-68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Juncos D. G., de Paiva e Pona A. (2022). </a:t>
            </a:r>
            <a:r>
              <a:rPr lang="en-US" sz="1400" i="1">
                <a:latin typeface="Arial"/>
                <a:cs typeface="Arial"/>
              </a:rPr>
              <a:t>ACT for Musicians: A Guide for Using Acceptance and Commitment Training to Enhance Performance Skills, Overcome Performance Anxiety, and Improve Well-Being</a:t>
            </a:r>
            <a:r>
              <a:rPr lang="en-US" sz="1400">
                <a:latin typeface="Arial"/>
                <a:cs typeface="Arial"/>
              </a:rPr>
              <a:t>. Irvine, CA: Universal Publishers, Inc230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Juncos, D.G. and de Paiva e Pona, E., (2018). Acceptance and commitment therapy as a clinical anxiety treatment and performance enhancement program for musicians: towards an evidence-based practice model within performance psychology. </a:t>
            </a:r>
            <a:r>
              <a:rPr lang="en-US" sz="1400" i="1">
                <a:latin typeface="Arial"/>
                <a:cs typeface="Arial"/>
              </a:rPr>
              <a:t>Music &amp; Science,</a:t>
            </a:r>
            <a:r>
              <a:rPr lang="en-US" sz="1400">
                <a:latin typeface="Arial"/>
                <a:cs typeface="Arial"/>
              </a:rPr>
              <a:t> (1), p.2059204317748807.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Juncos, D.G. and Markman, E.J. (2016). Acceptance and commitment therapy for the treatment of music performance anxiety: A single subject design with a university student. </a:t>
            </a:r>
            <a:r>
              <a:rPr lang="en-US" sz="1400" i="1">
                <a:latin typeface="Arial"/>
                <a:cs typeface="Arial"/>
              </a:rPr>
              <a:t>Psychology of Music</a:t>
            </a:r>
            <a:r>
              <a:rPr lang="en-US" sz="1400">
                <a:latin typeface="Arial"/>
                <a:cs typeface="Arial"/>
              </a:rPr>
              <a:t>, 44(5), pp.935-952.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300">
                <a:latin typeface="Arial"/>
                <a:cs typeface="Arial"/>
              </a:rPr>
              <a:t>Juncos, D.G., </a:t>
            </a:r>
            <a:r>
              <a:rPr lang="en-US" sz="1300" err="1">
                <a:latin typeface="Arial"/>
                <a:cs typeface="Arial"/>
              </a:rPr>
              <a:t>Cardaciotto</a:t>
            </a:r>
            <a:r>
              <a:rPr lang="en-US" sz="1300">
                <a:latin typeface="Arial"/>
                <a:cs typeface="Arial"/>
              </a:rPr>
              <a:t>, L., Spokas, M., Falcone, D.J., Morgan, M.C. and Gent, L. (2014). Acceptance and commitment therapy for the treatment of musical performance anxiety: A single subject design. </a:t>
            </a:r>
            <a:r>
              <a:rPr lang="en-US" sz="1300" i="1">
                <a:latin typeface="Arial"/>
                <a:cs typeface="Arial"/>
              </a:rPr>
              <a:t>Unpublished doctoral dissertation, La Salle University, Philadelphia, PA</a:t>
            </a:r>
            <a:r>
              <a:rPr lang="en-US" sz="1300">
                <a:latin typeface="Arial"/>
                <a:cs typeface="Arial"/>
              </a:rPr>
              <a:t>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Juncos, D.G., Heinrichs, G.A., Towle, P., Duffy, K., Grand, S.M., Morgan, M.C., Smith, J.D. and </a:t>
            </a:r>
            <a:r>
              <a:rPr lang="en-US" sz="1400" err="1">
                <a:latin typeface="Arial"/>
                <a:cs typeface="Arial"/>
              </a:rPr>
              <a:t>Kalkus</a:t>
            </a:r>
            <a:r>
              <a:rPr lang="en-US" sz="1400">
                <a:latin typeface="Arial"/>
                <a:cs typeface="Arial"/>
              </a:rPr>
              <a:t>, E. (2017). Acceptance and commitment therapy for the treatment of music performance anxiety: A pilot study with student vocalists. </a:t>
            </a:r>
            <a:r>
              <a:rPr lang="en-US" sz="1400" i="1">
                <a:latin typeface="Arial"/>
                <a:cs typeface="Arial"/>
              </a:rPr>
              <a:t>Frontiers in Psychology</a:t>
            </a:r>
            <a:r>
              <a:rPr lang="en-US" sz="1400">
                <a:latin typeface="Arial"/>
                <a:cs typeface="Arial"/>
              </a:rPr>
              <a:t>, (8), p.265774.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Kennan, D., Brady, B. and Forkan, C. (2019). Space, voice, audience and influence: The Lundy model of participation (2007) in child welfare practice. </a:t>
            </a:r>
            <a:r>
              <a:rPr lang="en-US" sz="1400" i="1">
                <a:latin typeface="Arial"/>
                <a:cs typeface="Arial"/>
              </a:rPr>
              <a:t>Practice,</a:t>
            </a:r>
            <a:r>
              <a:rPr lang="en-US" sz="1400">
                <a:latin typeface="Arial"/>
                <a:cs typeface="Arial"/>
              </a:rPr>
              <a:t> 31(3), pp.205-218.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Kenny, D. (2011) </a:t>
            </a:r>
            <a:r>
              <a:rPr lang="en-US" sz="1400" i="1">
                <a:latin typeface="Arial"/>
                <a:cs typeface="Arial"/>
              </a:rPr>
              <a:t>The psychology of music performance anxiety.</a:t>
            </a:r>
            <a:r>
              <a:rPr lang="en-US" sz="1400">
                <a:latin typeface="Arial"/>
                <a:cs typeface="Arial"/>
              </a:rPr>
              <a:t> OUP Oxford.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Kotani, S. and Furuya, S. (2018). State anxiety disorganizes finger movements during musical performance. </a:t>
            </a:r>
            <a:r>
              <a:rPr lang="en-US" sz="1400" i="1">
                <a:latin typeface="Arial"/>
                <a:cs typeface="Arial"/>
              </a:rPr>
              <a:t>Journal of neurophysiology,</a:t>
            </a:r>
            <a:r>
              <a:rPr lang="en-US" sz="1400">
                <a:latin typeface="Arial"/>
                <a:cs typeface="Arial"/>
              </a:rPr>
              <a:t> 120(2), pp.439-451. </a:t>
            </a:r>
          </a:p>
          <a:p>
            <a:pPr marL="285750" indent="-285750">
              <a:buFont typeface="Arial,Sans-Serif"/>
              <a:buChar char="•"/>
            </a:pP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86730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EE0D2-2985-BD1E-3A9F-2181F63E4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229CE-D1BD-4711-B4BF-EAD5CA746523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493EE-D3CC-DD27-EC3E-0175DD3E5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51E1B-9A0E-7F5E-19F7-AF6C682E4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47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56E871-1CE0-0E3F-596D-E0A980193A93}"/>
              </a:ext>
            </a:extLst>
          </p:cNvPr>
          <p:cNvSpPr txBox="1"/>
          <p:nvPr/>
        </p:nvSpPr>
        <p:spPr>
          <a:xfrm>
            <a:off x="240064" y="1345976"/>
            <a:ext cx="11725359" cy="56630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Lansdown, G. (2009). The </a:t>
            </a:r>
            <a:r>
              <a:rPr lang="en-US" sz="1400" err="1">
                <a:latin typeface="Arial"/>
                <a:cs typeface="Arial"/>
              </a:rPr>
              <a:t>realisation</a:t>
            </a:r>
            <a:r>
              <a:rPr lang="en-US" sz="1400">
                <a:latin typeface="Arial"/>
                <a:cs typeface="Arial"/>
              </a:rPr>
              <a:t> of children’s participation rights: Critical reflections.</a:t>
            </a:r>
            <a:r>
              <a:rPr lang="en-US" sz="1200">
                <a:latin typeface="Arial"/>
                <a:cs typeface="Arial"/>
              </a:rPr>
              <a:t> </a:t>
            </a:r>
            <a:r>
              <a:rPr lang="en-US" sz="1200">
                <a:latin typeface="Arial"/>
                <a:ea typeface="+mn-lt"/>
                <a:cs typeface="Arial"/>
              </a:rPr>
              <a:t>In </a:t>
            </a:r>
            <a:r>
              <a:rPr lang="en-US" sz="1200">
                <a:ea typeface="+mn-lt"/>
                <a:cs typeface="+mn-lt"/>
              </a:rPr>
              <a:t>Percy-Smith, B., &amp; Patrick Thomas, N. (Eds.).</a:t>
            </a:r>
            <a:r>
              <a:rPr lang="en-US" sz="1200">
                <a:solidFill>
                  <a:srgbClr val="000000"/>
                </a:solidFill>
                <a:ea typeface="+mn-lt"/>
                <a:cs typeface="+mn-lt"/>
              </a:rPr>
              <a:t>.</a:t>
            </a:r>
            <a:r>
              <a:rPr lang="en-US" sz="1400">
                <a:latin typeface="Arial"/>
                <a:cs typeface="Arial"/>
              </a:rPr>
              <a:t> A </a:t>
            </a:r>
            <a:r>
              <a:rPr lang="en-US" sz="1400" i="1">
                <a:latin typeface="Arial"/>
                <a:cs typeface="Arial"/>
              </a:rPr>
              <a:t>handbook of children and young people’s participation. </a:t>
            </a:r>
            <a:r>
              <a:rPr lang="en-US" sz="1400">
                <a:latin typeface="Arial"/>
                <a:cs typeface="Arial"/>
              </a:rPr>
              <a:t>London: Routledge. pp. 33-45.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Lundy, L. (2007). 'Voice’ is not enough: </a:t>
            </a:r>
            <a:r>
              <a:rPr lang="en-US" sz="1400" err="1">
                <a:latin typeface="Arial"/>
                <a:cs typeface="Arial"/>
              </a:rPr>
              <a:t>conceptualising</a:t>
            </a:r>
            <a:r>
              <a:rPr lang="en-US" sz="1400">
                <a:latin typeface="Arial"/>
                <a:cs typeface="Arial"/>
              </a:rPr>
              <a:t> Article 12 of the United Nations Convention on the Rights of the Child. </a:t>
            </a:r>
            <a:r>
              <a:rPr lang="en-US" sz="1400" i="1">
                <a:latin typeface="Arial"/>
                <a:cs typeface="Arial"/>
              </a:rPr>
              <a:t>British Educational Research Journal,</a:t>
            </a:r>
            <a:r>
              <a:rPr lang="en-US" sz="1400">
                <a:latin typeface="Arial"/>
                <a:cs typeface="Arial"/>
              </a:rPr>
              <a:t> 33: 927-942.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Mahony, S. E., Juncos, D. G., &amp; Winter, D. (2022). Acceptance and Commitment Coaching for Music Performance Anxiety: Piloting a 6-Week Group Course With Undergraduate Dance and Musical Theatre Students.</a:t>
            </a:r>
            <a:r>
              <a:rPr lang="en-US" sz="1400" i="1">
                <a:latin typeface="Arial"/>
                <a:cs typeface="Arial"/>
              </a:rPr>
              <a:t> Frontiers in psychology</a:t>
            </a:r>
            <a:r>
              <a:rPr lang="en-US" sz="1400">
                <a:latin typeface="Arial"/>
                <a:cs typeface="Arial"/>
              </a:rPr>
              <a:t>, 13, 830230.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Osborne, M.S. and Kenny, D.T. (2005). Development and validation of a music performance anxiety inventory for gifted adolescent musicians. </a:t>
            </a:r>
            <a:r>
              <a:rPr lang="en-US" sz="1400" i="1">
                <a:latin typeface="Arial"/>
                <a:cs typeface="Arial"/>
              </a:rPr>
              <a:t>Journal of anxiety disorders</a:t>
            </a:r>
            <a:r>
              <a:rPr lang="en-US" sz="1400">
                <a:latin typeface="Arial"/>
                <a:cs typeface="Arial"/>
              </a:rPr>
              <a:t>, 19(7), pp.725-751.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Rudduck, J. (2007). Student voice, student engagement, and school reform. </a:t>
            </a:r>
            <a:r>
              <a:rPr lang="en-US" sz="1400" err="1">
                <a:latin typeface="Arial"/>
                <a:cs typeface="Arial"/>
              </a:rPr>
              <a:t>In:</a:t>
            </a:r>
            <a:r>
              <a:rPr lang="en-US" sz="1300" err="1">
                <a:latin typeface="Arial"/>
                <a:cs typeface="Arial"/>
              </a:rPr>
              <a:t>Thiessen</a:t>
            </a:r>
            <a:r>
              <a:rPr lang="en-US" sz="1300">
                <a:latin typeface="Arial"/>
                <a:cs typeface="Arial"/>
              </a:rPr>
              <a:t>, D. and Cook-Sather, A., (eds)</a:t>
            </a:r>
            <a:r>
              <a:rPr lang="en-US" sz="1400" i="1">
                <a:latin typeface="Arial"/>
                <a:cs typeface="Arial"/>
              </a:rPr>
              <a:t> International handbook of student experience in elementary and secondary school</a:t>
            </a:r>
            <a:r>
              <a:rPr lang="en-US" sz="1400">
                <a:latin typeface="Arial"/>
                <a:cs typeface="Arial"/>
              </a:rPr>
              <a:t>. Dordrecht: Springer Netherlands. pp. 587-610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Salmon, P.G., (1990). A psychological perspective on musical performance anxiety: a review of the literature. </a:t>
            </a:r>
            <a:r>
              <a:rPr lang="en-US" sz="1400" i="1">
                <a:latin typeface="Arial"/>
                <a:cs typeface="Arial"/>
              </a:rPr>
              <a:t>Medical Problems of Performing Artists</a:t>
            </a:r>
            <a:r>
              <a:rPr lang="en-US" sz="1400">
                <a:latin typeface="Arial"/>
                <a:cs typeface="Arial"/>
              </a:rPr>
              <a:t>, 5(1), pp.2-11.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Shaw T. A., Juncos D. G., Winter D. (2020). Piloting a new model for treating music performance anxiety: training a singing teacher to use acceptance and commitment coaching with a student. </a:t>
            </a:r>
            <a:r>
              <a:rPr lang="en-US" sz="1400" i="1">
                <a:latin typeface="Arial"/>
                <a:cs typeface="Arial"/>
              </a:rPr>
              <a:t>Front. Psychol</a:t>
            </a:r>
            <a:r>
              <a:rPr lang="en-US" sz="1400">
                <a:latin typeface="Arial"/>
                <a:cs typeface="Arial"/>
              </a:rPr>
              <a:t>. 11:882.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Steptoe, A. (2001). Negative emotions in music making: The problem of performance anxiety. In P. N. </a:t>
            </a:r>
            <a:r>
              <a:rPr lang="en-US" sz="1400" err="1">
                <a:latin typeface="Arial"/>
                <a:cs typeface="Arial"/>
              </a:rPr>
              <a:t>Juslin</a:t>
            </a:r>
            <a:r>
              <a:rPr lang="en-US" sz="1400">
                <a:latin typeface="Arial"/>
                <a:cs typeface="Arial"/>
              </a:rPr>
              <a:t> &amp; J. A. Sloboda (Eds.), </a:t>
            </a:r>
            <a:r>
              <a:rPr lang="en-US" sz="1400" i="1">
                <a:latin typeface="Arial"/>
                <a:cs typeface="Arial"/>
              </a:rPr>
              <a:t>Music and emotion: Theory and research </a:t>
            </a:r>
            <a:r>
              <a:rPr lang="en-US" sz="1400">
                <a:latin typeface="Arial"/>
                <a:cs typeface="Arial"/>
              </a:rPr>
              <a:t>. Oxford University Press.(pp. 291–307)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Student, (1908). The probable error of a mean. </a:t>
            </a:r>
            <a:r>
              <a:rPr lang="en-US" sz="1400" i="1" err="1">
                <a:latin typeface="Arial"/>
                <a:cs typeface="Arial"/>
              </a:rPr>
              <a:t>Biometrika</a:t>
            </a:r>
            <a:r>
              <a:rPr lang="en-US" sz="1400">
                <a:latin typeface="Arial"/>
                <a:cs typeface="Arial"/>
              </a:rPr>
              <a:t>, pp.1–25.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Tapia, J.A. and Díaz, M.R. (2007). Learning-related motives and the perception of the motivational quality of the learning environment. </a:t>
            </a:r>
            <a:r>
              <a:rPr lang="en-US" sz="1400" i="1" err="1">
                <a:latin typeface="Arial"/>
                <a:cs typeface="Arial"/>
              </a:rPr>
              <a:t>Psicothema</a:t>
            </a:r>
            <a:r>
              <a:rPr lang="en-US" sz="1400" i="1">
                <a:latin typeface="Arial"/>
                <a:cs typeface="Arial"/>
              </a:rPr>
              <a:t>,</a:t>
            </a:r>
            <a:r>
              <a:rPr lang="en-US" sz="1400">
                <a:latin typeface="Arial"/>
                <a:cs typeface="Arial"/>
              </a:rPr>
              <a:t> pp.603-609.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Terrell, S.R. (2012). Mixed-methods research methodologies. </a:t>
            </a:r>
            <a:r>
              <a:rPr lang="en-US" sz="1400" i="1">
                <a:latin typeface="Arial"/>
                <a:cs typeface="Arial"/>
              </a:rPr>
              <a:t>Qualitative report,</a:t>
            </a:r>
            <a:r>
              <a:rPr lang="en-US" sz="1400">
                <a:latin typeface="Arial"/>
                <a:cs typeface="Arial"/>
              </a:rPr>
              <a:t> 17(1), pp.254-280.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Turrell, S.L. and Bell, M. (2016). </a:t>
            </a:r>
            <a:r>
              <a:rPr lang="en-US" sz="1400" i="1">
                <a:latin typeface="Arial"/>
                <a:cs typeface="Arial"/>
              </a:rPr>
              <a:t>ACT for adolescents: Treating teens and adolescents in individual and group therapy.</a:t>
            </a:r>
            <a:r>
              <a:rPr lang="en-US" sz="1400">
                <a:latin typeface="Arial"/>
                <a:cs typeface="Arial"/>
              </a:rPr>
              <a:t> New Harbinger Publications.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 err="1">
                <a:latin typeface="Arial"/>
                <a:cs typeface="Arial"/>
              </a:rPr>
              <a:t>Unguru</a:t>
            </a:r>
            <a:r>
              <a:rPr lang="en-US" sz="1400">
                <a:latin typeface="Arial"/>
                <a:cs typeface="Arial"/>
              </a:rPr>
              <a:t>, Y., Sill, A.M. and Kamani, N. (2010). The experiences of children enrolled in pediatric oncology research: implications for assent. </a:t>
            </a:r>
            <a:r>
              <a:rPr lang="en-US" sz="1400" i="1">
                <a:latin typeface="Arial"/>
                <a:cs typeface="Arial"/>
              </a:rPr>
              <a:t>Pediatrics,</a:t>
            </a:r>
            <a:r>
              <a:rPr lang="en-US" sz="1400">
                <a:latin typeface="Arial"/>
                <a:cs typeface="Arial"/>
              </a:rPr>
              <a:t> 125(4), pp.e876-e883. </a:t>
            </a:r>
          </a:p>
          <a:p>
            <a:pPr marL="285750" indent="-285750">
              <a:buFont typeface="Arial"/>
              <a:buChar char="•"/>
            </a:pPr>
            <a:endParaRPr lang="en-US" sz="1200">
              <a:latin typeface="Arial"/>
              <a:cs typeface="Arial"/>
            </a:endParaRP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B35DC534-07C7-65A4-A07C-874B13118089}"/>
              </a:ext>
            </a:extLst>
          </p:cNvPr>
          <p:cNvSpPr/>
          <p:nvPr/>
        </p:nvSpPr>
        <p:spPr>
          <a:xfrm>
            <a:off x="3280" y="3351"/>
            <a:ext cx="12192001" cy="1081920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References    - Contd. </a:t>
            </a:r>
          </a:p>
        </p:txBody>
      </p:sp>
    </p:spTree>
    <p:extLst>
      <p:ext uri="{BB962C8B-B14F-4D97-AF65-F5344CB8AC3E}">
        <p14:creationId xmlns:p14="http://schemas.microsoft.com/office/powerpoint/2010/main" val="31200558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7DE8D-8B50-FEFB-49DB-A6D086D04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6088C-F791-4F6C-AC60-C5DC5D8260E6}" type="datetime1">
              <a:t>6/16/2024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CF111-23CD-BC6D-67FB-8EDB16087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2ECDB-F25A-E196-8C81-BA3CE1BAE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48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0D171D-CA0C-7982-2598-BB885B96272D}"/>
              </a:ext>
            </a:extLst>
          </p:cNvPr>
          <p:cNvSpPr txBox="1"/>
          <p:nvPr/>
        </p:nvSpPr>
        <p:spPr>
          <a:xfrm>
            <a:off x="213091" y="1386435"/>
            <a:ext cx="11671411" cy="273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Yoshie, M., Kudo, K. and </a:t>
            </a:r>
            <a:r>
              <a:rPr lang="en-US" sz="1400" err="1">
                <a:latin typeface="Arial"/>
                <a:cs typeface="Arial"/>
              </a:rPr>
              <a:t>Ohtsuki</a:t>
            </a:r>
            <a:r>
              <a:rPr lang="en-US" sz="1400">
                <a:latin typeface="Arial"/>
                <a:cs typeface="Arial"/>
              </a:rPr>
              <a:t>, T. (2008). Effects of psychological stress on state anxiety, electromyographic activity, and arpeggio performance in pianists. </a:t>
            </a:r>
            <a:r>
              <a:rPr lang="en-US" sz="1400" i="1">
                <a:latin typeface="Arial"/>
                <a:cs typeface="Arial"/>
              </a:rPr>
              <a:t>Medical Problems of Performing Artists,</a:t>
            </a:r>
            <a:r>
              <a:rPr lang="en-US" sz="1400">
                <a:latin typeface="Arial"/>
                <a:cs typeface="Arial"/>
              </a:rPr>
              <a:t> 23(3), pp.120-132. 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Yoshie, M., Kudo, K. and </a:t>
            </a:r>
            <a:r>
              <a:rPr lang="en-US" sz="1400" err="1">
                <a:latin typeface="Arial"/>
                <a:cs typeface="Arial"/>
              </a:rPr>
              <a:t>Ohtsuki</a:t>
            </a:r>
            <a:r>
              <a:rPr lang="en-US" sz="1400">
                <a:latin typeface="Arial"/>
                <a:cs typeface="Arial"/>
              </a:rPr>
              <a:t>, T. (2009). Motor/autonomic stress responses in a competitive piano performance. </a:t>
            </a:r>
            <a:r>
              <a:rPr lang="en-US" sz="1400" i="1">
                <a:latin typeface="Arial"/>
                <a:cs typeface="Arial"/>
              </a:rPr>
              <a:t>Annals of the New York Academy of Sciences,</a:t>
            </a:r>
            <a:r>
              <a:rPr lang="en-US" sz="1400">
                <a:latin typeface="Arial"/>
                <a:cs typeface="Arial"/>
              </a:rPr>
              <a:t> 1169(1), pp.368-371. 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Yoshie, M., Kudo, K., </a:t>
            </a:r>
            <a:r>
              <a:rPr lang="en-US" sz="1400" err="1">
                <a:latin typeface="Arial"/>
                <a:cs typeface="Arial"/>
              </a:rPr>
              <a:t>Murakoshi</a:t>
            </a:r>
            <a:r>
              <a:rPr lang="en-US" sz="1400">
                <a:latin typeface="Arial"/>
                <a:cs typeface="Arial"/>
              </a:rPr>
              <a:t>, T. and </a:t>
            </a:r>
            <a:r>
              <a:rPr lang="en-US" sz="1400" err="1">
                <a:latin typeface="Arial"/>
                <a:cs typeface="Arial"/>
              </a:rPr>
              <a:t>Ohtsuki</a:t>
            </a:r>
            <a:r>
              <a:rPr lang="en-US" sz="1400">
                <a:latin typeface="Arial"/>
                <a:cs typeface="Arial"/>
              </a:rPr>
              <a:t>, T. (2009). Music performance anxiety in skilled pianists: effects of social-evaluative performance situation on subjective, autonomic, and electromyographic reactions. </a:t>
            </a:r>
            <a:r>
              <a:rPr lang="en-US" sz="1400" i="1">
                <a:latin typeface="Arial"/>
                <a:cs typeface="Arial"/>
              </a:rPr>
              <a:t>Experimental Brain Research</a:t>
            </a:r>
            <a:r>
              <a:rPr lang="en-US" sz="1400">
                <a:latin typeface="Arial"/>
                <a:cs typeface="Arial"/>
              </a:rPr>
              <a:t>, (199), pp.117-126. 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Yoshie, M., </a:t>
            </a:r>
            <a:r>
              <a:rPr lang="en-US" sz="1400" err="1">
                <a:latin typeface="Arial"/>
                <a:cs typeface="Arial"/>
              </a:rPr>
              <a:t>Shigemasu</a:t>
            </a:r>
            <a:r>
              <a:rPr lang="en-US" sz="1400">
                <a:latin typeface="Arial"/>
                <a:cs typeface="Arial"/>
              </a:rPr>
              <a:t>, K., Kudo, K. and </a:t>
            </a:r>
            <a:r>
              <a:rPr lang="en-US" sz="1400" err="1">
                <a:latin typeface="Arial"/>
                <a:cs typeface="Arial"/>
              </a:rPr>
              <a:t>Ohtsuki</a:t>
            </a:r>
            <a:r>
              <a:rPr lang="en-US" sz="1400">
                <a:latin typeface="Arial"/>
                <a:cs typeface="Arial"/>
              </a:rPr>
              <a:t>, T. (2008). Multidimensional anxiety and music performance: an exploratory application of the zones of optimal functioning </a:t>
            </a:r>
            <a:r>
              <a:rPr lang="en-US" sz="1400" err="1">
                <a:latin typeface="Arial"/>
                <a:cs typeface="Arial"/>
              </a:rPr>
              <a:t>model.In:</a:t>
            </a:r>
            <a:r>
              <a:rPr lang="en-US" sz="1300" err="1">
                <a:latin typeface="Arial"/>
                <a:cs typeface="Arial"/>
              </a:rPr>
              <a:t>Buchwald</a:t>
            </a:r>
            <a:r>
              <a:rPr lang="en-US" sz="1300">
                <a:latin typeface="Arial"/>
                <a:cs typeface="Arial"/>
              </a:rPr>
              <a:t>, P., Ringeisen, T. and Eysenck, M.W. eds. </a:t>
            </a:r>
            <a:r>
              <a:rPr lang="en-US" sz="1400" i="1">
                <a:latin typeface="Arial"/>
                <a:cs typeface="Arial"/>
              </a:rPr>
              <a:t>Stress and anxiety: application to life span development and health promotion.</a:t>
            </a:r>
            <a:r>
              <a:rPr lang="en-US" sz="1300">
                <a:latin typeface="Arial"/>
                <a:cs typeface="Arial"/>
              </a:rPr>
              <a:t> Logos Verlag Berlin GmbH</a:t>
            </a:r>
            <a:r>
              <a:rPr lang="en-US" sz="1400">
                <a:latin typeface="Arial"/>
                <a:cs typeface="Arial"/>
              </a:rPr>
              <a:t> pp.163-171. 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Yoshie, M., </a:t>
            </a:r>
            <a:r>
              <a:rPr lang="en-US" sz="1400" err="1">
                <a:latin typeface="Arial"/>
                <a:cs typeface="Arial"/>
              </a:rPr>
              <a:t>Shigemasu</a:t>
            </a:r>
            <a:r>
              <a:rPr lang="en-US" sz="1400">
                <a:latin typeface="Arial"/>
                <a:cs typeface="Arial"/>
              </a:rPr>
              <a:t>, K., Kudo, K. and </a:t>
            </a:r>
            <a:r>
              <a:rPr lang="en-US" sz="1400" err="1">
                <a:latin typeface="Arial"/>
                <a:cs typeface="Arial"/>
              </a:rPr>
              <a:t>Ohtsuki</a:t>
            </a:r>
            <a:r>
              <a:rPr lang="en-US" sz="1400">
                <a:latin typeface="Arial"/>
                <a:cs typeface="Arial"/>
              </a:rPr>
              <a:t>, T. (2009). Effects of state anxiety on music performance: relationship between the Revised Competitive State Anxiety Inventory-2 subscales and piano performance. </a:t>
            </a:r>
            <a:r>
              <a:rPr lang="en-US" sz="1400" i="1">
                <a:latin typeface="Arial"/>
                <a:cs typeface="Arial"/>
              </a:rPr>
              <a:t>Musicae Scientiae</a:t>
            </a:r>
            <a:r>
              <a:rPr lang="en-US" sz="1400">
                <a:latin typeface="Arial"/>
                <a:cs typeface="Arial"/>
              </a:rPr>
              <a:t>, 13(1), pp.55-84. ​</a:t>
            </a:r>
          </a:p>
          <a:p>
            <a:pPr marL="285750" indent="-285750">
              <a:buFont typeface="Arial,Sans-Serif"/>
              <a:buChar char="•"/>
            </a:pPr>
            <a:endParaRPr lang="en-US">
              <a:latin typeface="Arial"/>
              <a:cs typeface="Arial"/>
            </a:endParaRP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5BD9156D-B473-C3AE-B44C-B03AC2655BCF}"/>
              </a:ext>
            </a:extLst>
          </p:cNvPr>
          <p:cNvSpPr/>
          <p:nvPr/>
        </p:nvSpPr>
        <p:spPr>
          <a:xfrm>
            <a:off x="3280" y="3351"/>
            <a:ext cx="12192001" cy="1081920"/>
          </a:xfrm>
          <a:prstGeom prst="wedgeRectCallou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>
                <a:solidFill>
                  <a:schemeClr val="tx1"/>
                </a:solidFill>
                <a:latin typeface="Helvetica"/>
                <a:cs typeface="Helvetica"/>
              </a:rPr>
              <a:t>References    - Contd. </a:t>
            </a:r>
          </a:p>
        </p:txBody>
      </p:sp>
    </p:spTree>
    <p:extLst>
      <p:ext uri="{BB962C8B-B14F-4D97-AF65-F5344CB8AC3E}">
        <p14:creationId xmlns:p14="http://schemas.microsoft.com/office/powerpoint/2010/main" val="4090834386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49" baseType="lpstr">
      <vt:lpstr>DylanVTI</vt:lpstr>
      <vt:lpstr>Acceptance and Commitment Coaching within singing lessons:   Piloting an 8- week programme incorporating Acceptance and commitment coaching to support Music Performance Anxiety in Adolescent musical theatre students.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2024-05-08T22:17:00Z</dcterms:created>
  <dcterms:modified xsi:type="dcterms:W3CDTF">2024-06-16T22:10:36Z</dcterms:modified>
</cp:coreProperties>
</file>