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18288000" cy="10287000"/>
  <p:notesSz cx="6858000" cy="9144000"/>
  <p:embeddedFontLst>
    <p:embeddedFont>
      <p:font typeface="Blueberry" panose="020B0604020202020204" charset="0"/>
      <p:regular r:id="rId39"/>
    </p:embeddedFont>
    <p:embeddedFont>
      <p:font typeface="Canva Sans" panose="020B0604020202020204" charset="0"/>
      <p:regular r:id="rId40"/>
    </p:embeddedFont>
    <p:embeddedFont>
      <p:font typeface="Canva Sans Bold" panose="020B0604020202020204" charset="0"/>
      <p:regular r:id="rId41"/>
    </p:embeddedFont>
    <p:embeddedFont>
      <p:font typeface="Pacifico" panose="020F0502020204030204" pitchFamily="2" charset="0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8" d="100"/>
          <a:sy n="68" d="100"/>
        </p:scale>
        <p:origin x="64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svg"/><Relationship Id="rId3" Type="http://schemas.openxmlformats.org/officeDocument/2006/relationships/image" Target="../media/image25.sv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17.svg"/><Relationship Id="rId2" Type="http://schemas.openxmlformats.org/officeDocument/2006/relationships/image" Target="../media/image24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svg"/><Relationship Id="rId15" Type="http://schemas.openxmlformats.org/officeDocument/2006/relationships/image" Target="../media/image37.sv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svg"/><Relationship Id="rId14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9.png"/><Relationship Id="rId7" Type="http://schemas.openxmlformats.org/officeDocument/2006/relationships/image" Target="../media/image35.svg"/><Relationship Id="rId12" Type="http://schemas.openxmlformats.org/officeDocument/2006/relationships/image" Target="../media/image17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16.png"/><Relationship Id="rId5" Type="http://schemas.openxmlformats.org/officeDocument/2006/relationships/image" Target="../media/image41.png"/><Relationship Id="rId10" Type="http://schemas.openxmlformats.org/officeDocument/2006/relationships/image" Target="../media/image44.png"/><Relationship Id="rId4" Type="http://schemas.openxmlformats.org/officeDocument/2006/relationships/image" Target="../media/image40.svg"/><Relationship Id="rId9" Type="http://schemas.openxmlformats.org/officeDocument/2006/relationships/image" Target="../media/image4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1.png"/><Relationship Id="rId7" Type="http://schemas.openxmlformats.org/officeDocument/2006/relationships/image" Target="../media/image43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35.svg"/><Relationship Id="rId10" Type="http://schemas.openxmlformats.org/officeDocument/2006/relationships/image" Target="../media/image17.svg"/><Relationship Id="rId4" Type="http://schemas.openxmlformats.org/officeDocument/2006/relationships/image" Target="../media/image34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53.png"/><Relationship Id="rId3" Type="http://schemas.openxmlformats.org/officeDocument/2006/relationships/image" Target="../media/image46.png"/><Relationship Id="rId7" Type="http://schemas.openxmlformats.org/officeDocument/2006/relationships/image" Target="../media/image49.svg"/><Relationship Id="rId12" Type="http://schemas.openxmlformats.org/officeDocument/2006/relationships/image" Target="../media/image52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1.svg"/><Relationship Id="rId5" Type="http://schemas.openxmlformats.org/officeDocument/2006/relationships/image" Target="../media/image41.png"/><Relationship Id="rId15" Type="http://schemas.openxmlformats.org/officeDocument/2006/relationships/image" Target="../media/image17.svg"/><Relationship Id="rId10" Type="http://schemas.openxmlformats.org/officeDocument/2006/relationships/image" Target="../media/image50.png"/><Relationship Id="rId4" Type="http://schemas.openxmlformats.org/officeDocument/2006/relationships/image" Target="../media/image47.svg"/><Relationship Id="rId9" Type="http://schemas.openxmlformats.org/officeDocument/2006/relationships/image" Target="../media/image43.svg"/><Relationship Id="rId1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43.svg"/><Relationship Id="rId7" Type="http://schemas.openxmlformats.org/officeDocument/2006/relationships/image" Target="../media/image54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47.svg"/><Relationship Id="rId4" Type="http://schemas.openxmlformats.org/officeDocument/2006/relationships/image" Target="../media/image46.png"/><Relationship Id="rId9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7" Type="http://schemas.openxmlformats.org/officeDocument/2006/relationships/image" Target="../media/image1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66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6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13" Type="http://schemas.openxmlformats.org/officeDocument/2006/relationships/image" Target="../media/image81.png"/><Relationship Id="rId18" Type="http://schemas.openxmlformats.org/officeDocument/2006/relationships/image" Target="../media/image86.png"/><Relationship Id="rId3" Type="http://schemas.openxmlformats.org/officeDocument/2006/relationships/image" Target="../media/image71.svg"/><Relationship Id="rId21" Type="http://schemas.openxmlformats.org/officeDocument/2006/relationships/image" Target="../media/image89.svg"/><Relationship Id="rId7" Type="http://schemas.openxmlformats.org/officeDocument/2006/relationships/image" Target="../media/image75.png"/><Relationship Id="rId12" Type="http://schemas.openxmlformats.org/officeDocument/2006/relationships/image" Target="../media/image80.svg"/><Relationship Id="rId17" Type="http://schemas.openxmlformats.org/officeDocument/2006/relationships/image" Target="../media/image85.svg"/><Relationship Id="rId25" Type="http://schemas.openxmlformats.org/officeDocument/2006/relationships/image" Target="../media/image19.svg"/><Relationship Id="rId2" Type="http://schemas.openxmlformats.org/officeDocument/2006/relationships/image" Target="../media/image70.png"/><Relationship Id="rId16" Type="http://schemas.openxmlformats.org/officeDocument/2006/relationships/image" Target="../media/image84.png"/><Relationship Id="rId20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24" Type="http://schemas.openxmlformats.org/officeDocument/2006/relationships/image" Target="../media/image18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23" Type="http://schemas.openxmlformats.org/officeDocument/2006/relationships/image" Target="../media/image91.svg"/><Relationship Id="rId10" Type="http://schemas.openxmlformats.org/officeDocument/2006/relationships/image" Target="../media/image78.svg"/><Relationship Id="rId19" Type="http://schemas.openxmlformats.org/officeDocument/2006/relationships/image" Target="../media/image87.svg"/><Relationship Id="rId4" Type="http://schemas.openxmlformats.org/officeDocument/2006/relationships/image" Target="../media/image72.png"/><Relationship Id="rId9" Type="http://schemas.openxmlformats.org/officeDocument/2006/relationships/image" Target="../media/image77.png"/><Relationship Id="rId14" Type="http://schemas.openxmlformats.org/officeDocument/2006/relationships/image" Target="../media/image82.svg"/><Relationship Id="rId22" Type="http://schemas.openxmlformats.org/officeDocument/2006/relationships/image" Target="../media/image90.png"/></Relationships>
</file>

<file path=ppt/slides/_rels/slide2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6.png"/><Relationship Id="rId18" Type="http://schemas.openxmlformats.org/officeDocument/2006/relationships/image" Target="../media/image99.png"/><Relationship Id="rId26" Type="http://schemas.openxmlformats.org/officeDocument/2006/relationships/image" Target="../media/image73.png"/><Relationship Id="rId39" Type="http://schemas.openxmlformats.org/officeDocument/2006/relationships/image" Target="../media/image112.svg"/><Relationship Id="rId21" Type="http://schemas.openxmlformats.org/officeDocument/2006/relationships/image" Target="../media/image102.svg"/><Relationship Id="rId34" Type="http://schemas.openxmlformats.org/officeDocument/2006/relationships/image" Target="../media/image109.png"/><Relationship Id="rId42" Type="http://schemas.openxmlformats.org/officeDocument/2006/relationships/image" Target="../media/image113.png"/><Relationship Id="rId7" Type="http://schemas.openxmlformats.org/officeDocument/2006/relationships/image" Target="../media/image82.svg"/><Relationship Id="rId2" Type="http://schemas.openxmlformats.org/officeDocument/2006/relationships/image" Target="../media/image92.png"/><Relationship Id="rId16" Type="http://schemas.openxmlformats.org/officeDocument/2006/relationships/image" Target="../media/image88.png"/><Relationship Id="rId29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11" Type="http://schemas.openxmlformats.org/officeDocument/2006/relationships/image" Target="../media/image94.png"/><Relationship Id="rId24" Type="http://schemas.openxmlformats.org/officeDocument/2006/relationships/image" Target="../media/image103.png"/><Relationship Id="rId32" Type="http://schemas.openxmlformats.org/officeDocument/2006/relationships/image" Target="../media/image108.svg"/><Relationship Id="rId37" Type="http://schemas.openxmlformats.org/officeDocument/2006/relationships/image" Target="../media/image80.svg"/><Relationship Id="rId40" Type="http://schemas.openxmlformats.org/officeDocument/2006/relationships/image" Target="../media/image75.png"/><Relationship Id="rId45" Type="http://schemas.openxmlformats.org/officeDocument/2006/relationships/image" Target="../media/image19.svg"/><Relationship Id="rId5" Type="http://schemas.openxmlformats.org/officeDocument/2006/relationships/image" Target="../media/image85.svg"/><Relationship Id="rId15" Type="http://schemas.openxmlformats.org/officeDocument/2006/relationships/image" Target="../media/image98.png"/><Relationship Id="rId23" Type="http://schemas.openxmlformats.org/officeDocument/2006/relationships/image" Target="../media/image78.svg"/><Relationship Id="rId28" Type="http://schemas.openxmlformats.org/officeDocument/2006/relationships/image" Target="../media/image106.svg"/><Relationship Id="rId36" Type="http://schemas.openxmlformats.org/officeDocument/2006/relationships/image" Target="../media/image79.png"/><Relationship Id="rId10" Type="http://schemas.openxmlformats.org/officeDocument/2006/relationships/image" Target="../media/image74.png"/><Relationship Id="rId19" Type="http://schemas.openxmlformats.org/officeDocument/2006/relationships/image" Target="../media/image100.svg"/><Relationship Id="rId31" Type="http://schemas.openxmlformats.org/officeDocument/2006/relationships/image" Target="../media/image107.png"/><Relationship Id="rId44" Type="http://schemas.openxmlformats.org/officeDocument/2006/relationships/image" Target="../media/image18.png"/><Relationship Id="rId4" Type="http://schemas.openxmlformats.org/officeDocument/2006/relationships/image" Target="../media/image84.png"/><Relationship Id="rId9" Type="http://schemas.openxmlformats.org/officeDocument/2006/relationships/image" Target="../media/image71.svg"/><Relationship Id="rId14" Type="http://schemas.openxmlformats.org/officeDocument/2006/relationships/image" Target="../media/image97.svg"/><Relationship Id="rId22" Type="http://schemas.openxmlformats.org/officeDocument/2006/relationships/image" Target="../media/image77.png"/><Relationship Id="rId27" Type="http://schemas.openxmlformats.org/officeDocument/2006/relationships/image" Target="../media/image105.png"/><Relationship Id="rId30" Type="http://schemas.openxmlformats.org/officeDocument/2006/relationships/image" Target="../media/image87.svg"/><Relationship Id="rId35" Type="http://schemas.openxmlformats.org/officeDocument/2006/relationships/image" Target="../media/image110.svg"/><Relationship Id="rId43" Type="http://schemas.openxmlformats.org/officeDocument/2006/relationships/image" Target="../media/image83.png"/><Relationship Id="rId8" Type="http://schemas.openxmlformats.org/officeDocument/2006/relationships/image" Target="../media/image70.png"/><Relationship Id="rId3" Type="http://schemas.openxmlformats.org/officeDocument/2006/relationships/image" Target="../media/image93.svg"/><Relationship Id="rId12" Type="http://schemas.openxmlformats.org/officeDocument/2006/relationships/image" Target="../media/image95.svg"/><Relationship Id="rId17" Type="http://schemas.openxmlformats.org/officeDocument/2006/relationships/image" Target="../media/image89.svg"/><Relationship Id="rId25" Type="http://schemas.openxmlformats.org/officeDocument/2006/relationships/image" Target="../media/image104.svg"/><Relationship Id="rId33" Type="http://schemas.openxmlformats.org/officeDocument/2006/relationships/image" Target="../media/image72.png"/><Relationship Id="rId38" Type="http://schemas.openxmlformats.org/officeDocument/2006/relationships/image" Target="../media/image111.png"/><Relationship Id="rId20" Type="http://schemas.openxmlformats.org/officeDocument/2006/relationships/image" Target="../media/image101.png"/><Relationship Id="rId41" Type="http://schemas.openxmlformats.org/officeDocument/2006/relationships/image" Target="../media/image76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svg"/><Relationship Id="rId7" Type="http://schemas.openxmlformats.org/officeDocument/2006/relationships/image" Target="../media/image19.sv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17.svg"/><Relationship Id="rId4" Type="http://schemas.openxmlformats.org/officeDocument/2006/relationships/image" Target="../media/image1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sv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sv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svg"/><Relationship Id="rId7" Type="http://schemas.openxmlformats.org/officeDocument/2006/relationships/image" Target="../media/image21.sv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26.svg"/><Relationship Id="rId4" Type="http://schemas.openxmlformats.org/officeDocument/2006/relationships/image" Target="../media/image12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sv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youtu.be/5cYtDNZXV_g" TargetMode="Externa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png"/><Relationship Id="rId3" Type="http://schemas.openxmlformats.org/officeDocument/2006/relationships/image" Target="../media/image132.svg"/><Relationship Id="rId7" Type="http://schemas.openxmlformats.org/officeDocument/2006/relationships/image" Target="../media/image136.sv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.png"/><Relationship Id="rId5" Type="http://schemas.openxmlformats.org/officeDocument/2006/relationships/image" Target="../media/image134.svg"/><Relationship Id="rId4" Type="http://schemas.openxmlformats.org/officeDocument/2006/relationships/image" Target="../media/image133.png"/><Relationship Id="rId9" Type="http://schemas.openxmlformats.org/officeDocument/2006/relationships/image" Target="../media/image1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66608" y="-813317"/>
            <a:ext cx="4573621" cy="4008155"/>
          </a:xfrm>
          <a:custGeom>
            <a:avLst/>
            <a:gdLst/>
            <a:ahLst/>
            <a:cxnLst/>
            <a:rect l="l" t="t" r="r" b="b"/>
            <a:pathLst>
              <a:path w="4573621" h="4008155">
                <a:moveTo>
                  <a:pt x="4573620" y="0"/>
                </a:moveTo>
                <a:lnTo>
                  <a:pt x="0" y="0"/>
                </a:lnTo>
                <a:lnTo>
                  <a:pt x="0" y="4008155"/>
                </a:lnTo>
                <a:lnTo>
                  <a:pt x="4573620" y="4008155"/>
                </a:lnTo>
                <a:lnTo>
                  <a:pt x="45736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621295" y="-135247"/>
            <a:ext cx="10844786" cy="10113317"/>
            <a:chOff x="0" y="0"/>
            <a:chExt cx="14459714" cy="13484423"/>
          </a:xfrm>
        </p:grpSpPr>
        <p:grpSp>
          <p:nvGrpSpPr>
            <p:cNvPr id="4" name="Group 4"/>
            <p:cNvGrpSpPr/>
            <p:nvPr/>
          </p:nvGrpSpPr>
          <p:grpSpPr>
            <a:xfrm rot="326939">
              <a:off x="11817726" y="2722045"/>
              <a:ext cx="1454119" cy="1857941"/>
              <a:chOff x="0" y="0"/>
              <a:chExt cx="287233" cy="367001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87233" cy="367001"/>
              </a:xfrm>
              <a:custGeom>
                <a:avLst/>
                <a:gdLst/>
                <a:ahLst/>
                <a:cxnLst/>
                <a:rect l="l" t="t" r="r" b="b"/>
                <a:pathLst>
                  <a:path w="287233" h="367001">
                    <a:moveTo>
                      <a:pt x="0" y="0"/>
                    </a:moveTo>
                    <a:lnTo>
                      <a:pt x="287233" y="0"/>
                    </a:lnTo>
                    <a:lnTo>
                      <a:pt x="287233" y="367001"/>
                    </a:lnTo>
                    <a:lnTo>
                      <a:pt x="0" y="367001"/>
                    </a:lnTo>
                    <a:close/>
                  </a:path>
                </a:pathLst>
              </a:custGeom>
              <a:solidFill>
                <a:srgbClr val="76465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287233" cy="4051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7" name="Freeform 7"/>
            <p:cNvSpPr/>
            <p:nvPr/>
          </p:nvSpPr>
          <p:spPr>
            <a:xfrm rot="782390">
              <a:off x="3141884" y="2613776"/>
              <a:ext cx="10303028" cy="9835126"/>
            </a:xfrm>
            <a:custGeom>
              <a:avLst/>
              <a:gdLst/>
              <a:ahLst/>
              <a:cxnLst/>
              <a:rect l="l" t="t" r="r" b="b"/>
              <a:pathLst>
                <a:path w="10303028" h="9835126">
                  <a:moveTo>
                    <a:pt x="0" y="0"/>
                  </a:moveTo>
                  <a:lnTo>
                    <a:pt x="10303028" y="0"/>
                  </a:lnTo>
                  <a:lnTo>
                    <a:pt x="10303028" y="9835126"/>
                  </a:lnTo>
                  <a:lnTo>
                    <a:pt x="0" y="98351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-19842" t="-95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rot="782390">
              <a:off x="1056161" y="1254061"/>
              <a:ext cx="12347393" cy="10773101"/>
            </a:xfrm>
            <a:custGeom>
              <a:avLst/>
              <a:gdLst/>
              <a:ahLst/>
              <a:cxnLst/>
              <a:rect l="l" t="t" r="r" b="b"/>
              <a:pathLst>
                <a:path w="12347393" h="10773101">
                  <a:moveTo>
                    <a:pt x="0" y="0"/>
                  </a:moveTo>
                  <a:lnTo>
                    <a:pt x="12347393" y="0"/>
                  </a:lnTo>
                  <a:lnTo>
                    <a:pt x="12347393" y="10773101"/>
                  </a:lnTo>
                  <a:lnTo>
                    <a:pt x="0" y="107731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474632" y="7855533"/>
            <a:ext cx="21328424" cy="4546960"/>
            <a:chOff x="0" y="0"/>
            <a:chExt cx="28437899" cy="606261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502816" cy="2435424"/>
            </a:xfrm>
            <a:custGeom>
              <a:avLst/>
              <a:gdLst/>
              <a:ahLst/>
              <a:cxnLst/>
              <a:rect l="l" t="t" r="r" b="b"/>
              <a:pathLst>
                <a:path w="7502816" h="2435424">
                  <a:moveTo>
                    <a:pt x="0" y="0"/>
                  </a:moveTo>
                  <a:lnTo>
                    <a:pt x="7502816" y="0"/>
                  </a:lnTo>
                  <a:lnTo>
                    <a:pt x="7502816" y="2435424"/>
                  </a:lnTo>
                  <a:lnTo>
                    <a:pt x="0" y="243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0" y="1947814"/>
              <a:ext cx="26136510" cy="4114800"/>
              <a:chOff x="0" y="0"/>
              <a:chExt cx="5162767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162767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162767" h="812800">
                    <a:moveTo>
                      <a:pt x="0" y="0"/>
                    </a:moveTo>
                    <a:lnTo>
                      <a:pt x="5162767" y="0"/>
                    </a:lnTo>
                    <a:lnTo>
                      <a:pt x="5162767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solidFill>
                <a:srgbClr val="79B42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5162767" cy="8509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4" name="Freeform 14"/>
            <p:cNvSpPr/>
            <p:nvPr/>
          </p:nvSpPr>
          <p:spPr>
            <a:xfrm>
              <a:off x="7017355" y="0"/>
              <a:ext cx="7502816" cy="2435424"/>
            </a:xfrm>
            <a:custGeom>
              <a:avLst/>
              <a:gdLst/>
              <a:ahLst/>
              <a:cxnLst/>
              <a:rect l="l" t="t" r="r" b="b"/>
              <a:pathLst>
                <a:path w="7502816" h="2435424">
                  <a:moveTo>
                    <a:pt x="0" y="0"/>
                  </a:moveTo>
                  <a:lnTo>
                    <a:pt x="7502816" y="0"/>
                  </a:lnTo>
                  <a:lnTo>
                    <a:pt x="7502816" y="2435424"/>
                  </a:lnTo>
                  <a:lnTo>
                    <a:pt x="0" y="243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4034709" y="0"/>
              <a:ext cx="7502816" cy="2435424"/>
            </a:xfrm>
            <a:custGeom>
              <a:avLst/>
              <a:gdLst/>
              <a:ahLst/>
              <a:cxnLst/>
              <a:rect l="l" t="t" r="r" b="b"/>
              <a:pathLst>
                <a:path w="7502816" h="2435424">
                  <a:moveTo>
                    <a:pt x="0" y="0"/>
                  </a:moveTo>
                  <a:lnTo>
                    <a:pt x="7502816" y="0"/>
                  </a:lnTo>
                  <a:lnTo>
                    <a:pt x="7502816" y="2435424"/>
                  </a:lnTo>
                  <a:lnTo>
                    <a:pt x="0" y="243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0935083" y="0"/>
              <a:ext cx="7502816" cy="2435424"/>
            </a:xfrm>
            <a:custGeom>
              <a:avLst/>
              <a:gdLst/>
              <a:ahLst/>
              <a:cxnLst/>
              <a:rect l="l" t="t" r="r" b="b"/>
              <a:pathLst>
                <a:path w="7502816" h="2435424">
                  <a:moveTo>
                    <a:pt x="0" y="0"/>
                  </a:moveTo>
                  <a:lnTo>
                    <a:pt x="7502816" y="0"/>
                  </a:lnTo>
                  <a:lnTo>
                    <a:pt x="7502816" y="2435424"/>
                  </a:lnTo>
                  <a:lnTo>
                    <a:pt x="0" y="243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Freeform 17"/>
          <p:cNvSpPr/>
          <p:nvPr/>
        </p:nvSpPr>
        <p:spPr>
          <a:xfrm>
            <a:off x="-605793" y="4688954"/>
            <a:ext cx="5918422" cy="4723977"/>
          </a:xfrm>
          <a:custGeom>
            <a:avLst/>
            <a:gdLst/>
            <a:ahLst/>
            <a:cxnLst/>
            <a:rect l="l" t="t" r="r" b="b"/>
            <a:pathLst>
              <a:path w="5918422" h="4723977">
                <a:moveTo>
                  <a:pt x="0" y="0"/>
                </a:moveTo>
                <a:lnTo>
                  <a:pt x="5918422" y="0"/>
                </a:lnTo>
                <a:lnTo>
                  <a:pt x="5918422" y="4723977"/>
                </a:lnTo>
                <a:lnTo>
                  <a:pt x="0" y="472397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flipH="1">
            <a:off x="15543845" y="5950582"/>
            <a:ext cx="4618215" cy="3686175"/>
          </a:xfrm>
          <a:custGeom>
            <a:avLst/>
            <a:gdLst/>
            <a:ahLst/>
            <a:cxnLst/>
            <a:rect l="l" t="t" r="r" b="b"/>
            <a:pathLst>
              <a:path w="4618215" h="3686175">
                <a:moveTo>
                  <a:pt x="4618215" y="0"/>
                </a:moveTo>
                <a:lnTo>
                  <a:pt x="0" y="0"/>
                </a:lnTo>
                <a:lnTo>
                  <a:pt x="0" y="3686175"/>
                </a:lnTo>
                <a:lnTo>
                  <a:pt x="4618215" y="3686175"/>
                </a:lnTo>
                <a:lnTo>
                  <a:pt x="4618215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6234965" y="-1127821"/>
            <a:ext cx="3672876" cy="3218775"/>
          </a:xfrm>
          <a:custGeom>
            <a:avLst/>
            <a:gdLst/>
            <a:ahLst/>
            <a:cxnLst/>
            <a:rect l="l" t="t" r="r" b="b"/>
            <a:pathLst>
              <a:path w="3672876" h="3218775">
                <a:moveTo>
                  <a:pt x="0" y="0"/>
                </a:moveTo>
                <a:lnTo>
                  <a:pt x="3672877" y="0"/>
                </a:lnTo>
                <a:lnTo>
                  <a:pt x="3672877" y="3218775"/>
                </a:lnTo>
                <a:lnTo>
                  <a:pt x="0" y="32187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3027325" y="3980296"/>
            <a:ext cx="4832928" cy="5791090"/>
          </a:xfrm>
          <a:custGeom>
            <a:avLst/>
            <a:gdLst/>
            <a:ahLst/>
            <a:cxnLst/>
            <a:rect l="l" t="t" r="r" b="b"/>
            <a:pathLst>
              <a:path w="4832928" h="5791090">
                <a:moveTo>
                  <a:pt x="4832929" y="0"/>
                </a:moveTo>
                <a:lnTo>
                  <a:pt x="0" y="0"/>
                </a:lnTo>
                <a:lnTo>
                  <a:pt x="0" y="5791090"/>
                </a:lnTo>
                <a:lnTo>
                  <a:pt x="4832929" y="5791090"/>
                </a:lnTo>
                <a:lnTo>
                  <a:pt x="4832929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8092558" y="3921577"/>
            <a:ext cx="8578689" cy="1871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410"/>
              </a:lnSpc>
            </a:pPr>
            <a:r>
              <a:rPr lang="en-US" sz="13100" spc="196">
                <a:solidFill>
                  <a:srgbClr val="764652"/>
                </a:solidFill>
                <a:latin typeface="Blueberry"/>
                <a:ea typeface="Blueberry"/>
                <a:cs typeface="Blueberry"/>
                <a:sym typeface="Blueberry"/>
              </a:rPr>
              <a:t>Anifeiliaid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90462" y="3025592"/>
            <a:ext cx="6782881" cy="77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94"/>
              </a:lnSpc>
            </a:pPr>
            <a:r>
              <a:rPr lang="en-US" sz="5499" spc="621">
                <a:solidFill>
                  <a:srgbClr val="764652"/>
                </a:solidFill>
                <a:latin typeface="Pacifico"/>
                <a:ea typeface="Pacifico"/>
                <a:cs typeface="Pacifico"/>
                <a:sym typeface="Pacifico"/>
              </a:rPr>
              <a:t>Popeth am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068214" y="-71303"/>
            <a:ext cx="604212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764652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Rebecca Unsworth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8645" y="100488"/>
            <a:ext cx="17810577" cy="10018450"/>
          </a:xfrm>
          <a:custGeom>
            <a:avLst/>
            <a:gdLst/>
            <a:ahLst/>
            <a:cxnLst/>
            <a:rect l="l" t="t" r="r" b="b"/>
            <a:pathLst>
              <a:path w="17810577" h="10018450">
                <a:moveTo>
                  <a:pt x="0" y="0"/>
                </a:moveTo>
                <a:lnTo>
                  <a:pt x="17810577" y="0"/>
                </a:lnTo>
                <a:lnTo>
                  <a:pt x="17810577" y="10018449"/>
                </a:lnTo>
                <a:lnTo>
                  <a:pt x="0" y="100184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19784" y="9510021"/>
            <a:ext cx="608916" cy="608916"/>
          </a:xfrm>
          <a:custGeom>
            <a:avLst/>
            <a:gdLst/>
            <a:ahLst/>
            <a:cxnLst/>
            <a:rect l="l" t="t" r="r" b="b"/>
            <a:pathLst>
              <a:path w="608916" h="608916">
                <a:moveTo>
                  <a:pt x="0" y="0"/>
                </a:moveTo>
                <a:lnTo>
                  <a:pt x="608916" y="0"/>
                </a:lnTo>
                <a:lnTo>
                  <a:pt x="608916" y="608916"/>
                </a:lnTo>
                <a:lnTo>
                  <a:pt x="0" y="60891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121168" y="4702703"/>
            <a:ext cx="577369" cy="577369"/>
          </a:xfrm>
          <a:custGeom>
            <a:avLst/>
            <a:gdLst/>
            <a:ahLst/>
            <a:cxnLst/>
            <a:rect l="l" t="t" r="r" b="b"/>
            <a:pathLst>
              <a:path w="577369" h="577369">
                <a:moveTo>
                  <a:pt x="0" y="0"/>
                </a:moveTo>
                <a:lnTo>
                  <a:pt x="577368" y="0"/>
                </a:lnTo>
                <a:lnTo>
                  <a:pt x="577368" y="577369"/>
                </a:lnTo>
                <a:lnTo>
                  <a:pt x="0" y="57736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1419661" y="100488"/>
            <a:ext cx="724242" cy="724242"/>
          </a:xfrm>
          <a:custGeom>
            <a:avLst/>
            <a:gdLst/>
            <a:ahLst/>
            <a:cxnLst/>
            <a:rect l="l" t="t" r="r" b="b"/>
            <a:pathLst>
              <a:path w="724242" h="724242">
                <a:moveTo>
                  <a:pt x="0" y="0"/>
                </a:moveTo>
                <a:lnTo>
                  <a:pt x="724242" y="0"/>
                </a:lnTo>
                <a:lnTo>
                  <a:pt x="724242" y="724242"/>
                </a:lnTo>
                <a:lnTo>
                  <a:pt x="0" y="7242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38100"/>
            <a:ext cx="18288000" cy="1469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AutoNum type="arabicPeriod"/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Ieithoedd, Llythrennedd a Chyfathrebu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Thema: Dyddiadur ci defaid.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Nod y wers heddiw ydy adolygu amser gorffennol. Wythnos diwethaf roeddwn ni’n dysgu am yr amser gorffennol.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1: Rydych chi’n mynd i adolygu patrymau amser gorffennol. Cymryd y plant i’r neuadd. Gofynna’r plant i eistedd mewn cylch, ymarfer dweud y diweddiadau amser gorffennol. Gwnei di daflu’r bêl dros y cylch, dweud y geiriau amser gorffennol yn Saesneg, gofynna’r person gyda phêl i ateba yn y Gymraeg.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e.e.. He went - Aeth e.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She slept - Cysgodd hi.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They jumped - Neidion nhw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Gwybodaeth flaenorol: Mynd, Cysgu, Rhedeg, Gweithio, Neidio, Casglu.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Gwranda ar yr atebion, gwirio maen nhw’n dweud y patrwm cywir. Ar ôl y gêm pêl, mynd yn ôl i’r ystafell ddosbarth.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2: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3: Nesaf bydd y plant yn chwarae gêm y pyramid. Cyn y gêm, defnyddiwch y cardiau fflach i ymarfer yr eirfa newydd. Dangosa'r cardiau i’r plant, bydd y plant ailadrodda'r geiriau ar ôl ti. Yna Chwaraea gêm pyramid. 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Esbonia’r cyfarwyddiadau’n ofalus i’r plant.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4: Y sialens olaf! Gofynnwch i’r plant i wneud un pyramid gydag eich partner. Gweithio gyda phartner newydd, byddan nhw’n gwneud pyramid dyddiadur. Atgoffwch y plant i ddefnyddio'r mat iaith i helpu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Peidiwch â phoeni os nad yw wedi gorffen, byddan nhw gael amser wythnos nesaf.</a:t>
            </a:r>
          </a:p>
          <a:p>
            <a:pPr algn="ctr">
              <a:lnSpc>
                <a:spcPts val="391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4998609" y="0"/>
            <a:ext cx="1684292" cy="1684292"/>
          </a:xfrm>
          <a:custGeom>
            <a:avLst/>
            <a:gdLst/>
            <a:ahLst/>
            <a:cxnLst/>
            <a:rect l="l" t="t" r="r" b="b"/>
            <a:pathLst>
              <a:path w="1684292" h="1684292">
                <a:moveTo>
                  <a:pt x="0" y="0"/>
                </a:moveTo>
                <a:lnTo>
                  <a:pt x="1684293" y="0"/>
                </a:lnTo>
                <a:lnTo>
                  <a:pt x="1684293" y="1684292"/>
                </a:lnTo>
                <a:lnTo>
                  <a:pt x="0" y="16842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682902" y="167976"/>
            <a:ext cx="1399222" cy="1348341"/>
          </a:xfrm>
          <a:custGeom>
            <a:avLst/>
            <a:gdLst/>
            <a:ahLst/>
            <a:cxnLst/>
            <a:rect l="l" t="t" r="r" b="b"/>
            <a:pathLst>
              <a:path w="1399222" h="1348341">
                <a:moveTo>
                  <a:pt x="0" y="0"/>
                </a:moveTo>
                <a:lnTo>
                  <a:pt x="1399221" y="0"/>
                </a:lnTo>
                <a:lnTo>
                  <a:pt x="1399221" y="1348341"/>
                </a:lnTo>
                <a:lnTo>
                  <a:pt x="0" y="13483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904" y="174084"/>
            <a:ext cx="6508790" cy="6508790"/>
          </a:xfrm>
          <a:custGeom>
            <a:avLst/>
            <a:gdLst/>
            <a:ahLst/>
            <a:cxnLst/>
            <a:rect l="l" t="t" r="r" b="b"/>
            <a:pathLst>
              <a:path w="6508790" h="6508790">
                <a:moveTo>
                  <a:pt x="0" y="0"/>
                </a:moveTo>
                <a:lnTo>
                  <a:pt x="6508790" y="0"/>
                </a:lnTo>
                <a:lnTo>
                  <a:pt x="6508790" y="6508790"/>
                </a:lnTo>
                <a:lnTo>
                  <a:pt x="0" y="65087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38906" y="127991"/>
            <a:ext cx="2683649" cy="2332335"/>
          </a:xfrm>
          <a:custGeom>
            <a:avLst/>
            <a:gdLst/>
            <a:ahLst/>
            <a:cxnLst/>
            <a:rect l="l" t="t" r="r" b="b"/>
            <a:pathLst>
              <a:path w="2683649" h="2332335">
                <a:moveTo>
                  <a:pt x="0" y="0"/>
                </a:moveTo>
                <a:lnTo>
                  <a:pt x="2683649" y="0"/>
                </a:lnTo>
                <a:lnTo>
                  <a:pt x="2683649" y="2332335"/>
                </a:lnTo>
                <a:lnTo>
                  <a:pt x="0" y="23323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506471" y="289425"/>
            <a:ext cx="2995772" cy="2115764"/>
          </a:xfrm>
          <a:custGeom>
            <a:avLst/>
            <a:gdLst/>
            <a:ahLst/>
            <a:cxnLst/>
            <a:rect l="l" t="t" r="r" b="b"/>
            <a:pathLst>
              <a:path w="2995772" h="2115764">
                <a:moveTo>
                  <a:pt x="0" y="0"/>
                </a:moveTo>
                <a:lnTo>
                  <a:pt x="2995772" y="0"/>
                </a:lnTo>
                <a:lnTo>
                  <a:pt x="2995772" y="2115764"/>
                </a:lnTo>
                <a:lnTo>
                  <a:pt x="0" y="211576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3362450" y="3254395"/>
            <a:ext cx="2381957" cy="2132946"/>
          </a:xfrm>
          <a:custGeom>
            <a:avLst/>
            <a:gdLst/>
            <a:ahLst/>
            <a:cxnLst/>
            <a:rect l="l" t="t" r="r" b="b"/>
            <a:pathLst>
              <a:path w="2381957" h="2132946">
                <a:moveTo>
                  <a:pt x="0" y="0"/>
                </a:moveTo>
                <a:lnTo>
                  <a:pt x="2381958" y="0"/>
                </a:lnTo>
                <a:lnTo>
                  <a:pt x="2381958" y="2132946"/>
                </a:lnTo>
                <a:lnTo>
                  <a:pt x="0" y="213294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672" b="-6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24592" y="3473163"/>
            <a:ext cx="3237858" cy="910647"/>
          </a:xfrm>
          <a:custGeom>
            <a:avLst/>
            <a:gdLst/>
            <a:ahLst/>
            <a:cxnLst/>
            <a:rect l="l" t="t" r="r" b="b"/>
            <a:pathLst>
              <a:path w="3237858" h="910647">
                <a:moveTo>
                  <a:pt x="0" y="0"/>
                </a:moveTo>
                <a:lnTo>
                  <a:pt x="3237858" y="0"/>
                </a:lnTo>
                <a:lnTo>
                  <a:pt x="3237858" y="910648"/>
                </a:lnTo>
                <a:lnTo>
                  <a:pt x="0" y="9106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615694" y="174084"/>
            <a:ext cx="6508790" cy="6508790"/>
          </a:xfrm>
          <a:custGeom>
            <a:avLst/>
            <a:gdLst/>
            <a:ahLst/>
            <a:cxnLst/>
            <a:rect l="l" t="t" r="r" b="b"/>
            <a:pathLst>
              <a:path w="6508790" h="6508790">
                <a:moveTo>
                  <a:pt x="0" y="0"/>
                </a:moveTo>
                <a:lnTo>
                  <a:pt x="6508790" y="0"/>
                </a:lnTo>
                <a:lnTo>
                  <a:pt x="6508790" y="6508790"/>
                </a:lnTo>
                <a:lnTo>
                  <a:pt x="0" y="65087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615694" y="174084"/>
            <a:ext cx="3147491" cy="1640630"/>
          </a:xfrm>
          <a:custGeom>
            <a:avLst/>
            <a:gdLst/>
            <a:ahLst/>
            <a:cxnLst/>
            <a:rect l="l" t="t" r="r" b="b"/>
            <a:pathLst>
              <a:path w="3147491" h="1640630">
                <a:moveTo>
                  <a:pt x="0" y="0"/>
                </a:moveTo>
                <a:lnTo>
                  <a:pt x="3147491" y="0"/>
                </a:lnTo>
                <a:lnTo>
                  <a:pt x="3147491" y="1640630"/>
                </a:lnTo>
                <a:lnTo>
                  <a:pt x="0" y="164063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7449672" y="3254395"/>
            <a:ext cx="1479535" cy="2258832"/>
          </a:xfrm>
          <a:custGeom>
            <a:avLst/>
            <a:gdLst/>
            <a:ahLst/>
            <a:cxnLst/>
            <a:rect l="l" t="t" r="r" b="b"/>
            <a:pathLst>
              <a:path w="1479535" h="2258832">
                <a:moveTo>
                  <a:pt x="0" y="0"/>
                </a:moveTo>
                <a:lnTo>
                  <a:pt x="1479535" y="0"/>
                </a:lnTo>
                <a:lnTo>
                  <a:pt x="1479535" y="2258832"/>
                </a:lnTo>
                <a:lnTo>
                  <a:pt x="0" y="2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0297686" y="57193"/>
            <a:ext cx="2341934" cy="2257360"/>
          </a:xfrm>
          <a:custGeom>
            <a:avLst/>
            <a:gdLst/>
            <a:ahLst/>
            <a:cxnLst/>
            <a:rect l="l" t="t" r="r" b="b"/>
            <a:pathLst>
              <a:path w="2341934" h="2257360">
                <a:moveTo>
                  <a:pt x="0" y="0"/>
                </a:moveTo>
                <a:lnTo>
                  <a:pt x="2341934" y="0"/>
                </a:lnTo>
                <a:lnTo>
                  <a:pt x="2341934" y="2257360"/>
                </a:lnTo>
                <a:lnTo>
                  <a:pt x="0" y="225736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297686" y="3313906"/>
            <a:ext cx="2226070" cy="2139809"/>
          </a:xfrm>
          <a:custGeom>
            <a:avLst/>
            <a:gdLst/>
            <a:ahLst/>
            <a:cxnLst/>
            <a:rect l="l" t="t" r="r" b="b"/>
            <a:pathLst>
              <a:path w="2226070" h="2139809">
                <a:moveTo>
                  <a:pt x="0" y="0"/>
                </a:moveTo>
                <a:lnTo>
                  <a:pt x="2226069" y="0"/>
                </a:lnTo>
                <a:lnTo>
                  <a:pt x="2226069" y="2139810"/>
                </a:lnTo>
                <a:lnTo>
                  <a:pt x="0" y="213981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861190" y="2536526"/>
            <a:ext cx="2082160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defaid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-1673665" y="5349568"/>
            <a:ext cx="6508790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caeau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1618929" y="1347307"/>
            <a:ext cx="1456026" cy="1265419"/>
          </a:xfrm>
          <a:custGeom>
            <a:avLst/>
            <a:gdLst/>
            <a:ahLst/>
            <a:cxnLst/>
            <a:rect l="l" t="t" r="r" b="b"/>
            <a:pathLst>
              <a:path w="1456026" h="1265419">
                <a:moveTo>
                  <a:pt x="0" y="0"/>
                </a:moveTo>
                <a:lnTo>
                  <a:pt x="1456026" y="0"/>
                </a:lnTo>
                <a:lnTo>
                  <a:pt x="1456026" y="1265419"/>
                </a:lnTo>
                <a:lnTo>
                  <a:pt x="0" y="12654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4725461" y="4051144"/>
            <a:ext cx="1472393" cy="1336197"/>
          </a:xfrm>
          <a:custGeom>
            <a:avLst/>
            <a:gdLst/>
            <a:ahLst/>
            <a:cxnLst/>
            <a:rect l="l" t="t" r="r" b="b"/>
            <a:pathLst>
              <a:path w="1472393" h="1336197">
                <a:moveTo>
                  <a:pt x="0" y="0"/>
                </a:moveTo>
                <a:lnTo>
                  <a:pt x="1472393" y="0"/>
                </a:lnTo>
                <a:lnTo>
                  <a:pt x="1472393" y="1336197"/>
                </a:lnTo>
                <a:lnTo>
                  <a:pt x="0" y="133619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9763185" y="4320868"/>
            <a:ext cx="1207503" cy="1160712"/>
          </a:xfrm>
          <a:custGeom>
            <a:avLst/>
            <a:gdLst/>
            <a:ahLst/>
            <a:cxnLst/>
            <a:rect l="l" t="t" r="r" b="b"/>
            <a:pathLst>
              <a:path w="1207503" h="1160712">
                <a:moveTo>
                  <a:pt x="0" y="0"/>
                </a:moveTo>
                <a:lnTo>
                  <a:pt x="1207503" y="0"/>
                </a:lnTo>
                <a:lnTo>
                  <a:pt x="1207503" y="1160712"/>
                </a:lnTo>
                <a:lnTo>
                  <a:pt x="0" y="116071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522818" y="2536526"/>
            <a:ext cx="2675037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iard fferm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533926" y="2390753"/>
            <a:ext cx="1311027" cy="588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043632" y="2446633"/>
            <a:ext cx="2763760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ci defaid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973202" y="5589427"/>
            <a:ext cx="2062311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buchod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245306" y="5589427"/>
            <a:ext cx="2517879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ffarmwr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0297686" y="5587066"/>
            <a:ext cx="2153989" cy="1140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moch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5004357" y="6575465"/>
            <a:ext cx="13017580" cy="3561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Paratoa'r cardiau fflach. </a:t>
            </a:r>
          </a:p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Darllena'r geiriau newydd i’r plant a gofyn i’r plant i ‘dwedwch ar fy ôl i’. Ar ôl cwpl o droeon, gofynnwch i’r plant i ysgrifennwch 6 geiriau newydd mewn grid ar bapur scrap.  Rydw i eisiau nhw i chwarae gem bingo. Rhaid i chi ddweud y geiriau yn Saesneg, rhaid iddyn nhw groesi’r eirfa gywir. </a:t>
            </a:r>
          </a:p>
          <a:p>
            <a:pPr algn="ctr">
              <a:lnSpc>
                <a:spcPts val="4759"/>
              </a:lnSpc>
            </a:pPr>
            <a:endParaRPr lang="en-US" sz="27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7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4" name="Freeform 24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57150"/>
            <a:ext cx="18288000" cy="8919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Pyramid Gorchmynion  </a:t>
            </a:r>
          </a:p>
          <a:p>
            <a:pPr algn="ctr">
              <a:lnSpc>
                <a:spcPts val="3920"/>
              </a:lnSpc>
            </a:pPr>
            <a:r>
              <a:rPr lang="en-US" sz="28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Cynorthwyydd addysgu - Esbonia'r rheolau’n ofalus i’r plant yn y dosbarth. Gwnewch yn siŵr bod y plant yn gwrando. Dweda wrth y plant i siarad yn glir ac yn araf! Gofynnwch i’r plant ddewis pa byramid! Un seren neu ddwy seren!</a:t>
            </a:r>
          </a:p>
          <a:p>
            <a:pPr algn="ctr">
              <a:lnSpc>
                <a:spcPts val="3920"/>
              </a:lnSpc>
            </a:pPr>
            <a:endParaRPr lang="en-US" sz="2800" b="1" u="sng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Chwaraewch mewn grwpiau o dri.</a:t>
            </a:r>
          </a:p>
          <a:p>
            <a:pPr algn="ctr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Dau Chwaraewr ac un dyfarnwr. Rhaid i chi gyfieithu’r brawddegau yn y pyramid, un cam ar y tro!</a:t>
            </a:r>
          </a:p>
          <a:p>
            <a:pPr algn="ctr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1: Cyfieitha’r frawddeg gyntaf. Os ydych chi’n cyfieithu’n gywir, symuda ymlaen i’r cam nesaf. </a:t>
            </a: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Rhaid i ti yn onest, Paid â thwyllo!!!</a:t>
            </a: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Os ydy person un yn dweud rhywbeth yn anghywir bydd y dyfarnwr yn eich stopio chi, a bydd Person 2 yn dechrau o’r cam cyntaf.</a:t>
            </a: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Os ydy person 2 yn dweud rhywbeth yn anghywir, bydd y dyfarnwr eich stopio chi a bydd Person 1 yn dechrau o’r cam cyntaf.</a:t>
            </a:r>
          </a:p>
          <a:p>
            <a:pPr algn="ctr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 person cyntaf i gyrraedd y diwedd, a chyfieithu popeth yn gywir sy’n ennill.</a:t>
            </a:r>
          </a:p>
          <a:p>
            <a:pPr algn="ctr">
              <a:lnSpc>
                <a:spcPts val="4059"/>
              </a:lnSpc>
            </a:pPr>
            <a:endParaRPr lang="en-US" sz="28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90282" y="6025581"/>
            <a:ext cx="20091266" cy="5499984"/>
          </a:xfrm>
          <a:custGeom>
            <a:avLst/>
            <a:gdLst/>
            <a:ahLst/>
            <a:cxnLst/>
            <a:rect l="l" t="t" r="r" b="b"/>
            <a:pathLst>
              <a:path w="20091266" h="5499984">
                <a:moveTo>
                  <a:pt x="0" y="0"/>
                </a:moveTo>
                <a:lnTo>
                  <a:pt x="20091266" y="0"/>
                </a:lnTo>
                <a:lnTo>
                  <a:pt x="20091266" y="5499984"/>
                </a:lnTo>
                <a:lnTo>
                  <a:pt x="0" y="54999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106270" y="6390942"/>
            <a:ext cx="5181730" cy="5134624"/>
          </a:xfrm>
          <a:custGeom>
            <a:avLst/>
            <a:gdLst/>
            <a:ahLst/>
            <a:cxnLst/>
            <a:rect l="l" t="t" r="r" b="b"/>
            <a:pathLst>
              <a:path w="5181730" h="5134624">
                <a:moveTo>
                  <a:pt x="0" y="0"/>
                </a:moveTo>
                <a:lnTo>
                  <a:pt x="5181730" y="0"/>
                </a:lnTo>
                <a:lnTo>
                  <a:pt x="5181730" y="5134623"/>
                </a:lnTo>
                <a:lnTo>
                  <a:pt x="0" y="5134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335200" y="1404765"/>
            <a:ext cx="3848200" cy="1933721"/>
          </a:xfrm>
          <a:custGeom>
            <a:avLst/>
            <a:gdLst/>
            <a:ahLst/>
            <a:cxnLst/>
            <a:rect l="l" t="t" r="r" b="b"/>
            <a:pathLst>
              <a:path w="3848200" h="1933721">
                <a:moveTo>
                  <a:pt x="0" y="0"/>
                </a:moveTo>
                <a:lnTo>
                  <a:pt x="3848200" y="0"/>
                </a:lnTo>
                <a:lnTo>
                  <a:pt x="3848200" y="1933721"/>
                </a:lnTo>
                <a:lnTo>
                  <a:pt x="0" y="193372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993579" y="5423240"/>
            <a:ext cx="5189821" cy="5002402"/>
          </a:xfrm>
          <a:custGeom>
            <a:avLst/>
            <a:gdLst/>
            <a:ahLst/>
            <a:cxnLst/>
            <a:rect l="l" t="t" r="r" b="b"/>
            <a:pathLst>
              <a:path w="5189821" h="5002402">
                <a:moveTo>
                  <a:pt x="0" y="0"/>
                </a:moveTo>
                <a:lnTo>
                  <a:pt x="5189821" y="0"/>
                </a:lnTo>
                <a:lnTo>
                  <a:pt x="5189821" y="5002402"/>
                </a:lnTo>
                <a:lnTo>
                  <a:pt x="0" y="50024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-34436"/>
            <a:ext cx="2529976" cy="2406062"/>
          </a:xfrm>
          <a:custGeom>
            <a:avLst/>
            <a:gdLst/>
            <a:ahLst/>
            <a:cxnLst/>
            <a:rect l="l" t="t" r="r" b="b"/>
            <a:pathLst>
              <a:path w="2529976" h="2406062">
                <a:moveTo>
                  <a:pt x="0" y="0"/>
                </a:moveTo>
                <a:lnTo>
                  <a:pt x="2529976" y="0"/>
                </a:lnTo>
                <a:lnTo>
                  <a:pt x="2529976" y="2406062"/>
                </a:lnTo>
                <a:lnTo>
                  <a:pt x="0" y="24060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55702" y="1530133"/>
            <a:ext cx="15192509" cy="8456644"/>
          </a:xfrm>
          <a:custGeom>
            <a:avLst/>
            <a:gdLst/>
            <a:ahLst/>
            <a:cxnLst/>
            <a:rect l="l" t="t" r="r" b="b"/>
            <a:pathLst>
              <a:path w="15192509" h="8456644">
                <a:moveTo>
                  <a:pt x="0" y="0"/>
                </a:moveTo>
                <a:lnTo>
                  <a:pt x="15192509" y="0"/>
                </a:lnTo>
                <a:lnTo>
                  <a:pt x="15192509" y="8456644"/>
                </a:lnTo>
                <a:lnTo>
                  <a:pt x="0" y="8456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143" r="-21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411614" y="253256"/>
            <a:ext cx="11464772" cy="1151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14"/>
              </a:lnSpc>
            </a:pPr>
            <a:r>
              <a:rPr lang="en-US" sz="7512" spc="465">
                <a:solidFill>
                  <a:srgbClr val="764652"/>
                </a:solidFill>
                <a:latin typeface="Blueberry"/>
                <a:ea typeface="Blueberry"/>
                <a:cs typeface="Blueberry"/>
                <a:sym typeface="Blueberry"/>
              </a:rPr>
              <a:t>Dyddiadur Ci Defaid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2304951"/>
            <a:ext cx="6183734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 i eisiau i ti ddarllen y frawddeg - Cyfieitha i’r Gymraeg. Dweda wrth dy bartner!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4818" y="8702927"/>
            <a:ext cx="20091266" cy="5499984"/>
          </a:xfrm>
          <a:custGeom>
            <a:avLst/>
            <a:gdLst/>
            <a:ahLst/>
            <a:cxnLst/>
            <a:rect l="l" t="t" r="r" b="b"/>
            <a:pathLst>
              <a:path w="20091266" h="5499984">
                <a:moveTo>
                  <a:pt x="0" y="0"/>
                </a:moveTo>
                <a:lnTo>
                  <a:pt x="20091266" y="0"/>
                </a:lnTo>
                <a:lnTo>
                  <a:pt x="20091266" y="5499984"/>
                </a:lnTo>
                <a:lnTo>
                  <a:pt x="0" y="54999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442509" y="1766805"/>
            <a:ext cx="3848200" cy="1933721"/>
          </a:xfrm>
          <a:custGeom>
            <a:avLst/>
            <a:gdLst/>
            <a:ahLst/>
            <a:cxnLst/>
            <a:rect l="l" t="t" r="r" b="b"/>
            <a:pathLst>
              <a:path w="3848200" h="1933721">
                <a:moveTo>
                  <a:pt x="0" y="0"/>
                </a:moveTo>
                <a:lnTo>
                  <a:pt x="3848200" y="0"/>
                </a:lnTo>
                <a:lnTo>
                  <a:pt x="3848200" y="1933721"/>
                </a:lnTo>
                <a:lnTo>
                  <a:pt x="0" y="19337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46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45606" y="857666"/>
            <a:ext cx="3162729" cy="1589271"/>
          </a:xfrm>
          <a:custGeom>
            <a:avLst/>
            <a:gdLst/>
            <a:ahLst/>
            <a:cxnLst/>
            <a:rect l="l" t="t" r="r" b="b"/>
            <a:pathLst>
              <a:path w="3162729" h="1589271">
                <a:moveTo>
                  <a:pt x="0" y="0"/>
                </a:moveTo>
                <a:lnTo>
                  <a:pt x="3162729" y="0"/>
                </a:lnTo>
                <a:lnTo>
                  <a:pt x="3162729" y="1589271"/>
                </a:lnTo>
                <a:lnTo>
                  <a:pt x="0" y="15892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51022" y="3822912"/>
            <a:ext cx="5189821" cy="5002402"/>
          </a:xfrm>
          <a:custGeom>
            <a:avLst/>
            <a:gdLst/>
            <a:ahLst/>
            <a:cxnLst/>
            <a:rect l="l" t="t" r="r" b="b"/>
            <a:pathLst>
              <a:path w="5189821" h="5002402">
                <a:moveTo>
                  <a:pt x="0" y="0"/>
                </a:moveTo>
                <a:lnTo>
                  <a:pt x="5189821" y="0"/>
                </a:lnTo>
                <a:lnTo>
                  <a:pt x="5189821" y="5002401"/>
                </a:lnTo>
                <a:lnTo>
                  <a:pt x="0" y="50024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2529976" cy="2406062"/>
          </a:xfrm>
          <a:custGeom>
            <a:avLst/>
            <a:gdLst/>
            <a:ahLst/>
            <a:cxnLst/>
            <a:rect l="l" t="t" r="r" b="b"/>
            <a:pathLst>
              <a:path w="2529976" h="2406062">
                <a:moveTo>
                  <a:pt x="0" y="0"/>
                </a:moveTo>
                <a:lnTo>
                  <a:pt x="2529976" y="0"/>
                </a:lnTo>
                <a:lnTo>
                  <a:pt x="2529976" y="2406062"/>
                </a:lnTo>
                <a:lnTo>
                  <a:pt x="0" y="240606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982371" y="632039"/>
            <a:ext cx="14937647" cy="9429334"/>
          </a:xfrm>
          <a:custGeom>
            <a:avLst/>
            <a:gdLst/>
            <a:ahLst/>
            <a:cxnLst/>
            <a:rect l="l" t="t" r="r" b="b"/>
            <a:pathLst>
              <a:path w="14937647" h="9429334">
                <a:moveTo>
                  <a:pt x="0" y="0"/>
                </a:moveTo>
                <a:lnTo>
                  <a:pt x="14937647" y="0"/>
                </a:lnTo>
                <a:lnTo>
                  <a:pt x="14937647" y="9429334"/>
                </a:lnTo>
                <a:lnTo>
                  <a:pt x="0" y="942933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123" b="-242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718809" y="51521"/>
            <a:ext cx="11464772" cy="1151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14"/>
              </a:lnSpc>
            </a:pPr>
            <a:r>
              <a:rPr lang="en-US" sz="7512" spc="465">
                <a:solidFill>
                  <a:srgbClr val="764652"/>
                </a:solidFill>
                <a:latin typeface="Blueberry"/>
                <a:ea typeface="Blueberry"/>
                <a:cs typeface="Blueberry"/>
                <a:sym typeface="Blueberry"/>
              </a:rPr>
              <a:t>Dyddiadur Ci Defaid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36356" y="1540693"/>
            <a:ext cx="3517614" cy="360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Y dyfarnwr!</a:t>
            </a:r>
          </a:p>
          <a:p>
            <a:pPr algn="ctr">
              <a:lnSpc>
                <a:spcPts val="2861"/>
              </a:lnSpc>
            </a:pPr>
            <a:endParaRPr lang="en-US" sz="2043">
              <a:solidFill>
                <a:srgbClr val="764652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Chi ydy’r dyfarnwr!</a:t>
            </a: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Rhaid i chi wrando yn ofalys iawn ar y chwaraewr a gwirio eu bod nhw’n cyfieithu yn hollo gywir!</a:t>
            </a: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Os ydyn nhw’n cael unrhyw eiriau’n anghywir, gweiddi arhoswch!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05623" y="8165681"/>
            <a:ext cx="20091266" cy="5499984"/>
          </a:xfrm>
          <a:custGeom>
            <a:avLst/>
            <a:gdLst/>
            <a:ahLst/>
            <a:cxnLst/>
            <a:rect l="l" t="t" r="r" b="b"/>
            <a:pathLst>
              <a:path w="20091266" h="5499984">
                <a:moveTo>
                  <a:pt x="0" y="0"/>
                </a:moveTo>
                <a:lnTo>
                  <a:pt x="20091266" y="0"/>
                </a:lnTo>
                <a:lnTo>
                  <a:pt x="20091266" y="5499984"/>
                </a:lnTo>
                <a:lnTo>
                  <a:pt x="0" y="54999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097673" y="2416318"/>
            <a:ext cx="4974433" cy="6333190"/>
          </a:xfrm>
          <a:custGeom>
            <a:avLst/>
            <a:gdLst/>
            <a:ahLst/>
            <a:cxnLst/>
            <a:rect l="l" t="t" r="r" b="b"/>
            <a:pathLst>
              <a:path w="4974433" h="6333190">
                <a:moveTo>
                  <a:pt x="0" y="0"/>
                </a:moveTo>
                <a:lnTo>
                  <a:pt x="4974433" y="0"/>
                </a:lnTo>
                <a:lnTo>
                  <a:pt x="4974433" y="6333190"/>
                </a:lnTo>
                <a:lnTo>
                  <a:pt x="0" y="63331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9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554540" y="1006832"/>
            <a:ext cx="3848200" cy="1933721"/>
          </a:xfrm>
          <a:custGeom>
            <a:avLst/>
            <a:gdLst/>
            <a:ahLst/>
            <a:cxnLst/>
            <a:rect l="l" t="t" r="r" b="b"/>
            <a:pathLst>
              <a:path w="3848200" h="1933721">
                <a:moveTo>
                  <a:pt x="0" y="0"/>
                </a:moveTo>
                <a:lnTo>
                  <a:pt x="3848200" y="0"/>
                </a:lnTo>
                <a:lnTo>
                  <a:pt x="3848200" y="1933720"/>
                </a:lnTo>
                <a:lnTo>
                  <a:pt x="0" y="19337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3252669" y="7466802"/>
            <a:ext cx="1667722" cy="1791498"/>
          </a:xfrm>
          <a:custGeom>
            <a:avLst/>
            <a:gdLst/>
            <a:ahLst/>
            <a:cxnLst/>
            <a:rect l="l" t="t" r="r" b="b"/>
            <a:pathLst>
              <a:path w="1667722" h="1791498">
                <a:moveTo>
                  <a:pt x="0" y="0"/>
                </a:moveTo>
                <a:lnTo>
                  <a:pt x="1667722" y="0"/>
                </a:lnTo>
                <a:lnTo>
                  <a:pt x="1667722" y="1791498"/>
                </a:lnTo>
                <a:lnTo>
                  <a:pt x="0" y="17914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10256"/>
            <a:ext cx="1861360" cy="1770193"/>
          </a:xfrm>
          <a:custGeom>
            <a:avLst/>
            <a:gdLst/>
            <a:ahLst/>
            <a:cxnLst/>
            <a:rect l="l" t="t" r="r" b="b"/>
            <a:pathLst>
              <a:path w="1861360" h="1770193">
                <a:moveTo>
                  <a:pt x="0" y="0"/>
                </a:moveTo>
                <a:lnTo>
                  <a:pt x="1861360" y="0"/>
                </a:lnTo>
                <a:lnTo>
                  <a:pt x="1861360" y="1770193"/>
                </a:lnTo>
                <a:lnTo>
                  <a:pt x="0" y="17701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214386" y="0"/>
            <a:ext cx="1872144" cy="1780449"/>
          </a:xfrm>
          <a:custGeom>
            <a:avLst/>
            <a:gdLst/>
            <a:ahLst/>
            <a:cxnLst/>
            <a:rect l="l" t="t" r="r" b="b"/>
            <a:pathLst>
              <a:path w="1872144" h="1780449">
                <a:moveTo>
                  <a:pt x="0" y="0"/>
                </a:moveTo>
                <a:lnTo>
                  <a:pt x="1872144" y="0"/>
                </a:lnTo>
                <a:lnTo>
                  <a:pt x="1872144" y="1780449"/>
                </a:lnTo>
                <a:lnTo>
                  <a:pt x="0" y="178044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0" y="4756577"/>
            <a:ext cx="2547612" cy="5420451"/>
          </a:xfrm>
          <a:custGeom>
            <a:avLst/>
            <a:gdLst/>
            <a:ahLst/>
            <a:cxnLst/>
            <a:rect l="l" t="t" r="r" b="b"/>
            <a:pathLst>
              <a:path w="2547612" h="5420451">
                <a:moveTo>
                  <a:pt x="0" y="0"/>
                </a:moveTo>
                <a:lnTo>
                  <a:pt x="2547612" y="0"/>
                </a:lnTo>
                <a:lnTo>
                  <a:pt x="2547612" y="5420450"/>
                </a:lnTo>
                <a:lnTo>
                  <a:pt x="0" y="542045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77790" y="7722357"/>
            <a:ext cx="3171119" cy="2564643"/>
          </a:xfrm>
          <a:custGeom>
            <a:avLst/>
            <a:gdLst/>
            <a:ahLst/>
            <a:cxnLst/>
            <a:rect l="l" t="t" r="r" b="b"/>
            <a:pathLst>
              <a:path w="3171119" h="2564643">
                <a:moveTo>
                  <a:pt x="0" y="0"/>
                </a:moveTo>
                <a:lnTo>
                  <a:pt x="3171119" y="0"/>
                </a:lnTo>
                <a:lnTo>
                  <a:pt x="3171119" y="2564643"/>
                </a:lnTo>
                <a:lnTo>
                  <a:pt x="0" y="256464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664867" y="638022"/>
            <a:ext cx="16413756" cy="9539005"/>
          </a:xfrm>
          <a:custGeom>
            <a:avLst/>
            <a:gdLst/>
            <a:ahLst/>
            <a:cxnLst/>
            <a:rect l="l" t="t" r="r" b="b"/>
            <a:pathLst>
              <a:path w="16413756" h="9539005">
                <a:moveTo>
                  <a:pt x="0" y="0"/>
                </a:moveTo>
                <a:lnTo>
                  <a:pt x="16413756" y="0"/>
                </a:lnTo>
                <a:lnTo>
                  <a:pt x="16413756" y="9539005"/>
                </a:lnTo>
                <a:lnTo>
                  <a:pt x="0" y="953900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5470" r="-5470" b="-523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843555" y="130935"/>
            <a:ext cx="7235068" cy="720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88"/>
              </a:lnSpc>
            </a:pPr>
            <a:r>
              <a:rPr lang="en-US" sz="4740" spc="293">
                <a:solidFill>
                  <a:srgbClr val="764652"/>
                </a:solidFill>
                <a:latin typeface="Blueberry"/>
                <a:ea typeface="Blueberry"/>
                <a:cs typeface="Blueberry"/>
                <a:sym typeface="Blueberry"/>
              </a:rPr>
              <a:t>Dyddiadur Ci Defaid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293889" y="1192673"/>
            <a:ext cx="6183734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 i eisiau i ti ddarllen y frawddeg - Cyfieitha i’r Gymraeg. Dweda wrth dy bartner!</a:t>
            </a:r>
          </a:p>
        </p:txBody>
      </p:sp>
      <p:sp>
        <p:nvSpPr>
          <p:cNvPr id="13" name="Freeform 13"/>
          <p:cNvSpPr/>
          <p:nvPr/>
        </p:nvSpPr>
        <p:spPr>
          <a:xfrm>
            <a:off x="14878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2529976" cy="2406062"/>
          </a:xfrm>
          <a:custGeom>
            <a:avLst/>
            <a:gdLst/>
            <a:ahLst/>
            <a:cxnLst/>
            <a:rect l="l" t="t" r="r" b="b"/>
            <a:pathLst>
              <a:path w="2529976" h="2406062">
                <a:moveTo>
                  <a:pt x="0" y="0"/>
                </a:moveTo>
                <a:lnTo>
                  <a:pt x="2529976" y="0"/>
                </a:lnTo>
                <a:lnTo>
                  <a:pt x="2529976" y="2406062"/>
                </a:lnTo>
                <a:lnTo>
                  <a:pt x="0" y="24060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670060" y="0"/>
            <a:ext cx="2529976" cy="2406062"/>
          </a:xfrm>
          <a:custGeom>
            <a:avLst/>
            <a:gdLst/>
            <a:ahLst/>
            <a:cxnLst/>
            <a:rect l="l" t="t" r="r" b="b"/>
            <a:pathLst>
              <a:path w="2529976" h="2406062">
                <a:moveTo>
                  <a:pt x="0" y="0"/>
                </a:moveTo>
                <a:lnTo>
                  <a:pt x="2529975" y="0"/>
                </a:lnTo>
                <a:lnTo>
                  <a:pt x="2529975" y="2406062"/>
                </a:lnTo>
                <a:lnTo>
                  <a:pt x="0" y="24060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725524" y="3953810"/>
            <a:ext cx="4974433" cy="6333190"/>
          </a:xfrm>
          <a:custGeom>
            <a:avLst/>
            <a:gdLst/>
            <a:ahLst/>
            <a:cxnLst/>
            <a:rect l="l" t="t" r="r" b="b"/>
            <a:pathLst>
              <a:path w="4974433" h="6333190">
                <a:moveTo>
                  <a:pt x="0" y="0"/>
                </a:moveTo>
                <a:lnTo>
                  <a:pt x="4974433" y="0"/>
                </a:lnTo>
                <a:lnTo>
                  <a:pt x="4974433" y="6333190"/>
                </a:lnTo>
                <a:lnTo>
                  <a:pt x="0" y="63331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77790" y="7722357"/>
            <a:ext cx="3171119" cy="2564643"/>
          </a:xfrm>
          <a:custGeom>
            <a:avLst/>
            <a:gdLst/>
            <a:ahLst/>
            <a:cxnLst/>
            <a:rect l="l" t="t" r="r" b="b"/>
            <a:pathLst>
              <a:path w="3171119" h="2564643">
                <a:moveTo>
                  <a:pt x="0" y="0"/>
                </a:moveTo>
                <a:lnTo>
                  <a:pt x="3171119" y="0"/>
                </a:lnTo>
                <a:lnTo>
                  <a:pt x="3171119" y="2564643"/>
                </a:lnTo>
                <a:lnTo>
                  <a:pt x="0" y="256464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047943" y="463469"/>
            <a:ext cx="14394752" cy="9698464"/>
          </a:xfrm>
          <a:custGeom>
            <a:avLst/>
            <a:gdLst/>
            <a:ahLst/>
            <a:cxnLst/>
            <a:rect l="l" t="t" r="r" b="b"/>
            <a:pathLst>
              <a:path w="14394752" h="9698464">
                <a:moveTo>
                  <a:pt x="0" y="0"/>
                </a:moveTo>
                <a:lnTo>
                  <a:pt x="14394752" y="0"/>
                </a:lnTo>
                <a:lnTo>
                  <a:pt x="14394752" y="9698464"/>
                </a:lnTo>
                <a:lnTo>
                  <a:pt x="0" y="96984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4079506" y="849524"/>
            <a:ext cx="3517614" cy="3602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Y dyfarnwr!</a:t>
            </a:r>
          </a:p>
          <a:p>
            <a:pPr algn="ctr">
              <a:lnSpc>
                <a:spcPts val="2861"/>
              </a:lnSpc>
            </a:pPr>
            <a:endParaRPr lang="en-US" sz="2043">
              <a:solidFill>
                <a:srgbClr val="764652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Chi ydy’r dyfarnwr!</a:t>
            </a: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Rhaid i chi wrando yn ofalys iawn ar y chwaraewr a gwirio eu bod nhw’n cyfieithu yn hollo gywir!</a:t>
            </a:r>
          </a:p>
          <a:p>
            <a:pPr algn="ctr">
              <a:lnSpc>
                <a:spcPts val="2861"/>
              </a:lnSpc>
            </a:pPr>
            <a:r>
              <a:rPr lang="en-US" sz="2043">
                <a:solidFill>
                  <a:srgbClr val="764652"/>
                </a:solidFill>
                <a:latin typeface="Canva Sans"/>
                <a:ea typeface="Canva Sans"/>
                <a:cs typeface="Canva Sans"/>
                <a:sym typeface="Canva Sans"/>
              </a:rPr>
              <a:t>Os ydyn nhw’n cael unrhyw eiriau’n anghywir, gweiddi arhoswch!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454258" y="1119848"/>
          <a:ext cx="17063446" cy="8138452"/>
        </p:xfrm>
        <a:graphic>
          <a:graphicData uri="http://schemas.openxmlformats.org/drawingml/2006/table">
            <a:tbl>
              <a:tblPr/>
              <a:tblGrid>
                <a:gridCol w="20182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95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21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05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9704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813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654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81316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31592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She  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We  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You (pl)    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They   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The children 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I     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You (s)        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He    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Es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Go - Mynd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Est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Aeth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 hi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Gwnes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Do - Gwneud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Gwnest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Gwnaeth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y plant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Play - Chwarae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aist ti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Chwarae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Sleep - Cysgu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aist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Cysg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iodd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iodd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iais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Work - gweithio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iast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Gweith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iodd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6263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och chi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on nhw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y plant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 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Run - Rhedeg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aist ti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Rhed</a:t>
                      </a: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odd 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3649525" y="194866"/>
            <a:ext cx="10672911" cy="2191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Mat Iaith - AMSER GORFFENNOL</a:t>
            </a:r>
          </a:p>
          <a:p>
            <a:pPr algn="ctr">
              <a:lnSpc>
                <a:spcPts val="10360"/>
              </a:lnSpc>
            </a:pPr>
            <a:r>
              <a:rPr lang="en-US" sz="7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8912334"/>
            <a:ext cx="1374666" cy="1374666"/>
          </a:xfrm>
          <a:custGeom>
            <a:avLst/>
            <a:gdLst/>
            <a:ahLst/>
            <a:cxnLst/>
            <a:rect l="l" t="t" r="r" b="b"/>
            <a:pathLst>
              <a:path w="1374666" h="1374666">
                <a:moveTo>
                  <a:pt x="0" y="0"/>
                </a:moveTo>
                <a:lnTo>
                  <a:pt x="1374666" y="0"/>
                </a:lnTo>
                <a:lnTo>
                  <a:pt x="1374666" y="1374666"/>
                </a:lnTo>
                <a:lnTo>
                  <a:pt x="0" y="13746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47235"/>
            <a:ext cx="18288000" cy="8806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 Dyniaethau                   Thema: Cynefinoedd anifeiliaid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Patrwm/Patrymau/Ffocws Iaith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Ble mae......... yn byw?              Mae......... yn byw yn............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Sialens :  Achos mae .................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Y nod heddiw ydy siarad ac ysgrifennu am anifeiliaid gwahanol. Byddwn ni’n darllen am gynefinoedd ac ysgrifennu brawddegau am pam mae anifeiliaid yn byw yno!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1: Rydw i eisiau i chi ddweud y frawddeg ‘ Ble mae....... yn byw?’ a dwedwch yr ateb  ‘Mae..... yn byw yn.......’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Ymarfer dweud y patrwm gyda’r plant. Gofynna’r plant ddweud y frawddeg un ar y tro. Gofynna’r plant am ddweda wrth dy bartner.  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2: Edrycha’r sleids, Gofynna’r un plentyn i ddarllen y frawddeg ‘ Ble mae Cath yn byw?’ Dewisa un person i ateb y cwestiwn. 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 y sleid nesaf, gofynnwch i’r plant i ysgrifennu’r cwestiwn ac ateb ar fwrdd bach gwyn.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e.e Ble mae aderyn yn byw? Mae aderyn yn byw yn y nyth. </a:t>
            </a: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Pan fydd y plant yn hapus, dangosa’r plant sleidiau gyda lluniau - dim brawddegau. Gofynnwch i’r plant ysgrifennu’r cwestiwn ac yr ateb cywir ar eu byrddau. 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3: Bydd y plant yn ymarfer siarad gydag eich parter. Bydd y plant yn chwarae ‘Trap door’. Rhowch y plant mewn parau, rhowch y sleid drws trap i’r plant. Gwranda ar y plant yn siarad.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4: Darllena'r darn i’r plant, gwnaiff y plant ysgrifennu nodiad o ble roedd anifeiliaid yn byw a pham. Rhaid nhw’n gwrando’n ofalus, a dim siarad!</a:t>
            </a:r>
          </a:p>
          <a:p>
            <a:pPr algn="ctr">
              <a:lnSpc>
                <a:spcPts val="2826"/>
              </a:lnSpc>
            </a:pPr>
            <a:endParaRPr lang="en-US" sz="201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26"/>
              </a:lnSpc>
            </a:pPr>
            <a:r>
              <a:rPr lang="en-US" sz="201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5: Gwnaiff y plant ysgrifennu brawddeg defnyddio’r patrwm brawddeg. Gwnân nhw edrych ar y map ac ysgrifennu brawddegau am ble mae’r anifeiliaid yn byw! Maen nhw’n defnyddio’r mat iaith i helpu.</a:t>
            </a:r>
          </a:p>
        </p:txBody>
      </p:sp>
      <p:sp>
        <p:nvSpPr>
          <p:cNvPr id="3" name="Freeform 3"/>
          <p:cNvSpPr/>
          <p:nvPr/>
        </p:nvSpPr>
        <p:spPr>
          <a:xfrm>
            <a:off x="9988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6" y="0"/>
                </a:lnTo>
                <a:lnTo>
                  <a:pt x="1384736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95782" y="324351"/>
            <a:ext cx="6170625" cy="7412162"/>
          </a:xfrm>
          <a:custGeom>
            <a:avLst/>
            <a:gdLst/>
            <a:ahLst/>
            <a:cxnLst/>
            <a:rect l="l" t="t" r="r" b="b"/>
            <a:pathLst>
              <a:path w="6170625" h="7412162">
                <a:moveTo>
                  <a:pt x="0" y="0"/>
                </a:moveTo>
                <a:lnTo>
                  <a:pt x="6170625" y="0"/>
                </a:lnTo>
                <a:lnTo>
                  <a:pt x="6170625" y="7412163"/>
                </a:lnTo>
                <a:lnTo>
                  <a:pt x="0" y="74121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786095" y="207153"/>
            <a:ext cx="7039555" cy="7417156"/>
          </a:xfrm>
          <a:custGeom>
            <a:avLst/>
            <a:gdLst/>
            <a:ahLst/>
            <a:cxnLst/>
            <a:rect l="l" t="t" r="r" b="b"/>
            <a:pathLst>
              <a:path w="7039555" h="7417156">
                <a:moveTo>
                  <a:pt x="0" y="0"/>
                </a:moveTo>
                <a:lnTo>
                  <a:pt x="7039555" y="0"/>
                </a:lnTo>
                <a:lnTo>
                  <a:pt x="7039555" y="7417155"/>
                </a:lnTo>
                <a:lnTo>
                  <a:pt x="0" y="74171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471666" y="7687866"/>
            <a:ext cx="8672334" cy="1099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8"/>
              </a:lnSpc>
            </a:pPr>
            <a:r>
              <a:rPr lang="en-US" sz="64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cath yn byw?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786095" y="7900105"/>
            <a:ext cx="769262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cath yn byw yn y tŷ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287899" y="-95250"/>
            <a:ext cx="194280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2</a:t>
            </a:r>
          </a:p>
        </p:txBody>
      </p:sp>
      <p:sp>
        <p:nvSpPr>
          <p:cNvPr id="7" name="Freeform 7"/>
          <p:cNvSpPr/>
          <p:nvPr/>
        </p:nvSpPr>
        <p:spPr>
          <a:xfrm>
            <a:off x="199761" y="207153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7081" y="1925239"/>
            <a:ext cx="6143511" cy="4761221"/>
          </a:xfrm>
          <a:custGeom>
            <a:avLst/>
            <a:gdLst/>
            <a:ahLst/>
            <a:cxnLst/>
            <a:rect l="l" t="t" r="r" b="b"/>
            <a:pathLst>
              <a:path w="6143511" h="4761221">
                <a:moveTo>
                  <a:pt x="0" y="0"/>
                </a:moveTo>
                <a:lnTo>
                  <a:pt x="6143511" y="0"/>
                </a:lnTo>
                <a:lnTo>
                  <a:pt x="6143511" y="4761222"/>
                </a:lnTo>
                <a:lnTo>
                  <a:pt x="0" y="47612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2669751"/>
            <a:ext cx="7315200" cy="4016710"/>
          </a:xfrm>
          <a:custGeom>
            <a:avLst/>
            <a:gdLst/>
            <a:ahLst/>
            <a:cxnLst/>
            <a:rect l="l" t="t" r="r" b="b"/>
            <a:pathLst>
              <a:path w="7315200" h="4016710">
                <a:moveTo>
                  <a:pt x="0" y="0"/>
                </a:moveTo>
                <a:lnTo>
                  <a:pt x="7315200" y="0"/>
                </a:lnTo>
                <a:lnTo>
                  <a:pt x="7315200" y="4016710"/>
                </a:lnTo>
                <a:lnTo>
                  <a:pt x="0" y="40167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41236" y="6807618"/>
            <a:ext cx="7315200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aderyn yn byw?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838355" y="6982440"/>
            <a:ext cx="8137758" cy="1811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aderyn yn byw yn y nyth. 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554951"/>
            <a:ext cx="7109522" cy="4923344"/>
          </a:xfrm>
          <a:custGeom>
            <a:avLst/>
            <a:gdLst/>
            <a:ahLst/>
            <a:cxnLst/>
            <a:rect l="l" t="t" r="r" b="b"/>
            <a:pathLst>
              <a:path w="7109522" h="4923344">
                <a:moveTo>
                  <a:pt x="0" y="0"/>
                </a:moveTo>
                <a:lnTo>
                  <a:pt x="7109522" y="0"/>
                </a:lnTo>
                <a:lnTo>
                  <a:pt x="7109522" y="4923344"/>
                </a:lnTo>
                <a:lnTo>
                  <a:pt x="0" y="49233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702861" y="174531"/>
            <a:ext cx="8731671" cy="8229600"/>
          </a:xfrm>
          <a:custGeom>
            <a:avLst/>
            <a:gdLst/>
            <a:ahLst/>
            <a:cxnLst/>
            <a:rect l="l" t="t" r="r" b="b"/>
            <a:pathLst>
              <a:path w="8731671" h="8229600">
                <a:moveTo>
                  <a:pt x="0" y="0"/>
                </a:moveTo>
                <a:lnTo>
                  <a:pt x="8731672" y="0"/>
                </a:lnTo>
                <a:lnTo>
                  <a:pt x="873167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456456" y="8371205"/>
            <a:ext cx="3287167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pysgodyn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58526" y="8371205"/>
            <a:ext cx="161017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afon 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554951"/>
            <a:ext cx="7109522" cy="4923344"/>
          </a:xfrm>
          <a:custGeom>
            <a:avLst/>
            <a:gdLst/>
            <a:ahLst/>
            <a:cxnLst/>
            <a:rect l="l" t="t" r="r" b="b"/>
            <a:pathLst>
              <a:path w="7109522" h="4923344">
                <a:moveTo>
                  <a:pt x="0" y="0"/>
                </a:moveTo>
                <a:lnTo>
                  <a:pt x="7109522" y="0"/>
                </a:lnTo>
                <a:lnTo>
                  <a:pt x="7109522" y="4923344"/>
                </a:lnTo>
                <a:lnTo>
                  <a:pt x="0" y="49233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986133" y="174531"/>
            <a:ext cx="7448400" cy="7020117"/>
          </a:xfrm>
          <a:custGeom>
            <a:avLst/>
            <a:gdLst/>
            <a:ahLst/>
            <a:cxnLst/>
            <a:rect l="l" t="t" r="r" b="b"/>
            <a:pathLst>
              <a:path w="7448400" h="7020117">
                <a:moveTo>
                  <a:pt x="0" y="0"/>
                </a:moveTo>
                <a:lnTo>
                  <a:pt x="7448400" y="0"/>
                </a:lnTo>
                <a:lnTo>
                  <a:pt x="7448400" y="7020117"/>
                </a:lnTo>
                <a:lnTo>
                  <a:pt x="0" y="70201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51681" y="7099398"/>
            <a:ext cx="879231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pysgodyn yn byw?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24869" y="8190884"/>
            <a:ext cx="8792319" cy="1811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pysgodyn yn byw yn yr afon. 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1472" y="783104"/>
            <a:ext cx="5085303" cy="6572282"/>
          </a:xfrm>
          <a:custGeom>
            <a:avLst/>
            <a:gdLst/>
            <a:ahLst/>
            <a:cxnLst/>
            <a:rect l="l" t="t" r="r" b="b"/>
            <a:pathLst>
              <a:path w="5085303" h="6572282">
                <a:moveTo>
                  <a:pt x="0" y="0"/>
                </a:moveTo>
                <a:lnTo>
                  <a:pt x="5085303" y="0"/>
                </a:lnTo>
                <a:lnTo>
                  <a:pt x="5085303" y="6572282"/>
                </a:lnTo>
                <a:lnTo>
                  <a:pt x="0" y="65722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597338" y="341251"/>
            <a:ext cx="5327266" cy="6782398"/>
          </a:xfrm>
          <a:custGeom>
            <a:avLst/>
            <a:gdLst/>
            <a:ahLst/>
            <a:cxnLst/>
            <a:rect l="l" t="t" r="r" b="b"/>
            <a:pathLst>
              <a:path w="5327266" h="6782398">
                <a:moveTo>
                  <a:pt x="0" y="0"/>
                </a:moveTo>
                <a:lnTo>
                  <a:pt x="5327266" y="0"/>
                </a:lnTo>
                <a:lnTo>
                  <a:pt x="5327266" y="6782399"/>
                </a:lnTo>
                <a:lnTo>
                  <a:pt x="0" y="67823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727148" y="7389590"/>
            <a:ext cx="115335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Ci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079053" y="7389590"/>
            <a:ext cx="251437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sied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1472" y="783104"/>
            <a:ext cx="5085303" cy="6572282"/>
          </a:xfrm>
          <a:custGeom>
            <a:avLst/>
            <a:gdLst/>
            <a:ahLst/>
            <a:cxnLst/>
            <a:rect l="l" t="t" r="r" b="b"/>
            <a:pathLst>
              <a:path w="5085303" h="6572282">
                <a:moveTo>
                  <a:pt x="0" y="0"/>
                </a:moveTo>
                <a:lnTo>
                  <a:pt x="5085303" y="0"/>
                </a:lnTo>
                <a:lnTo>
                  <a:pt x="5085303" y="6572282"/>
                </a:lnTo>
                <a:lnTo>
                  <a:pt x="0" y="65722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597338" y="341251"/>
            <a:ext cx="5327266" cy="6782398"/>
          </a:xfrm>
          <a:custGeom>
            <a:avLst/>
            <a:gdLst/>
            <a:ahLst/>
            <a:cxnLst/>
            <a:rect l="l" t="t" r="r" b="b"/>
            <a:pathLst>
              <a:path w="5327266" h="6782398">
                <a:moveTo>
                  <a:pt x="0" y="0"/>
                </a:moveTo>
                <a:lnTo>
                  <a:pt x="5327266" y="0"/>
                </a:lnTo>
                <a:lnTo>
                  <a:pt x="5327266" y="6782399"/>
                </a:lnTo>
                <a:lnTo>
                  <a:pt x="0" y="67823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24628" y="7561095"/>
            <a:ext cx="5327266" cy="1811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ci yn byw?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67617" y="7831854"/>
            <a:ext cx="767685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ci yn byw yn y sied.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28700"/>
            <a:ext cx="4140053" cy="5248879"/>
          </a:xfrm>
          <a:custGeom>
            <a:avLst/>
            <a:gdLst/>
            <a:ahLst/>
            <a:cxnLst/>
            <a:rect l="l" t="t" r="r" b="b"/>
            <a:pathLst>
              <a:path w="4140053" h="5248879">
                <a:moveTo>
                  <a:pt x="0" y="0"/>
                </a:moveTo>
                <a:lnTo>
                  <a:pt x="4140053" y="0"/>
                </a:lnTo>
                <a:lnTo>
                  <a:pt x="4140053" y="5248879"/>
                </a:lnTo>
                <a:lnTo>
                  <a:pt x="0" y="52488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59341" y="487306"/>
            <a:ext cx="9099959" cy="6074222"/>
          </a:xfrm>
          <a:custGeom>
            <a:avLst/>
            <a:gdLst/>
            <a:ahLst/>
            <a:cxnLst/>
            <a:rect l="l" t="t" r="r" b="b"/>
            <a:pathLst>
              <a:path w="9099959" h="6074222">
                <a:moveTo>
                  <a:pt x="0" y="0"/>
                </a:moveTo>
                <a:lnTo>
                  <a:pt x="9099959" y="0"/>
                </a:lnTo>
                <a:lnTo>
                  <a:pt x="9099959" y="6074223"/>
                </a:lnTo>
                <a:lnTo>
                  <a:pt x="0" y="60742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-663429" y="7648197"/>
            <a:ext cx="909995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cwningen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988780" y="7648197"/>
            <a:ext cx="116889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cwt</a:t>
            </a:r>
          </a:p>
        </p:txBody>
      </p:sp>
      <p:sp>
        <p:nvSpPr>
          <p:cNvPr id="6" name="Freeform 6"/>
          <p:cNvSpPr/>
          <p:nvPr/>
        </p:nvSpPr>
        <p:spPr>
          <a:xfrm>
            <a:off x="1181100" y="1181100"/>
            <a:ext cx="4140053" cy="5248879"/>
          </a:xfrm>
          <a:custGeom>
            <a:avLst/>
            <a:gdLst/>
            <a:ahLst/>
            <a:cxnLst/>
            <a:rect l="l" t="t" r="r" b="b"/>
            <a:pathLst>
              <a:path w="4140053" h="5248879">
                <a:moveTo>
                  <a:pt x="0" y="0"/>
                </a:moveTo>
                <a:lnTo>
                  <a:pt x="4140053" y="0"/>
                </a:lnTo>
                <a:lnTo>
                  <a:pt x="4140053" y="5248879"/>
                </a:lnTo>
                <a:lnTo>
                  <a:pt x="0" y="52488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28700"/>
            <a:ext cx="4140053" cy="5248879"/>
          </a:xfrm>
          <a:custGeom>
            <a:avLst/>
            <a:gdLst/>
            <a:ahLst/>
            <a:cxnLst/>
            <a:rect l="l" t="t" r="r" b="b"/>
            <a:pathLst>
              <a:path w="4140053" h="5248879">
                <a:moveTo>
                  <a:pt x="0" y="0"/>
                </a:moveTo>
                <a:lnTo>
                  <a:pt x="4140053" y="0"/>
                </a:lnTo>
                <a:lnTo>
                  <a:pt x="4140053" y="5248879"/>
                </a:lnTo>
                <a:lnTo>
                  <a:pt x="0" y="52488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59341" y="487306"/>
            <a:ext cx="9099959" cy="6074222"/>
          </a:xfrm>
          <a:custGeom>
            <a:avLst/>
            <a:gdLst/>
            <a:ahLst/>
            <a:cxnLst/>
            <a:rect l="l" t="t" r="r" b="b"/>
            <a:pathLst>
              <a:path w="9099959" h="6074222">
                <a:moveTo>
                  <a:pt x="0" y="0"/>
                </a:moveTo>
                <a:lnTo>
                  <a:pt x="9099959" y="0"/>
                </a:lnTo>
                <a:lnTo>
                  <a:pt x="9099959" y="6074223"/>
                </a:lnTo>
                <a:lnTo>
                  <a:pt x="0" y="60742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44041" y="7141673"/>
            <a:ext cx="9099959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cwningen yn byw?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617110" y="6725428"/>
            <a:ext cx="9099959" cy="1811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cwningen yn byw yn y cwt.</a:t>
            </a:r>
          </a:p>
        </p:txBody>
      </p:sp>
      <p:sp>
        <p:nvSpPr>
          <p:cNvPr id="6" name="Freeform 6"/>
          <p:cNvSpPr/>
          <p:nvPr/>
        </p:nvSpPr>
        <p:spPr>
          <a:xfrm>
            <a:off x="44041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6" y="0"/>
                </a:lnTo>
                <a:lnTo>
                  <a:pt x="1384736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99402" y="333701"/>
            <a:ext cx="17089435" cy="825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Cyfarwyddiadau i’r plant</a:t>
            </a:r>
          </a:p>
          <a:p>
            <a:pPr algn="ctr">
              <a:lnSpc>
                <a:spcPts val="6580"/>
              </a:lnSpc>
            </a:pPr>
            <a:endParaRPr lang="en-US" sz="47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Gweithia gyda phartner. Penderfyna pwy sydd person A a phwy sydd person B. Edrycha ar y frawddeg.  Dewisa un opsiwn o’r bocs drws trap. Peidia â dweud eich brawddeg wrth eich partner. Person b dweda eich brawddeg wrth eich partner.</a:t>
            </a:r>
          </a:p>
          <a:p>
            <a:pPr algn="ctr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Person A dweda faint o ddrws trap maen nhw wedi syrthio i mewn (ateb yn anghywir).</a:t>
            </a:r>
          </a:p>
          <a:p>
            <a:pPr algn="ctr">
              <a:lnSpc>
                <a:spcPts val="6580"/>
              </a:lnSpc>
              <a:spcBef>
                <a:spcPct val="0"/>
              </a:spcBef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Cyfnewid pan fyddan nhw’n cael brawddeg gywir!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276737" y="28134"/>
            <a:ext cx="1965127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3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282" y="516049"/>
            <a:ext cx="18207436" cy="10332720"/>
          </a:xfrm>
          <a:custGeom>
            <a:avLst/>
            <a:gdLst/>
            <a:ahLst/>
            <a:cxnLst/>
            <a:rect l="l" t="t" r="r" b="b"/>
            <a:pathLst>
              <a:path w="18207436" h="10332720">
                <a:moveTo>
                  <a:pt x="0" y="0"/>
                </a:moveTo>
                <a:lnTo>
                  <a:pt x="18207436" y="0"/>
                </a:lnTo>
                <a:lnTo>
                  <a:pt x="18207436" y="10332720"/>
                </a:lnTo>
                <a:lnTo>
                  <a:pt x="0" y="103327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6276737" y="-95250"/>
            <a:ext cx="1965127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3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31739" y="1130826"/>
            <a:ext cx="16689913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4: Byddwch chi’n darllen hwn i’r plant - gwnân nhw angen bwrdd gwyn a phen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4434" y="2389544"/>
            <a:ext cx="13660207" cy="538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capybara yn byw yn Awstralia achos mae’n hoffi’r tywydd poeth. Mae camelod yn byw yn Affrica achos dydyn nhw ddim angen llawer o dwr! Mae nadroedd yn byw yn y jwngl achos maen nhw’n hoffi glaswellt a choed i guddio i mewn. Mae siarcod yn byw yn y môr achos maen nhw angen dwr i fyw. Mae crwbanod yn byw ger y traeth achos maen nhw gael baban ar y tywod. Mae’r draenog yn byw yn Ewrop achos mae e’n hoffi byw yn y mwd, oer a gwlyb!  Mae panda coch yn byw yn Tsiena achos mae e’n hoffi bwyta bambŵ.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462" y="8382369"/>
            <a:ext cx="12078768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 ôl darllen y darn ddwywaith, dangos y darn i’r plant. Bydd angen i’r plant wirio eu gwaith!</a:t>
            </a:r>
          </a:p>
        </p:txBody>
      </p:sp>
      <p:sp>
        <p:nvSpPr>
          <p:cNvPr id="5" name="Freeform 5"/>
          <p:cNvSpPr/>
          <p:nvPr/>
        </p:nvSpPr>
        <p:spPr>
          <a:xfrm>
            <a:off x="9988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6" y="0"/>
                </a:lnTo>
                <a:lnTo>
                  <a:pt x="1384736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19821"/>
            <a:ext cx="17994055" cy="7428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5: 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Cyfarwyddiadau i T.A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 y dasg ysgrifennu bydd y plant yn ymarfer yr eirfa hen a dysgu’r geiriau newydd. Paratoa’r cardiau fflach gyda lluniau ac enwau’r anifeiliaid. Bydd angen dwy set ar y plant i rannu mewn parau. Bydd y plant yn chwarae snap gydag eich partner. Gwnewch yn siŵr eu bod nhw’n dweud y gair!!</a:t>
            </a:r>
          </a:p>
          <a:p>
            <a:pPr algn="ctr">
              <a:lnSpc>
                <a:spcPts val="4925"/>
              </a:lnSpc>
            </a:pPr>
            <a:endParaRPr lang="en-US" sz="3518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Cyfarwyddiadau i ddisgyblion: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Edrycha ar y map.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Cofia'r patrwm, defnyddia'r lluniau i helpu ti ysgrifenna rhai brawdeddegau.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 i eisiau i ti ddarllen y frawddeg i ffrind. Gwirio gwaith ei gilydd!</a:t>
            </a:r>
          </a:p>
          <a:p>
            <a:pPr algn="ctr">
              <a:lnSpc>
                <a:spcPts val="4925"/>
              </a:lnSpc>
            </a:pPr>
            <a:r>
              <a:rPr lang="en-US" sz="35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240071" y="132860"/>
          <a:ext cx="17789169" cy="10022793"/>
        </p:xfrm>
        <a:graphic>
          <a:graphicData uri="http://schemas.openxmlformats.org/drawingml/2006/table">
            <a:tbl>
              <a:tblPr/>
              <a:tblGrid>
                <a:gridCol w="5821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44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229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05698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05698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05698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05698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Freeform 3"/>
          <p:cNvSpPr/>
          <p:nvPr/>
        </p:nvSpPr>
        <p:spPr>
          <a:xfrm>
            <a:off x="7701328" y="132860"/>
            <a:ext cx="2322434" cy="1516754"/>
          </a:xfrm>
          <a:custGeom>
            <a:avLst/>
            <a:gdLst/>
            <a:ahLst/>
            <a:cxnLst/>
            <a:rect l="l" t="t" r="r" b="b"/>
            <a:pathLst>
              <a:path w="2322434" h="1516754">
                <a:moveTo>
                  <a:pt x="0" y="0"/>
                </a:moveTo>
                <a:lnTo>
                  <a:pt x="2322433" y="0"/>
                </a:lnTo>
                <a:lnTo>
                  <a:pt x="2322433" y="1516754"/>
                </a:lnTo>
                <a:lnTo>
                  <a:pt x="0" y="15167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90037" y="132860"/>
            <a:ext cx="2520366" cy="1546874"/>
          </a:xfrm>
          <a:custGeom>
            <a:avLst/>
            <a:gdLst/>
            <a:ahLst/>
            <a:cxnLst/>
            <a:rect l="l" t="t" r="r" b="b"/>
            <a:pathLst>
              <a:path w="2520366" h="1546874">
                <a:moveTo>
                  <a:pt x="0" y="0"/>
                </a:moveTo>
                <a:lnTo>
                  <a:pt x="2520366" y="0"/>
                </a:lnTo>
                <a:lnTo>
                  <a:pt x="2520366" y="1546875"/>
                </a:lnTo>
                <a:lnTo>
                  <a:pt x="0" y="15468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910500" y="2697616"/>
            <a:ext cx="967749" cy="2446641"/>
          </a:xfrm>
          <a:custGeom>
            <a:avLst/>
            <a:gdLst/>
            <a:ahLst/>
            <a:cxnLst/>
            <a:rect l="l" t="t" r="r" b="b"/>
            <a:pathLst>
              <a:path w="967749" h="2446641">
                <a:moveTo>
                  <a:pt x="0" y="0"/>
                </a:moveTo>
                <a:lnTo>
                  <a:pt x="967749" y="0"/>
                </a:lnTo>
                <a:lnTo>
                  <a:pt x="967749" y="2446641"/>
                </a:lnTo>
                <a:lnTo>
                  <a:pt x="0" y="24466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874" b="-18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90037" y="7693394"/>
            <a:ext cx="3072494" cy="952473"/>
          </a:xfrm>
          <a:custGeom>
            <a:avLst/>
            <a:gdLst/>
            <a:ahLst/>
            <a:cxnLst/>
            <a:rect l="l" t="t" r="r" b="b"/>
            <a:pathLst>
              <a:path w="3072494" h="952473">
                <a:moveTo>
                  <a:pt x="0" y="0"/>
                </a:moveTo>
                <a:lnTo>
                  <a:pt x="3072494" y="0"/>
                </a:lnTo>
                <a:lnTo>
                  <a:pt x="3072494" y="952473"/>
                </a:lnTo>
                <a:lnTo>
                  <a:pt x="0" y="9524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3465229" y="5144257"/>
            <a:ext cx="2538263" cy="1430657"/>
          </a:xfrm>
          <a:custGeom>
            <a:avLst/>
            <a:gdLst/>
            <a:ahLst/>
            <a:cxnLst/>
            <a:rect l="l" t="t" r="r" b="b"/>
            <a:pathLst>
              <a:path w="2538263" h="1430657">
                <a:moveTo>
                  <a:pt x="0" y="0"/>
                </a:moveTo>
                <a:lnTo>
                  <a:pt x="2538263" y="0"/>
                </a:lnTo>
                <a:lnTo>
                  <a:pt x="2538263" y="1430657"/>
                </a:lnTo>
                <a:lnTo>
                  <a:pt x="0" y="143065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4243613" y="7693394"/>
            <a:ext cx="1259938" cy="1825295"/>
          </a:xfrm>
          <a:custGeom>
            <a:avLst/>
            <a:gdLst/>
            <a:ahLst/>
            <a:cxnLst/>
            <a:rect l="l" t="t" r="r" b="b"/>
            <a:pathLst>
              <a:path w="1259938" h="1825295">
                <a:moveTo>
                  <a:pt x="0" y="0"/>
                </a:moveTo>
                <a:lnTo>
                  <a:pt x="1259938" y="0"/>
                </a:lnTo>
                <a:lnTo>
                  <a:pt x="1259938" y="1825294"/>
                </a:lnTo>
                <a:lnTo>
                  <a:pt x="0" y="182529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947812" y="2697616"/>
            <a:ext cx="1983589" cy="1424577"/>
          </a:xfrm>
          <a:custGeom>
            <a:avLst/>
            <a:gdLst/>
            <a:ahLst/>
            <a:cxnLst/>
            <a:rect l="l" t="t" r="r" b="b"/>
            <a:pathLst>
              <a:path w="1983589" h="1424577">
                <a:moveTo>
                  <a:pt x="0" y="0"/>
                </a:moveTo>
                <a:lnTo>
                  <a:pt x="1983588" y="0"/>
                </a:lnTo>
                <a:lnTo>
                  <a:pt x="1983588" y="1424577"/>
                </a:lnTo>
                <a:lnTo>
                  <a:pt x="0" y="142457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189545" y="2656494"/>
            <a:ext cx="1314006" cy="1872289"/>
          </a:xfrm>
          <a:custGeom>
            <a:avLst/>
            <a:gdLst/>
            <a:ahLst/>
            <a:cxnLst/>
            <a:rect l="l" t="t" r="r" b="b"/>
            <a:pathLst>
              <a:path w="1314006" h="1872289">
                <a:moveTo>
                  <a:pt x="0" y="0"/>
                </a:moveTo>
                <a:lnTo>
                  <a:pt x="1314006" y="0"/>
                </a:lnTo>
                <a:lnTo>
                  <a:pt x="1314006" y="1872288"/>
                </a:lnTo>
                <a:lnTo>
                  <a:pt x="0" y="187228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612581" y="132860"/>
            <a:ext cx="2033754" cy="1825295"/>
          </a:xfrm>
          <a:custGeom>
            <a:avLst/>
            <a:gdLst/>
            <a:ahLst/>
            <a:cxnLst/>
            <a:rect l="l" t="t" r="r" b="b"/>
            <a:pathLst>
              <a:path w="2033754" h="1825295">
                <a:moveTo>
                  <a:pt x="0" y="0"/>
                </a:moveTo>
                <a:lnTo>
                  <a:pt x="2033754" y="0"/>
                </a:lnTo>
                <a:lnTo>
                  <a:pt x="2033754" y="1825295"/>
                </a:lnTo>
                <a:lnTo>
                  <a:pt x="0" y="1825295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083228" y="5143500"/>
            <a:ext cx="1558633" cy="1759746"/>
          </a:xfrm>
          <a:custGeom>
            <a:avLst/>
            <a:gdLst/>
            <a:ahLst/>
            <a:cxnLst/>
            <a:rect l="l" t="t" r="r" b="b"/>
            <a:pathLst>
              <a:path w="1558633" h="1759746">
                <a:moveTo>
                  <a:pt x="0" y="0"/>
                </a:moveTo>
                <a:lnTo>
                  <a:pt x="1558633" y="0"/>
                </a:lnTo>
                <a:lnTo>
                  <a:pt x="1558633" y="1759746"/>
                </a:lnTo>
                <a:lnTo>
                  <a:pt x="0" y="175974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615509" y="5140074"/>
            <a:ext cx="2648194" cy="1434840"/>
          </a:xfrm>
          <a:custGeom>
            <a:avLst/>
            <a:gdLst/>
            <a:ahLst/>
            <a:cxnLst/>
            <a:rect l="l" t="t" r="r" b="b"/>
            <a:pathLst>
              <a:path w="2648194" h="1434840">
                <a:moveTo>
                  <a:pt x="0" y="0"/>
                </a:moveTo>
                <a:lnTo>
                  <a:pt x="2648194" y="0"/>
                </a:lnTo>
                <a:lnTo>
                  <a:pt x="2648194" y="1434840"/>
                </a:lnTo>
                <a:lnTo>
                  <a:pt x="0" y="143484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546504" y="7581946"/>
            <a:ext cx="1477257" cy="2048190"/>
          </a:xfrm>
          <a:custGeom>
            <a:avLst/>
            <a:gdLst/>
            <a:ahLst/>
            <a:cxnLst/>
            <a:rect l="l" t="t" r="r" b="b"/>
            <a:pathLst>
              <a:path w="1477257" h="2048190">
                <a:moveTo>
                  <a:pt x="0" y="0"/>
                </a:moveTo>
                <a:lnTo>
                  <a:pt x="1477257" y="0"/>
                </a:lnTo>
                <a:lnTo>
                  <a:pt x="1477257" y="2048190"/>
                </a:lnTo>
                <a:lnTo>
                  <a:pt x="0" y="2048190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7701328" y="9245063"/>
            <a:ext cx="2460717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Cangarw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759315" y="9250680"/>
            <a:ext cx="324803" cy="305753"/>
            <a:chOff x="0" y="0"/>
            <a:chExt cx="433070" cy="407670"/>
          </a:xfrm>
        </p:grpSpPr>
        <p:sp>
          <p:nvSpPr>
            <p:cNvPr id="17" name="Freeform 17"/>
            <p:cNvSpPr/>
            <p:nvPr/>
          </p:nvSpPr>
          <p:spPr>
            <a:xfrm>
              <a:off x="48260" y="46990"/>
              <a:ext cx="334010" cy="312420"/>
            </a:xfrm>
            <a:custGeom>
              <a:avLst/>
              <a:gdLst/>
              <a:ahLst/>
              <a:cxnLst/>
              <a:rect l="l" t="t" r="r" b="b"/>
              <a:pathLst>
                <a:path w="334010" h="312420">
                  <a:moveTo>
                    <a:pt x="224790" y="279400"/>
                  </a:moveTo>
                  <a:cubicBezTo>
                    <a:pt x="182880" y="207010"/>
                    <a:pt x="152400" y="104140"/>
                    <a:pt x="156210" y="102870"/>
                  </a:cubicBezTo>
                  <a:cubicBezTo>
                    <a:pt x="160020" y="100330"/>
                    <a:pt x="193040" y="142240"/>
                    <a:pt x="195580" y="163830"/>
                  </a:cubicBezTo>
                  <a:cubicBezTo>
                    <a:pt x="196850" y="185420"/>
                    <a:pt x="182880" y="210820"/>
                    <a:pt x="167640" y="232410"/>
                  </a:cubicBezTo>
                  <a:cubicBezTo>
                    <a:pt x="149860" y="257810"/>
                    <a:pt x="111760" y="294640"/>
                    <a:pt x="87630" y="304800"/>
                  </a:cubicBezTo>
                  <a:cubicBezTo>
                    <a:pt x="73660" y="311150"/>
                    <a:pt x="59690" y="311150"/>
                    <a:pt x="48260" y="307340"/>
                  </a:cubicBezTo>
                  <a:cubicBezTo>
                    <a:pt x="35560" y="304800"/>
                    <a:pt x="21590" y="297180"/>
                    <a:pt x="13970" y="285750"/>
                  </a:cubicBezTo>
                  <a:cubicBezTo>
                    <a:pt x="5080" y="271780"/>
                    <a:pt x="0" y="242570"/>
                    <a:pt x="3810" y="227330"/>
                  </a:cubicBezTo>
                  <a:cubicBezTo>
                    <a:pt x="6350" y="213360"/>
                    <a:pt x="17780" y="201930"/>
                    <a:pt x="27940" y="194310"/>
                  </a:cubicBezTo>
                  <a:cubicBezTo>
                    <a:pt x="38100" y="187960"/>
                    <a:pt x="53340" y="181610"/>
                    <a:pt x="66040" y="182880"/>
                  </a:cubicBezTo>
                  <a:cubicBezTo>
                    <a:pt x="82550" y="185420"/>
                    <a:pt x="107950" y="198120"/>
                    <a:pt x="116840" y="213360"/>
                  </a:cubicBezTo>
                  <a:cubicBezTo>
                    <a:pt x="127000" y="227330"/>
                    <a:pt x="128270" y="256540"/>
                    <a:pt x="121920" y="271780"/>
                  </a:cubicBezTo>
                  <a:cubicBezTo>
                    <a:pt x="114300" y="288290"/>
                    <a:pt x="90170" y="304800"/>
                    <a:pt x="74930" y="308610"/>
                  </a:cubicBezTo>
                  <a:cubicBezTo>
                    <a:pt x="62230" y="312420"/>
                    <a:pt x="45720" y="308610"/>
                    <a:pt x="35560" y="302260"/>
                  </a:cubicBezTo>
                  <a:cubicBezTo>
                    <a:pt x="24130" y="297180"/>
                    <a:pt x="12700" y="285750"/>
                    <a:pt x="6350" y="274320"/>
                  </a:cubicBezTo>
                  <a:cubicBezTo>
                    <a:pt x="1270" y="261620"/>
                    <a:pt x="0" y="246380"/>
                    <a:pt x="2540" y="233680"/>
                  </a:cubicBezTo>
                  <a:cubicBezTo>
                    <a:pt x="5080" y="220980"/>
                    <a:pt x="12700" y="208280"/>
                    <a:pt x="22860" y="199390"/>
                  </a:cubicBezTo>
                  <a:cubicBezTo>
                    <a:pt x="31750" y="189230"/>
                    <a:pt x="50800" y="193040"/>
                    <a:pt x="60960" y="180340"/>
                  </a:cubicBezTo>
                  <a:cubicBezTo>
                    <a:pt x="80010" y="156210"/>
                    <a:pt x="64770" y="68580"/>
                    <a:pt x="90170" y="39370"/>
                  </a:cubicBezTo>
                  <a:cubicBezTo>
                    <a:pt x="110490" y="15240"/>
                    <a:pt x="154940" y="0"/>
                    <a:pt x="184150" y="3810"/>
                  </a:cubicBezTo>
                  <a:cubicBezTo>
                    <a:pt x="212090" y="6350"/>
                    <a:pt x="241300" y="27940"/>
                    <a:pt x="259080" y="52070"/>
                  </a:cubicBezTo>
                  <a:cubicBezTo>
                    <a:pt x="280670" y="81280"/>
                    <a:pt x="281940" y="139700"/>
                    <a:pt x="295910" y="173990"/>
                  </a:cubicBezTo>
                  <a:cubicBezTo>
                    <a:pt x="307340" y="199390"/>
                    <a:pt x="328930" y="222250"/>
                    <a:pt x="332740" y="240030"/>
                  </a:cubicBezTo>
                  <a:cubicBezTo>
                    <a:pt x="334010" y="251460"/>
                    <a:pt x="332740" y="259080"/>
                    <a:pt x="328930" y="267970"/>
                  </a:cubicBezTo>
                  <a:cubicBezTo>
                    <a:pt x="323850" y="279400"/>
                    <a:pt x="311150" y="293370"/>
                    <a:pt x="299720" y="298450"/>
                  </a:cubicBezTo>
                  <a:cubicBezTo>
                    <a:pt x="288290" y="304800"/>
                    <a:pt x="271780" y="307340"/>
                    <a:pt x="259080" y="303530"/>
                  </a:cubicBezTo>
                  <a:cubicBezTo>
                    <a:pt x="246380" y="299720"/>
                    <a:pt x="224790" y="279400"/>
                    <a:pt x="224790" y="279400"/>
                  </a:cubicBezTo>
                </a:path>
              </a:pathLst>
            </a:custGeom>
            <a:solidFill>
              <a:srgbClr val="00000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Freeform 18"/>
          <p:cNvSpPr/>
          <p:nvPr/>
        </p:nvSpPr>
        <p:spPr>
          <a:xfrm>
            <a:off x="5245861" y="256797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0"/>
                </a:lnTo>
                <a:lnTo>
                  <a:pt x="0" y="63444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283887" y="6827351"/>
            <a:ext cx="1979816" cy="708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6"/>
              </a:lnSpc>
              <a:spcBef>
                <a:spcPct val="0"/>
              </a:spcBef>
            </a:pPr>
            <a:r>
              <a:rPr lang="en-US" sz="5326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Teigr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759022" y="9157176"/>
            <a:ext cx="3029545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Morfil Glas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019234" y="9383756"/>
            <a:ext cx="1708696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Jiraff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60858" y="4217942"/>
            <a:ext cx="2523259" cy="726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6"/>
              </a:lnSpc>
              <a:spcBef>
                <a:spcPct val="0"/>
              </a:spcBef>
            </a:pPr>
            <a:r>
              <a:rPr lang="en-US" sz="5506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Parot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751545" y="6817826"/>
            <a:ext cx="3755827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Mochyn daear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07071" y="1927235"/>
            <a:ext cx="3755827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Arth wen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72307" y="1909253"/>
            <a:ext cx="3755827" cy="1683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Arth frown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882245" y="2043880"/>
            <a:ext cx="1704231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Blaidd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25155" y="4399664"/>
            <a:ext cx="2438548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Eliffant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016829" y="6996216"/>
            <a:ext cx="1691432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Panda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3542776" y="4399664"/>
            <a:ext cx="2460717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Pengwin</a:t>
            </a:r>
          </a:p>
        </p:txBody>
      </p:sp>
      <p:sp>
        <p:nvSpPr>
          <p:cNvPr id="30" name="Freeform 30"/>
          <p:cNvSpPr/>
          <p:nvPr/>
        </p:nvSpPr>
        <p:spPr>
          <a:xfrm>
            <a:off x="11008211" y="271857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1"/>
                </a:lnTo>
                <a:lnTo>
                  <a:pt x="0" y="63444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17117563" y="271857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1"/>
                </a:lnTo>
                <a:lnTo>
                  <a:pt x="0" y="63444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5245861" y="7852410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1"/>
                </a:lnTo>
                <a:lnTo>
                  <a:pt x="0" y="63444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17117563" y="5225145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1"/>
                </a:lnTo>
                <a:lnTo>
                  <a:pt x="0" y="63444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1108091" y="7852410"/>
            <a:ext cx="712127" cy="634441"/>
          </a:xfrm>
          <a:custGeom>
            <a:avLst/>
            <a:gdLst/>
            <a:ahLst/>
            <a:cxnLst/>
            <a:rect l="l" t="t" r="r" b="b"/>
            <a:pathLst>
              <a:path w="712127" h="634441">
                <a:moveTo>
                  <a:pt x="0" y="0"/>
                </a:moveTo>
                <a:lnTo>
                  <a:pt x="712127" y="0"/>
                </a:lnTo>
                <a:lnTo>
                  <a:pt x="712127" y="634441"/>
                </a:lnTo>
                <a:lnTo>
                  <a:pt x="0" y="634441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CC0DF">
                <a:alpha val="100000"/>
              </a:srgbClr>
            </a:gs>
            <a:gs pos="100000">
              <a:srgbClr val="FFDE5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2321" y="231508"/>
            <a:ext cx="18288000" cy="9823984"/>
          </a:xfrm>
          <a:custGeom>
            <a:avLst/>
            <a:gdLst/>
            <a:ahLst/>
            <a:cxnLst/>
            <a:rect l="l" t="t" r="r" b="b"/>
            <a:pathLst>
              <a:path w="18288000" h="9823984">
                <a:moveTo>
                  <a:pt x="0" y="0"/>
                </a:moveTo>
                <a:lnTo>
                  <a:pt x="18288000" y="0"/>
                </a:lnTo>
                <a:lnTo>
                  <a:pt x="18288000" y="9823984"/>
                </a:lnTo>
                <a:lnTo>
                  <a:pt x="0" y="98239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797013" y="3418068"/>
            <a:ext cx="1083580" cy="1223397"/>
          </a:xfrm>
          <a:custGeom>
            <a:avLst/>
            <a:gdLst/>
            <a:ahLst/>
            <a:cxnLst/>
            <a:rect l="l" t="t" r="r" b="b"/>
            <a:pathLst>
              <a:path w="1083580" h="1223397">
                <a:moveTo>
                  <a:pt x="0" y="0"/>
                </a:moveTo>
                <a:lnTo>
                  <a:pt x="1083580" y="0"/>
                </a:lnTo>
                <a:lnTo>
                  <a:pt x="1083580" y="1223397"/>
                </a:lnTo>
                <a:lnTo>
                  <a:pt x="0" y="12233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166906" y="9014001"/>
            <a:ext cx="893414" cy="1272999"/>
          </a:xfrm>
          <a:custGeom>
            <a:avLst/>
            <a:gdLst/>
            <a:ahLst/>
            <a:cxnLst/>
            <a:rect l="l" t="t" r="r" b="b"/>
            <a:pathLst>
              <a:path w="893414" h="1272999">
                <a:moveTo>
                  <a:pt x="0" y="0"/>
                </a:moveTo>
                <a:lnTo>
                  <a:pt x="893414" y="0"/>
                </a:lnTo>
                <a:lnTo>
                  <a:pt x="893414" y="1272999"/>
                </a:lnTo>
                <a:lnTo>
                  <a:pt x="0" y="12729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980726" y="412524"/>
            <a:ext cx="1886960" cy="1232351"/>
          </a:xfrm>
          <a:custGeom>
            <a:avLst/>
            <a:gdLst/>
            <a:ahLst/>
            <a:cxnLst/>
            <a:rect l="l" t="t" r="r" b="b"/>
            <a:pathLst>
              <a:path w="1886960" h="1232351">
                <a:moveTo>
                  <a:pt x="0" y="0"/>
                </a:moveTo>
                <a:lnTo>
                  <a:pt x="1886960" y="0"/>
                </a:lnTo>
                <a:lnTo>
                  <a:pt x="1886960" y="1232352"/>
                </a:lnTo>
                <a:lnTo>
                  <a:pt x="0" y="123235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441774" y="5132440"/>
            <a:ext cx="2425912" cy="752033"/>
          </a:xfrm>
          <a:custGeom>
            <a:avLst/>
            <a:gdLst/>
            <a:ahLst/>
            <a:cxnLst/>
            <a:rect l="l" t="t" r="r" b="b"/>
            <a:pathLst>
              <a:path w="2425912" h="752033">
                <a:moveTo>
                  <a:pt x="0" y="0"/>
                </a:moveTo>
                <a:lnTo>
                  <a:pt x="2425912" y="0"/>
                </a:lnTo>
                <a:lnTo>
                  <a:pt x="2425912" y="752032"/>
                </a:lnTo>
                <a:lnTo>
                  <a:pt x="0" y="75203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236556" y="8986290"/>
            <a:ext cx="1131378" cy="1272999"/>
          </a:xfrm>
          <a:custGeom>
            <a:avLst/>
            <a:gdLst/>
            <a:ahLst/>
            <a:cxnLst/>
            <a:rect l="l" t="t" r="r" b="b"/>
            <a:pathLst>
              <a:path w="1131378" h="1272999">
                <a:moveTo>
                  <a:pt x="0" y="0"/>
                </a:moveTo>
                <a:lnTo>
                  <a:pt x="1131378" y="0"/>
                </a:lnTo>
                <a:lnTo>
                  <a:pt x="1131378" y="1273000"/>
                </a:lnTo>
                <a:lnTo>
                  <a:pt x="0" y="12730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7459803" y="144993"/>
            <a:ext cx="1368691" cy="1586888"/>
          </a:xfrm>
          <a:custGeom>
            <a:avLst/>
            <a:gdLst/>
            <a:ahLst/>
            <a:cxnLst/>
            <a:rect l="l" t="t" r="r" b="b"/>
            <a:pathLst>
              <a:path w="1368691" h="1586888">
                <a:moveTo>
                  <a:pt x="0" y="0"/>
                </a:moveTo>
                <a:lnTo>
                  <a:pt x="1368691" y="0"/>
                </a:lnTo>
                <a:lnTo>
                  <a:pt x="1368691" y="1586888"/>
                </a:lnTo>
                <a:lnTo>
                  <a:pt x="0" y="158688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104867" y="7541699"/>
            <a:ext cx="1525060" cy="1267706"/>
          </a:xfrm>
          <a:custGeom>
            <a:avLst/>
            <a:gdLst/>
            <a:ahLst/>
            <a:cxnLst/>
            <a:rect l="l" t="t" r="r" b="b"/>
            <a:pathLst>
              <a:path w="1525060" h="1267706">
                <a:moveTo>
                  <a:pt x="0" y="0"/>
                </a:moveTo>
                <a:lnTo>
                  <a:pt x="1525060" y="0"/>
                </a:lnTo>
                <a:lnTo>
                  <a:pt x="1525060" y="1267706"/>
                </a:lnTo>
                <a:lnTo>
                  <a:pt x="0" y="1267706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4478275" y="8895130"/>
            <a:ext cx="2665809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Awstralia</a:t>
            </a:r>
          </a:p>
        </p:txBody>
      </p:sp>
      <p:sp>
        <p:nvSpPr>
          <p:cNvPr id="11" name="Freeform 11"/>
          <p:cNvSpPr/>
          <p:nvPr/>
        </p:nvSpPr>
        <p:spPr>
          <a:xfrm>
            <a:off x="15032957" y="6868958"/>
            <a:ext cx="1399547" cy="1940447"/>
          </a:xfrm>
          <a:custGeom>
            <a:avLst/>
            <a:gdLst/>
            <a:ahLst/>
            <a:cxnLst/>
            <a:rect l="l" t="t" r="r" b="b"/>
            <a:pathLst>
              <a:path w="1399547" h="1940447">
                <a:moveTo>
                  <a:pt x="0" y="0"/>
                </a:moveTo>
                <a:lnTo>
                  <a:pt x="1399547" y="0"/>
                </a:lnTo>
                <a:lnTo>
                  <a:pt x="1399547" y="1940447"/>
                </a:lnTo>
                <a:lnTo>
                  <a:pt x="0" y="194044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3322612" y="3197122"/>
            <a:ext cx="1155662" cy="1559072"/>
          </a:xfrm>
          <a:custGeom>
            <a:avLst/>
            <a:gdLst/>
            <a:ahLst/>
            <a:cxnLst/>
            <a:rect l="l" t="t" r="r" b="b"/>
            <a:pathLst>
              <a:path w="1155662" h="1559072">
                <a:moveTo>
                  <a:pt x="0" y="0"/>
                </a:moveTo>
                <a:lnTo>
                  <a:pt x="1155663" y="0"/>
                </a:lnTo>
                <a:lnTo>
                  <a:pt x="1155663" y="1559072"/>
                </a:lnTo>
                <a:lnTo>
                  <a:pt x="0" y="155907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037307" y="5445919"/>
            <a:ext cx="1745413" cy="676348"/>
          </a:xfrm>
          <a:custGeom>
            <a:avLst/>
            <a:gdLst/>
            <a:ahLst/>
            <a:cxnLst/>
            <a:rect l="l" t="t" r="r" b="b"/>
            <a:pathLst>
              <a:path w="1745413" h="676348">
                <a:moveTo>
                  <a:pt x="0" y="0"/>
                </a:moveTo>
                <a:lnTo>
                  <a:pt x="1745413" y="0"/>
                </a:lnTo>
                <a:lnTo>
                  <a:pt x="1745413" y="676348"/>
                </a:lnTo>
                <a:lnTo>
                  <a:pt x="0" y="676348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9313525" y="4210005"/>
            <a:ext cx="1279875" cy="1854178"/>
          </a:xfrm>
          <a:custGeom>
            <a:avLst/>
            <a:gdLst/>
            <a:ahLst/>
            <a:cxnLst/>
            <a:rect l="l" t="t" r="r" b="b"/>
            <a:pathLst>
              <a:path w="1279875" h="1854178">
                <a:moveTo>
                  <a:pt x="0" y="0"/>
                </a:moveTo>
                <a:lnTo>
                  <a:pt x="1279875" y="0"/>
                </a:lnTo>
                <a:lnTo>
                  <a:pt x="1279875" y="1854178"/>
                </a:lnTo>
                <a:lnTo>
                  <a:pt x="0" y="1854178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4848066" y="6903647"/>
            <a:ext cx="1806664" cy="1120132"/>
          </a:xfrm>
          <a:custGeom>
            <a:avLst/>
            <a:gdLst/>
            <a:ahLst/>
            <a:cxnLst/>
            <a:rect l="l" t="t" r="r" b="b"/>
            <a:pathLst>
              <a:path w="1806664" h="1120132">
                <a:moveTo>
                  <a:pt x="0" y="0"/>
                </a:moveTo>
                <a:lnTo>
                  <a:pt x="1806664" y="0"/>
                </a:lnTo>
                <a:lnTo>
                  <a:pt x="1806664" y="1120132"/>
                </a:lnTo>
                <a:lnTo>
                  <a:pt x="0" y="1120132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5077394" y="5628822"/>
            <a:ext cx="970941" cy="2546730"/>
          </a:xfrm>
          <a:custGeom>
            <a:avLst/>
            <a:gdLst/>
            <a:ahLst/>
            <a:cxnLst/>
            <a:rect l="l" t="t" r="r" b="b"/>
            <a:pathLst>
              <a:path w="970941" h="2546730">
                <a:moveTo>
                  <a:pt x="0" y="0"/>
                </a:moveTo>
                <a:lnTo>
                  <a:pt x="970940" y="0"/>
                </a:lnTo>
                <a:lnTo>
                  <a:pt x="970940" y="2546730"/>
                </a:lnTo>
                <a:lnTo>
                  <a:pt x="0" y="2546730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1952341" y="4210005"/>
            <a:ext cx="1565503" cy="1574088"/>
          </a:xfrm>
          <a:custGeom>
            <a:avLst/>
            <a:gdLst/>
            <a:ahLst/>
            <a:cxnLst/>
            <a:rect l="l" t="t" r="r" b="b"/>
            <a:pathLst>
              <a:path w="1565503" h="1574088">
                <a:moveTo>
                  <a:pt x="0" y="0"/>
                </a:moveTo>
                <a:lnTo>
                  <a:pt x="1565503" y="0"/>
                </a:lnTo>
                <a:lnTo>
                  <a:pt x="1565503" y="1574088"/>
                </a:lnTo>
                <a:lnTo>
                  <a:pt x="0" y="1574088"/>
                </a:lnTo>
                <a:lnTo>
                  <a:pt x="0" y="0"/>
                </a:lnTo>
                <a:close/>
              </a:path>
            </a:pathLst>
          </a:custGeom>
          <a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0739379" y="5612643"/>
            <a:ext cx="3991428" cy="400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India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037243" y="4600721"/>
            <a:ext cx="3991428" cy="1683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Tsieni</a:t>
            </a:r>
          </a:p>
        </p:txBody>
      </p:sp>
      <p:sp>
        <p:nvSpPr>
          <p:cNvPr id="20" name="Freeform 20"/>
          <p:cNvSpPr/>
          <p:nvPr/>
        </p:nvSpPr>
        <p:spPr>
          <a:xfrm>
            <a:off x="11614734" y="4641465"/>
            <a:ext cx="1853149" cy="1004070"/>
          </a:xfrm>
          <a:custGeom>
            <a:avLst/>
            <a:gdLst/>
            <a:ahLst/>
            <a:cxnLst/>
            <a:rect l="l" t="t" r="r" b="b"/>
            <a:pathLst>
              <a:path w="1853149" h="1004070">
                <a:moveTo>
                  <a:pt x="0" y="0"/>
                </a:moveTo>
                <a:lnTo>
                  <a:pt x="1853149" y="0"/>
                </a:lnTo>
                <a:lnTo>
                  <a:pt x="1853149" y="1004070"/>
                </a:lnTo>
                <a:lnTo>
                  <a:pt x="0" y="1004070"/>
                </a:lnTo>
                <a:lnTo>
                  <a:pt x="0" y="0"/>
                </a:lnTo>
                <a:close/>
              </a:path>
            </a:pathLst>
          </a:custGeom>
          <a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2228546" y="2532912"/>
            <a:ext cx="2981665" cy="2098008"/>
          </a:xfrm>
          <a:custGeom>
            <a:avLst/>
            <a:gdLst/>
            <a:ahLst/>
            <a:cxnLst/>
            <a:rect l="l" t="t" r="r" b="b"/>
            <a:pathLst>
              <a:path w="2981665" h="2098008">
                <a:moveTo>
                  <a:pt x="0" y="0"/>
                </a:moveTo>
                <a:lnTo>
                  <a:pt x="2981665" y="0"/>
                </a:lnTo>
                <a:lnTo>
                  <a:pt x="2981665" y="2098008"/>
                </a:lnTo>
                <a:lnTo>
                  <a:pt x="0" y="2098008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2702143" y="3896749"/>
            <a:ext cx="1792750" cy="1100300"/>
          </a:xfrm>
          <a:custGeom>
            <a:avLst/>
            <a:gdLst/>
            <a:ahLst/>
            <a:cxnLst/>
            <a:rect l="l" t="t" r="r" b="b"/>
            <a:pathLst>
              <a:path w="1792750" h="1100300">
                <a:moveTo>
                  <a:pt x="0" y="0"/>
                </a:moveTo>
                <a:lnTo>
                  <a:pt x="1792750" y="0"/>
                </a:lnTo>
                <a:lnTo>
                  <a:pt x="1792750" y="1100300"/>
                </a:lnTo>
                <a:lnTo>
                  <a:pt x="0" y="1100300"/>
                </a:lnTo>
                <a:lnTo>
                  <a:pt x="0" y="0"/>
                </a:lnTo>
                <a:close/>
              </a:path>
            </a:pathLst>
          </a:custGeom>
          <a:blipFill>
            <a:blip r:embed="rId3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9144000" y="7010746"/>
            <a:ext cx="2135477" cy="1164806"/>
          </a:xfrm>
          <a:custGeom>
            <a:avLst/>
            <a:gdLst/>
            <a:ahLst/>
            <a:cxnLst/>
            <a:rect l="l" t="t" r="r" b="b"/>
            <a:pathLst>
              <a:path w="2135477" h="1164806">
                <a:moveTo>
                  <a:pt x="0" y="0"/>
                </a:moveTo>
                <a:lnTo>
                  <a:pt x="2135477" y="0"/>
                </a:lnTo>
                <a:lnTo>
                  <a:pt x="2135477" y="1164806"/>
                </a:lnTo>
                <a:lnTo>
                  <a:pt x="0" y="1164806"/>
                </a:lnTo>
                <a:lnTo>
                  <a:pt x="0" y="0"/>
                </a:lnTo>
                <a:close/>
              </a:path>
            </a:pathLst>
          </a:custGeom>
          <a:blipFill>
            <a:blip r:embed="rId34">
              <a:extLst>
                <a:ext uri="{96DAC541-7B7A-43D3-8B79-37D633B846F1}">
                  <asvg:svgBlip xmlns:asvg="http://schemas.microsoft.com/office/drawing/2016/SVG/main" r:embed="rId3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9269766" y="6783732"/>
            <a:ext cx="1469613" cy="1055449"/>
          </a:xfrm>
          <a:custGeom>
            <a:avLst/>
            <a:gdLst/>
            <a:ahLst/>
            <a:cxnLst/>
            <a:rect l="l" t="t" r="r" b="b"/>
            <a:pathLst>
              <a:path w="1469613" h="1055449">
                <a:moveTo>
                  <a:pt x="0" y="0"/>
                </a:moveTo>
                <a:lnTo>
                  <a:pt x="1469613" y="0"/>
                </a:lnTo>
                <a:lnTo>
                  <a:pt x="1469613" y="1055449"/>
                </a:lnTo>
                <a:lnTo>
                  <a:pt x="0" y="1055449"/>
                </a:lnTo>
                <a:lnTo>
                  <a:pt x="0" y="0"/>
                </a:lnTo>
                <a:close/>
              </a:path>
            </a:pathLst>
          </a:custGeom>
          <a:blipFill>
            <a:blip r:embed="rId36">
              <a:extLst>
                <a:ext uri="{96DAC541-7B7A-43D3-8B79-37D633B846F1}">
                  <asvg:svgBlip xmlns:asvg="http://schemas.microsoft.com/office/drawing/2016/SVG/main" r:embed="rId3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7767594" y="2588378"/>
            <a:ext cx="1765701" cy="832087"/>
          </a:xfrm>
          <a:custGeom>
            <a:avLst/>
            <a:gdLst/>
            <a:ahLst/>
            <a:cxnLst/>
            <a:rect l="l" t="t" r="r" b="b"/>
            <a:pathLst>
              <a:path w="1765701" h="832087">
                <a:moveTo>
                  <a:pt x="0" y="0"/>
                </a:moveTo>
                <a:lnTo>
                  <a:pt x="1765701" y="0"/>
                </a:lnTo>
                <a:lnTo>
                  <a:pt x="1765701" y="832087"/>
                </a:lnTo>
                <a:lnTo>
                  <a:pt x="0" y="832087"/>
                </a:lnTo>
                <a:lnTo>
                  <a:pt x="0" y="0"/>
                </a:lnTo>
                <a:close/>
              </a:path>
            </a:pathLst>
          </a:custGeom>
          <a:blipFill>
            <a:blip r:embed="rId38">
              <a:extLst>
                <a:ext uri="{96DAC541-7B7A-43D3-8B79-37D633B846F1}">
                  <asvg:svgBlip xmlns:asvg="http://schemas.microsoft.com/office/drawing/2016/SVG/main" r:embed="rId3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7867686" y="2340211"/>
            <a:ext cx="1520325" cy="856911"/>
          </a:xfrm>
          <a:custGeom>
            <a:avLst/>
            <a:gdLst/>
            <a:ahLst/>
            <a:cxnLst/>
            <a:rect l="l" t="t" r="r" b="b"/>
            <a:pathLst>
              <a:path w="1520325" h="856911">
                <a:moveTo>
                  <a:pt x="0" y="0"/>
                </a:moveTo>
                <a:lnTo>
                  <a:pt x="1520326" y="0"/>
                </a:lnTo>
                <a:lnTo>
                  <a:pt x="1520326" y="856911"/>
                </a:lnTo>
                <a:lnTo>
                  <a:pt x="0" y="856911"/>
                </a:lnTo>
                <a:lnTo>
                  <a:pt x="0" y="0"/>
                </a:lnTo>
                <a:close/>
              </a:path>
            </a:pathLst>
          </a:custGeom>
          <a:blipFill>
            <a:blip r:embed="rId40">
              <a:extLst>
                <a:ext uri="{96DAC541-7B7A-43D3-8B79-37D633B846F1}">
                  <asvg:svgBlip xmlns:asvg="http://schemas.microsoft.com/office/drawing/2016/SVG/main" r:embed="rId4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1657057" y="1941682"/>
            <a:ext cx="2760373" cy="797058"/>
          </a:xfrm>
          <a:custGeom>
            <a:avLst/>
            <a:gdLst/>
            <a:ahLst/>
            <a:cxnLst/>
            <a:rect l="l" t="t" r="r" b="b"/>
            <a:pathLst>
              <a:path w="2760373" h="797058">
                <a:moveTo>
                  <a:pt x="0" y="0"/>
                </a:moveTo>
                <a:lnTo>
                  <a:pt x="2760373" y="0"/>
                </a:lnTo>
                <a:lnTo>
                  <a:pt x="2760373" y="797058"/>
                </a:lnTo>
                <a:lnTo>
                  <a:pt x="0" y="797058"/>
                </a:lnTo>
                <a:lnTo>
                  <a:pt x="0" y="0"/>
                </a:lnTo>
                <a:close/>
              </a:path>
            </a:pathLst>
          </a:custGeom>
          <a:blipFill>
            <a:blip r:embed="rId4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1489252" y="2425936"/>
            <a:ext cx="4218533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Gogledd America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009705" y="8767621"/>
            <a:ext cx="2914501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De America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966687" y="6098419"/>
            <a:ext cx="1907084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Affrica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84370" y="9708515"/>
            <a:ext cx="4486957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Antarctica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101079" y="3090146"/>
            <a:ext cx="1638300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Ewrop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797013" y="1818537"/>
            <a:ext cx="1638300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Asia</a:t>
            </a:r>
          </a:p>
        </p:txBody>
      </p:sp>
      <p:sp>
        <p:nvSpPr>
          <p:cNvPr id="34" name="Freeform 34"/>
          <p:cNvSpPr/>
          <p:nvPr/>
        </p:nvSpPr>
        <p:spPr>
          <a:xfrm>
            <a:off x="11550187" y="707617"/>
            <a:ext cx="2033754" cy="1825295"/>
          </a:xfrm>
          <a:custGeom>
            <a:avLst/>
            <a:gdLst/>
            <a:ahLst/>
            <a:cxnLst/>
            <a:rect l="l" t="t" r="r" b="b"/>
            <a:pathLst>
              <a:path w="2033754" h="1825295">
                <a:moveTo>
                  <a:pt x="0" y="0"/>
                </a:moveTo>
                <a:lnTo>
                  <a:pt x="2033754" y="0"/>
                </a:lnTo>
                <a:lnTo>
                  <a:pt x="2033754" y="1825295"/>
                </a:lnTo>
                <a:lnTo>
                  <a:pt x="0" y="1825295"/>
                </a:lnTo>
                <a:lnTo>
                  <a:pt x="0" y="0"/>
                </a:lnTo>
                <a:close/>
              </a:path>
            </a:pathLst>
          </a:custGeom>
          <a:blipFill>
            <a:blip r:embed="rId4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4659017" y="4082303"/>
            <a:ext cx="3991428" cy="1130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Cefnfor Iwerydd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22035" y="1485501"/>
            <a:ext cx="3991428" cy="578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>
                <a:solidFill>
                  <a:srgbClr val="000000"/>
                </a:solidFill>
                <a:latin typeface="Blueberry"/>
                <a:ea typeface="Blueberry"/>
                <a:cs typeface="Blueberry"/>
                <a:sym typeface="Blueberry"/>
              </a:rPr>
              <a:t>Yr Ynys Las</a:t>
            </a:r>
          </a:p>
        </p:txBody>
      </p:sp>
      <p:sp>
        <p:nvSpPr>
          <p:cNvPr id="37" name="Freeform 37"/>
          <p:cNvSpPr/>
          <p:nvPr/>
        </p:nvSpPr>
        <p:spPr>
          <a:xfrm>
            <a:off x="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5" y="0"/>
                </a:lnTo>
                <a:lnTo>
                  <a:pt x="1384735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44">
              <a:extLst>
                <a:ext uri="{96DAC541-7B7A-43D3-8B79-37D633B846F1}">
                  <asvg:svgBlip xmlns:asvg="http://schemas.microsoft.com/office/drawing/2016/SVG/main" r:embed="rId4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81874" y="172173"/>
            <a:ext cx="3097511" cy="3097511"/>
          </a:xfrm>
          <a:custGeom>
            <a:avLst/>
            <a:gdLst/>
            <a:ahLst/>
            <a:cxnLst/>
            <a:rect l="l" t="t" r="r" b="b"/>
            <a:pathLst>
              <a:path w="3097511" h="3097511">
                <a:moveTo>
                  <a:pt x="0" y="0"/>
                </a:moveTo>
                <a:lnTo>
                  <a:pt x="3097511" y="0"/>
                </a:lnTo>
                <a:lnTo>
                  <a:pt x="3097511" y="3097511"/>
                </a:lnTo>
                <a:lnTo>
                  <a:pt x="0" y="30975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086251" y="3269684"/>
            <a:ext cx="3192378" cy="3192378"/>
          </a:xfrm>
          <a:custGeom>
            <a:avLst/>
            <a:gdLst/>
            <a:ahLst/>
            <a:cxnLst/>
            <a:rect l="l" t="t" r="r" b="b"/>
            <a:pathLst>
              <a:path w="3192378" h="3192378">
                <a:moveTo>
                  <a:pt x="0" y="0"/>
                </a:moveTo>
                <a:lnTo>
                  <a:pt x="3192378" y="0"/>
                </a:lnTo>
                <a:lnTo>
                  <a:pt x="3192378" y="3192378"/>
                </a:lnTo>
                <a:lnTo>
                  <a:pt x="0" y="31923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8612923" y="2662757"/>
            <a:ext cx="3923936" cy="3946928"/>
            <a:chOff x="0" y="0"/>
            <a:chExt cx="6502400" cy="65405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502400" cy="6552419"/>
            </a:xfrm>
            <a:custGeom>
              <a:avLst/>
              <a:gdLst/>
              <a:ahLst/>
              <a:cxnLst/>
              <a:rect l="l" t="t" r="r" b="b"/>
              <a:pathLst>
                <a:path w="6502400" h="6552419">
                  <a:moveTo>
                    <a:pt x="336916" y="167149"/>
                  </a:moveTo>
                  <a:lnTo>
                    <a:pt x="246619" y="264970"/>
                  </a:lnTo>
                  <a:cubicBezTo>
                    <a:pt x="214551" y="299710"/>
                    <a:pt x="162862" y="374533"/>
                    <a:pt x="141719" y="416820"/>
                  </a:cubicBezTo>
                  <a:lnTo>
                    <a:pt x="120877" y="458503"/>
                  </a:lnTo>
                  <a:cubicBezTo>
                    <a:pt x="110783" y="478692"/>
                    <a:pt x="94209" y="523495"/>
                    <a:pt x="88735" y="545395"/>
                  </a:cubicBezTo>
                  <a:lnTo>
                    <a:pt x="44367" y="722864"/>
                  </a:lnTo>
                  <a:cubicBezTo>
                    <a:pt x="22449" y="810537"/>
                    <a:pt x="0" y="992892"/>
                    <a:pt x="0" y="1083263"/>
                  </a:cubicBezTo>
                  <a:lnTo>
                    <a:pt x="0" y="5637934"/>
                  </a:lnTo>
                  <a:cubicBezTo>
                    <a:pt x="0" y="5728862"/>
                    <a:pt x="29761" y="5869106"/>
                    <a:pt x="66692" y="5952197"/>
                  </a:cubicBezTo>
                  <a:lnTo>
                    <a:pt x="100037" y="6027224"/>
                  </a:lnTo>
                  <a:cubicBezTo>
                    <a:pt x="115581" y="6062199"/>
                    <a:pt x="157696" y="6138723"/>
                    <a:pt x="178925" y="6170567"/>
                  </a:cubicBezTo>
                  <a:lnTo>
                    <a:pt x="247387" y="6273259"/>
                  </a:lnTo>
                  <a:cubicBezTo>
                    <a:pt x="274874" y="6314488"/>
                    <a:pt x="336024" y="6380278"/>
                    <a:pt x="375139" y="6410700"/>
                  </a:cubicBezTo>
                  <a:lnTo>
                    <a:pt x="412652" y="6439877"/>
                  </a:lnTo>
                  <a:cubicBezTo>
                    <a:pt x="431843" y="6454803"/>
                    <a:pt x="471832" y="6477387"/>
                    <a:pt x="494523" y="6486115"/>
                  </a:cubicBezTo>
                  <a:lnTo>
                    <a:pt x="580718" y="6519267"/>
                  </a:lnTo>
                  <a:cubicBezTo>
                    <a:pt x="626994" y="6537065"/>
                    <a:pt x="709684" y="6552419"/>
                    <a:pt x="759263" y="6552419"/>
                  </a:cubicBezTo>
                  <a:lnTo>
                    <a:pt x="5707092" y="6552419"/>
                  </a:lnTo>
                  <a:cubicBezTo>
                    <a:pt x="5754779" y="6552419"/>
                    <a:pt x="5847836" y="6539957"/>
                    <a:pt x="5893843" y="6527409"/>
                  </a:cubicBezTo>
                  <a:lnTo>
                    <a:pt x="5939692" y="6514905"/>
                  </a:lnTo>
                  <a:cubicBezTo>
                    <a:pt x="5962475" y="6508692"/>
                    <a:pt x="6006302" y="6490537"/>
                    <a:pt x="6026805" y="6478821"/>
                  </a:cubicBezTo>
                  <a:lnTo>
                    <a:pt x="6064529" y="6457266"/>
                  </a:lnTo>
                  <a:cubicBezTo>
                    <a:pt x="6084091" y="6446087"/>
                    <a:pt x="6116322" y="6420231"/>
                    <a:pt x="6131479" y="6403560"/>
                  </a:cubicBezTo>
                  <a:lnTo>
                    <a:pt x="6200229" y="6327934"/>
                  </a:lnTo>
                  <a:cubicBezTo>
                    <a:pt x="6235283" y="6289375"/>
                    <a:pt x="6290713" y="6207172"/>
                    <a:pt x="6313319" y="6160220"/>
                  </a:cubicBezTo>
                  <a:lnTo>
                    <a:pt x="6399524" y="5981181"/>
                  </a:lnTo>
                  <a:cubicBezTo>
                    <a:pt x="6446946" y="5882688"/>
                    <a:pt x="6489448" y="5712822"/>
                    <a:pt x="6494000" y="5603602"/>
                  </a:cubicBezTo>
                  <a:lnTo>
                    <a:pt x="6498200" y="5502798"/>
                  </a:lnTo>
                  <a:cubicBezTo>
                    <a:pt x="6499949" y="5460807"/>
                    <a:pt x="6502400" y="5343130"/>
                    <a:pt x="6502400" y="5301102"/>
                  </a:cubicBezTo>
                  <a:lnTo>
                    <a:pt x="6502400" y="1109849"/>
                  </a:lnTo>
                  <a:cubicBezTo>
                    <a:pt x="6502400" y="1052830"/>
                    <a:pt x="6493264" y="915170"/>
                    <a:pt x="6485727" y="858651"/>
                  </a:cubicBezTo>
                  <a:lnTo>
                    <a:pt x="6477391" y="796127"/>
                  </a:lnTo>
                  <a:cubicBezTo>
                    <a:pt x="6473444" y="766526"/>
                    <a:pt x="6458551" y="702095"/>
                    <a:pt x="6449108" y="673764"/>
                  </a:cubicBezTo>
                  <a:lnTo>
                    <a:pt x="6417399" y="578639"/>
                  </a:lnTo>
                  <a:cubicBezTo>
                    <a:pt x="6402290" y="533311"/>
                    <a:pt x="6359647" y="437935"/>
                    <a:pt x="6335941" y="396451"/>
                  </a:cubicBezTo>
                  <a:lnTo>
                    <a:pt x="6294125" y="323272"/>
                  </a:lnTo>
                  <a:cubicBezTo>
                    <a:pt x="6272366" y="285195"/>
                    <a:pt x="6222256" y="223046"/>
                    <a:pt x="6189660" y="193709"/>
                  </a:cubicBezTo>
                  <a:lnTo>
                    <a:pt x="6137619" y="146873"/>
                  </a:lnTo>
                  <a:cubicBezTo>
                    <a:pt x="6109943" y="121964"/>
                    <a:pt x="6055147" y="87864"/>
                    <a:pt x="6020575" y="74035"/>
                  </a:cubicBezTo>
                  <a:lnTo>
                    <a:pt x="5879453" y="17586"/>
                  </a:lnTo>
                  <a:cubicBezTo>
                    <a:pt x="5850410" y="5969"/>
                    <a:pt x="5819416" y="0"/>
                    <a:pt x="5788135" y="0"/>
                  </a:cubicBezTo>
                  <a:lnTo>
                    <a:pt x="735656" y="0"/>
                  </a:lnTo>
                  <a:cubicBezTo>
                    <a:pt x="701697" y="0"/>
                    <a:pt x="633169" y="8437"/>
                    <a:pt x="600221" y="16673"/>
                  </a:cubicBezTo>
                  <a:lnTo>
                    <a:pt x="566876" y="25009"/>
                  </a:lnTo>
                  <a:cubicBezTo>
                    <a:pt x="550196" y="29180"/>
                    <a:pt x="518513" y="41688"/>
                    <a:pt x="503484" y="50038"/>
                  </a:cubicBezTo>
                  <a:lnTo>
                    <a:pt x="443479" y="83374"/>
                  </a:lnTo>
                  <a:cubicBezTo>
                    <a:pt x="412270" y="100712"/>
                    <a:pt x="361132" y="140914"/>
                    <a:pt x="336916" y="167149"/>
                  </a:cubicBezTo>
                  <a:lnTo>
                    <a:pt x="0" y="0"/>
                  </a:lnTo>
                  <a:cubicBezTo>
                    <a:pt x="0" y="0"/>
                    <a:pt x="336916" y="167149"/>
                    <a:pt x="336916" y="167149"/>
                  </a:cubicBezTo>
                  <a:close/>
                </a:path>
              </a:pathLst>
            </a:custGeom>
            <a:solidFill>
              <a:srgbClr val="D3DED9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85725"/>
              <a:ext cx="6502400" cy="6454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460908" y="2294151"/>
            <a:ext cx="3086100" cy="4227956"/>
            <a:chOff x="0" y="0"/>
            <a:chExt cx="812800" cy="111353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1113536"/>
            </a:xfrm>
            <a:custGeom>
              <a:avLst/>
              <a:gdLst/>
              <a:ahLst/>
              <a:cxnLst/>
              <a:rect l="l" t="t" r="r" b="b"/>
              <a:pathLst>
                <a:path w="812800" h="1113536">
                  <a:moveTo>
                    <a:pt x="127941" y="0"/>
                  </a:moveTo>
                  <a:lnTo>
                    <a:pt x="684859" y="0"/>
                  </a:lnTo>
                  <a:cubicBezTo>
                    <a:pt x="718791" y="0"/>
                    <a:pt x="751333" y="13479"/>
                    <a:pt x="775327" y="37473"/>
                  </a:cubicBezTo>
                  <a:cubicBezTo>
                    <a:pt x="799321" y="61467"/>
                    <a:pt x="812800" y="94009"/>
                    <a:pt x="812800" y="127941"/>
                  </a:cubicBezTo>
                  <a:lnTo>
                    <a:pt x="812800" y="985595"/>
                  </a:lnTo>
                  <a:cubicBezTo>
                    <a:pt x="812800" y="1019527"/>
                    <a:pt x="799321" y="1052069"/>
                    <a:pt x="775327" y="1076063"/>
                  </a:cubicBezTo>
                  <a:cubicBezTo>
                    <a:pt x="751333" y="1100056"/>
                    <a:pt x="718791" y="1113536"/>
                    <a:pt x="684859" y="1113536"/>
                  </a:cubicBezTo>
                  <a:lnTo>
                    <a:pt x="127941" y="1113536"/>
                  </a:lnTo>
                  <a:cubicBezTo>
                    <a:pt x="94009" y="1113536"/>
                    <a:pt x="61467" y="1100056"/>
                    <a:pt x="37473" y="1076063"/>
                  </a:cubicBezTo>
                  <a:cubicBezTo>
                    <a:pt x="13479" y="1052069"/>
                    <a:pt x="0" y="1019527"/>
                    <a:pt x="0" y="985595"/>
                  </a:cubicBezTo>
                  <a:lnTo>
                    <a:pt x="0" y="127941"/>
                  </a:lnTo>
                  <a:cubicBezTo>
                    <a:pt x="0" y="94009"/>
                    <a:pt x="13479" y="61467"/>
                    <a:pt x="37473" y="37473"/>
                  </a:cubicBezTo>
                  <a:cubicBezTo>
                    <a:pt x="61467" y="13479"/>
                    <a:pt x="94009" y="0"/>
                    <a:pt x="127941" y="0"/>
                  </a:cubicBezTo>
                  <a:close/>
                </a:path>
              </a:pathLst>
            </a:custGeom>
            <a:solidFill>
              <a:srgbClr val="F3CE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38100"/>
              <a:ext cx="812800" cy="1075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393118" y="580830"/>
            <a:ext cx="3386267" cy="3220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0"/>
              </a:lnSpc>
            </a:pPr>
            <a:r>
              <a:rPr lang="en-US" sz="32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Cwestiwn</a:t>
            </a:r>
          </a:p>
          <a:p>
            <a:pPr algn="ctr">
              <a:lnSpc>
                <a:spcPts val="4400"/>
              </a:lnSpc>
            </a:pPr>
            <a:endParaRPr lang="en-US" sz="3200" b="1" u="sng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300"/>
              </a:lnSpc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Ble mae ............ yn byw?</a:t>
            </a:r>
          </a:p>
          <a:p>
            <a:pPr algn="ctr">
              <a:lnSpc>
                <a:spcPts val="4400"/>
              </a:lnSpc>
            </a:pPr>
            <a:endParaRPr lang="en-US" sz="23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400"/>
              </a:lnSpc>
            </a:pPr>
            <a:endParaRPr lang="en-US" sz="23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23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859172" y="7032192"/>
            <a:ext cx="7666030" cy="928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6"/>
              </a:lnSpc>
            </a:pPr>
            <a:r>
              <a:rPr lang="en-US" sz="321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Cofio Treiglad Trwynol!!</a:t>
            </a:r>
          </a:p>
          <a:p>
            <a:pPr algn="ctr">
              <a:lnSpc>
                <a:spcPts val="3916"/>
              </a:lnSpc>
              <a:spcBef>
                <a:spcPct val="0"/>
              </a:spcBef>
            </a:pPr>
            <a:endParaRPr lang="en-US" sz="3216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397936" y="4170224"/>
            <a:ext cx="3897315" cy="1298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95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3395"/>
              </a:lnSpc>
              <a:spcBef>
                <a:spcPct val="0"/>
              </a:spcBef>
            </a:pPr>
            <a:r>
              <a:rPr lang="en-US" sz="33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byw </a:t>
            </a:r>
          </a:p>
          <a:p>
            <a:pPr algn="ctr">
              <a:lnSpc>
                <a:spcPts val="3395"/>
              </a:lnSpc>
              <a:spcBef>
                <a:spcPct val="0"/>
              </a:spcBef>
            </a:pPr>
            <a:endParaRPr lang="en-US" sz="339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4525201" y="2904691"/>
            <a:ext cx="2957512" cy="4070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hi’n oer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hi’n _wylib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hi’n sych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hi’n bwrw eira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hi’n rhewllyd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llawer o fwyd.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llawer o goed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llawer o ddwr</a:t>
            </a:r>
          </a:p>
          <a:p>
            <a:pPr algn="ctr">
              <a:lnSpc>
                <a:spcPts val="2600"/>
              </a:lnSpc>
            </a:pPr>
            <a:r>
              <a:rPr lang="en-US" sz="26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llawer o law</a:t>
            </a:r>
          </a:p>
          <a:p>
            <a:pPr algn="ctr">
              <a:lnSpc>
                <a:spcPts val="4400"/>
              </a:lnSpc>
            </a:pPr>
            <a:r>
              <a:rPr lang="en-US" sz="4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4400"/>
              </a:lnSpc>
              <a:spcBef>
                <a:spcPct val="0"/>
              </a:spcBef>
            </a:pPr>
            <a:endParaRPr lang="en-US" sz="4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2734524" y="4801893"/>
            <a:ext cx="1726383" cy="412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0"/>
              </a:lnSpc>
              <a:spcBef>
                <a:spcPct val="0"/>
              </a:spcBef>
            </a:pPr>
            <a:r>
              <a:rPr lang="en-US" sz="3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achos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241780" y="8246732"/>
            <a:ext cx="7908549" cy="1526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01"/>
              </a:lnSpc>
            </a:pPr>
            <a:r>
              <a:rPr lang="en-US" sz="3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e.e</a:t>
            </a:r>
          </a:p>
          <a:p>
            <a:pPr algn="ctr">
              <a:lnSpc>
                <a:spcPts val="3001"/>
              </a:lnSpc>
            </a:pPr>
            <a:endParaRPr lang="en-US" sz="300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001"/>
              </a:lnSpc>
              <a:spcBef>
                <a:spcPct val="0"/>
              </a:spcBef>
            </a:pPr>
            <a:r>
              <a:rPr lang="en-US" sz="3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 parot yn byw yn Ne America achos mae llawer o goed.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249031" y="332754"/>
            <a:ext cx="9410105" cy="695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</a:pPr>
            <a:r>
              <a:rPr lang="en-US" sz="4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Mat Iaith: Ble mae anifeiliaid yn byw?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4306793"/>
            <a:ext cx="1630841" cy="712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</a:pPr>
            <a:r>
              <a:rPr lang="en-US" sz="41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90921" y="3437984"/>
            <a:ext cx="3983038" cy="2541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7"/>
              </a:lnSpc>
            </a:pPr>
            <a:r>
              <a:rPr lang="en-US" sz="2898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anifeiliaid</a:t>
            </a:r>
          </a:p>
          <a:p>
            <a:pPr algn="ctr">
              <a:lnSpc>
                <a:spcPts val="4057"/>
              </a:lnSpc>
            </a:pPr>
            <a:r>
              <a:rPr lang="en-US" sz="28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ci</a:t>
            </a:r>
          </a:p>
          <a:p>
            <a:pPr algn="ctr">
              <a:lnSpc>
                <a:spcPts val="4057"/>
              </a:lnSpc>
            </a:pPr>
            <a:r>
              <a:rPr lang="en-US" sz="28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cath</a:t>
            </a:r>
          </a:p>
          <a:p>
            <a:pPr algn="ctr">
              <a:lnSpc>
                <a:spcPts val="4057"/>
              </a:lnSpc>
            </a:pPr>
            <a:r>
              <a:rPr lang="en-US" sz="28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ceffyl</a:t>
            </a:r>
          </a:p>
          <a:p>
            <a:pPr algn="ctr">
              <a:lnSpc>
                <a:spcPts val="4057"/>
              </a:lnSpc>
            </a:pPr>
            <a:r>
              <a:rPr lang="en-US" sz="28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mwnci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84501" y="3082949"/>
            <a:ext cx="437611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104EAF"/>
                </a:solidFill>
                <a:latin typeface="Canva Sans"/>
                <a:ea typeface="Canva Sans"/>
                <a:cs typeface="Canva Sans"/>
                <a:sym typeface="Canva Sans"/>
              </a:rPr>
              <a:t>yn ne </a:t>
            </a:r>
            <a:r>
              <a:rPr lang="en-US" sz="3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America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84501" y="3563643"/>
            <a:ext cx="3793475" cy="2958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Iwerddon</a:t>
            </a:r>
          </a:p>
          <a:p>
            <a:pPr algn="ctr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Asia</a:t>
            </a:r>
          </a:p>
          <a:p>
            <a:pPr algn="ctr">
              <a:lnSpc>
                <a:spcPts val="4340"/>
              </a:lnSpc>
            </a:pPr>
            <a:r>
              <a:rPr lang="en-US" sz="3100">
                <a:solidFill>
                  <a:srgbClr val="104EAF"/>
                </a:solidFill>
                <a:latin typeface="Canva Sans"/>
                <a:ea typeface="Canva Sans"/>
                <a:cs typeface="Canva Sans"/>
                <a:sym typeface="Canva Sans"/>
              </a:rPr>
              <a:t>yng ng</a:t>
            </a:r>
            <a:r>
              <a:rPr lang="en-US" sz="3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ogledd Cymru</a:t>
            </a:r>
          </a:p>
          <a:p>
            <a:pPr algn="ctr">
              <a:lnSpc>
                <a:spcPts val="6580"/>
              </a:lnSpc>
            </a:pPr>
            <a:endParaRPr lang="en-US" sz="31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810588" y="2605607"/>
            <a:ext cx="3923936" cy="464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Ble?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460908" y="2237001"/>
            <a:ext cx="3086100" cy="49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29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Pam?</a:t>
            </a:r>
          </a:p>
        </p:txBody>
      </p:sp>
      <p:sp>
        <p:nvSpPr>
          <p:cNvPr id="23" name="Freeform 23"/>
          <p:cNvSpPr/>
          <p:nvPr/>
        </p:nvSpPr>
        <p:spPr>
          <a:xfrm>
            <a:off x="99880" y="0"/>
            <a:ext cx="1384735" cy="1384735"/>
          </a:xfrm>
          <a:custGeom>
            <a:avLst/>
            <a:gdLst/>
            <a:ahLst/>
            <a:cxnLst/>
            <a:rect l="l" t="t" r="r" b="b"/>
            <a:pathLst>
              <a:path w="1384735" h="1384735">
                <a:moveTo>
                  <a:pt x="0" y="0"/>
                </a:moveTo>
                <a:lnTo>
                  <a:pt x="1384736" y="0"/>
                </a:lnTo>
                <a:lnTo>
                  <a:pt x="1384736" y="1384735"/>
                </a:lnTo>
                <a:lnTo>
                  <a:pt x="0" y="13847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76756"/>
            <a:ext cx="18288000" cy="1330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9"/>
              </a:lnSpc>
            </a:pPr>
            <a:r>
              <a:rPr lang="en-US" sz="352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Iechyd a Lles</a:t>
            </a:r>
          </a:p>
          <a:p>
            <a:pPr algn="ctr">
              <a:lnSpc>
                <a:spcPts val="3389"/>
              </a:lnSpc>
            </a:pPr>
            <a:endParaRPr lang="en-US" sz="352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Thema: Symudiadau anifeiliaid</a:t>
            </a: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Patrwm/ Patrymau/Ffocws Iaith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Gorchmynion, Symud fel anifail</a:t>
            </a: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Nod y gweithgaredd ydy gwrando ar gyfarwyddiad. Wythnos diwethaf rydyn ni dechrau am sgiliau gwrando. Rhai o’r plant yn gwrando da, ond doeddwn nhw ddim yn gwrando ar gyd - felly prynhawn dydd Gwener fydda ti chwarae gemau gwrando gyda’r plant. Gwna’n siŵr bod y plant yn deall rhaid iddyn nhw yn dawel. 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 ôl y wers, gwna'r gofrestr. Gofynna i ddisgybl mynd a’r llyfr i’r swyddfa. </a:t>
            </a: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1: Yn y dosbarth 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gyntaf ymarfer y geiriau newydd. Dangosa’r llun i’r plant. Gofynna nhw i ailadroddwch ar ôl ti a gwneud y symudiad cywir. Bydd y plant yn chwarae ‘Mae Simon yn dweud’. Darllena’r cyfarwyddiadau ar y sleid i’r plant. Byddwch yn ofalus gyda’r byrddau a’r cadeiriau. Symuda’r dodrefn os oes angen!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2: Cer i’r neuadd, rho’r gylch lliw ym mhob cornel. Dweda’r wrth y plant sut byddan nhw’n symud i’r gornel gywir. Rhoi gorchmynion i’r grwpiau a’r unigolion. Taclusa’r neuadd ar ôl y wers. 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 3: Ar ddiwedd y dydd, wnei di ddarllen stori yn dawel yn y llyfrgell? Diolch i ti!</a:t>
            </a: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954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9549"/>
              </a:lnSpc>
            </a:pPr>
            <a:endParaRPr lang="en-US" sz="27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543675" y="179716"/>
            <a:ext cx="7725438" cy="7706124"/>
          </a:xfrm>
          <a:custGeom>
            <a:avLst/>
            <a:gdLst/>
            <a:ahLst/>
            <a:cxnLst/>
            <a:rect l="l" t="t" r="r" b="b"/>
            <a:pathLst>
              <a:path w="7725438" h="7706124">
                <a:moveTo>
                  <a:pt x="0" y="0"/>
                </a:moveTo>
                <a:lnTo>
                  <a:pt x="7725438" y="0"/>
                </a:lnTo>
                <a:lnTo>
                  <a:pt x="7725438" y="7706125"/>
                </a:lnTo>
                <a:lnTo>
                  <a:pt x="0" y="77061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543675" y="7947838"/>
            <a:ext cx="825022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Dawnsio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918275" y="263637"/>
            <a:ext cx="7124275" cy="6937263"/>
          </a:xfrm>
          <a:custGeom>
            <a:avLst/>
            <a:gdLst/>
            <a:ahLst/>
            <a:cxnLst/>
            <a:rect l="l" t="t" r="r" b="b"/>
            <a:pathLst>
              <a:path w="7124275" h="6937263">
                <a:moveTo>
                  <a:pt x="0" y="0"/>
                </a:moveTo>
                <a:lnTo>
                  <a:pt x="7124275" y="0"/>
                </a:lnTo>
                <a:lnTo>
                  <a:pt x="7124275" y="6937263"/>
                </a:lnTo>
                <a:lnTo>
                  <a:pt x="0" y="69372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01030" y="7771519"/>
            <a:ext cx="712427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dringo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30520" y="333233"/>
            <a:ext cx="5572575" cy="5752336"/>
          </a:xfrm>
          <a:custGeom>
            <a:avLst/>
            <a:gdLst/>
            <a:ahLst/>
            <a:cxnLst/>
            <a:rect l="l" t="t" r="r" b="b"/>
            <a:pathLst>
              <a:path w="5572575" h="5752336">
                <a:moveTo>
                  <a:pt x="0" y="0"/>
                </a:moveTo>
                <a:lnTo>
                  <a:pt x="5572575" y="0"/>
                </a:lnTo>
                <a:lnTo>
                  <a:pt x="5572575" y="5752336"/>
                </a:lnTo>
                <a:lnTo>
                  <a:pt x="0" y="57523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357712" y="7155590"/>
            <a:ext cx="557257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Neidio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65240" y="2570051"/>
            <a:ext cx="4866968" cy="4114800"/>
          </a:xfrm>
          <a:custGeom>
            <a:avLst/>
            <a:gdLst/>
            <a:ahLst/>
            <a:cxnLst/>
            <a:rect l="l" t="t" r="r" b="b"/>
            <a:pathLst>
              <a:path w="4866968" h="4114800">
                <a:moveTo>
                  <a:pt x="0" y="0"/>
                </a:moveTo>
                <a:lnTo>
                  <a:pt x="4866967" y="0"/>
                </a:lnTo>
                <a:lnTo>
                  <a:pt x="486696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003645" y="466702"/>
            <a:ext cx="7315200" cy="2761488"/>
          </a:xfrm>
          <a:custGeom>
            <a:avLst/>
            <a:gdLst/>
            <a:ahLst/>
            <a:cxnLst/>
            <a:rect l="l" t="t" r="r" b="b"/>
            <a:pathLst>
              <a:path w="7315200" h="2761488">
                <a:moveTo>
                  <a:pt x="0" y="0"/>
                </a:moveTo>
                <a:lnTo>
                  <a:pt x="7315200" y="0"/>
                </a:lnTo>
                <a:lnTo>
                  <a:pt x="7315200" y="2761488"/>
                </a:lnTo>
                <a:lnTo>
                  <a:pt x="0" y="27614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486400" y="7311271"/>
            <a:ext cx="731520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</a:t>
            </a:r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37297" y="1457184"/>
            <a:ext cx="7315200" cy="2112264"/>
          </a:xfrm>
          <a:custGeom>
            <a:avLst/>
            <a:gdLst/>
            <a:ahLst/>
            <a:cxnLst/>
            <a:rect l="l" t="t" r="r" b="b"/>
            <a:pathLst>
              <a:path w="7315200" h="2112264">
                <a:moveTo>
                  <a:pt x="0" y="0"/>
                </a:moveTo>
                <a:lnTo>
                  <a:pt x="7315200" y="0"/>
                </a:lnTo>
                <a:lnTo>
                  <a:pt x="7315200" y="2112264"/>
                </a:lnTo>
                <a:lnTo>
                  <a:pt x="0" y="2112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86400" y="6387377"/>
            <a:ext cx="731520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Troi 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76183" y="740520"/>
            <a:ext cx="2624759" cy="5569780"/>
          </a:xfrm>
          <a:custGeom>
            <a:avLst/>
            <a:gdLst/>
            <a:ahLst/>
            <a:cxnLst/>
            <a:rect l="l" t="t" r="r" b="b"/>
            <a:pathLst>
              <a:path w="2624759" h="5569780">
                <a:moveTo>
                  <a:pt x="0" y="0"/>
                </a:moveTo>
                <a:lnTo>
                  <a:pt x="2624759" y="0"/>
                </a:lnTo>
                <a:lnTo>
                  <a:pt x="2624759" y="5569779"/>
                </a:lnTo>
                <a:lnTo>
                  <a:pt x="0" y="55697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476183" y="6664511"/>
            <a:ext cx="262475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Sefyll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85109"/>
            <a:ext cx="18288000" cy="159397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8"/>
              </a:lnSpc>
            </a:pPr>
            <a:r>
              <a:rPr lang="en-US" sz="800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i chwarae ‘Mae simon yn dweud..’</a:t>
            </a:r>
          </a:p>
          <a:p>
            <a:pPr algn="ctr">
              <a:lnSpc>
                <a:spcPts val="3648"/>
              </a:lnSpc>
            </a:pPr>
            <a:endParaRPr lang="en-US" sz="8005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rhedwch ar y sbot.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rhowch eich dwylo ar eich pen.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canwch yn dawel. 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Arhoswch!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(edrycha a oedd unrhyw un yn anghywir)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arhoswch!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yfwch dwr.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Eisteddwch wrth y bwrdd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(edrycha a oedd unrhyw un yn anghywir)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yfwch dwr.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Nawe te sefwch mewn llinell wrth y drws.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(edrycha a oedd unrhyw un yn anghywir)</a:t>
            </a:r>
          </a:p>
          <a:p>
            <a:pPr algn="ctr">
              <a:lnSpc>
                <a:spcPts val="3508"/>
              </a:lnSpc>
            </a:pPr>
            <a:r>
              <a:rPr lang="en-US" sz="25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simon yn dweud sefwch mewn llinell wrth y drws. </a:t>
            </a:r>
          </a:p>
          <a:p>
            <a:pPr algn="ctr">
              <a:lnSpc>
                <a:spcPts val="5608"/>
              </a:lnSpc>
            </a:pPr>
            <a:endParaRPr lang="en-US" sz="2506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652"/>
              </a:lnSpc>
            </a:pPr>
            <a:endParaRPr lang="en-US" sz="2506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652"/>
              </a:lnSpc>
            </a:pPr>
            <a:endParaRPr lang="en-US" sz="2506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6652"/>
              </a:lnSpc>
            </a:pPr>
            <a:endParaRPr lang="en-US" sz="2506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66767" y="9153525"/>
            <a:ext cx="6667500" cy="920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60"/>
              </a:lnSpc>
            </a:pPr>
            <a:r>
              <a:rPr lang="en-US" sz="5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Cyfarwyddiadau T.A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45602" y="230327"/>
            <a:ext cx="647342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Gwers ymarfer corff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0570" y="1332429"/>
            <a:ext cx="767199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 fel anifeiliaid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0" y="2162374"/>
            <a:ext cx="18288000" cy="2881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 i’r wers ddechrau, rho’r gylch melyn, coch, gwyrdd a glas ym mhob cornel o’r neuadd! darllena'r cyfarwyddiadau i’r plant. Cymysga'r gorchmynion lluosog ac unigol,  Gwylia’r i weld pwy sy’n symud yn gywir. Fyddwch chi’n ysgrifennu nodiau am bwy syn deall? </a:t>
            </a:r>
          </a:p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Gofyn i’r plant: ‘Sefwch yng nghanol u neuadd!’ Rhaid i’r plant symud i’r cylch cywir fel yr anifail. Atgoffa nhw i wrando’n ofalus! Paid am wirion!</a:t>
            </a:r>
          </a:p>
          <a:p>
            <a:pPr algn="ctr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80570" y="4380065"/>
            <a:ext cx="7488210" cy="8370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Dweda wrth y grŵp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Eisteddwch yn dawel, gwrandewch yn ofalus. 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Rhedwch i’r cylch melyn fel cheetah!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Brysiwch i’r cylch coch fel llygoden - byddwch yn dawel!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llithrech i’r cylch gwyrdd fel neidr.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Neidiwch i’r cylch glas fel broga mawr gwyrdd.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Sgipiwch ar draws y llawr i’r cylch melyn am gangarŵ.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Dewch yma blant, symudwch yn araf.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Cerddwch i’r cylch glas fel teigr.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Dringwch yn uchel fel mwnci yn y canol.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Rholiwch ar y llawer i’r cylch gwyrdd fel draenog pigog.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Chwaraewch i’r cylch glas fel cwningen.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Hedfan i’r cylch melyn fel aderyn.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Trowch i’r cylch coch fel diafol Tasmania. 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Dawnsiwch i’r cylch gwyrdd fel pysgodyn nofio.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Stopiwch yn sydyn. </a:t>
            </a: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20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759"/>
              </a:lnSpc>
            </a:pPr>
            <a:endParaRPr lang="en-US" sz="20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896749" y="4986854"/>
            <a:ext cx="6394103" cy="4894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Dweda wrth un person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Rheda i’r cylch glas fel llew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Brysia i’r cylch coch fel gwenynen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llithrena i’r cylch melyn yn araf fel mwydyn.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Neidia i’r cylch gwyrdd fel llyffant! 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Sgipio ar draws y llawer i’r cylch melyn fel walaby.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Dere yma ......, symuda yn gyflym.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Cerdda i’r cylch glas fel eliffant.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Dringa i’r cylch gwyrdd fel tsimpansî.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Rholia i’r cylch melyn fel pry copyn yn nyddu gwe.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Chwaraea gyda phêl i’r cylch coch fel cath.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Symuda i’r cylch glas fel cefyll.</a:t>
            </a:r>
          </a:p>
          <a:p>
            <a:pPr algn="ctr">
              <a:lnSpc>
                <a:spcPts val="2800"/>
              </a:lnSpc>
            </a:pPr>
            <a:endParaRPr lang="en-US" sz="21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287026" y="108598"/>
            <a:ext cx="6667500" cy="920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60"/>
              </a:lnSpc>
            </a:pPr>
            <a:r>
              <a:rPr lang="en-US" sz="5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Cyfarwyddiadau T.A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36787" y="442667"/>
            <a:ext cx="9114633" cy="512297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21933" y="5722525"/>
            <a:ext cx="8100198" cy="3187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Darllenna’r llyfr i’r plant neu gwranda’r clip. Gofynna’r plant cwestiwns am y llyfr.</a:t>
            </a:r>
          </a:p>
          <a:p>
            <a:pPr algn="ctr">
              <a:lnSpc>
                <a:spcPts val="5880"/>
              </a:lnSpc>
            </a:pPr>
            <a:endParaRPr lang="en-US" sz="28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880"/>
              </a:lnSpc>
            </a:pPr>
            <a:endParaRPr lang="en-US" sz="28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Gwyliwch etc i wirio’r atebion!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4026" y="5872346"/>
            <a:ext cx="8980587" cy="3235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 Cadi Gameleon yn byw?</a:t>
            </a:r>
          </a:p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Beth mae Cadi yn dweud?</a:t>
            </a:r>
          </a:p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Pam dydy’r lemurs ddim yn weld Cadi?</a:t>
            </a:r>
          </a:p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 liw oedd Cadi ar y tywod?</a:t>
            </a:r>
          </a:p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roedd Cadi yn teimlo pan aeth hi adref?</a:t>
            </a:r>
          </a:p>
          <a:p>
            <a:pPr marL="669301" lvl="1" indent="-334650" algn="ctr">
              <a:lnSpc>
                <a:spcPts val="4340"/>
              </a:lnSpc>
              <a:buAutoNum type="arabicPeriod"/>
            </a:pPr>
            <a:r>
              <a:rPr lang="en-US" sz="3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Oeddech chi’n mwynhau’r llyfr?  </a:t>
            </a:r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1442999" cy="1442999"/>
          </a:xfrm>
          <a:custGeom>
            <a:avLst/>
            <a:gdLst/>
            <a:ahLst/>
            <a:cxnLst/>
            <a:rect l="l" t="t" r="r" b="b"/>
            <a:pathLst>
              <a:path w="1442999" h="1442999">
                <a:moveTo>
                  <a:pt x="0" y="0"/>
                </a:moveTo>
                <a:lnTo>
                  <a:pt x="1442999" y="0"/>
                </a:lnTo>
                <a:lnTo>
                  <a:pt x="1442999" y="1442999"/>
                </a:lnTo>
                <a:lnTo>
                  <a:pt x="0" y="14429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2667" y="350387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347301" y="355381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788487" y="358711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077461" y="7885378"/>
            <a:ext cx="1690862" cy="1690862"/>
          </a:xfrm>
          <a:custGeom>
            <a:avLst/>
            <a:gdLst/>
            <a:ahLst/>
            <a:cxnLst/>
            <a:rect l="l" t="t" r="r" b="b"/>
            <a:pathLst>
              <a:path w="1690862" h="1690862">
                <a:moveTo>
                  <a:pt x="0" y="0"/>
                </a:moveTo>
                <a:lnTo>
                  <a:pt x="1690862" y="0"/>
                </a:lnTo>
                <a:lnTo>
                  <a:pt x="1690862" y="1690862"/>
                </a:lnTo>
                <a:lnTo>
                  <a:pt x="0" y="16908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07206" y="65282"/>
            <a:ext cx="17273588" cy="1335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20"/>
              </a:lnSpc>
            </a:pPr>
            <a:r>
              <a:rPr lang="en-US" sz="7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wyt ti’n teimlo ar ôl yr wythnos?</a:t>
            </a:r>
          </a:p>
        </p:txBody>
      </p:sp>
      <p:sp>
        <p:nvSpPr>
          <p:cNvPr id="7" name="Freeform 7"/>
          <p:cNvSpPr/>
          <p:nvPr/>
        </p:nvSpPr>
        <p:spPr>
          <a:xfrm>
            <a:off x="8172745" y="8044811"/>
            <a:ext cx="1690862" cy="1690862"/>
          </a:xfrm>
          <a:custGeom>
            <a:avLst/>
            <a:gdLst/>
            <a:ahLst/>
            <a:cxnLst/>
            <a:rect l="l" t="t" r="r" b="b"/>
            <a:pathLst>
              <a:path w="1690862" h="1690862">
                <a:moveTo>
                  <a:pt x="0" y="0"/>
                </a:moveTo>
                <a:lnTo>
                  <a:pt x="1690863" y="0"/>
                </a:lnTo>
                <a:lnTo>
                  <a:pt x="1690863" y="1690863"/>
                </a:lnTo>
                <a:lnTo>
                  <a:pt x="0" y="16908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4559270" y="8044811"/>
            <a:ext cx="1690862" cy="1690862"/>
          </a:xfrm>
          <a:custGeom>
            <a:avLst/>
            <a:gdLst/>
            <a:ahLst/>
            <a:cxnLst/>
            <a:rect l="l" t="t" r="r" b="b"/>
            <a:pathLst>
              <a:path w="1690862" h="1690862">
                <a:moveTo>
                  <a:pt x="0" y="0"/>
                </a:moveTo>
                <a:lnTo>
                  <a:pt x="1690862" y="0"/>
                </a:lnTo>
                <a:lnTo>
                  <a:pt x="1690862" y="1690863"/>
                </a:lnTo>
                <a:lnTo>
                  <a:pt x="0" y="16908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913771" y="2002722"/>
            <a:ext cx="62088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Rho’r tic yn y sgwâr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2360</Words>
  <Application>Microsoft Office PowerPoint</Application>
  <PresentationFormat>Custom</PresentationFormat>
  <Paragraphs>335</Paragraphs>
  <Slides>37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Pacifico</vt:lpstr>
      <vt:lpstr>Canva Sans Bold</vt:lpstr>
      <vt:lpstr>Calibri</vt:lpstr>
      <vt:lpstr>Blueberry</vt:lpstr>
      <vt:lpstr>Arial</vt:lpstr>
      <vt:lpstr>Canva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Beige Doodle Cartoon Illustrative Animal Farm Presentation</dc:title>
  <cp:lastModifiedBy>Rebecca Unsworth (2512247)</cp:lastModifiedBy>
  <cp:revision>1</cp:revision>
  <dcterms:created xsi:type="dcterms:W3CDTF">2006-08-16T00:00:00Z</dcterms:created>
  <dcterms:modified xsi:type="dcterms:W3CDTF">2025-11-12T23:03:33Z</dcterms:modified>
  <dc:identifier>DAG3LmUov0M</dc:identifier>
</cp:coreProperties>
</file>