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8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 varScale="1">
        <p:scale>
          <a:sx n="44" d="100"/>
          <a:sy n="44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92219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35615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56608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1357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71538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606189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7107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426686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01154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14891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772215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E5D4B2-4D4A-4EFB-99FD-CF5845BE4FEC}" type="datetimeFigureOut">
              <a:rPr lang="it-IT" smtClean="0"/>
              <a:t>23/08/2019</a:t>
            </a:fld>
            <a:endParaRPr lang="it-IT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3DD34-00AA-4F41-9500-4C4511E375B7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56651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psyche.org/is-freud-still-relevant-today/" TargetMode="External"/><Relationship Id="rId2" Type="http://schemas.openxmlformats.org/officeDocument/2006/relationships/hyperlink" Target="https://www.ncbi.nlm.nih.gov/pmc/articles/PMC431879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udy.com/academy/lesson/differences-between-freud-and-eriksons-approaches-to-psychoanalytic-theory-differences-analysis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ychologycharts.com/erikson-stages-of-development-char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FEF8F6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504013" y="282914"/>
            <a:ext cx="9144000" cy="1750068"/>
          </a:xfrm>
          <a:blipFill>
            <a:blip r:embed="rId2"/>
            <a:tile tx="0" ty="0" sx="100000" sy="100000" flip="none" algn="tl"/>
          </a:blipFill>
          <a:effectLst>
            <a:outerShdw blurRad="50800" dist="50800" dir="5400000" algn="ctr" rotWithShape="0">
              <a:srgbClr val="FF0000"/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/>
          <a:lstStyle/>
          <a:p>
            <a:r>
              <a:rPr lang="it-IT" dirty="0">
                <a:solidFill>
                  <a:srgbClr val="FF0000"/>
                </a:solidFill>
                <a:latin typeface="+mn-lt"/>
              </a:rPr>
              <a:t>The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lifespan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of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old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age</a:t>
            </a:r>
            <a:endParaRPr lang="it-IT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2308485" y="5900397"/>
            <a:ext cx="3767528" cy="569448"/>
          </a:xfrm>
        </p:spPr>
        <p:txBody>
          <a:bodyPr>
            <a:normAutofit fontScale="62500" lnSpcReduction="20000"/>
          </a:bodyPr>
          <a:lstStyle/>
          <a:p>
            <a:r>
              <a:rPr lang="it-IT" dirty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.</a:t>
            </a:r>
            <a:r>
              <a:rPr lang="it-IT" dirty="0" err="1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Psychology</a:t>
            </a:r>
            <a:r>
              <a:rPr lang="it-IT" dirty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for </a:t>
            </a:r>
            <a:r>
              <a:rPr lang="it-IT" dirty="0" err="1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health</a:t>
            </a:r>
            <a:r>
              <a:rPr lang="it-IT" dirty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and social care</a:t>
            </a:r>
          </a:p>
          <a:p>
            <a:r>
              <a:rPr lang="it-IT" dirty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.Sabrina </a:t>
            </a:r>
            <a:r>
              <a:rPr lang="it-IT" dirty="0" err="1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Gneri</a:t>
            </a:r>
            <a:r>
              <a:rPr lang="it-IT" dirty="0">
                <a:solidFill>
                  <a:srgbClr val="FF0000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</p:txBody>
      </p:sp>
      <p:pic>
        <p:nvPicPr>
          <p:cNvPr id="5" name="Immagin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7252" y="2673351"/>
            <a:ext cx="3927423" cy="2750461"/>
          </a:xfrm>
          <a:prstGeom prst="rect">
            <a:avLst/>
          </a:prstGeom>
        </p:spPr>
      </p:pic>
      <p:pic>
        <p:nvPicPr>
          <p:cNvPr id="6" name="Immagin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439" y="3079015"/>
            <a:ext cx="3066425" cy="2041941"/>
          </a:xfrm>
          <a:prstGeom prst="rect">
            <a:avLst/>
          </a:prstGeom>
        </p:spPr>
      </p:pic>
      <p:sp>
        <p:nvSpPr>
          <p:cNvPr id="4" name="Rettangolo 3"/>
          <p:cNvSpPr/>
          <p:nvPr/>
        </p:nvSpPr>
        <p:spPr>
          <a:xfrm>
            <a:off x="684007" y="5239146"/>
            <a:ext cx="29028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https://www.google.com/url</a:t>
            </a:r>
          </a:p>
        </p:txBody>
      </p:sp>
      <p:sp>
        <p:nvSpPr>
          <p:cNvPr id="7" name="Rettangolo 6"/>
          <p:cNvSpPr/>
          <p:nvPr/>
        </p:nvSpPr>
        <p:spPr>
          <a:xfrm>
            <a:off x="9593943" y="4797790"/>
            <a:ext cx="25980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https://www.google.com/1566565038481361</a:t>
            </a:r>
          </a:p>
        </p:txBody>
      </p:sp>
    </p:spTree>
    <p:extLst>
      <p:ext uri="{BB962C8B-B14F-4D97-AF65-F5344CB8AC3E}">
        <p14:creationId xmlns:p14="http://schemas.microsoft.com/office/powerpoint/2010/main" val="1473394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FEF8F6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0" y="0"/>
            <a:ext cx="10650071" cy="7032812"/>
          </a:xfrm>
        </p:spPr>
        <p:txBody>
          <a:bodyPr/>
          <a:lstStyle/>
          <a:p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Erik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Erikson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was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a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German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American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developmental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psychologist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and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psychoanalyst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know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for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his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theory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of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psychological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development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 of human </a:t>
            </a:r>
            <a:r>
              <a:rPr lang="it-IT" dirty="0" err="1">
                <a:latin typeface="MS UI Gothic" panose="020B0600070205080204" pitchFamily="34" charset="-128"/>
                <a:ea typeface="MS UI Gothic" panose="020B0600070205080204" pitchFamily="34" charset="-128"/>
              </a:rPr>
              <a:t>beings</a:t>
            </a:r>
            <a:r>
              <a:rPr lang="it-IT" dirty="0">
                <a:latin typeface="MS UI Gothic" panose="020B0600070205080204" pitchFamily="34" charset="-128"/>
                <a:ea typeface="MS UI Gothic" panose="020B0600070205080204" pitchFamily="34" charset="-128"/>
              </a:rPr>
              <a:t>. </a:t>
            </a:r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/>
              <a:t> He, </a:t>
            </a:r>
            <a:r>
              <a:rPr lang="it-IT" dirty="0" err="1"/>
              <a:t>may</a:t>
            </a:r>
            <a:r>
              <a:rPr lang="it-IT" dirty="0"/>
              <a:t> be </a:t>
            </a:r>
            <a:r>
              <a:rPr lang="it-IT" dirty="0" err="1"/>
              <a:t>most</a:t>
            </a:r>
            <a:r>
              <a:rPr lang="it-IT" dirty="0"/>
              <a:t> </a:t>
            </a:r>
            <a:r>
              <a:rPr lang="it-IT" dirty="0" err="1"/>
              <a:t>famous</a:t>
            </a:r>
            <a:r>
              <a:rPr lang="it-IT" dirty="0"/>
              <a:t> for </a:t>
            </a:r>
            <a:r>
              <a:rPr lang="it-IT" dirty="0" err="1"/>
              <a:t>coining</a:t>
            </a:r>
            <a:r>
              <a:rPr lang="it-IT" dirty="0"/>
              <a:t> the </a:t>
            </a:r>
            <a:r>
              <a:rPr lang="it-IT" dirty="0" err="1"/>
              <a:t>phrase</a:t>
            </a:r>
            <a:r>
              <a:rPr lang="it-IT" dirty="0"/>
              <a:t> ‘</a:t>
            </a:r>
            <a:r>
              <a:rPr lang="it-IT" u="sng" dirty="0">
                <a:latin typeface="Arial" panose="020B0604020202020204" pitchFamily="34" charset="0"/>
                <a:cs typeface="Arial" panose="020B0604020202020204" pitchFamily="34" charset="0"/>
              </a:rPr>
              <a:t>IDENTITY CRISIS</a:t>
            </a:r>
            <a:endParaRPr lang="it-IT" dirty="0"/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/>
              <a:t>                                     </a:t>
            </a:r>
            <a:endParaRPr lang="it-IT" sz="1600" dirty="0"/>
          </a:p>
          <a:p>
            <a:pPr marL="0" indent="0">
              <a:buNone/>
            </a:pPr>
            <a:endParaRPr lang="it-IT" dirty="0"/>
          </a:p>
        </p:txBody>
      </p:sp>
      <p:sp>
        <p:nvSpPr>
          <p:cNvPr id="7" name="Freccia in giù 6"/>
          <p:cNvSpPr/>
          <p:nvPr/>
        </p:nvSpPr>
        <p:spPr>
          <a:xfrm>
            <a:off x="1600200" y="1237129"/>
            <a:ext cx="685800" cy="8337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2" name="Immagin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828" y="2902857"/>
            <a:ext cx="6110514" cy="3780971"/>
          </a:xfrm>
          <a:prstGeom prst="rect">
            <a:avLst/>
          </a:prstGeom>
        </p:spPr>
      </p:pic>
      <p:sp>
        <p:nvSpPr>
          <p:cNvPr id="4" name="Rettangolo 3"/>
          <p:cNvSpPr/>
          <p:nvPr/>
        </p:nvSpPr>
        <p:spPr>
          <a:xfrm>
            <a:off x="6444342" y="3500680"/>
            <a:ext cx="36285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https://www.google.com/1566565152094635</a:t>
            </a:r>
          </a:p>
        </p:txBody>
      </p:sp>
    </p:spTree>
    <p:extLst>
      <p:ext uri="{BB962C8B-B14F-4D97-AF65-F5344CB8AC3E}">
        <p14:creationId xmlns:p14="http://schemas.microsoft.com/office/powerpoint/2010/main" val="1222250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488577" y="131296"/>
            <a:ext cx="10515600" cy="6726704"/>
          </a:xfrm>
          <a:gradFill>
            <a:gsLst>
              <a:gs pos="58000">
                <a:srgbClr val="FEF8F6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maintaned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personality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develops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predeterminated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eight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stages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psychosocial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 err="1"/>
              <a:t>Infancy</a:t>
            </a:r>
            <a:r>
              <a:rPr lang="it-IT" dirty="0"/>
              <a:t> ,trust VS </a:t>
            </a:r>
            <a:r>
              <a:rPr lang="it-IT" dirty="0" err="1"/>
              <a:t>mistrust</a:t>
            </a:r>
            <a:endParaRPr lang="it-IT" dirty="0"/>
          </a:p>
          <a:p>
            <a:pPr marL="514350" indent="-514350">
              <a:buFont typeface="+mj-lt"/>
              <a:buAutoNum type="arabicPeriod"/>
            </a:pPr>
            <a:r>
              <a:rPr lang="it-IT" dirty="0" err="1"/>
              <a:t>Early</a:t>
            </a:r>
            <a:r>
              <a:rPr lang="it-IT" dirty="0"/>
              <a:t> </a:t>
            </a:r>
            <a:r>
              <a:rPr lang="it-IT" dirty="0" err="1"/>
              <a:t>childhood</a:t>
            </a:r>
            <a:r>
              <a:rPr lang="it-IT" dirty="0"/>
              <a:t> , </a:t>
            </a:r>
            <a:r>
              <a:rPr lang="it-IT" dirty="0" err="1"/>
              <a:t>autonomy</a:t>
            </a:r>
            <a:r>
              <a:rPr lang="it-IT" dirty="0"/>
              <a:t> VS </a:t>
            </a:r>
            <a:r>
              <a:rPr lang="it-IT" dirty="0" err="1"/>
              <a:t>showe</a:t>
            </a:r>
            <a:r>
              <a:rPr lang="it-IT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Preschool , </a:t>
            </a:r>
            <a:r>
              <a:rPr lang="it-IT" dirty="0" err="1"/>
              <a:t>initiative</a:t>
            </a:r>
            <a:r>
              <a:rPr lang="it-IT" dirty="0"/>
              <a:t> VS </a:t>
            </a:r>
            <a:r>
              <a:rPr lang="it-IT" dirty="0" err="1"/>
              <a:t>guilt</a:t>
            </a:r>
            <a:endParaRPr lang="it-IT" dirty="0"/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School </a:t>
            </a:r>
            <a:r>
              <a:rPr lang="it-IT" dirty="0" err="1"/>
              <a:t>age</a:t>
            </a:r>
            <a:r>
              <a:rPr lang="it-IT" dirty="0"/>
              <a:t> , </a:t>
            </a:r>
            <a:r>
              <a:rPr lang="it-IT" dirty="0" err="1"/>
              <a:t>industry</a:t>
            </a:r>
            <a:r>
              <a:rPr lang="it-IT" dirty="0"/>
              <a:t> VS </a:t>
            </a:r>
            <a:r>
              <a:rPr lang="it-IT" dirty="0" err="1"/>
              <a:t>interiority</a:t>
            </a:r>
            <a:r>
              <a:rPr lang="it-IT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 err="1"/>
              <a:t>Adolescense</a:t>
            </a:r>
            <a:r>
              <a:rPr lang="it-IT" dirty="0"/>
              <a:t> , </a:t>
            </a:r>
            <a:r>
              <a:rPr lang="it-IT" dirty="0" err="1"/>
              <a:t>identity</a:t>
            </a:r>
            <a:r>
              <a:rPr lang="it-IT" dirty="0"/>
              <a:t> VS </a:t>
            </a:r>
            <a:r>
              <a:rPr lang="it-IT" dirty="0" err="1"/>
              <a:t>role</a:t>
            </a:r>
            <a:r>
              <a:rPr lang="it-IT" dirty="0"/>
              <a:t> </a:t>
            </a:r>
            <a:r>
              <a:rPr lang="it-IT" dirty="0" err="1"/>
              <a:t>confusion</a:t>
            </a:r>
            <a:r>
              <a:rPr lang="it-IT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Young </a:t>
            </a:r>
            <a:r>
              <a:rPr lang="it-IT" dirty="0" err="1"/>
              <a:t>adult</a:t>
            </a:r>
            <a:r>
              <a:rPr lang="it-IT" dirty="0"/>
              <a:t> , </a:t>
            </a:r>
            <a:r>
              <a:rPr lang="it-IT" dirty="0" err="1"/>
              <a:t>intimacy</a:t>
            </a:r>
            <a:r>
              <a:rPr lang="it-IT" dirty="0"/>
              <a:t> VS </a:t>
            </a:r>
            <a:r>
              <a:rPr lang="it-IT" dirty="0" err="1"/>
              <a:t>isolation</a:t>
            </a:r>
            <a:r>
              <a:rPr lang="it-IT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 err="1"/>
              <a:t>Adulthood</a:t>
            </a:r>
            <a:r>
              <a:rPr lang="it-IT" dirty="0"/>
              <a:t> ,</a:t>
            </a:r>
            <a:r>
              <a:rPr lang="it-IT" dirty="0" err="1"/>
              <a:t>generativy</a:t>
            </a:r>
            <a:r>
              <a:rPr lang="it-IT" dirty="0"/>
              <a:t> VS </a:t>
            </a:r>
            <a:r>
              <a:rPr lang="it-IT" dirty="0" err="1"/>
              <a:t>stagnation</a:t>
            </a:r>
            <a:r>
              <a:rPr lang="it-IT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 err="1"/>
              <a:t>Old</a:t>
            </a:r>
            <a:r>
              <a:rPr lang="it-IT" dirty="0"/>
              <a:t> </a:t>
            </a:r>
            <a:r>
              <a:rPr lang="it-IT" dirty="0" err="1"/>
              <a:t>age</a:t>
            </a:r>
            <a:r>
              <a:rPr lang="it-IT" dirty="0"/>
              <a:t>, ego </a:t>
            </a:r>
            <a:r>
              <a:rPr lang="it-IT" dirty="0" err="1"/>
              <a:t>interity</a:t>
            </a:r>
            <a:r>
              <a:rPr lang="it-IT" dirty="0"/>
              <a:t> VS </a:t>
            </a:r>
            <a:r>
              <a:rPr lang="it-IT" dirty="0" err="1"/>
              <a:t>despair</a:t>
            </a:r>
            <a:r>
              <a:rPr lang="it-IT" dirty="0"/>
              <a:t> </a:t>
            </a:r>
          </a:p>
          <a:p>
            <a:pPr marL="0" indent="0">
              <a:buNone/>
            </a:pP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During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stage the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psychosocial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wich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positive or negative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personality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it-IT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390561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42365" y="346448"/>
            <a:ext cx="10515600" cy="5220634"/>
          </a:xfrm>
          <a:gradFill>
            <a:gsLst>
              <a:gs pos="58000">
                <a:srgbClr val="FEF8F6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/>
              <a:t>  </a:t>
            </a:r>
            <a:r>
              <a:rPr lang="it-IT" sz="3200" dirty="0">
                <a:solidFill>
                  <a:srgbClr val="FF0000"/>
                </a:solidFill>
              </a:rPr>
              <a:t>Ego </a:t>
            </a:r>
            <a:r>
              <a:rPr lang="it-IT" sz="3200" dirty="0" err="1">
                <a:solidFill>
                  <a:srgbClr val="FF0000"/>
                </a:solidFill>
              </a:rPr>
              <a:t>integrity</a:t>
            </a:r>
            <a:r>
              <a:rPr lang="it-IT" sz="3200" dirty="0">
                <a:solidFill>
                  <a:srgbClr val="FF0000"/>
                </a:solidFill>
              </a:rPr>
              <a:t> VS </a:t>
            </a:r>
            <a:r>
              <a:rPr lang="it-IT" sz="3200" dirty="0" err="1">
                <a:solidFill>
                  <a:srgbClr val="FF0000"/>
                </a:solidFill>
              </a:rPr>
              <a:t>despair</a:t>
            </a:r>
            <a:r>
              <a:rPr lang="it-IT" sz="3200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/>
              <a:t>In late </a:t>
            </a:r>
            <a:r>
              <a:rPr lang="it-IT" dirty="0" err="1"/>
              <a:t>adulthood</a:t>
            </a:r>
            <a:r>
              <a:rPr lang="it-IT" dirty="0"/>
              <a:t> , </a:t>
            </a:r>
            <a:r>
              <a:rPr lang="it-IT" dirty="0" err="1"/>
              <a:t>Erikson</a:t>
            </a:r>
            <a:r>
              <a:rPr lang="it-IT" dirty="0"/>
              <a:t> </a:t>
            </a:r>
            <a:r>
              <a:rPr lang="it-IT" dirty="0" err="1"/>
              <a:t>said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the </a:t>
            </a:r>
            <a:r>
              <a:rPr lang="it-IT" dirty="0" err="1"/>
              <a:t>central</a:t>
            </a:r>
            <a:r>
              <a:rPr lang="it-IT" dirty="0"/>
              <a:t> </a:t>
            </a:r>
            <a:r>
              <a:rPr lang="it-IT" dirty="0" err="1"/>
              <a:t>conflict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« EGO INTEGRITY VS DESPAIR» </a:t>
            </a:r>
            <a:r>
              <a:rPr lang="it-IT" dirty="0" err="1"/>
              <a:t>wich</a:t>
            </a:r>
            <a:r>
              <a:rPr lang="it-IT" dirty="0"/>
              <a:t> </a:t>
            </a:r>
            <a:r>
              <a:rPr lang="it-IT" dirty="0" err="1"/>
              <a:t>involves</a:t>
            </a:r>
            <a:r>
              <a:rPr lang="it-IT" dirty="0"/>
              <a:t> </a:t>
            </a:r>
            <a:r>
              <a:rPr lang="it-IT" dirty="0" err="1"/>
              <a:t>coming</a:t>
            </a:r>
            <a:r>
              <a:rPr lang="it-IT" dirty="0"/>
              <a:t> to </a:t>
            </a:r>
            <a:r>
              <a:rPr lang="it-IT" dirty="0" err="1"/>
              <a:t>terms</a:t>
            </a:r>
            <a:r>
              <a:rPr lang="it-IT" dirty="0"/>
              <a:t> with </a:t>
            </a:r>
            <a:r>
              <a:rPr lang="it-IT" dirty="0" err="1"/>
              <a:t>one’s</a:t>
            </a:r>
            <a:r>
              <a:rPr lang="it-IT" dirty="0"/>
              <a:t> life.</a:t>
            </a:r>
          </a:p>
          <a:p>
            <a:endParaRPr lang="it-IT" dirty="0"/>
          </a:p>
          <a:p>
            <a:pPr marL="0" indent="0">
              <a:buNone/>
            </a:pPr>
            <a:r>
              <a:rPr lang="it-IT" dirty="0" err="1"/>
              <a:t>Many</a:t>
            </a:r>
            <a:r>
              <a:rPr lang="it-IT" dirty="0"/>
              <a:t> </a:t>
            </a:r>
            <a:r>
              <a:rPr lang="it-IT" dirty="0" err="1"/>
              <a:t>older</a:t>
            </a:r>
            <a:r>
              <a:rPr lang="it-IT" dirty="0"/>
              <a:t> </a:t>
            </a:r>
            <a:r>
              <a:rPr lang="it-IT" dirty="0" err="1"/>
              <a:t>adults</a:t>
            </a:r>
            <a:r>
              <a:rPr lang="it-IT" dirty="0"/>
              <a:t> </a:t>
            </a:r>
            <a:r>
              <a:rPr lang="it-IT" dirty="0" err="1"/>
              <a:t>reflect</a:t>
            </a:r>
            <a:r>
              <a:rPr lang="it-IT" dirty="0"/>
              <a:t> back on </a:t>
            </a:r>
            <a:r>
              <a:rPr lang="it-IT" dirty="0" err="1"/>
              <a:t>their</a:t>
            </a:r>
            <a:r>
              <a:rPr lang="it-IT" dirty="0"/>
              <a:t> </a:t>
            </a:r>
            <a:r>
              <a:rPr lang="it-IT" dirty="0" err="1"/>
              <a:t>lives</a:t>
            </a:r>
            <a:r>
              <a:rPr lang="it-IT" dirty="0"/>
              <a:t> and </a:t>
            </a:r>
            <a:r>
              <a:rPr lang="it-IT" dirty="0" err="1"/>
              <a:t>what</a:t>
            </a:r>
            <a:r>
              <a:rPr lang="it-IT" dirty="0"/>
              <a:t> </a:t>
            </a:r>
            <a:r>
              <a:rPr lang="it-IT" dirty="0" err="1"/>
              <a:t>they</a:t>
            </a:r>
            <a:r>
              <a:rPr lang="it-IT" dirty="0"/>
              <a:t> </a:t>
            </a:r>
            <a:r>
              <a:rPr lang="it-IT" dirty="0" err="1"/>
              <a:t>managed</a:t>
            </a:r>
            <a:r>
              <a:rPr lang="it-IT" dirty="0"/>
              <a:t> to </a:t>
            </a:r>
            <a:r>
              <a:rPr lang="it-IT" dirty="0" err="1"/>
              <a:t>accomplished,and</a:t>
            </a:r>
            <a:r>
              <a:rPr lang="it-IT" dirty="0"/>
              <a:t> </a:t>
            </a:r>
            <a:r>
              <a:rPr lang="it-IT" dirty="0" err="1"/>
              <a:t>also</a:t>
            </a:r>
            <a:r>
              <a:rPr lang="it-IT" dirty="0"/>
              <a:t> </a:t>
            </a:r>
            <a:r>
              <a:rPr lang="it-IT" dirty="0" err="1"/>
              <a:t>Erikson</a:t>
            </a:r>
            <a:r>
              <a:rPr lang="it-IT" dirty="0"/>
              <a:t> </a:t>
            </a:r>
            <a:r>
              <a:rPr lang="it-IT" dirty="0" err="1"/>
              <a:t>believe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we</a:t>
            </a:r>
            <a:r>
              <a:rPr lang="it-IT" dirty="0"/>
              <a:t> </a:t>
            </a:r>
            <a:r>
              <a:rPr lang="it-IT" dirty="0" err="1"/>
              <a:t>feel</a:t>
            </a:r>
            <a:r>
              <a:rPr lang="it-IT" dirty="0"/>
              <a:t> </a:t>
            </a:r>
            <a:r>
              <a:rPr lang="it-IT" dirty="0" err="1"/>
              <a:t>guilt</a:t>
            </a:r>
            <a:r>
              <a:rPr lang="it-IT" dirty="0"/>
              <a:t> </a:t>
            </a:r>
            <a:r>
              <a:rPr lang="it-IT" dirty="0" err="1"/>
              <a:t>about</a:t>
            </a:r>
            <a:r>
              <a:rPr lang="it-IT" dirty="0"/>
              <a:t> </a:t>
            </a:r>
            <a:r>
              <a:rPr lang="it-IT" dirty="0" err="1"/>
              <a:t>our</a:t>
            </a:r>
            <a:r>
              <a:rPr lang="it-IT" dirty="0"/>
              <a:t> </a:t>
            </a:r>
            <a:r>
              <a:rPr lang="it-IT" dirty="0" err="1"/>
              <a:t>past</a:t>
            </a:r>
            <a:r>
              <a:rPr lang="it-IT" dirty="0"/>
              <a:t> or </a:t>
            </a:r>
            <a:r>
              <a:rPr lang="it-IT" dirty="0" err="1"/>
              <a:t>not</a:t>
            </a:r>
            <a:r>
              <a:rPr lang="it-IT" dirty="0"/>
              <a:t> </a:t>
            </a:r>
            <a:r>
              <a:rPr lang="it-IT" dirty="0" err="1"/>
              <a:t>accomplish</a:t>
            </a:r>
            <a:r>
              <a:rPr lang="it-IT" dirty="0"/>
              <a:t> </a:t>
            </a:r>
            <a:r>
              <a:rPr lang="it-IT" dirty="0" err="1"/>
              <a:t>our</a:t>
            </a:r>
            <a:r>
              <a:rPr lang="it-IT" dirty="0"/>
              <a:t> life </a:t>
            </a:r>
            <a:r>
              <a:rPr lang="it-IT" dirty="0" err="1"/>
              <a:t>goals</a:t>
            </a:r>
            <a:r>
              <a:rPr lang="it-IT" dirty="0"/>
              <a:t>.</a:t>
            </a:r>
          </a:p>
          <a:p>
            <a:pPr marL="0" indent="0">
              <a:buNone/>
            </a:pPr>
            <a:endParaRPr lang="it-IT" dirty="0"/>
          </a:p>
        </p:txBody>
      </p:sp>
      <p:sp>
        <p:nvSpPr>
          <p:cNvPr id="4" name="Freccia in giù 3"/>
          <p:cNvSpPr/>
          <p:nvPr/>
        </p:nvSpPr>
        <p:spPr>
          <a:xfrm>
            <a:off x="3052481" y="820226"/>
            <a:ext cx="860612" cy="663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5" name="Freccia in giù 4"/>
          <p:cNvSpPr/>
          <p:nvPr/>
        </p:nvSpPr>
        <p:spPr>
          <a:xfrm>
            <a:off x="3101419" y="2203730"/>
            <a:ext cx="811674" cy="75303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6" name="Immagin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105" y="4049328"/>
            <a:ext cx="4063364" cy="3035508"/>
          </a:xfrm>
          <a:prstGeom prst="rect">
            <a:avLst/>
          </a:prstGeom>
        </p:spPr>
      </p:pic>
      <p:sp>
        <p:nvSpPr>
          <p:cNvPr id="7" name="Rettangolo 6"/>
          <p:cNvSpPr/>
          <p:nvPr/>
        </p:nvSpPr>
        <p:spPr>
          <a:xfrm>
            <a:off x="6066012" y="4049328"/>
            <a:ext cx="306347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https://www.google.com/1566565307750656</a:t>
            </a:r>
          </a:p>
        </p:txBody>
      </p:sp>
    </p:spTree>
    <p:extLst>
      <p:ext uri="{BB962C8B-B14F-4D97-AF65-F5344CB8AC3E}">
        <p14:creationId xmlns:p14="http://schemas.microsoft.com/office/powerpoint/2010/main" val="1720955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02024" y="467471"/>
            <a:ext cx="10515600" cy="6180071"/>
          </a:xfrm>
          <a:gradFill>
            <a:gsLst>
              <a:gs pos="58000">
                <a:srgbClr val="FEF8F6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/>
              <a:t>Sigmund </a:t>
            </a:r>
            <a:r>
              <a:rPr lang="it-IT" dirty="0" err="1"/>
              <a:t>Freud’s</a:t>
            </a:r>
            <a:r>
              <a:rPr lang="it-IT" dirty="0"/>
              <a:t> </a:t>
            </a:r>
            <a:r>
              <a:rPr lang="it-IT" dirty="0" err="1"/>
              <a:t>psychosexual</a:t>
            </a:r>
            <a:r>
              <a:rPr lang="it-IT" dirty="0"/>
              <a:t> </a:t>
            </a:r>
            <a:r>
              <a:rPr lang="it-IT" dirty="0" err="1"/>
              <a:t>theory</a:t>
            </a:r>
            <a:r>
              <a:rPr lang="it-IT" dirty="0"/>
              <a:t> and Erik </a:t>
            </a:r>
            <a:r>
              <a:rPr lang="it-IT" dirty="0" err="1"/>
              <a:t>Erikson’s</a:t>
            </a:r>
            <a:r>
              <a:rPr lang="it-IT" dirty="0"/>
              <a:t> </a:t>
            </a:r>
            <a:r>
              <a:rPr lang="it-IT" dirty="0" err="1"/>
              <a:t>psychosocial</a:t>
            </a:r>
            <a:r>
              <a:rPr lang="it-IT" dirty="0"/>
              <a:t> </a:t>
            </a:r>
            <a:r>
              <a:rPr lang="it-IT" dirty="0" err="1"/>
              <a:t>theory</a:t>
            </a:r>
            <a:r>
              <a:rPr lang="it-IT" dirty="0"/>
              <a:t> are </a:t>
            </a:r>
            <a:r>
              <a:rPr lang="it-IT" dirty="0" err="1"/>
              <a:t>two</a:t>
            </a:r>
            <a:r>
              <a:rPr lang="it-IT" dirty="0"/>
              <a:t> </a:t>
            </a:r>
            <a:r>
              <a:rPr lang="it-IT" dirty="0" err="1"/>
              <a:t>well</a:t>
            </a:r>
            <a:r>
              <a:rPr lang="it-IT" dirty="0"/>
              <a:t> </a:t>
            </a:r>
            <a:r>
              <a:rPr lang="it-IT" dirty="0" err="1"/>
              <a:t>know</a:t>
            </a:r>
            <a:r>
              <a:rPr lang="it-IT" dirty="0"/>
              <a:t> </a:t>
            </a:r>
            <a:r>
              <a:rPr lang="it-IT" dirty="0" err="1"/>
              <a:t>theories</a:t>
            </a:r>
            <a:r>
              <a:rPr lang="it-IT" dirty="0"/>
              <a:t> of </a:t>
            </a:r>
            <a:r>
              <a:rPr lang="it-IT" dirty="0" err="1"/>
              <a:t>development</a:t>
            </a:r>
            <a:r>
              <a:rPr lang="it-IT" dirty="0"/>
              <a:t>.</a:t>
            </a:r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 err="1"/>
              <a:t>Freud’s</a:t>
            </a:r>
            <a:r>
              <a:rPr lang="it-IT" dirty="0"/>
              <a:t> </a:t>
            </a:r>
            <a:r>
              <a:rPr lang="it-IT" dirty="0" err="1"/>
              <a:t>theory</a:t>
            </a:r>
            <a:r>
              <a:rPr lang="it-IT" dirty="0"/>
              <a:t> of </a:t>
            </a:r>
            <a:r>
              <a:rPr lang="it-IT" dirty="0" err="1"/>
              <a:t>psychosexual</a:t>
            </a:r>
            <a:r>
              <a:rPr lang="it-IT" dirty="0"/>
              <a:t> </a:t>
            </a:r>
            <a:r>
              <a:rPr lang="it-IT" dirty="0" err="1"/>
              <a:t>development</a:t>
            </a:r>
            <a:r>
              <a:rPr lang="it-IT" dirty="0"/>
              <a:t> </a:t>
            </a:r>
            <a:r>
              <a:rPr lang="it-IT" dirty="0" err="1"/>
              <a:t>focused</a:t>
            </a:r>
            <a:r>
              <a:rPr lang="it-IT" dirty="0"/>
              <a:t> </a:t>
            </a:r>
            <a:r>
              <a:rPr lang="it-IT" dirty="0" err="1"/>
              <a:t>exclusively</a:t>
            </a:r>
            <a:r>
              <a:rPr lang="it-IT" dirty="0"/>
              <a:t> on </a:t>
            </a:r>
            <a:r>
              <a:rPr lang="it-IT" dirty="0" err="1"/>
              <a:t>development</a:t>
            </a:r>
            <a:r>
              <a:rPr lang="it-IT" dirty="0"/>
              <a:t> </a:t>
            </a:r>
            <a:r>
              <a:rPr lang="it-IT" dirty="0" err="1"/>
              <a:t>between</a:t>
            </a:r>
            <a:r>
              <a:rPr lang="it-IT" dirty="0"/>
              <a:t> </a:t>
            </a:r>
            <a:r>
              <a:rPr lang="it-IT" dirty="0" err="1"/>
              <a:t>birth</a:t>
            </a:r>
            <a:r>
              <a:rPr lang="it-IT" dirty="0"/>
              <a:t> and the teen </a:t>
            </a:r>
            <a:r>
              <a:rPr lang="it-IT" dirty="0" err="1"/>
              <a:t>years</a:t>
            </a:r>
            <a:r>
              <a:rPr lang="it-IT" dirty="0"/>
              <a:t>, </a:t>
            </a:r>
            <a:r>
              <a:rPr lang="it-IT" dirty="0" err="1"/>
              <a:t>implying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personality</a:t>
            </a:r>
            <a:r>
              <a:rPr lang="it-IT" dirty="0"/>
              <a:t> </a:t>
            </a:r>
            <a:r>
              <a:rPr lang="it-IT" dirty="0" err="1"/>
              <a:t>that</a:t>
            </a:r>
            <a:r>
              <a:rPr lang="it-IT" dirty="0"/>
              <a:t> </a:t>
            </a:r>
            <a:r>
              <a:rPr lang="it-IT" dirty="0" err="1"/>
              <a:t>personality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largely</a:t>
            </a:r>
            <a:r>
              <a:rPr lang="it-IT" dirty="0"/>
              <a:t> set in </a:t>
            </a:r>
            <a:r>
              <a:rPr lang="it-IT" dirty="0" err="1"/>
              <a:t>stone</a:t>
            </a:r>
            <a:r>
              <a:rPr lang="it-IT" dirty="0"/>
              <a:t> by </a:t>
            </a:r>
            <a:r>
              <a:rPr lang="it-IT" dirty="0" err="1"/>
              <a:t>early</a:t>
            </a:r>
            <a:r>
              <a:rPr lang="it-IT" dirty="0"/>
              <a:t> </a:t>
            </a:r>
            <a:r>
              <a:rPr lang="it-IT" dirty="0" err="1"/>
              <a:t>childhood</a:t>
            </a:r>
            <a:r>
              <a:rPr lang="it-IT" dirty="0"/>
              <a:t>.</a:t>
            </a:r>
          </a:p>
          <a:p>
            <a:pPr marL="0" indent="0">
              <a:buNone/>
            </a:pPr>
            <a:endParaRPr lang="it-IT" dirty="0"/>
          </a:p>
          <a:p>
            <a:pPr marL="0" indent="0">
              <a:buNone/>
            </a:pPr>
            <a:r>
              <a:rPr lang="it-IT" dirty="0" err="1"/>
              <a:t>According</a:t>
            </a:r>
            <a:r>
              <a:rPr lang="it-IT" dirty="0"/>
              <a:t> to Freud the </a:t>
            </a:r>
            <a:r>
              <a:rPr lang="it-IT" dirty="0" err="1"/>
              <a:t>genital</a:t>
            </a:r>
            <a:r>
              <a:rPr lang="it-IT" dirty="0"/>
              <a:t> stage </a:t>
            </a:r>
            <a:r>
              <a:rPr lang="it-IT" dirty="0" err="1"/>
              <a:t>losts</a:t>
            </a:r>
            <a:r>
              <a:rPr lang="it-IT" dirty="0"/>
              <a:t> </a:t>
            </a:r>
            <a:r>
              <a:rPr lang="it-IT" dirty="0" err="1"/>
              <a:t>throughout</a:t>
            </a:r>
            <a:r>
              <a:rPr lang="it-IT" dirty="0"/>
              <a:t> </a:t>
            </a:r>
            <a:r>
              <a:rPr lang="it-IT" dirty="0" err="1"/>
              <a:t>adulthood</a:t>
            </a:r>
            <a:r>
              <a:rPr lang="it-IT" dirty="0"/>
              <a:t> and </a:t>
            </a:r>
            <a:r>
              <a:rPr lang="it-IT" dirty="0" err="1"/>
              <a:t>also</a:t>
            </a:r>
            <a:r>
              <a:rPr lang="it-IT" dirty="0"/>
              <a:t> he </a:t>
            </a:r>
            <a:r>
              <a:rPr lang="it-IT" dirty="0" err="1"/>
              <a:t>believed</a:t>
            </a:r>
            <a:r>
              <a:rPr lang="it-IT" dirty="0"/>
              <a:t> the </a:t>
            </a:r>
            <a:r>
              <a:rPr lang="it-IT" dirty="0" err="1"/>
              <a:t>goals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to </a:t>
            </a:r>
            <a:r>
              <a:rPr lang="it-IT" dirty="0" err="1"/>
              <a:t>develop</a:t>
            </a:r>
            <a:r>
              <a:rPr lang="it-IT" dirty="0"/>
              <a:t> a balance </a:t>
            </a:r>
            <a:r>
              <a:rPr lang="it-IT" dirty="0" err="1"/>
              <a:t>between</a:t>
            </a:r>
            <a:r>
              <a:rPr lang="it-IT" dirty="0"/>
              <a:t> </a:t>
            </a:r>
            <a:r>
              <a:rPr lang="it-IT" dirty="0" err="1"/>
              <a:t>all</a:t>
            </a:r>
            <a:r>
              <a:rPr lang="it-IT" dirty="0"/>
              <a:t> </a:t>
            </a:r>
            <a:r>
              <a:rPr lang="it-IT" dirty="0" err="1"/>
              <a:t>areas</a:t>
            </a:r>
            <a:r>
              <a:rPr lang="it-IT" dirty="0"/>
              <a:t> of life.</a:t>
            </a:r>
          </a:p>
        </p:txBody>
      </p:sp>
      <p:sp>
        <p:nvSpPr>
          <p:cNvPr id="4" name="Freccia in giù 3"/>
          <p:cNvSpPr/>
          <p:nvPr/>
        </p:nvSpPr>
        <p:spPr>
          <a:xfrm>
            <a:off x="1613647" y="1331259"/>
            <a:ext cx="457200" cy="52443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2" name="Freccia in giù 1"/>
          <p:cNvSpPr/>
          <p:nvPr/>
        </p:nvSpPr>
        <p:spPr>
          <a:xfrm>
            <a:off x="1642084" y="3028251"/>
            <a:ext cx="457200" cy="711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pic>
        <p:nvPicPr>
          <p:cNvPr id="5" name="Immagin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1495" y="4609646"/>
            <a:ext cx="2620548" cy="2143125"/>
          </a:xfrm>
          <a:prstGeom prst="rect">
            <a:avLst/>
          </a:prstGeom>
        </p:spPr>
      </p:pic>
      <p:sp>
        <p:nvSpPr>
          <p:cNvPr id="6" name="Rettangolo 5"/>
          <p:cNvSpPr/>
          <p:nvPr/>
        </p:nvSpPr>
        <p:spPr>
          <a:xfrm>
            <a:off x="5780776" y="4549676"/>
            <a:ext cx="3556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https://www.google.com/1566565431415433</a:t>
            </a:r>
          </a:p>
        </p:txBody>
      </p:sp>
    </p:spTree>
    <p:extLst>
      <p:ext uri="{BB962C8B-B14F-4D97-AF65-F5344CB8AC3E}">
        <p14:creationId xmlns:p14="http://schemas.microsoft.com/office/powerpoint/2010/main" val="4278047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FEF8F6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isultati immagini per freud and eriks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200" y="411599"/>
            <a:ext cx="5181600" cy="292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asellaDiTesto 4"/>
          <p:cNvSpPr txBox="1"/>
          <p:nvPr/>
        </p:nvSpPr>
        <p:spPr>
          <a:xfrm>
            <a:off x="116115" y="4165600"/>
            <a:ext cx="110889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Freud’s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Erikson’s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theories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develolpment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share a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number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important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similarities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:</a:t>
            </a:r>
          </a:p>
          <a:p>
            <a:pPr algn="just"/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Both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stressed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importance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of social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experieces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reconized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role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that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childhood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plays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in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shaping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adult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it-IT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personality</a:t>
            </a:r>
            <a:r>
              <a:rPr lang="it-IT" sz="28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Rettangolo 1"/>
          <p:cNvSpPr/>
          <p:nvPr/>
        </p:nvSpPr>
        <p:spPr>
          <a:xfrm>
            <a:off x="8621486" y="335623"/>
            <a:ext cx="33382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dirty="0"/>
              <a:t>https://www.google.com/AOvVaw0vpSUzhJ6LLdbEaI7xs3RC&amp;ust=1566565563612756</a:t>
            </a:r>
          </a:p>
        </p:txBody>
      </p:sp>
    </p:spTree>
    <p:extLst>
      <p:ext uri="{BB962C8B-B14F-4D97-AF65-F5344CB8AC3E}">
        <p14:creationId xmlns:p14="http://schemas.microsoft.com/office/powerpoint/2010/main" val="1082314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rgbClr val="FEF8F6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it-IT" dirty="0">
                <a:solidFill>
                  <a:srgbClr val="FF0000"/>
                </a:solidFill>
                <a:latin typeface="+mn-lt"/>
              </a:rPr>
              <a:t>Three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recent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studies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about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the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period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of the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old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 </a:t>
            </a:r>
            <a:r>
              <a:rPr lang="it-IT" dirty="0" err="1">
                <a:solidFill>
                  <a:srgbClr val="FF0000"/>
                </a:solidFill>
                <a:latin typeface="+mn-lt"/>
              </a:rPr>
              <a:t>age</a:t>
            </a:r>
            <a:r>
              <a:rPr lang="it-IT" dirty="0">
                <a:solidFill>
                  <a:srgbClr val="FF0000"/>
                </a:solidFill>
                <a:latin typeface="+mn-lt"/>
              </a:rPr>
              <a:t>: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it-IT" dirty="0">
              <a:hlinkClick r:id="rId2"/>
            </a:endParaRPr>
          </a:p>
          <a:p>
            <a:endParaRPr lang="it-IT" dirty="0">
              <a:hlinkClick r:id="rId2"/>
            </a:endParaRPr>
          </a:p>
          <a:p>
            <a:r>
              <a:rPr lang="it-IT" dirty="0">
                <a:hlinkClick r:id="rId2"/>
              </a:rPr>
              <a:t>https://www.ncbi.nlm.nih.gov/pmc/articles/PMC4318792/</a:t>
            </a:r>
            <a:endParaRPr lang="it-IT" dirty="0"/>
          </a:p>
          <a:p>
            <a:endParaRPr lang="it-IT" dirty="0">
              <a:hlinkClick r:id="rId3"/>
            </a:endParaRPr>
          </a:p>
          <a:p>
            <a:r>
              <a:rPr lang="it-IT" dirty="0">
                <a:hlinkClick r:id="rId3"/>
              </a:rPr>
              <a:t>http://journalpsyche.org/is-freud-still-relevant-today/</a:t>
            </a:r>
            <a:endParaRPr lang="it-IT" dirty="0"/>
          </a:p>
          <a:p>
            <a:endParaRPr lang="it-IT" dirty="0"/>
          </a:p>
          <a:p>
            <a:r>
              <a:rPr lang="it-IT" u="sng" dirty="0">
                <a:hlinkClick r:id="rId4"/>
              </a:rPr>
              <a:t>https://study.com/.../differences-between-freud-and-e..</a:t>
            </a:r>
          </a:p>
          <a:p>
            <a:endParaRPr lang="it-IT" dirty="0"/>
          </a:p>
          <a:p>
            <a:pPr marL="0" indent="0">
              <a:buNone/>
            </a:pPr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949357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 err="1">
                <a:solidFill>
                  <a:srgbClr val="FF0000"/>
                </a:solidFill>
                <a:latin typeface="Juice ITC" panose="04040403040A02020202" pitchFamily="82" charset="0"/>
              </a:rPr>
              <a:t>References</a:t>
            </a:r>
            <a:r>
              <a:rPr lang="it-IT" dirty="0">
                <a:solidFill>
                  <a:srgbClr val="FF0000"/>
                </a:solidFill>
                <a:latin typeface="Juice ITC" panose="04040403040A02020202" pitchFamily="82" charset="0"/>
              </a:rPr>
              <a:t>:</a:t>
            </a:r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94489"/>
          </a:xfrm>
          <a:gradFill>
            <a:gsLst>
              <a:gs pos="58000">
                <a:srgbClr val="FEF8F6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it-IT" dirty="0"/>
              <a:t>.Psychologycharts.com. (2019). </a:t>
            </a:r>
            <a:r>
              <a:rPr lang="it-IT" i="1" dirty="0" err="1"/>
              <a:t>Erikson’s</a:t>
            </a:r>
            <a:r>
              <a:rPr lang="it-IT" i="1" dirty="0"/>
              <a:t> </a:t>
            </a:r>
            <a:r>
              <a:rPr lang="it-IT" i="1" dirty="0" err="1"/>
              <a:t>Stages</a:t>
            </a:r>
            <a:r>
              <a:rPr lang="it-IT" i="1" dirty="0"/>
              <a:t> of Development Chart | psychologycharts.com</a:t>
            </a:r>
            <a:r>
              <a:rPr lang="it-IT" dirty="0"/>
              <a:t>. [online] </a:t>
            </a:r>
            <a:r>
              <a:rPr lang="it-IT" dirty="0" err="1"/>
              <a:t>Available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: </a:t>
            </a:r>
            <a:r>
              <a:rPr lang="it-IT" dirty="0">
                <a:hlinkClick r:id="rId2"/>
              </a:rPr>
              <a:t>http://www.psychologycharts.com/erikson-stages-of-development-chart.html</a:t>
            </a:r>
            <a:r>
              <a:rPr lang="it-IT" dirty="0"/>
              <a:t>.</a:t>
            </a:r>
          </a:p>
          <a:p>
            <a:pPr marL="0" indent="0">
              <a:buNone/>
            </a:pPr>
            <a:endParaRPr lang="it-IT" dirty="0">
              <a:latin typeface="Script MT Bold" panose="03040602040607080904" pitchFamily="66" charset="0"/>
            </a:endParaRPr>
          </a:p>
          <a:p>
            <a:endParaRPr lang="it-IT" dirty="0">
              <a:latin typeface="Script MT Bold" panose="03040602040607080904" pitchFamily="66" charset="0"/>
            </a:endParaRPr>
          </a:p>
          <a:p>
            <a:pPr marL="0" indent="0">
              <a:buNone/>
            </a:pPr>
            <a:r>
              <a:rPr lang="en-US" dirty="0"/>
              <a:t>.Learning Theories. (2016). </a:t>
            </a:r>
            <a:r>
              <a:rPr lang="en-US" i="1" dirty="0"/>
              <a:t>Erikson’s Stages of Development - Learning Theories</a:t>
            </a:r>
            <a:r>
              <a:rPr lang="en-US" dirty="0"/>
              <a:t>. [online] Available at: https://www.learning-theories.com/eriksons-stages-of-development.html [Accessed 22 Aug. 2019].</a:t>
            </a:r>
            <a:endParaRPr lang="it-IT" dirty="0">
              <a:latin typeface="Script MT Bold" panose="03040602040607080904" pitchFamily="66" charset="0"/>
            </a:endParaRPr>
          </a:p>
          <a:p>
            <a:endParaRPr lang="it-IT" dirty="0">
              <a:latin typeface="Script MT Bold" panose="03040602040607080904" pitchFamily="66" charset="0"/>
            </a:endParaRPr>
          </a:p>
          <a:p>
            <a:endParaRPr lang="it-IT" dirty="0">
              <a:latin typeface="Script MT Bold" panose="03040602040607080904" pitchFamily="66" charset="0"/>
            </a:endParaRPr>
          </a:p>
          <a:p>
            <a:pPr marL="0" indent="0">
              <a:buNone/>
            </a:pPr>
            <a:r>
              <a:rPr lang="it-IT" dirty="0"/>
              <a:t>.</a:t>
            </a:r>
            <a:r>
              <a:rPr lang="it-IT" dirty="0" err="1"/>
              <a:t>Psychology</a:t>
            </a:r>
            <a:r>
              <a:rPr lang="it-IT" dirty="0"/>
              <a:t> Notes HQ (2019). </a:t>
            </a:r>
            <a:r>
              <a:rPr lang="it-IT" i="1" dirty="0"/>
              <a:t>Sigmund </a:t>
            </a:r>
            <a:r>
              <a:rPr lang="it-IT" i="1" dirty="0" err="1"/>
              <a:t>Freud’s</a:t>
            </a:r>
            <a:r>
              <a:rPr lang="it-IT" i="1" dirty="0"/>
              <a:t> </a:t>
            </a:r>
            <a:r>
              <a:rPr lang="it-IT" i="1" dirty="0" err="1"/>
              <a:t>Psychosexual</a:t>
            </a:r>
            <a:r>
              <a:rPr lang="it-IT" i="1" dirty="0"/>
              <a:t> </a:t>
            </a:r>
            <a:r>
              <a:rPr lang="it-IT" i="1" dirty="0" err="1"/>
              <a:t>Theory</a:t>
            </a:r>
            <a:r>
              <a:rPr lang="it-IT" i="1" dirty="0"/>
              <a:t> - The </a:t>
            </a:r>
            <a:r>
              <a:rPr lang="it-IT" i="1" dirty="0" err="1"/>
              <a:t>Psychology</a:t>
            </a:r>
            <a:r>
              <a:rPr lang="it-IT" i="1" dirty="0"/>
              <a:t> Notes Headquarters</a:t>
            </a:r>
            <a:r>
              <a:rPr lang="it-IT" dirty="0"/>
              <a:t>. [online] The </a:t>
            </a:r>
            <a:r>
              <a:rPr lang="it-IT" dirty="0" err="1"/>
              <a:t>Psychology</a:t>
            </a:r>
            <a:r>
              <a:rPr lang="it-IT" dirty="0"/>
              <a:t> Notes Headquarters. </a:t>
            </a:r>
            <a:r>
              <a:rPr lang="it-IT" dirty="0" err="1"/>
              <a:t>Available</a:t>
            </a:r>
            <a:r>
              <a:rPr lang="it-IT" dirty="0"/>
              <a:t> </a:t>
            </a:r>
            <a:r>
              <a:rPr lang="it-IT" dirty="0" err="1"/>
              <a:t>at</a:t>
            </a:r>
            <a:r>
              <a:rPr lang="it-IT" dirty="0"/>
              <a:t>: https://www.psychologynoteshq.com/freud-psychosexual-development</a:t>
            </a:r>
            <a:endParaRPr lang="it-IT" dirty="0">
              <a:latin typeface="Script MT Bold" panose="03040602040607080904" pitchFamily="66" charset="0"/>
            </a:endParaRPr>
          </a:p>
          <a:p>
            <a:endParaRPr lang="it-IT" dirty="0">
              <a:latin typeface="Script MT Bold" panose="03040602040607080904" pitchFamily="66" charset="0"/>
            </a:endParaRPr>
          </a:p>
          <a:p>
            <a:pPr marL="0" indent="0">
              <a:buNone/>
            </a:pPr>
            <a:r>
              <a:rPr lang="it-IT" sz="2900" dirty="0"/>
              <a:t>Synonym.com. (2018). </a:t>
            </a:r>
            <a:r>
              <a:rPr lang="it-IT" sz="2900" i="1" dirty="0" err="1"/>
              <a:t>Similarities</a:t>
            </a:r>
            <a:r>
              <a:rPr lang="it-IT" sz="2900" i="1" dirty="0"/>
              <a:t> &amp; </a:t>
            </a:r>
            <a:r>
              <a:rPr lang="it-IT" sz="2900" i="1" dirty="0" err="1"/>
              <a:t>Differences</a:t>
            </a:r>
            <a:r>
              <a:rPr lang="it-IT" sz="2900" i="1" dirty="0"/>
              <a:t> </a:t>
            </a:r>
            <a:r>
              <a:rPr lang="it-IT" sz="2900" i="1" dirty="0" err="1"/>
              <a:t>Between</a:t>
            </a:r>
            <a:r>
              <a:rPr lang="it-IT" sz="2900" i="1" dirty="0"/>
              <a:t> Freud &amp; </a:t>
            </a:r>
            <a:r>
              <a:rPr lang="it-IT" sz="2900" i="1" dirty="0" err="1"/>
              <a:t>Erikson</a:t>
            </a:r>
            <a:r>
              <a:rPr lang="it-IT" sz="2900" i="1" dirty="0"/>
              <a:t> | </a:t>
            </a:r>
            <a:r>
              <a:rPr lang="it-IT" sz="2900" i="1" dirty="0" err="1"/>
              <a:t>Synonym</a:t>
            </a:r>
            <a:r>
              <a:rPr lang="it-IT" sz="2900" dirty="0"/>
              <a:t>. [online] </a:t>
            </a:r>
            <a:r>
              <a:rPr lang="it-IT" sz="2900" dirty="0" err="1"/>
              <a:t>Available</a:t>
            </a:r>
            <a:r>
              <a:rPr lang="it-IT" sz="2900" dirty="0"/>
              <a:t> </a:t>
            </a:r>
            <a:r>
              <a:rPr lang="it-IT" sz="2900" dirty="0" err="1"/>
              <a:t>at</a:t>
            </a:r>
            <a:r>
              <a:rPr lang="it-IT" sz="2900" dirty="0"/>
              <a:t>: https://classroom.synonym.com/similarities-differences-between-freud-erikson-8115344.html</a:t>
            </a:r>
            <a:endParaRPr lang="it-IT" sz="2900" dirty="0">
              <a:latin typeface="Script MT Bold" panose="03040602040607080904" pitchFamily="66" charset="0"/>
            </a:endParaRPr>
          </a:p>
          <a:p>
            <a:pPr marL="0" indent="0">
              <a:buNone/>
            </a:pPr>
            <a:r>
              <a:rPr lang="it-IT" sz="2900" dirty="0">
                <a:latin typeface="Script MT Bold" panose="03040602040607080904" pitchFamily="66" charset="0"/>
              </a:rPr>
              <a:t>                                                                           </a:t>
            </a:r>
          </a:p>
          <a:p>
            <a:endParaRPr lang="it-IT" dirty="0"/>
          </a:p>
          <a:p>
            <a:endParaRPr lang="it-IT" dirty="0"/>
          </a:p>
          <a:p>
            <a:pPr marL="0" indent="0">
              <a:buNone/>
            </a:pPr>
            <a:endParaRPr lang="it-IT" dirty="0"/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815949910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950</TotalTime>
  <Words>416</Words>
  <Application>Microsoft Office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7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8</vt:i4>
      </vt:variant>
    </vt:vector>
  </HeadingPairs>
  <TitlesOfParts>
    <vt:vector size="16" baseType="lpstr">
      <vt:lpstr>MS UI Gothic</vt:lpstr>
      <vt:lpstr>Arial</vt:lpstr>
      <vt:lpstr>Arial Unicode MS</vt:lpstr>
      <vt:lpstr>Calibri</vt:lpstr>
      <vt:lpstr>Calibri Light</vt:lpstr>
      <vt:lpstr>Juice ITC</vt:lpstr>
      <vt:lpstr>Script MT Bold</vt:lpstr>
      <vt:lpstr>Tema di Office</vt:lpstr>
      <vt:lpstr>The lifespan of old age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Presentazione standard di PowerPoint</vt:lpstr>
      <vt:lpstr>Three recent studies about the period of the old age: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lifespan of old age</dc:title>
  <dc:creator>antonio gallah</dc:creator>
  <cp:lastModifiedBy>gnerisabrina@gmail.com</cp:lastModifiedBy>
  <cp:revision>20</cp:revision>
  <dcterms:created xsi:type="dcterms:W3CDTF">2019-07-27T15:14:19Z</dcterms:created>
  <dcterms:modified xsi:type="dcterms:W3CDTF">2019-08-23T19:43:01Z</dcterms:modified>
</cp:coreProperties>
</file>