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350" r:id="rId2"/>
    <p:sldId id="268" r:id="rId3"/>
    <p:sldId id="348" r:id="rId4"/>
    <p:sldId id="331" r:id="rId5"/>
    <p:sldId id="295" r:id="rId6"/>
    <p:sldId id="285" r:id="rId7"/>
    <p:sldId id="262" r:id="rId8"/>
    <p:sldId id="306" r:id="rId9"/>
    <p:sldId id="307" r:id="rId10"/>
    <p:sldId id="332" r:id="rId11"/>
    <p:sldId id="276" r:id="rId12"/>
    <p:sldId id="281" r:id="rId13"/>
    <p:sldId id="279" r:id="rId14"/>
    <p:sldId id="271" r:id="rId15"/>
    <p:sldId id="267" r:id="rId16"/>
    <p:sldId id="258" r:id="rId17"/>
    <p:sldId id="257" r:id="rId18"/>
    <p:sldId id="318" r:id="rId19"/>
    <p:sldId id="275" r:id="rId20"/>
    <p:sldId id="300" r:id="rId21"/>
    <p:sldId id="302" r:id="rId22"/>
    <p:sldId id="290" r:id="rId23"/>
    <p:sldId id="261" r:id="rId24"/>
    <p:sldId id="304" r:id="rId25"/>
    <p:sldId id="277" r:id="rId26"/>
    <p:sldId id="263" r:id="rId27"/>
    <p:sldId id="333" r:id="rId28"/>
    <p:sldId id="264" r:id="rId29"/>
    <p:sldId id="308" r:id="rId30"/>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747"/>
  </p:normalViewPr>
  <p:slideViewPr>
    <p:cSldViewPr>
      <p:cViewPr varScale="1">
        <p:scale>
          <a:sx n="86" d="100"/>
          <a:sy n="86" d="100"/>
        </p:scale>
        <p:origin x="216" y="184"/>
      </p:cViewPr>
      <p:guideLst>
        <p:guide orient="horz" pos="2160"/>
        <p:guide pos="3840"/>
      </p:guideLst>
    </p:cSldViewPr>
  </p:slideViewPr>
  <p:notesTextViewPr>
    <p:cViewPr>
      <p:scale>
        <a:sx n="1" d="1"/>
        <a:sy n="1" d="1"/>
      </p:scale>
      <p:origin x="0" y="0"/>
    </p:cViewPr>
  </p:notesTextViewPr>
  <p:sorterViewPr>
    <p:cViewPr>
      <p:scale>
        <a:sx n="71" d="100"/>
        <a:sy n="7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A214B7A6-A9CC-4606-BE7C-051DCCA5A48D}" type="datetimeFigureOut">
              <a:rPr lang="en-GB" smtClean="0"/>
              <a:t>07/03/2022</a:t>
            </a:fld>
            <a:endParaRPr lang="en-GB"/>
          </a:p>
        </p:txBody>
      </p:sp>
      <p:sp>
        <p:nvSpPr>
          <p:cNvPr id="4" name="Slide Image Placeholder 3"/>
          <p:cNvSpPr>
            <a:spLocks noGrp="1" noRot="1" noChangeAspect="1"/>
          </p:cNvSpPr>
          <p:nvPr>
            <p:ph type="sldImg" idx="2"/>
          </p:nvPr>
        </p:nvSpPr>
        <p:spPr>
          <a:xfrm>
            <a:off x="90488" y="744538"/>
            <a:ext cx="6618287"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384B6B9A-6554-472A-9F69-2B45940CFC03}" type="slidenum">
              <a:rPr lang="en-GB" smtClean="0"/>
              <a:t>‹#›</a:t>
            </a:fld>
            <a:endParaRPr lang="en-GB"/>
          </a:p>
        </p:txBody>
      </p:sp>
    </p:spTree>
    <p:extLst>
      <p:ext uri="{BB962C8B-B14F-4D97-AF65-F5344CB8AC3E}">
        <p14:creationId xmlns:p14="http://schemas.microsoft.com/office/powerpoint/2010/main" val="312487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002987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number of perspectives</a:t>
            </a:r>
            <a:r>
              <a:rPr lang="en-GB" baseline="0" dirty="0"/>
              <a:t> on SHRM have been proposed by researchers.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a:p>
        </p:txBody>
      </p:sp>
    </p:spTree>
    <p:extLst>
      <p:ext uri="{BB962C8B-B14F-4D97-AF65-F5344CB8AC3E}">
        <p14:creationId xmlns:p14="http://schemas.microsoft.com/office/powerpoint/2010/main" val="1176441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26</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2909365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966019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28</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8609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4B6B9A-6554-472A-9F69-2B45940CFC03}" type="slidenum">
              <a:rPr lang="en-GB" smtClean="0"/>
              <a:t>29</a:t>
            </a:fld>
            <a:endParaRPr lang="en-GB"/>
          </a:p>
        </p:txBody>
      </p:sp>
    </p:spTree>
    <p:extLst>
      <p:ext uri="{BB962C8B-B14F-4D97-AF65-F5344CB8AC3E}">
        <p14:creationId xmlns:p14="http://schemas.microsoft.com/office/powerpoint/2010/main" val="299647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46258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16378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A9AB79-FC31-46F2-8FA0-539034E42287}"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79495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A9AB79-FC31-46F2-8FA0-539034E42287}"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9582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A9AB79-FC31-46F2-8FA0-539034E42287}"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15948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A9AB79-FC31-46F2-8FA0-539034E42287}"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0278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A9AB79-FC31-46F2-8FA0-539034E42287}" type="datetimeFigureOut">
              <a:rPr lang="en-GB" smtClean="0"/>
              <a:t>07/03/2022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62907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248064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420501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61307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084865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52183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9AB79-FC31-46F2-8FA0-539034E42287}" type="datetimeFigureOut">
              <a:rPr lang="en-GB" smtClean="0"/>
              <a:t>07/03/2022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5E8AA-70F1-4991-889F-A09C964B5C1F}" type="slidenum">
              <a:rPr lang="en-GB" smtClean="0"/>
              <a:t>‹#›</a:t>
            </a:fld>
            <a:endParaRPr lang="en-GB"/>
          </a:p>
        </p:txBody>
      </p:sp>
    </p:spTree>
    <p:extLst>
      <p:ext uri="{BB962C8B-B14F-4D97-AF65-F5344CB8AC3E}">
        <p14:creationId xmlns:p14="http://schemas.microsoft.com/office/powerpoint/2010/main" val="1867537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www.ibm.com/thought-leadership/institute-business-value/report/hr-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CBE8D7F-B303-7A43-9CCF-C83D1A75DE3C}"/>
              </a:ext>
            </a:extLst>
          </p:cNvPr>
          <p:cNvPicPr>
            <a:picLocks noGrp="1"/>
          </p:cNvPicPr>
          <p:nvPr>
            <p:ph idx="1"/>
          </p:nvPr>
        </p:nvPicPr>
        <p:blipFill>
          <a:blip r:embed="rId2"/>
          <a:stretch>
            <a:fillRect/>
          </a:stretch>
        </p:blipFill>
        <p:spPr>
          <a:xfrm>
            <a:off x="0" y="0"/>
            <a:ext cx="12191999" cy="6858000"/>
          </a:xfrm>
          <a:prstGeom prst="rect">
            <a:avLst/>
          </a:prstGeom>
        </p:spPr>
      </p:pic>
    </p:spTree>
    <p:extLst>
      <p:ext uri="{BB962C8B-B14F-4D97-AF65-F5344CB8AC3E}">
        <p14:creationId xmlns:p14="http://schemas.microsoft.com/office/powerpoint/2010/main" val="3300869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692697"/>
            <a:ext cx="10297144" cy="3816423"/>
          </a:xfrm>
        </p:spPr>
        <p:txBody>
          <a:bodyPr>
            <a:normAutofit/>
          </a:bodyPr>
          <a:lstStyle/>
          <a:p>
            <a:r>
              <a:rPr lang="en-GB" sz="4800" b="1" dirty="0">
                <a:latin typeface="+mn-lt"/>
                <a:ea typeface="+mn-ea"/>
                <a:cs typeface="+mn-cs"/>
              </a:rPr>
              <a:t>The Future of Work in the context of Fourth Industrial Revolution </a:t>
            </a:r>
            <a:br>
              <a:rPr lang="en-GB" sz="4800" b="1" dirty="0">
                <a:latin typeface="+mn-lt"/>
                <a:ea typeface="+mn-ea"/>
                <a:cs typeface="+mn-cs"/>
              </a:rPr>
            </a:br>
            <a:r>
              <a:rPr lang="en-GB" sz="4800" b="1" dirty="0">
                <a:latin typeface="+mn-lt"/>
                <a:ea typeface="+mn-ea"/>
                <a:cs typeface="+mn-cs"/>
              </a:rPr>
              <a:t>(and the impact on HRM)</a:t>
            </a:r>
            <a:br>
              <a:rPr lang="en-GB" sz="4800" b="1" dirty="0">
                <a:latin typeface="+mn-lt"/>
                <a:ea typeface="+mn-ea"/>
                <a:cs typeface="+mn-cs"/>
              </a:rPr>
            </a:br>
            <a:endParaRPr lang="en-GB" sz="4800" b="1" dirty="0">
              <a:latin typeface="+mn-lt"/>
              <a:ea typeface="+mn-ea"/>
              <a:cs typeface="+mn-cs"/>
            </a:endParaRPr>
          </a:p>
        </p:txBody>
      </p:sp>
    </p:spTree>
    <p:extLst>
      <p:ext uri="{BB962C8B-B14F-4D97-AF65-F5344CB8AC3E}">
        <p14:creationId xmlns:p14="http://schemas.microsoft.com/office/powerpoint/2010/main" val="426392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D8EE6D-4F52-41FF-9AF8-62E99F5E6C24}"/>
              </a:ext>
            </a:extLst>
          </p:cNvPr>
          <p:cNvSpPr>
            <a:spLocks noGrp="1"/>
          </p:cNvSpPr>
          <p:nvPr>
            <p:ph idx="1"/>
          </p:nvPr>
        </p:nvSpPr>
        <p:spPr>
          <a:xfrm>
            <a:off x="119336" y="1971972"/>
            <a:ext cx="11881320" cy="4351338"/>
          </a:xfrm>
        </p:spPr>
        <p:txBody>
          <a:bodyPr>
            <a:normAutofit/>
          </a:bodyPr>
          <a:lstStyle/>
          <a:p>
            <a:endParaRPr lang="en-GB" dirty="0"/>
          </a:p>
          <a:p>
            <a:r>
              <a:rPr lang="en-GB" dirty="0"/>
              <a:t>What paradigm will you be using? Positivist/ Constructivist / Critical and why?</a:t>
            </a:r>
          </a:p>
          <a:p>
            <a:r>
              <a:rPr lang="en-GB" dirty="0"/>
              <a:t>What literature? Which journals?</a:t>
            </a:r>
          </a:p>
          <a:p>
            <a:r>
              <a:rPr lang="en-GB" dirty="0"/>
              <a:t>Which kinds of studies/methodologies?</a:t>
            </a:r>
          </a:p>
          <a:p>
            <a:r>
              <a:rPr lang="en-GB" dirty="0"/>
              <a:t>How does your paradigm affect your choice of case study? </a:t>
            </a:r>
          </a:p>
        </p:txBody>
      </p:sp>
      <p:sp>
        <p:nvSpPr>
          <p:cNvPr id="4" name="Rectangle 2">
            <a:extLst>
              <a:ext uri="{FF2B5EF4-FFF2-40B4-BE49-F238E27FC236}">
                <a16:creationId xmlns:a16="http://schemas.microsoft.com/office/drawing/2014/main" id="{6C877E70-8E62-4407-A8CD-A8030E038A90}"/>
              </a:ext>
            </a:extLst>
          </p:cNvPr>
          <p:cNvSpPr txBox="1">
            <a:spLocks noChangeArrowheads="1"/>
          </p:cNvSpPr>
          <p:nvPr/>
        </p:nvSpPr>
        <p:spPr>
          <a:xfrm>
            <a:off x="0" y="0"/>
            <a:ext cx="12192000" cy="1442720"/>
          </a:xfrm>
          <a:prstGeom prst="rect">
            <a:avLst/>
          </a:prstGeom>
          <a:solidFill>
            <a:schemeClr val="accent1">
              <a:lumMod val="75000"/>
            </a:schemeClr>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nSpc>
                <a:spcPct val="150000"/>
              </a:lnSpc>
            </a:pPr>
            <a:r>
              <a:rPr lang="en-US" sz="4000" dirty="0">
                <a:solidFill>
                  <a:schemeClr val="bg1"/>
                </a:solidFill>
              </a:rPr>
              <a:t>Reflection</a:t>
            </a:r>
            <a:endParaRPr lang="en-GB" sz="4000" dirty="0">
              <a:solidFill>
                <a:schemeClr val="bg1"/>
              </a:solidFill>
            </a:endParaRPr>
          </a:p>
        </p:txBody>
      </p:sp>
    </p:spTree>
    <p:extLst>
      <p:ext uri="{BB962C8B-B14F-4D97-AF65-F5344CB8AC3E}">
        <p14:creationId xmlns:p14="http://schemas.microsoft.com/office/powerpoint/2010/main" val="684082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B196A0-D9BF-45E1-8C46-3EEC3B208140}"/>
              </a:ext>
            </a:extLst>
          </p:cNvPr>
          <p:cNvSpPr>
            <a:spLocks noGrp="1"/>
          </p:cNvSpPr>
          <p:nvPr>
            <p:ph type="title"/>
          </p:nvPr>
        </p:nvSpPr>
        <p:spPr>
          <a:xfrm>
            <a:off x="0" y="0"/>
            <a:ext cx="12192000" cy="1340768"/>
          </a:xfrm>
          <a:solidFill>
            <a:schemeClr val="tx2"/>
          </a:solidFill>
        </p:spPr>
        <p:txBody>
          <a:bodyPr>
            <a:normAutofit fontScale="90000"/>
          </a:bodyPr>
          <a:lstStyle/>
          <a:p>
            <a:r>
              <a:rPr lang="en-US" dirty="0">
                <a:solidFill>
                  <a:schemeClr val="bg1"/>
                </a:solidFill>
              </a:rPr>
              <a:t>In the context of the Fourth Industrial Revolution (4</a:t>
            </a:r>
            <a:r>
              <a:rPr lang="en-US" baseline="30000" dirty="0">
                <a:solidFill>
                  <a:schemeClr val="bg1"/>
                </a:solidFill>
              </a:rPr>
              <a:t>th</a:t>
            </a:r>
            <a:r>
              <a:rPr lang="en-US" dirty="0">
                <a:solidFill>
                  <a:schemeClr val="bg1"/>
                </a:solidFill>
              </a:rPr>
              <a:t> IR)</a:t>
            </a:r>
            <a:endParaRPr lang="en-GB" dirty="0">
              <a:solidFill>
                <a:schemeClr val="bg1"/>
              </a:solidFill>
            </a:endParaRPr>
          </a:p>
        </p:txBody>
      </p:sp>
      <p:sp>
        <p:nvSpPr>
          <p:cNvPr id="8" name="Content Placeholder 7">
            <a:extLst>
              <a:ext uri="{FF2B5EF4-FFF2-40B4-BE49-F238E27FC236}">
                <a16:creationId xmlns:a16="http://schemas.microsoft.com/office/drawing/2014/main" id="{8FB23362-8D45-4462-A5B0-16AE9C6E4066}"/>
              </a:ext>
            </a:extLst>
          </p:cNvPr>
          <p:cNvSpPr>
            <a:spLocks noGrp="1"/>
          </p:cNvSpPr>
          <p:nvPr>
            <p:ph sz="half" idx="1"/>
          </p:nvPr>
        </p:nvSpPr>
        <p:spPr/>
        <p:txBody>
          <a:bodyPr/>
          <a:lstStyle/>
          <a:p>
            <a:pPr marL="0" indent="0">
              <a:buNone/>
            </a:pPr>
            <a:r>
              <a:rPr lang="en-US" b="1" u="sng" dirty="0"/>
              <a:t>Future of work</a:t>
            </a:r>
          </a:p>
          <a:p>
            <a:endParaRPr lang="en-US" dirty="0"/>
          </a:p>
          <a:p>
            <a:r>
              <a:rPr lang="en-US" dirty="0"/>
              <a:t>Jobs</a:t>
            </a:r>
          </a:p>
          <a:p>
            <a:r>
              <a:rPr lang="en-US" dirty="0"/>
              <a:t>Working conditions</a:t>
            </a:r>
          </a:p>
          <a:p>
            <a:r>
              <a:rPr lang="en-GB" dirty="0"/>
              <a:t>Unionisation</a:t>
            </a:r>
          </a:p>
          <a:p>
            <a:r>
              <a:rPr lang="en-GB" dirty="0"/>
              <a:t>Labour markets</a:t>
            </a:r>
          </a:p>
          <a:p>
            <a:r>
              <a:rPr lang="en-GB" dirty="0"/>
              <a:t>Technology/virtual working</a:t>
            </a:r>
          </a:p>
        </p:txBody>
      </p:sp>
      <p:sp>
        <p:nvSpPr>
          <p:cNvPr id="9" name="Content Placeholder 8">
            <a:extLst>
              <a:ext uri="{FF2B5EF4-FFF2-40B4-BE49-F238E27FC236}">
                <a16:creationId xmlns:a16="http://schemas.microsoft.com/office/drawing/2014/main" id="{1FA93521-0BFE-4FA3-9650-FC817A65C818}"/>
              </a:ext>
            </a:extLst>
          </p:cNvPr>
          <p:cNvSpPr>
            <a:spLocks noGrp="1"/>
          </p:cNvSpPr>
          <p:nvPr>
            <p:ph sz="half" idx="2"/>
          </p:nvPr>
        </p:nvSpPr>
        <p:spPr/>
        <p:txBody>
          <a:bodyPr/>
          <a:lstStyle/>
          <a:p>
            <a:pPr marL="0" indent="0">
              <a:buNone/>
            </a:pPr>
            <a:r>
              <a:rPr lang="en-US" b="1" u="sng" dirty="0"/>
              <a:t>Future of people management</a:t>
            </a:r>
          </a:p>
          <a:p>
            <a:endParaRPr lang="en-US" dirty="0"/>
          </a:p>
          <a:p>
            <a:r>
              <a:rPr lang="en-US" dirty="0"/>
              <a:t>Welfare roles</a:t>
            </a:r>
          </a:p>
          <a:p>
            <a:r>
              <a:rPr lang="en-US" dirty="0"/>
              <a:t>Commercial relevance</a:t>
            </a:r>
          </a:p>
          <a:p>
            <a:r>
              <a:rPr lang="en-US" dirty="0"/>
              <a:t>Restructure of HR</a:t>
            </a:r>
          </a:p>
          <a:p>
            <a:r>
              <a:rPr lang="en-US" dirty="0"/>
              <a:t>Efficiency/ specialization</a:t>
            </a:r>
          </a:p>
          <a:p>
            <a:r>
              <a:rPr lang="en-US" dirty="0"/>
              <a:t>De-professionalization?</a:t>
            </a:r>
            <a:endParaRPr lang="en-GB" dirty="0"/>
          </a:p>
        </p:txBody>
      </p:sp>
    </p:spTree>
    <p:extLst>
      <p:ext uri="{BB962C8B-B14F-4D97-AF65-F5344CB8AC3E}">
        <p14:creationId xmlns:p14="http://schemas.microsoft.com/office/powerpoint/2010/main" val="3484601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2208213" y="115888"/>
            <a:ext cx="7488187" cy="1800944"/>
          </a:xfrm>
        </p:spPr>
        <p:txBody>
          <a:bodyPr rtlCol="0">
            <a:normAutofit fontScale="90000"/>
          </a:bodyPr>
          <a:lstStyle/>
          <a:p>
            <a:pPr>
              <a:defRPr/>
            </a:pPr>
            <a:r>
              <a:rPr lang="en-GB" dirty="0">
                <a:solidFill>
                  <a:schemeClr val="tx2"/>
                </a:solidFill>
              </a:rPr>
              <a:t>What is today’s revolution akin to Mechanisation and De-skilling?</a:t>
            </a:r>
          </a:p>
        </p:txBody>
      </p:sp>
      <p:pic>
        <p:nvPicPr>
          <p:cNvPr id="10243" name="Picture 3" descr="jb095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408" y="1700808"/>
            <a:ext cx="5003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 Box 4"/>
          <p:cNvSpPr txBox="1">
            <a:spLocks noChangeArrowheads="1"/>
          </p:cNvSpPr>
          <p:nvPr/>
        </p:nvSpPr>
        <p:spPr bwMode="auto">
          <a:xfrm>
            <a:off x="7032626" y="2060576"/>
            <a:ext cx="4391966" cy="2031325"/>
          </a:xfrm>
          <a:prstGeom prst="rect">
            <a:avLst/>
          </a:prstGeom>
          <a:solidFill>
            <a:schemeClr val="tx2">
              <a:lumMod val="60000"/>
              <a:lumOff val="40000"/>
            </a:schemeClr>
          </a:solidFill>
          <a:ln>
            <a:noFill/>
          </a:ln>
          <a:effectLst/>
        </p:spPr>
        <p:txBody>
          <a:bodyPr wrap="square">
            <a:spAutoFit/>
          </a:bodyPr>
          <a:lstStyle/>
          <a:p>
            <a:pPr>
              <a:defRPr/>
            </a:pPr>
            <a:r>
              <a:rPr lang="en-GB" dirty="0">
                <a:solidFill>
                  <a:schemeClr val="bg1"/>
                </a:solidFill>
              </a:rPr>
              <a:t>“By developing machines…which require only unskilled instead of skilled labour, the cost of labour can be reduced [and] the bargaining position of the worker reduced”</a:t>
            </a:r>
          </a:p>
          <a:p>
            <a:pPr algn="r">
              <a:defRPr/>
            </a:pPr>
            <a:r>
              <a:rPr lang="en-GB" dirty="0">
                <a:solidFill>
                  <a:schemeClr val="bg1"/>
                </a:solidFill>
              </a:rPr>
              <a:t>Andrew </a:t>
            </a:r>
            <a:r>
              <a:rPr lang="en-GB" dirty="0" err="1">
                <a:solidFill>
                  <a:schemeClr val="bg1"/>
                </a:solidFill>
              </a:rPr>
              <a:t>Ure</a:t>
            </a:r>
            <a:endParaRPr lang="en-GB" dirty="0">
              <a:solidFill>
                <a:schemeClr val="bg1"/>
              </a:solidFill>
            </a:endParaRPr>
          </a:p>
          <a:p>
            <a:pPr algn="r">
              <a:defRPr/>
            </a:pPr>
            <a:endParaRPr lang="en-GB" dirty="0">
              <a:solidFill>
                <a:schemeClr val="bg1"/>
              </a:solidFill>
            </a:endParaRPr>
          </a:p>
          <a:p>
            <a:pPr algn="r">
              <a:defRPr/>
            </a:pPr>
            <a:r>
              <a:rPr lang="en-GB" dirty="0">
                <a:solidFill>
                  <a:schemeClr val="bg1"/>
                </a:solidFill>
              </a:rPr>
              <a:t>cited in Burnes (1996) p. 10</a:t>
            </a:r>
          </a:p>
        </p:txBody>
      </p:sp>
      <p:sp>
        <p:nvSpPr>
          <p:cNvPr id="3" name="TextBox 2">
            <a:extLst>
              <a:ext uri="{FF2B5EF4-FFF2-40B4-BE49-F238E27FC236}">
                <a16:creationId xmlns:a16="http://schemas.microsoft.com/office/drawing/2014/main" id="{FBF0B342-5750-4A7F-9192-AFE61BAB4F19}"/>
              </a:ext>
            </a:extLst>
          </p:cNvPr>
          <p:cNvSpPr txBox="1"/>
          <p:nvPr/>
        </p:nvSpPr>
        <p:spPr>
          <a:xfrm>
            <a:off x="6960096" y="4941168"/>
            <a:ext cx="4320480" cy="1384995"/>
          </a:xfrm>
          <a:prstGeom prst="rect">
            <a:avLst/>
          </a:prstGeom>
          <a:noFill/>
        </p:spPr>
        <p:txBody>
          <a:bodyPr wrap="square" rtlCol="0">
            <a:spAutoFit/>
          </a:bodyPr>
          <a:lstStyle/>
          <a:p>
            <a:pPr algn="ctr"/>
            <a:r>
              <a:rPr lang="en-US" sz="2800" dirty="0">
                <a:solidFill>
                  <a:schemeClr val="tx2"/>
                </a:solidFill>
                <a:latin typeface="+mj-lt"/>
                <a:ea typeface="+mj-ea"/>
                <a:cs typeface="+mj-cs"/>
              </a:rPr>
              <a:t>Has the regulatory environment caught up with today’s challenges?</a:t>
            </a:r>
            <a:endParaRPr lang="en-GB" sz="2800" dirty="0">
              <a:solidFill>
                <a:schemeClr val="tx2"/>
              </a:solidFill>
              <a:latin typeface="+mj-lt"/>
              <a:ea typeface="+mj-ea"/>
              <a:cs typeface="+mj-cs"/>
            </a:endParaRPr>
          </a:p>
        </p:txBody>
      </p:sp>
    </p:spTree>
    <p:extLst>
      <p:ext uri="{BB962C8B-B14F-4D97-AF65-F5344CB8AC3E}">
        <p14:creationId xmlns:p14="http://schemas.microsoft.com/office/powerpoint/2010/main" val="2099363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7" name="Picture 3" descr="construction-safety"/>
          <p:cNvPicPr>
            <a:picLocks noChangeAspect="1" noChangeArrowheads="1"/>
          </p:cNvPicPr>
          <p:nvPr/>
        </p:nvPicPr>
        <p:blipFill rotWithShape="1">
          <a:blip r:embed="rId2">
            <a:extLst>
              <a:ext uri="{28A0092B-C50C-407E-A947-70E740481C1C}">
                <a14:useLocalDpi xmlns:a14="http://schemas.microsoft.com/office/drawing/2010/main" val="0"/>
              </a:ext>
            </a:extLst>
          </a:blip>
          <a:srcRect t="4710" b="6885"/>
          <a:stretch/>
        </p:blipFill>
        <p:spPr bwMode="auto">
          <a:xfrm>
            <a:off x="0" y="0"/>
            <a:ext cx="554134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7588" name="Picture 4" descr="compensation+lawyers+to+help+man+crushed+at+work_3248_800062742_1_0_7048407_3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1348" y="186182"/>
            <a:ext cx="6686386" cy="6686386"/>
          </a:xfrm>
          <a:prstGeom prst="rect">
            <a:avLst/>
          </a:prstGeom>
          <a:noFill/>
          <a:extLst>
            <a:ext uri="{909E8E84-426E-40DD-AFC4-6F175D3DCCD1}">
              <a14:hiddenFill xmlns:a14="http://schemas.microsoft.com/office/drawing/2010/main">
                <a:solidFill>
                  <a:srgbClr val="FFFFFF"/>
                </a:solidFill>
              </a14:hiddenFill>
            </a:ext>
          </a:extLst>
        </p:spPr>
      </p:pic>
      <p:sp>
        <p:nvSpPr>
          <p:cNvPr id="67586" name="Rectangle 2"/>
          <p:cNvSpPr>
            <a:spLocks noGrp="1" noChangeArrowheads="1"/>
          </p:cNvSpPr>
          <p:nvPr>
            <p:ph type="title"/>
          </p:nvPr>
        </p:nvSpPr>
        <p:spPr>
          <a:xfrm>
            <a:off x="4850308" y="-1"/>
            <a:ext cx="7341692" cy="1628776"/>
          </a:xfrm>
          <a:solidFill>
            <a:schemeClr val="tx2"/>
          </a:solidFill>
        </p:spPr>
        <p:txBody>
          <a:bodyPr/>
          <a:lstStyle/>
          <a:p>
            <a:r>
              <a:rPr lang="en-GB" dirty="0">
                <a:solidFill>
                  <a:schemeClr val="bg1"/>
                </a:solidFill>
              </a:rPr>
              <a:t>Health &amp; Safety at Work Act 1974</a:t>
            </a:r>
          </a:p>
        </p:txBody>
      </p:sp>
      <p:sp>
        <p:nvSpPr>
          <p:cNvPr id="2" name="TextBox 1">
            <a:extLst>
              <a:ext uri="{FF2B5EF4-FFF2-40B4-BE49-F238E27FC236}">
                <a16:creationId xmlns:a16="http://schemas.microsoft.com/office/drawing/2014/main" id="{DBF97F8E-A6AF-4571-843B-B5C10DE730C0}"/>
              </a:ext>
            </a:extLst>
          </p:cNvPr>
          <p:cNvSpPr txBox="1"/>
          <p:nvPr/>
        </p:nvSpPr>
        <p:spPr>
          <a:xfrm>
            <a:off x="2604188" y="5373216"/>
            <a:ext cx="4176464" cy="1077218"/>
          </a:xfrm>
          <a:prstGeom prst="rect">
            <a:avLst/>
          </a:prstGeom>
          <a:solidFill>
            <a:schemeClr val="tx2"/>
          </a:solidFill>
        </p:spPr>
        <p:txBody>
          <a:bodyPr wrap="square" rtlCol="0">
            <a:spAutoFit/>
          </a:bodyPr>
          <a:lstStyle/>
          <a:p>
            <a:r>
              <a:rPr lang="en-US" sz="3200" dirty="0">
                <a:solidFill>
                  <a:schemeClr val="bg1"/>
                </a:solidFill>
              </a:rPr>
              <a:t>What are today’s employee safety issues?</a:t>
            </a:r>
            <a:endParaRPr lang="en-GB" sz="3200" dirty="0">
              <a:solidFill>
                <a:schemeClr val="bg1"/>
              </a:solidFill>
            </a:endParaRPr>
          </a:p>
        </p:txBody>
      </p:sp>
    </p:spTree>
    <p:extLst>
      <p:ext uri="{BB962C8B-B14F-4D97-AF65-F5344CB8AC3E}">
        <p14:creationId xmlns:p14="http://schemas.microsoft.com/office/powerpoint/2010/main" val="158715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a:extLst>
              <a:ext uri="{FF2B5EF4-FFF2-40B4-BE49-F238E27FC236}">
                <a16:creationId xmlns:a16="http://schemas.microsoft.com/office/drawing/2014/main" id="{B3C31E14-3D96-4C63-BA31-E2A89B06427E}"/>
              </a:ext>
            </a:extLst>
          </p:cNvPr>
          <p:cNvSpPr txBox="1">
            <a:spLocks noChangeArrowheads="1"/>
          </p:cNvSpPr>
          <p:nvPr/>
        </p:nvSpPr>
        <p:spPr>
          <a:xfrm>
            <a:off x="0" y="0"/>
            <a:ext cx="12192000" cy="2132856"/>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How have working practices been affected by technology?</a:t>
            </a:r>
          </a:p>
        </p:txBody>
      </p:sp>
      <p:sp>
        <p:nvSpPr>
          <p:cNvPr id="8" name="Content Placeholder 7">
            <a:extLst>
              <a:ext uri="{FF2B5EF4-FFF2-40B4-BE49-F238E27FC236}">
                <a16:creationId xmlns:a16="http://schemas.microsoft.com/office/drawing/2014/main" id="{15F93100-AB70-4F89-9EB4-EC59ED813C6C}"/>
              </a:ext>
            </a:extLst>
          </p:cNvPr>
          <p:cNvSpPr>
            <a:spLocks noGrp="1"/>
          </p:cNvSpPr>
          <p:nvPr>
            <p:ph idx="1"/>
          </p:nvPr>
        </p:nvSpPr>
        <p:spPr>
          <a:xfrm>
            <a:off x="609600" y="2780928"/>
            <a:ext cx="3758208" cy="3345236"/>
          </a:xfrm>
        </p:spPr>
        <p:txBody>
          <a:bodyPr/>
          <a:lstStyle/>
          <a:p>
            <a:r>
              <a:rPr lang="en-US" dirty="0"/>
              <a:t>Recruitment – </a:t>
            </a:r>
          </a:p>
          <a:p>
            <a:endParaRPr lang="en-US" dirty="0"/>
          </a:p>
          <a:p>
            <a:r>
              <a:rPr lang="en-GB" dirty="0"/>
              <a:t>Induction – </a:t>
            </a:r>
          </a:p>
          <a:p>
            <a:endParaRPr lang="en-GB" dirty="0"/>
          </a:p>
          <a:p>
            <a:r>
              <a:rPr lang="en-GB" dirty="0"/>
              <a:t>Job design - </a:t>
            </a:r>
          </a:p>
        </p:txBody>
      </p:sp>
      <p:sp>
        <p:nvSpPr>
          <p:cNvPr id="11" name="Content Placeholder 7">
            <a:extLst>
              <a:ext uri="{FF2B5EF4-FFF2-40B4-BE49-F238E27FC236}">
                <a16:creationId xmlns:a16="http://schemas.microsoft.com/office/drawing/2014/main" id="{057A557E-B7CF-49F2-8760-C2FAD52422B9}"/>
              </a:ext>
            </a:extLst>
          </p:cNvPr>
          <p:cNvSpPr txBox="1">
            <a:spLocks/>
          </p:cNvSpPr>
          <p:nvPr/>
        </p:nvSpPr>
        <p:spPr>
          <a:xfrm>
            <a:off x="4367808" y="2767626"/>
            <a:ext cx="7214592" cy="334523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Brand awareness, commitment building, mission and vision (millennials?). </a:t>
            </a:r>
          </a:p>
          <a:p>
            <a:endParaRPr lang="en-US" dirty="0"/>
          </a:p>
          <a:p>
            <a:r>
              <a:rPr lang="en-GB" dirty="0"/>
              <a:t>Onboarding, self-service admin, online training packages, peer mentoring.   </a:t>
            </a:r>
          </a:p>
          <a:p>
            <a:endParaRPr lang="en-GB" dirty="0"/>
          </a:p>
          <a:p>
            <a:r>
              <a:rPr lang="en-GB" dirty="0"/>
              <a:t>Blended/hybrid working, robot assist, co-location, data analytics, </a:t>
            </a:r>
          </a:p>
        </p:txBody>
      </p:sp>
    </p:spTree>
    <p:extLst>
      <p:ext uri="{BB962C8B-B14F-4D97-AF65-F5344CB8AC3E}">
        <p14:creationId xmlns:p14="http://schemas.microsoft.com/office/powerpoint/2010/main" val="2024205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16360-45C3-4D93-AC82-4965D9CEA324}"/>
              </a:ext>
            </a:extLst>
          </p:cNvPr>
          <p:cNvSpPr>
            <a:spLocks noGrp="1"/>
          </p:cNvSpPr>
          <p:nvPr>
            <p:ph type="title"/>
          </p:nvPr>
        </p:nvSpPr>
        <p:spPr/>
        <p:txBody>
          <a:bodyPr/>
          <a:lstStyle/>
          <a:p>
            <a:r>
              <a:rPr lang="en-GB" i="1" dirty="0">
                <a:latin typeface="Arial" panose="020B0604020202020204" pitchFamily="34" charset="0"/>
                <a:ea typeface="Times New Roman" panose="02020603050405020304" pitchFamily="18" charset="0"/>
              </a:rPr>
              <a:t>The Workplace of the Future</a:t>
            </a:r>
            <a:endParaRPr lang="en-GB" dirty="0"/>
          </a:p>
        </p:txBody>
      </p:sp>
      <p:sp>
        <p:nvSpPr>
          <p:cNvPr id="3" name="Content Placeholder 2">
            <a:extLst>
              <a:ext uri="{FF2B5EF4-FFF2-40B4-BE49-F238E27FC236}">
                <a16:creationId xmlns:a16="http://schemas.microsoft.com/office/drawing/2014/main" id="{7C6C1646-4229-4B30-9CC1-0652612DE57B}"/>
              </a:ext>
            </a:extLst>
          </p:cNvPr>
          <p:cNvSpPr>
            <a:spLocks noGrp="1"/>
          </p:cNvSpPr>
          <p:nvPr>
            <p:ph idx="1"/>
          </p:nvPr>
        </p:nvSpPr>
        <p:spPr>
          <a:xfrm>
            <a:off x="1981200" y="2132856"/>
            <a:ext cx="8229600" cy="4248472"/>
          </a:xfrm>
        </p:spPr>
        <p:txBody>
          <a:bodyPr>
            <a:normAutofit/>
          </a:bodyPr>
          <a:lstStyle/>
          <a:p>
            <a:pPr marL="0" indent="0">
              <a:buNone/>
            </a:pPr>
            <a:r>
              <a:rPr lang="en-GB" sz="1800" i="1" dirty="0">
                <a:latin typeface="Arial" panose="020B0604020202020204" pitchFamily="34" charset="0"/>
                <a:ea typeface="Times New Roman" panose="02020603050405020304" pitchFamily="18" charset="0"/>
              </a:rPr>
              <a:t>The new panther organizations will be extremely cost effective and have very high levels of productivity (Murphy,2 016).They will also be good at problem-solving, have little staff turnover, and have creative and satisfied employees (Boxall &amp; Purcell,2010). These very well-paid employees will find their work meaningful. </a:t>
            </a:r>
          </a:p>
          <a:p>
            <a:pPr marL="0" indent="0">
              <a:buNone/>
            </a:pPr>
            <a:endParaRPr lang="en-GB" sz="1800" i="1" dirty="0">
              <a:latin typeface="Arial" panose="020B0604020202020204" pitchFamily="34" charset="0"/>
              <a:ea typeface="Times New Roman" panose="02020603050405020304" pitchFamily="18" charset="0"/>
            </a:endParaRPr>
          </a:p>
          <a:p>
            <a:pPr marL="0" indent="0">
              <a:buNone/>
            </a:pPr>
            <a:r>
              <a:rPr lang="en-GB" sz="1800" i="1" dirty="0">
                <a:latin typeface="Arial" panose="020B0604020202020204" pitchFamily="34" charset="0"/>
                <a:ea typeface="Times New Roman" panose="02020603050405020304" pitchFamily="18" charset="0"/>
              </a:rPr>
              <a:t>They will be living out their dreams in the panther organizations, and will have contacts among the </a:t>
            </a:r>
            <a:r>
              <a:rPr lang="en-GB" sz="1800" b="1" i="1" dirty="0">
                <a:latin typeface="Arial" panose="020B0604020202020204" pitchFamily="34" charset="0"/>
                <a:ea typeface="Times New Roman" panose="02020603050405020304" pitchFamily="18" charset="0"/>
              </a:rPr>
              <a:t>precariat</a:t>
            </a:r>
            <a:r>
              <a:rPr lang="en-GB" sz="1800" i="1" dirty="0">
                <a:latin typeface="Arial" panose="020B0604020202020204" pitchFamily="34" charset="0"/>
                <a:ea typeface="Times New Roman" panose="02020603050405020304" pitchFamily="18" charset="0"/>
              </a:rPr>
              <a:t> who can perform short-term contractual assignments (Brynjolfsson &amp; McAfee,2011,2014). This kind of relationship will contribute to securing the future of ‘the company of one’. </a:t>
            </a:r>
          </a:p>
          <a:p>
            <a:pPr marL="0" indent="0">
              <a:buNone/>
            </a:pPr>
            <a:endParaRPr lang="en-GB" sz="1800" i="1" dirty="0">
              <a:latin typeface="Arial" panose="020B0604020202020204" pitchFamily="34" charset="0"/>
              <a:ea typeface="Times New Roman" panose="02020603050405020304" pitchFamily="18" charset="0"/>
            </a:endParaRPr>
          </a:p>
          <a:p>
            <a:pPr marL="0" indent="0" algn="r">
              <a:buNone/>
            </a:pPr>
            <a:r>
              <a:rPr lang="en-US" sz="1400" dirty="0">
                <a:solidFill>
                  <a:srgbClr val="3A3A3A"/>
                </a:solidFill>
                <a:latin typeface="Source Sans Pro" panose="020B0503030403020204" pitchFamily="34" charset="0"/>
              </a:rPr>
              <a:t>Johannessen, Jon-</a:t>
            </a:r>
            <a:r>
              <a:rPr lang="en-US" sz="1400" dirty="0" err="1">
                <a:solidFill>
                  <a:srgbClr val="3A3A3A"/>
                </a:solidFill>
                <a:latin typeface="Source Sans Pro" panose="020B0503030403020204" pitchFamily="34" charset="0"/>
              </a:rPr>
              <a:t>Arild</a:t>
            </a:r>
            <a:r>
              <a:rPr lang="en-US" sz="1400" dirty="0">
                <a:solidFill>
                  <a:srgbClr val="3A3A3A"/>
                </a:solidFill>
                <a:latin typeface="Source Sans Pro" panose="020B0503030403020204" pitchFamily="34" charset="0"/>
              </a:rPr>
              <a:t>. (2018). </a:t>
            </a:r>
            <a:r>
              <a:rPr lang="en-US" sz="1400" i="1" dirty="0">
                <a:solidFill>
                  <a:srgbClr val="3A3A3A"/>
                </a:solidFill>
                <a:latin typeface="Source Sans Pro" panose="020B0503030403020204" pitchFamily="34" charset="0"/>
              </a:rPr>
              <a:t>The Workplace of the Future : The Fourth Industrial Revolution, the Precariat and the Death of Hierarchies</a:t>
            </a:r>
            <a:r>
              <a:rPr lang="en-US" sz="1400" dirty="0">
                <a:solidFill>
                  <a:srgbClr val="3A3A3A"/>
                </a:solidFill>
                <a:latin typeface="Source Sans Pro" panose="020B0503030403020204" pitchFamily="34" charset="0"/>
              </a:rPr>
              <a:t> (1st ed.). CRC Press.</a:t>
            </a:r>
            <a:r>
              <a:rPr lang="en-GB" sz="1400" i="1" dirty="0">
                <a:latin typeface="Arial" panose="020B0604020202020204" pitchFamily="34" charset="0"/>
                <a:ea typeface="Times New Roman" panose="02020603050405020304" pitchFamily="18" charset="0"/>
              </a:rPr>
              <a:t>.Page 3. </a:t>
            </a:r>
          </a:p>
          <a:p>
            <a:pPr marL="0" indent="0">
              <a:buNone/>
            </a:pPr>
            <a:endParaRPr lang="en-GB" dirty="0"/>
          </a:p>
        </p:txBody>
      </p:sp>
      <p:sp>
        <p:nvSpPr>
          <p:cNvPr id="4" name="Rectangle 2">
            <a:extLst>
              <a:ext uri="{FF2B5EF4-FFF2-40B4-BE49-F238E27FC236}">
                <a16:creationId xmlns:a16="http://schemas.microsoft.com/office/drawing/2014/main" id="{82A55EA3-D972-42C0-A32A-EC6D98CD2B1D}"/>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The Workplace of the future</a:t>
            </a:r>
          </a:p>
        </p:txBody>
      </p:sp>
    </p:spTree>
    <p:extLst>
      <p:ext uri="{BB962C8B-B14F-4D97-AF65-F5344CB8AC3E}">
        <p14:creationId xmlns:p14="http://schemas.microsoft.com/office/powerpoint/2010/main" val="871485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6C1646-4229-4B30-9CC1-0652612DE57B}"/>
              </a:ext>
            </a:extLst>
          </p:cNvPr>
          <p:cNvSpPr>
            <a:spLocks noGrp="1"/>
          </p:cNvSpPr>
          <p:nvPr>
            <p:ph idx="1"/>
          </p:nvPr>
        </p:nvSpPr>
        <p:spPr>
          <a:xfrm>
            <a:off x="1981200" y="1916832"/>
            <a:ext cx="8229600" cy="4464496"/>
          </a:xfrm>
        </p:spPr>
        <p:txBody>
          <a:bodyPr>
            <a:normAutofit/>
          </a:bodyPr>
          <a:lstStyle/>
          <a:p>
            <a:pPr marL="0" indent="0">
              <a:buNone/>
            </a:pPr>
            <a:r>
              <a:rPr lang="en-GB" sz="1800" i="1" dirty="0">
                <a:latin typeface="Arial" panose="020B0604020202020204" pitchFamily="34" charset="0"/>
                <a:ea typeface="Times New Roman" panose="02020603050405020304" pitchFamily="18" charset="0"/>
              </a:rPr>
              <a:t>Within a panther organization, the employees will flourish using their expertise to perform their specialized knowledge tasks (Bruce &amp; Crook,2015). These employees will be optimistic, positive individuals who will spend much of their working lives in contact with their global competence networks (</a:t>
            </a:r>
            <a:r>
              <a:rPr lang="en-GB" sz="1800" i="1" dirty="0" err="1">
                <a:latin typeface="Arial" panose="020B0604020202020204" pitchFamily="34" charset="0"/>
                <a:ea typeface="Times New Roman" panose="02020603050405020304" pitchFamily="18" charset="0"/>
              </a:rPr>
              <a:t>Reinmoell</a:t>
            </a:r>
            <a:r>
              <a:rPr lang="en-GB" sz="1800" i="1" dirty="0">
                <a:latin typeface="Arial" panose="020B0604020202020204" pitchFamily="34" charset="0"/>
                <a:ea typeface="Times New Roman" panose="02020603050405020304" pitchFamily="18" charset="0"/>
              </a:rPr>
              <a:t> &amp; </a:t>
            </a:r>
            <a:r>
              <a:rPr lang="en-GB" sz="1800" i="1" dirty="0" err="1">
                <a:latin typeface="Arial" panose="020B0604020202020204" pitchFamily="34" charset="0"/>
                <a:ea typeface="Times New Roman" panose="02020603050405020304" pitchFamily="18" charset="0"/>
              </a:rPr>
              <a:t>Reinmoeller</a:t>
            </a:r>
            <a:r>
              <a:rPr lang="en-GB" sz="1800" i="1" dirty="0">
                <a:latin typeface="Arial" panose="020B0604020202020204" pitchFamily="34" charset="0"/>
                <a:ea typeface="Times New Roman" panose="02020603050405020304" pitchFamily="18" charset="0"/>
              </a:rPr>
              <a:t>, 2015). </a:t>
            </a:r>
          </a:p>
          <a:p>
            <a:pPr marL="0" indent="0">
              <a:buNone/>
            </a:pPr>
            <a:endParaRPr lang="en-GB" sz="1800" i="1" dirty="0">
              <a:latin typeface="Arial" panose="020B0604020202020204" pitchFamily="34" charset="0"/>
              <a:ea typeface="Times New Roman" panose="02020603050405020304" pitchFamily="18" charset="0"/>
            </a:endParaRPr>
          </a:p>
          <a:p>
            <a:pPr marL="0" indent="0">
              <a:buNone/>
            </a:pPr>
            <a:r>
              <a:rPr lang="en-GB" sz="1800" i="1" dirty="0">
                <a:latin typeface="Arial" panose="020B0604020202020204" pitchFamily="34" charset="0"/>
                <a:ea typeface="Times New Roman" panose="02020603050405020304" pitchFamily="18" charset="0"/>
              </a:rPr>
              <a:t>Those who do not succeed in making this transformation will have been forced to leave the organization and will number among either the </a:t>
            </a:r>
            <a:r>
              <a:rPr lang="en-GB" sz="1800" b="1" i="1" dirty="0">
                <a:latin typeface="Arial" panose="020B0604020202020204" pitchFamily="34" charset="0"/>
                <a:ea typeface="Times New Roman" panose="02020603050405020304" pitchFamily="18" charset="0"/>
              </a:rPr>
              <a:t>precariat</a:t>
            </a:r>
            <a:r>
              <a:rPr lang="en-GB" sz="1800" i="1" dirty="0">
                <a:latin typeface="Arial" panose="020B0604020202020204" pitchFamily="34" charset="0"/>
                <a:ea typeface="Times New Roman" panose="02020603050405020304" pitchFamily="18" charset="0"/>
              </a:rPr>
              <a:t> or the </a:t>
            </a:r>
            <a:r>
              <a:rPr lang="en-GB" sz="1800" b="1" i="1" dirty="0">
                <a:latin typeface="Arial" panose="020B0604020202020204" pitchFamily="34" charset="0"/>
                <a:ea typeface="Times New Roman" panose="02020603050405020304" pitchFamily="18" charset="0"/>
              </a:rPr>
              <a:t>working poor</a:t>
            </a:r>
            <a:r>
              <a:rPr lang="en-GB" sz="1800" i="1" dirty="0">
                <a:latin typeface="Arial" panose="020B0604020202020204" pitchFamily="34" charset="0"/>
                <a:ea typeface="Times New Roman" panose="02020603050405020304" pitchFamily="18" charset="0"/>
              </a:rPr>
              <a:t>.</a:t>
            </a:r>
          </a:p>
          <a:p>
            <a:pPr marL="0" indent="0">
              <a:buNone/>
            </a:pPr>
            <a:endParaRPr lang="en-GB" sz="1800" i="1" dirty="0">
              <a:latin typeface="Arial" panose="020B0604020202020204" pitchFamily="34" charset="0"/>
              <a:ea typeface="Times New Roman" panose="02020603050405020304" pitchFamily="18" charset="0"/>
            </a:endParaRPr>
          </a:p>
          <a:p>
            <a:pPr marL="0" indent="0" algn="r">
              <a:buNone/>
            </a:pPr>
            <a:r>
              <a:rPr lang="en-US" sz="1400" dirty="0">
                <a:solidFill>
                  <a:srgbClr val="3A3A3A"/>
                </a:solidFill>
                <a:latin typeface="Source Sans Pro" panose="020B0503030403020204" pitchFamily="34" charset="0"/>
              </a:rPr>
              <a:t>Johannessen, Jon-</a:t>
            </a:r>
            <a:r>
              <a:rPr lang="en-US" sz="1400" dirty="0" err="1">
                <a:solidFill>
                  <a:srgbClr val="3A3A3A"/>
                </a:solidFill>
                <a:latin typeface="Source Sans Pro" panose="020B0503030403020204" pitchFamily="34" charset="0"/>
              </a:rPr>
              <a:t>Arild</a:t>
            </a:r>
            <a:r>
              <a:rPr lang="en-US" sz="1400" dirty="0">
                <a:solidFill>
                  <a:srgbClr val="3A3A3A"/>
                </a:solidFill>
                <a:latin typeface="Source Sans Pro" panose="020B0503030403020204" pitchFamily="34" charset="0"/>
              </a:rPr>
              <a:t>. (2018). </a:t>
            </a:r>
            <a:r>
              <a:rPr lang="en-US" sz="1400" i="1" dirty="0">
                <a:solidFill>
                  <a:srgbClr val="3A3A3A"/>
                </a:solidFill>
                <a:latin typeface="Source Sans Pro" panose="020B0503030403020204" pitchFamily="34" charset="0"/>
              </a:rPr>
              <a:t>The Workplace of the Future : The Fourth Industrial Revolution, the Precariat and the Death of Hierarchies</a:t>
            </a:r>
            <a:r>
              <a:rPr lang="en-US" sz="1400" dirty="0">
                <a:solidFill>
                  <a:srgbClr val="3A3A3A"/>
                </a:solidFill>
                <a:latin typeface="Source Sans Pro" panose="020B0503030403020204" pitchFamily="34" charset="0"/>
              </a:rPr>
              <a:t> (1st ed.). CRC Press.</a:t>
            </a:r>
            <a:r>
              <a:rPr lang="en-GB" sz="1400" i="1" dirty="0">
                <a:latin typeface="Arial" panose="020B0604020202020204" pitchFamily="34" charset="0"/>
                <a:ea typeface="Times New Roman" panose="02020603050405020304" pitchFamily="18" charset="0"/>
              </a:rPr>
              <a:t>. Page 3 </a:t>
            </a:r>
          </a:p>
          <a:p>
            <a:pPr marL="0" indent="0">
              <a:buNone/>
            </a:pPr>
            <a:endParaRPr lang="en-GB" dirty="0"/>
          </a:p>
        </p:txBody>
      </p:sp>
      <p:sp>
        <p:nvSpPr>
          <p:cNvPr id="4" name="Rectangle 2">
            <a:extLst>
              <a:ext uri="{FF2B5EF4-FFF2-40B4-BE49-F238E27FC236}">
                <a16:creationId xmlns:a16="http://schemas.microsoft.com/office/drawing/2014/main" id="{E40A4924-4DDC-40AA-996D-7CE7DBFFD6C7}"/>
              </a:ext>
            </a:extLst>
          </p:cNvPr>
          <p:cNvSpPr txBox="1">
            <a:spLocks noChangeArrowheads="1"/>
          </p:cNvSpPr>
          <p:nvPr/>
        </p:nvSpPr>
        <p:spPr>
          <a:xfrm>
            <a:off x="0" y="0"/>
            <a:ext cx="12192000" cy="125592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chemeClr val="bg1"/>
                </a:solidFill>
              </a:rPr>
              <a:t>The Workplace of the future</a:t>
            </a:r>
          </a:p>
        </p:txBody>
      </p:sp>
    </p:spTree>
    <p:extLst>
      <p:ext uri="{BB962C8B-B14F-4D97-AF65-F5344CB8AC3E}">
        <p14:creationId xmlns:p14="http://schemas.microsoft.com/office/powerpoint/2010/main" val="322262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43AE7E7-84C0-4817-9368-D6B53F39F9B0}"/>
              </a:ext>
            </a:extLst>
          </p:cNvPr>
          <p:cNvPicPr>
            <a:picLocks noChangeAspect="1"/>
          </p:cNvPicPr>
          <p:nvPr/>
        </p:nvPicPr>
        <p:blipFill rotWithShape="1">
          <a:blip r:embed="rId2"/>
          <a:srcRect l="15828" t="24211" r="21904" b="10189"/>
          <a:stretch/>
        </p:blipFill>
        <p:spPr>
          <a:xfrm>
            <a:off x="3179676" y="1844824"/>
            <a:ext cx="5832648" cy="3456384"/>
          </a:xfrm>
          <a:prstGeom prst="rect">
            <a:avLst/>
          </a:prstGeom>
        </p:spPr>
      </p:pic>
      <p:sp>
        <p:nvSpPr>
          <p:cNvPr id="11" name="TextBox 10">
            <a:extLst>
              <a:ext uri="{FF2B5EF4-FFF2-40B4-BE49-F238E27FC236}">
                <a16:creationId xmlns:a16="http://schemas.microsoft.com/office/drawing/2014/main" id="{345F60D9-77F2-4C0C-862E-8E82C0451A03}"/>
              </a:ext>
            </a:extLst>
          </p:cNvPr>
          <p:cNvSpPr txBox="1"/>
          <p:nvPr/>
        </p:nvSpPr>
        <p:spPr>
          <a:xfrm>
            <a:off x="2135560" y="5517232"/>
            <a:ext cx="7920880" cy="523220"/>
          </a:xfrm>
          <a:prstGeom prst="rect">
            <a:avLst/>
          </a:prstGeom>
          <a:noFill/>
        </p:spPr>
        <p:txBody>
          <a:bodyPr wrap="square">
            <a:spAutoFit/>
          </a:bodyPr>
          <a:lstStyle/>
          <a:p>
            <a:r>
              <a:rPr lang="en-US" sz="1400" dirty="0">
                <a:solidFill>
                  <a:srgbClr val="3A3A3A"/>
                </a:solidFill>
                <a:latin typeface="Source Sans Pro" panose="020B0503030403020204" pitchFamily="34" charset="0"/>
              </a:rPr>
              <a:t>Johannessen, Jon-</a:t>
            </a:r>
            <a:r>
              <a:rPr lang="en-US" sz="1400" dirty="0" err="1">
                <a:solidFill>
                  <a:srgbClr val="3A3A3A"/>
                </a:solidFill>
                <a:latin typeface="Source Sans Pro" panose="020B0503030403020204" pitchFamily="34" charset="0"/>
              </a:rPr>
              <a:t>Arild</a:t>
            </a:r>
            <a:r>
              <a:rPr lang="en-US" sz="1400" dirty="0">
                <a:solidFill>
                  <a:srgbClr val="3A3A3A"/>
                </a:solidFill>
                <a:latin typeface="Source Sans Pro" panose="020B0503030403020204" pitchFamily="34" charset="0"/>
              </a:rPr>
              <a:t>. (2018). </a:t>
            </a:r>
            <a:r>
              <a:rPr lang="en-US" sz="1400" i="1" dirty="0">
                <a:solidFill>
                  <a:srgbClr val="3A3A3A"/>
                </a:solidFill>
                <a:latin typeface="Source Sans Pro" panose="020B0503030403020204" pitchFamily="34" charset="0"/>
              </a:rPr>
              <a:t>The Workplace of the Future : The Fourth Industrial Revolution, the Precariat and the Death of Hierarchies</a:t>
            </a:r>
            <a:r>
              <a:rPr lang="en-US" sz="1400" dirty="0">
                <a:solidFill>
                  <a:srgbClr val="3A3A3A"/>
                </a:solidFill>
                <a:latin typeface="Source Sans Pro" panose="020B0503030403020204" pitchFamily="34" charset="0"/>
              </a:rPr>
              <a:t> (1st ed.). CRC Press.</a:t>
            </a:r>
            <a:r>
              <a:rPr lang="en-GB" sz="1400" i="1" dirty="0">
                <a:latin typeface="Arial" panose="020B0604020202020204" pitchFamily="34" charset="0"/>
                <a:ea typeface="Times New Roman" panose="02020603050405020304" pitchFamily="18" charset="0"/>
              </a:rPr>
              <a:t>. Page 4</a:t>
            </a:r>
            <a:endParaRPr lang="en-GB" sz="1400" dirty="0"/>
          </a:p>
        </p:txBody>
      </p:sp>
      <p:sp>
        <p:nvSpPr>
          <p:cNvPr id="12" name="Rectangle 2">
            <a:extLst>
              <a:ext uri="{FF2B5EF4-FFF2-40B4-BE49-F238E27FC236}">
                <a16:creationId xmlns:a16="http://schemas.microsoft.com/office/drawing/2014/main" id="{72839C07-D8CF-48D4-B764-E9EDC8ACCDBB}"/>
              </a:ext>
            </a:extLst>
          </p:cNvPr>
          <p:cNvSpPr txBox="1">
            <a:spLocks noChangeArrowheads="1"/>
          </p:cNvSpPr>
          <p:nvPr/>
        </p:nvSpPr>
        <p:spPr>
          <a:xfrm>
            <a:off x="0" y="0"/>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solidFill>
                  <a:schemeClr val="bg1"/>
                </a:solidFill>
              </a:rPr>
              <a:t>A typology of working life?</a:t>
            </a:r>
            <a:endParaRPr lang="en-GB" dirty="0">
              <a:solidFill>
                <a:schemeClr val="bg1"/>
              </a:solidFill>
            </a:endParaRPr>
          </a:p>
        </p:txBody>
      </p:sp>
    </p:spTree>
    <p:extLst>
      <p:ext uri="{BB962C8B-B14F-4D97-AF65-F5344CB8AC3E}">
        <p14:creationId xmlns:p14="http://schemas.microsoft.com/office/powerpoint/2010/main" val="2391653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B44F-9DBF-49E4-A95B-9CE1E465DA05}"/>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6C58826D-D908-4BF9-B605-90294AB2DCCA}"/>
              </a:ext>
            </a:extLst>
          </p:cNvPr>
          <p:cNvSpPr>
            <a:spLocks noGrp="1"/>
          </p:cNvSpPr>
          <p:nvPr>
            <p:ph type="subTitle" idx="1"/>
          </p:nvPr>
        </p:nvSpPr>
        <p:spPr/>
        <p:txBody>
          <a:bodyPr/>
          <a:lstStyle/>
          <a:p>
            <a:endParaRPr lang="en-GB" dirty="0"/>
          </a:p>
        </p:txBody>
      </p:sp>
      <p:pic>
        <p:nvPicPr>
          <p:cNvPr id="8" name="Picture 7">
            <a:extLst>
              <a:ext uri="{FF2B5EF4-FFF2-40B4-BE49-F238E27FC236}">
                <a16:creationId xmlns:a16="http://schemas.microsoft.com/office/drawing/2014/main" id="{4C4CA248-F278-4EBB-B18A-693862B456F3}"/>
              </a:ext>
            </a:extLst>
          </p:cNvPr>
          <p:cNvPicPr>
            <a:picLocks noChangeAspect="1"/>
          </p:cNvPicPr>
          <p:nvPr/>
        </p:nvPicPr>
        <p:blipFill rotWithShape="1">
          <a:blip r:embed="rId2"/>
          <a:srcRect l="547" t="10695" r="21562" b="5833"/>
          <a:stretch/>
        </p:blipFill>
        <p:spPr>
          <a:xfrm>
            <a:off x="0" y="2126101"/>
            <a:ext cx="7344121" cy="4427099"/>
          </a:xfrm>
          <a:prstGeom prst="rect">
            <a:avLst/>
          </a:prstGeom>
        </p:spPr>
      </p:pic>
      <p:pic>
        <p:nvPicPr>
          <p:cNvPr id="6" name="Picture 5">
            <a:extLst>
              <a:ext uri="{FF2B5EF4-FFF2-40B4-BE49-F238E27FC236}">
                <a16:creationId xmlns:a16="http://schemas.microsoft.com/office/drawing/2014/main" id="{8CC28464-C96F-4DEC-A804-0CA336F7DBFB}"/>
              </a:ext>
            </a:extLst>
          </p:cNvPr>
          <p:cNvPicPr>
            <a:picLocks noChangeAspect="1"/>
          </p:cNvPicPr>
          <p:nvPr/>
        </p:nvPicPr>
        <p:blipFill rotWithShape="1">
          <a:blip r:embed="rId3"/>
          <a:srcRect l="4765" t="9584" r="6328" b="13750"/>
          <a:stretch/>
        </p:blipFill>
        <p:spPr>
          <a:xfrm>
            <a:off x="5400675" y="-6351"/>
            <a:ext cx="6791325" cy="3294211"/>
          </a:xfrm>
          <a:prstGeom prst="rect">
            <a:avLst/>
          </a:prstGeom>
        </p:spPr>
      </p:pic>
      <p:pic>
        <p:nvPicPr>
          <p:cNvPr id="10" name="Picture 9">
            <a:extLst>
              <a:ext uri="{FF2B5EF4-FFF2-40B4-BE49-F238E27FC236}">
                <a16:creationId xmlns:a16="http://schemas.microsoft.com/office/drawing/2014/main" id="{9DF9035D-7ED5-4791-90D8-525C7B7D6AB7}"/>
              </a:ext>
            </a:extLst>
          </p:cNvPr>
          <p:cNvPicPr>
            <a:picLocks noChangeAspect="1"/>
          </p:cNvPicPr>
          <p:nvPr/>
        </p:nvPicPr>
        <p:blipFill rotWithShape="1">
          <a:blip r:embed="rId4"/>
          <a:srcRect l="1172" t="10834" r="2344" b="8055"/>
          <a:stretch/>
        </p:blipFill>
        <p:spPr>
          <a:xfrm>
            <a:off x="4648199" y="3181350"/>
            <a:ext cx="7543801" cy="3567271"/>
          </a:xfrm>
          <a:prstGeom prst="rect">
            <a:avLst/>
          </a:prstGeom>
        </p:spPr>
      </p:pic>
      <p:sp>
        <p:nvSpPr>
          <p:cNvPr id="11" name="Rectangle: Rounded Corners 10">
            <a:extLst>
              <a:ext uri="{FF2B5EF4-FFF2-40B4-BE49-F238E27FC236}">
                <a16:creationId xmlns:a16="http://schemas.microsoft.com/office/drawing/2014/main" id="{2EDB025A-72CA-426E-90F4-08EA2DEE1870}"/>
              </a:ext>
            </a:extLst>
          </p:cNvPr>
          <p:cNvSpPr/>
          <p:nvPr/>
        </p:nvSpPr>
        <p:spPr>
          <a:xfrm>
            <a:off x="464469" y="377268"/>
            <a:ext cx="4559968" cy="14759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accent1"/>
                </a:solidFill>
              </a:rPr>
              <a:t>What can Big Tech offer HR?</a:t>
            </a:r>
          </a:p>
        </p:txBody>
      </p:sp>
    </p:spTree>
    <p:extLst>
      <p:ext uri="{BB962C8B-B14F-4D97-AF65-F5344CB8AC3E}">
        <p14:creationId xmlns:p14="http://schemas.microsoft.com/office/powerpoint/2010/main" val="3953210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DC8C-51DE-4EF8-99AE-07602BF2FEB1}"/>
              </a:ext>
            </a:extLst>
          </p:cNvPr>
          <p:cNvSpPr>
            <a:spLocks noGrp="1"/>
          </p:cNvSpPr>
          <p:nvPr>
            <p:ph type="title"/>
          </p:nvPr>
        </p:nvSpPr>
        <p:spPr>
          <a:xfrm>
            <a:off x="478437" y="184150"/>
            <a:ext cx="6526370" cy="1325563"/>
          </a:xfrm>
        </p:spPr>
        <p:txBody>
          <a:bodyPr/>
          <a:lstStyle/>
          <a:p>
            <a:r>
              <a:rPr lang="en-US" dirty="0"/>
              <a:t>The journey to HR 3.0 - IBM</a:t>
            </a:r>
            <a:endParaRPr lang="en-GB" dirty="0"/>
          </a:p>
        </p:txBody>
      </p:sp>
      <p:pic>
        <p:nvPicPr>
          <p:cNvPr id="5" name="Picture 4">
            <a:extLst>
              <a:ext uri="{FF2B5EF4-FFF2-40B4-BE49-F238E27FC236}">
                <a16:creationId xmlns:a16="http://schemas.microsoft.com/office/drawing/2014/main" id="{2EA4C8D0-2733-42F4-ADEA-CBAFC7939F06}"/>
              </a:ext>
            </a:extLst>
          </p:cNvPr>
          <p:cNvPicPr>
            <a:picLocks noChangeAspect="1"/>
          </p:cNvPicPr>
          <p:nvPr/>
        </p:nvPicPr>
        <p:blipFill rotWithShape="1">
          <a:blip r:embed="rId2"/>
          <a:srcRect l="10329" t="9931" r="9508" b="12350"/>
          <a:stretch/>
        </p:blipFill>
        <p:spPr>
          <a:xfrm>
            <a:off x="791371" y="1268760"/>
            <a:ext cx="9773587" cy="5330019"/>
          </a:xfrm>
          <a:prstGeom prst="rect">
            <a:avLst/>
          </a:prstGeom>
        </p:spPr>
      </p:pic>
      <p:sp>
        <p:nvSpPr>
          <p:cNvPr id="8" name="TextBox 7">
            <a:extLst>
              <a:ext uri="{FF2B5EF4-FFF2-40B4-BE49-F238E27FC236}">
                <a16:creationId xmlns:a16="http://schemas.microsoft.com/office/drawing/2014/main" id="{F2DCCEA0-487C-471E-BA75-44B0187395B7}"/>
              </a:ext>
            </a:extLst>
          </p:cNvPr>
          <p:cNvSpPr txBox="1"/>
          <p:nvPr/>
        </p:nvSpPr>
        <p:spPr>
          <a:xfrm>
            <a:off x="7004807" y="440825"/>
            <a:ext cx="4806892" cy="646331"/>
          </a:xfrm>
          <a:prstGeom prst="rect">
            <a:avLst/>
          </a:prstGeom>
          <a:noFill/>
        </p:spPr>
        <p:txBody>
          <a:bodyPr wrap="square" rtlCol="0">
            <a:spAutoFit/>
          </a:bodyPr>
          <a:lstStyle/>
          <a:p>
            <a:r>
              <a:rPr lang="en-GB" dirty="0">
                <a:hlinkClick r:id="rId3"/>
              </a:rPr>
              <a:t>https://www.ibm.com/thought-leadership/institute-business-value/report/hr-3</a:t>
            </a:r>
            <a:r>
              <a:rPr lang="en-US" dirty="0"/>
              <a:t> </a:t>
            </a:r>
            <a:endParaRPr lang="en-GB" dirty="0"/>
          </a:p>
        </p:txBody>
      </p:sp>
      <p:sp>
        <p:nvSpPr>
          <p:cNvPr id="3" name="Arrow: Right 2">
            <a:extLst>
              <a:ext uri="{FF2B5EF4-FFF2-40B4-BE49-F238E27FC236}">
                <a16:creationId xmlns:a16="http://schemas.microsoft.com/office/drawing/2014/main" id="{AB1B80FC-50AD-4465-B0DA-6CB3F4E474A9}"/>
              </a:ext>
            </a:extLst>
          </p:cNvPr>
          <p:cNvSpPr/>
          <p:nvPr/>
        </p:nvSpPr>
        <p:spPr>
          <a:xfrm rot="9487959">
            <a:off x="9508033" y="4703922"/>
            <a:ext cx="1944216" cy="6463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64027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5C53157-53A8-4A14-9E8C-D4C37D146A66}"/>
              </a:ext>
            </a:extLst>
          </p:cNvPr>
          <p:cNvSpPr/>
          <p:nvPr/>
        </p:nvSpPr>
        <p:spPr>
          <a:xfrm>
            <a:off x="553453" y="4752475"/>
            <a:ext cx="2586789" cy="169645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Technical solution as an example</a:t>
            </a:r>
            <a:endParaRPr lang="en-GB" sz="2400" dirty="0"/>
          </a:p>
        </p:txBody>
      </p:sp>
      <p:sp>
        <p:nvSpPr>
          <p:cNvPr id="7" name="Arrow: Right 6">
            <a:extLst>
              <a:ext uri="{FF2B5EF4-FFF2-40B4-BE49-F238E27FC236}">
                <a16:creationId xmlns:a16="http://schemas.microsoft.com/office/drawing/2014/main" id="{C1476954-5983-4DB0-A365-D5C520D7FEBE}"/>
              </a:ext>
            </a:extLst>
          </p:cNvPr>
          <p:cNvSpPr/>
          <p:nvPr/>
        </p:nvSpPr>
        <p:spPr>
          <a:xfrm>
            <a:off x="3356811" y="5450305"/>
            <a:ext cx="1046747" cy="5775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289C214E-BE4A-4342-A93C-2EE1BEC86FE5}"/>
              </a:ext>
            </a:extLst>
          </p:cNvPr>
          <p:cNvSpPr/>
          <p:nvPr/>
        </p:nvSpPr>
        <p:spPr>
          <a:xfrm>
            <a:off x="4746458" y="4752475"/>
            <a:ext cx="2586789" cy="169645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How does it assist HR – what are the benefits?</a:t>
            </a:r>
            <a:endParaRPr lang="en-GB" sz="2400" dirty="0"/>
          </a:p>
        </p:txBody>
      </p:sp>
      <p:sp>
        <p:nvSpPr>
          <p:cNvPr id="9" name="Rectangle: Rounded Corners 8">
            <a:extLst>
              <a:ext uri="{FF2B5EF4-FFF2-40B4-BE49-F238E27FC236}">
                <a16:creationId xmlns:a16="http://schemas.microsoft.com/office/drawing/2014/main" id="{7876C177-C510-45B3-B5D8-07C3274631FF}"/>
              </a:ext>
            </a:extLst>
          </p:cNvPr>
          <p:cNvSpPr/>
          <p:nvPr/>
        </p:nvSpPr>
        <p:spPr>
          <a:xfrm>
            <a:off x="8939464" y="4752475"/>
            <a:ext cx="2586789" cy="169645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How does it change what HR professionals do?</a:t>
            </a:r>
            <a:endParaRPr lang="en-GB" sz="2400" dirty="0"/>
          </a:p>
        </p:txBody>
      </p:sp>
      <p:sp>
        <p:nvSpPr>
          <p:cNvPr id="10" name="Arrow: Right 9">
            <a:extLst>
              <a:ext uri="{FF2B5EF4-FFF2-40B4-BE49-F238E27FC236}">
                <a16:creationId xmlns:a16="http://schemas.microsoft.com/office/drawing/2014/main" id="{26807C25-3729-4823-8287-E45CD50A252B}"/>
              </a:ext>
            </a:extLst>
          </p:cNvPr>
          <p:cNvSpPr/>
          <p:nvPr/>
        </p:nvSpPr>
        <p:spPr>
          <a:xfrm>
            <a:off x="7612982" y="5311943"/>
            <a:ext cx="1046747" cy="5775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87CB425F-011D-4623-8503-0D878FF8E36F}"/>
              </a:ext>
            </a:extLst>
          </p:cNvPr>
          <p:cNvPicPr>
            <a:picLocks noChangeAspect="1"/>
          </p:cNvPicPr>
          <p:nvPr/>
        </p:nvPicPr>
        <p:blipFill rotWithShape="1">
          <a:blip r:embed="rId2"/>
          <a:srcRect l="29409" t="17369" r="37543" b="41403"/>
          <a:stretch/>
        </p:blipFill>
        <p:spPr>
          <a:xfrm>
            <a:off x="228601" y="601579"/>
            <a:ext cx="4029242" cy="2827421"/>
          </a:xfrm>
          <a:prstGeom prst="rect">
            <a:avLst/>
          </a:prstGeom>
        </p:spPr>
      </p:pic>
      <p:pic>
        <p:nvPicPr>
          <p:cNvPr id="2050" name="Picture 2" descr="See the source image">
            <a:extLst>
              <a:ext uri="{FF2B5EF4-FFF2-40B4-BE49-F238E27FC236}">
                <a16:creationId xmlns:a16="http://schemas.microsoft.com/office/drawing/2014/main" id="{4774F166-54C0-457A-BE41-92E95E10C5C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5515" y="2887579"/>
            <a:ext cx="3684669" cy="21055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A70107-E877-4370-9D00-876332E792D4}"/>
              </a:ext>
            </a:extLst>
          </p:cNvPr>
          <p:cNvSpPr txBox="1"/>
          <p:nvPr/>
        </p:nvSpPr>
        <p:spPr>
          <a:xfrm>
            <a:off x="4403558" y="601579"/>
            <a:ext cx="3416968" cy="3139321"/>
          </a:xfrm>
          <a:prstGeom prst="rect">
            <a:avLst/>
          </a:prstGeom>
          <a:noFill/>
          <a:ln>
            <a:solidFill>
              <a:schemeClr val="accent1"/>
            </a:solidFill>
          </a:ln>
        </p:spPr>
        <p:txBody>
          <a:bodyPr wrap="square" rtlCol="0">
            <a:spAutoFit/>
          </a:bodyPr>
          <a:lstStyle/>
          <a:p>
            <a:pPr marL="285750" indent="-285750">
              <a:buFont typeface="Arial" panose="020B0604020202020204" pitchFamily="34" charset="0"/>
              <a:buChar char="•"/>
            </a:pPr>
            <a:r>
              <a:rPr lang="en-US" dirty="0"/>
              <a:t>Increases commitment to organization by new employee</a:t>
            </a:r>
          </a:p>
          <a:p>
            <a:pPr marL="285750" indent="-285750">
              <a:buFont typeface="Arial" panose="020B0604020202020204" pitchFamily="34" charset="0"/>
              <a:buChar char="•"/>
            </a:pPr>
            <a:r>
              <a:rPr lang="en-US" dirty="0"/>
              <a:t>Introduces them to culture, information, FAQs.</a:t>
            </a:r>
          </a:p>
          <a:p>
            <a:pPr marL="285750" indent="-285750">
              <a:buFont typeface="Arial" panose="020B0604020202020204" pitchFamily="34" charset="0"/>
              <a:buChar char="•"/>
            </a:pPr>
            <a:r>
              <a:rPr lang="en-US" dirty="0"/>
              <a:t>Reduces staff time answering queries</a:t>
            </a:r>
          </a:p>
          <a:p>
            <a:pPr marL="285750" indent="-285750">
              <a:buFont typeface="Arial" panose="020B0604020202020204" pitchFamily="34" charset="0"/>
              <a:buChar char="•"/>
            </a:pPr>
            <a:r>
              <a:rPr lang="en-US" dirty="0"/>
              <a:t>Self-service saves staff time data-inputting and increases data accuracy.</a:t>
            </a:r>
          </a:p>
          <a:p>
            <a:pPr marL="285750" indent="-285750">
              <a:buFont typeface="Arial" panose="020B0604020202020204" pitchFamily="34" charset="0"/>
              <a:buChar char="•"/>
            </a:pPr>
            <a:r>
              <a:rPr lang="en-US" dirty="0"/>
              <a:t>Builds data on employee to use in other purposes (CRM)</a:t>
            </a:r>
            <a:endParaRPr lang="en-GB" dirty="0"/>
          </a:p>
        </p:txBody>
      </p:sp>
      <p:sp>
        <p:nvSpPr>
          <p:cNvPr id="12" name="Oval 11">
            <a:extLst>
              <a:ext uri="{FF2B5EF4-FFF2-40B4-BE49-F238E27FC236}">
                <a16:creationId xmlns:a16="http://schemas.microsoft.com/office/drawing/2014/main" id="{4B41CA76-F582-412D-AE69-38056824CA1B}"/>
              </a:ext>
            </a:extLst>
          </p:cNvPr>
          <p:cNvSpPr/>
          <p:nvPr/>
        </p:nvSpPr>
        <p:spPr>
          <a:xfrm>
            <a:off x="8193505" y="601580"/>
            <a:ext cx="3621506" cy="9144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Fewer HR administrators needed</a:t>
            </a:r>
            <a:endParaRPr lang="en-GB" dirty="0">
              <a:solidFill>
                <a:schemeClr val="tx2"/>
              </a:solidFill>
            </a:endParaRPr>
          </a:p>
        </p:txBody>
      </p:sp>
      <p:sp>
        <p:nvSpPr>
          <p:cNvPr id="14" name="Oval 13">
            <a:extLst>
              <a:ext uri="{FF2B5EF4-FFF2-40B4-BE49-F238E27FC236}">
                <a16:creationId xmlns:a16="http://schemas.microsoft.com/office/drawing/2014/main" id="{24F705A3-30A5-4401-90F2-F97C68E8F962}"/>
              </a:ext>
            </a:extLst>
          </p:cNvPr>
          <p:cNvSpPr/>
          <p:nvPr/>
        </p:nvSpPr>
        <p:spPr>
          <a:xfrm>
            <a:off x="8193505" y="1482894"/>
            <a:ext cx="3621506" cy="9144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IT support, vendor management</a:t>
            </a:r>
            <a:endParaRPr lang="en-GB" dirty="0">
              <a:solidFill>
                <a:schemeClr val="tx2"/>
              </a:solidFill>
            </a:endParaRPr>
          </a:p>
        </p:txBody>
      </p:sp>
      <p:sp>
        <p:nvSpPr>
          <p:cNvPr id="15" name="Oval 14">
            <a:extLst>
              <a:ext uri="{FF2B5EF4-FFF2-40B4-BE49-F238E27FC236}">
                <a16:creationId xmlns:a16="http://schemas.microsoft.com/office/drawing/2014/main" id="{D304C1BA-2371-4AE8-95B1-E3ABB9C72908}"/>
              </a:ext>
            </a:extLst>
          </p:cNvPr>
          <p:cNvSpPr/>
          <p:nvPr/>
        </p:nvSpPr>
        <p:spPr>
          <a:xfrm>
            <a:off x="8193505" y="2364208"/>
            <a:ext cx="3621506" cy="9144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Strategic consideration of culture, style, identity</a:t>
            </a:r>
            <a:endParaRPr lang="en-GB" dirty="0">
              <a:solidFill>
                <a:schemeClr val="tx2"/>
              </a:solidFill>
            </a:endParaRPr>
          </a:p>
        </p:txBody>
      </p:sp>
      <p:sp>
        <p:nvSpPr>
          <p:cNvPr id="16" name="Oval 15">
            <a:extLst>
              <a:ext uri="{FF2B5EF4-FFF2-40B4-BE49-F238E27FC236}">
                <a16:creationId xmlns:a16="http://schemas.microsoft.com/office/drawing/2014/main" id="{81EE2BAD-4CC7-4C98-9BF6-212E393C11C5}"/>
              </a:ext>
            </a:extLst>
          </p:cNvPr>
          <p:cNvSpPr/>
          <p:nvPr/>
        </p:nvSpPr>
        <p:spPr>
          <a:xfrm>
            <a:off x="8193505" y="3283700"/>
            <a:ext cx="3621506" cy="91440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Invites data integration with other functions – pay/ training/surveys</a:t>
            </a:r>
            <a:endParaRPr lang="en-GB" dirty="0">
              <a:solidFill>
                <a:schemeClr val="tx2"/>
              </a:solidFill>
            </a:endParaRPr>
          </a:p>
        </p:txBody>
      </p:sp>
    </p:spTree>
    <p:extLst>
      <p:ext uri="{BB962C8B-B14F-4D97-AF65-F5344CB8AC3E}">
        <p14:creationId xmlns:p14="http://schemas.microsoft.com/office/powerpoint/2010/main" val="6018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2761" y="1124744"/>
            <a:ext cx="6120679" cy="2411736"/>
          </a:xfrm>
        </p:spPr>
        <p:txBody>
          <a:bodyPr>
            <a:noAutofit/>
          </a:bodyPr>
          <a:lstStyle/>
          <a:p>
            <a:pPr algn="ctr">
              <a:defRPr/>
            </a:pPr>
            <a:r>
              <a:rPr lang="en-GB" sz="4000" b="1" dirty="0">
                <a:solidFill>
                  <a:schemeClr val="tx2">
                    <a:lumMod val="60000"/>
                    <a:lumOff val="40000"/>
                  </a:schemeClr>
                </a:solidFill>
                <a:latin typeface="+mn-lt"/>
                <a:ea typeface="+mn-ea"/>
                <a:cs typeface="+mn-cs"/>
              </a:rPr>
              <a:t>New roles added to HR function</a:t>
            </a:r>
            <a:br>
              <a:rPr lang="en-GB" sz="4000" b="1" dirty="0">
                <a:solidFill>
                  <a:schemeClr val="tx2">
                    <a:lumMod val="60000"/>
                    <a:lumOff val="40000"/>
                  </a:schemeClr>
                </a:solidFill>
                <a:latin typeface="+mn-lt"/>
                <a:ea typeface="+mn-ea"/>
                <a:cs typeface="+mn-cs"/>
              </a:rPr>
            </a:br>
            <a:r>
              <a:rPr lang="en-GB" sz="2000" b="1" dirty="0">
                <a:solidFill>
                  <a:schemeClr val="tx2">
                    <a:lumMod val="60000"/>
                    <a:lumOff val="40000"/>
                  </a:schemeClr>
                </a:solidFill>
                <a:latin typeface="+mn-lt"/>
                <a:ea typeface="+mn-ea"/>
                <a:cs typeface="+mn-cs"/>
              </a:rPr>
              <a:t>(some say these were always part of Personnel)</a:t>
            </a:r>
          </a:p>
        </p:txBody>
      </p:sp>
      <p:sp>
        <p:nvSpPr>
          <p:cNvPr id="3" name="Content Placeholder 2"/>
          <p:cNvSpPr>
            <a:spLocks noGrp="1"/>
          </p:cNvSpPr>
          <p:nvPr>
            <p:ph idx="1"/>
          </p:nvPr>
        </p:nvSpPr>
        <p:spPr>
          <a:xfrm>
            <a:off x="6384032" y="3463800"/>
            <a:ext cx="5256583" cy="3017992"/>
          </a:xfrm>
        </p:spPr>
        <p:txBody>
          <a:bodyPr/>
          <a:lstStyle/>
          <a:p>
            <a:pPr>
              <a:defRPr/>
            </a:pPr>
            <a:r>
              <a:rPr lang="en-GB" sz="2400" dirty="0"/>
              <a:t>Strategic development</a:t>
            </a:r>
          </a:p>
          <a:p>
            <a:pPr>
              <a:defRPr/>
            </a:pPr>
            <a:r>
              <a:rPr lang="en-GB" sz="2400" dirty="0"/>
              <a:t>Change management</a:t>
            </a:r>
          </a:p>
          <a:p>
            <a:pPr>
              <a:defRPr/>
            </a:pPr>
            <a:r>
              <a:rPr lang="en-GB" sz="2400" dirty="0"/>
              <a:t>Developing organisational capabilities</a:t>
            </a:r>
          </a:p>
          <a:p>
            <a:pPr>
              <a:defRPr/>
            </a:pPr>
            <a:r>
              <a:rPr lang="en-GB" sz="2400" dirty="0"/>
              <a:t>Talent management</a:t>
            </a:r>
          </a:p>
          <a:p>
            <a:pPr>
              <a:defRPr/>
            </a:pPr>
            <a:r>
              <a:rPr lang="en-GB" sz="2400" dirty="0"/>
              <a:t>Building social capital</a:t>
            </a:r>
          </a:p>
          <a:p>
            <a:pPr>
              <a:defRPr/>
            </a:pPr>
            <a:r>
              <a:rPr lang="en-GB" sz="2400" dirty="0"/>
              <a:t>Global supply chain HR management</a:t>
            </a:r>
          </a:p>
          <a:p>
            <a:pPr marL="0" indent="0">
              <a:buNone/>
              <a:defRPr/>
            </a:pPr>
            <a:endParaRPr lang="en-GB" sz="2400" dirty="0"/>
          </a:p>
        </p:txBody>
      </p:sp>
      <p:sp>
        <p:nvSpPr>
          <p:cNvPr id="5" name="Title 1"/>
          <p:cNvSpPr txBox="1">
            <a:spLocks/>
          </p:cNvSpPr>
          <p:nvPr/>
        </p:nvSpPr>
        <p:spPr bwMode="auto">
          <a:xfrm>
            <a:off x="35992" y="1268760"/>
            <a:ext cx="5411936" cy="1942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a:lstStyle>
          <a:p>
            <a:pPr>
              <a:defRPr/>
            </a:pPr>
            <a:r>
              <a:rPr lang="en-GB" sz="4000" b="1" dirty="0">
                <a:solidFill>
                  <a:schemeClr val="tx2">
                    <a:lumMod val="60000"/>
                    <a:lumOff val="40000"/>
                  </a:schemeClr>
                </a:solidFill>
                <a:effectLst/>
                <a:latin typeface="+mn-lt"/>
                <a:ea typeface="+mn-ea"/>
                <a:cs typeface="+mn-cs"/>
              </a:rPr>
              <a:t>Personnel/ </a:t>
            </a:r>
          </a:p>
          <a:p>
            <a:pPr>
              <a:defRPr/>
            </a:pPr>
            <a:r>
              <a:rPr lang="en-GB" sz="4000" b="1" dirty="0">
                <a:solidFill>
                  <a:schemeClr val="tx2">
                    <a:lumMod val="60000"/>
                    <a:lumOff val="40000"/>
                  </a:schemeClr>
                </a:solidFill>
                <a:effectLst/>
                <a:latin typeface="+mn-lt"/>
                <a:ea typeface="+mn-ea"/>
                <a:cs typeface="+mn-cs"/>
              </a:rPr>
              <a:t>Transactional HR</a:t>
            </a:r>
          </a:p>
        </p:txBody>
      </p:sp>
      <p:sp>
        <p:nvSpPr>
          <p:cNvPr id="6" name="Content Placeholder 2"/>
          <p:cNvSpPr txBox="1">
            <a:spLocks/>
          </p:cNvSpPr>
          <p:nvPr/>
        </p:nvSpPr>
        <p:spPr bwMode="auto">
          <a:xfrm>
            <a:off x="983432" y="2859280"/>
            <a:ext cx="4187825" cy="385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a:lstStyle>
          <a:p>
            <a:pPr>
              <a:buClrTx/>
              <a:buFont typeface="Arial" pitchFamily="34" charset="0"/>
              <a:buChar char="•"/>
              <a:defRPr/>
            </a:pPr>
            <a:r>
              <a:rPr lang="en-GB" sz="2400" dirty="0">
                <a:effectLst/>
              </a:rPr>
              <a:t>Recruitment</a:t>
            </a:r>
          </a:p>
          <a:p>
            <a:pPr>
              <a:buClrTx/>
              <a:buFont typeface="Arial" pitchFamily="34" charset="0"/>
              <a:buChar char="•"/>
              <a:defRPr/>
            </a:pPr>
            <a:r>
              <a:rPr lang="en-GB" sz="2400" dirty="0">
                <a:effectLst/>
              </a:rPr>
              <a:t>Training &amp; Development</a:t>
            </a:r>
          </a:p>
          <a:p>
            <a:pPr>
              <a:buClrTx/>
              <a:buFont typeface="Arial" pitchFamily="34" charset="0"/>
              <a:buChar char="•"/>
              <a:defRPr/>
            </a:pPr>
            <a:r>
              <a:rPr lang="en-GB" sz="2400" dirty="0">
                <a:effectLst/>
              </a:rPr>
              <a:t>Performance Management</a:t>
            </a:r>
          </a:p>
          <a:p>
            <a:pPr>
              <a:buClrTx/>
              <a:buFont typeface="Arial" pitchFamily="34" charset="0"/>
              <a:buChar char="•"/>
              <a:defRPr/>
            </a:pPr>
            <a:r>
              <a:rPr lang="en-GB" sz="2400" dirty="0">
                <a:effectLst/>
              </a:rPr>
              <a:t>Succession Planning</a:t>
            </a:r>
          </a:p>
          <a:p>
            <a:pPr>
              <a:buClrTx/>
              <a:buFont typeface="Arial" pitchFamily="34" charset="0"/>
              <a:buChar char="•"/>
              <a:defRPr/>
            </a:pPr>
            <a:r>
              <a:rPr lang="en-GB" sz="2400" dirty="0">
                <a:effectLst/>
              </a:rPr>
              <a:t>Payroll</a:t>
            </a:r>
          </a:p>
          <a:p>
            <a:pPr>
              <a:buClrTx/>
              <a:buFont typeface="Arial" pitchFamily="34" charset="0"/>
              <a:buChar char="•"/>
              <a:defRPr/>
            </a:pPr>
            <a:r>
              <a:rPr lang="en-GB" sz="2400" dirty="0">
                <a:effectLst/>
              </a:rPr>
              <a:t>Employee Relations</a:t>
            </a:r>
          </a:p>
          <a:p>
            <a:pPr>
              <a:buClrTx/>
              <a:buFont typeface="Arial" pitchFamily="34" charset="0"/>
              <a:buChar char="•"/>
              <a:defRPr/>
            </a:pPr>
            <a:r>
              <a:rPr lang="en-GB" sz="2400" dirty="0">
                <a:effectLst/>
              </a:rPr>
              <a:t>Data Management</a:t>
            </a:r>
          </a:p>
        </p:txBody>
      </p:sp>
      <p:sp>
        <p:nvSpPr>
          <p:cNvPr id="7" name="Rectangle 2">
            <a:extLst>
              <a:ext uri="{FF2B5EF4-FFF2-40B4-BE49-F238E27FC236}">
                <a16:creationId xmlns:a16="http://schemas.microsoft.com/office/drawing/2014/main" id="{0C32E1FA-C181-4A39-9EED-7E2C33F519A8}"/>
              </a:ext>
            </a:extLst>
          </p:cNvPr>
          <p:cNvSpPr txBox="1">
            <a:spLocks noChangeArrowheads="1"/>
          </p:cNvSpPr>
          <p:nvPr/>
        </p:nvSpPr>
        <p:spPr>
          <a:xfrm>
            <a:off x="0" y="0"/>
            <a:ext cx="12192000" cy="980728"/>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rPr>
              <a:t>How has HR been affected by 4IR and changes to work?</a:t>
            </a:r>
          </a:p>
        </p:txBody>
      </p:sp>
    </p:spTree>
    <p:custDataLst>
      <p:tags r:id="rId1"/>
    </p:custDataLst>
    <p:extLst>
      <p:ext uri="{BB962C8B-B14F-4D97-AF65-F5344CB8AC3E}">
        <p14:creationId xmlns:p14="http://schemas.microsoft.com/office/powerpoint/2010/main" val="46268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5037199" y="1484785"/>
            <a:ext cx="5134766" cy="4857997"/>
            <a:chOff x="2555776" y="357556"/>
            <a:chExt cx="6142878" cy="5519716"/>
          </a:xfrm>
        </p:grpSpPr>
        <p:sp>
          <p:nvSpPr>
            <p:cNvPr id="2" name="Oval 1"/>
            <p:cNvSpPr/>
            <p:nvPr/>
          </p:nvSpPr>
          <p:spPr>
            <a:xfrm>
              <a:off x="2555776" y="1833509"/>
              <a:ext cx="3010798"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1. Know the business</a:t>
              </a:r>
              <a:endParaRPr lang="en-GB" sz="1600" dirty="0">
                <a:solidFill>
                  <a:schemeClr val="bg1"/>
                </a:solidFill>
                <a:latin typeface="Times New Roman"/>
                <a:ea typeface="Times New Roman"/>
              </a:endParaRPr>
            </a:p>
          </p:txBody>
        </p:sp>
        <p:sp>
          <p:nvSpPr>
            <p:cNvPr id="3" name="Oval 2"/>
            <p:cNvSpPr/>
            <p:nvPr/>
          </p:nvSpPr>
          <p:spPr>
            <a:xfrm>
              <a:off x="5220072" y="357556"/>
              <a:ext cx="3478582" cy="21668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2. Become expert in HR’s toolkit</a:t>
              </a:r>
              <a:endParaRPr lang="en-GB" sz="1600" dirty="0">
                <a:solidFill>
                  <a:schemeClr val="bg1"/>
                </a:solidFill>
                <a:latin typeface="Times New Roman"/>
                <a:ea typeface="Times New Roman"/>
              </a:endParaRPr>
            </a:p>
          </p:txBody>
        </p:sp>
        <p:sp>
          <p:nvSpPr>
            <p:cNvPr id="4" name="Oval 3"/>
            <p:cNvSpPr/>
            <p:nvPr/>
          </p:nvSpPr>
          <p:spPr>
            <a:xfrm>
              <a:off x="4342439" y="3429000"/>
              <a:ext cx="4262009" cy="2448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3. Use these to change the organisation’s capabilities</a:t>
              </a:r>
              <a:endParaRPr lang="en-GB" sz="1600" dirty="0">
                <a:solidFill>
                  <a:schemeClr val="bg1"/>
                </a:solidFill>
                <a:latin typeface="Times New Roman"/>
                <a:ea typeface="Times New Roman"/>
              </a:endParaRPr>
            </a:p>
          </p:txBody>
        </p:sp>
      </p:grpSp>
      <p:sp>
        <p:nvSpPr>
          <p:cNvPr id="5" name="Curved Down Arrow 4"/>
          <p:cNvSpPr/>
          <p:nvPr/>
        </p:nvSpPr>
        <p:spPr>
          <a:xfrm rot="5400000">
            <a:off x="8909921" y="3321144"/>
            <a:ext cx="2422419" cy="642289"/>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solidFill>
                <a:schemeClr val="tx1"/>
              </a:solidFill>
            </a:endParaRPr>
          </a:p>
        </p:txBody>
      </p:sp>
      <p:sp>
        <p:nvSpPr>
          <p:cNvPr id="6" name="Curved Down Arrow 5"/>
          <p:cNvSpPr/>
          <p:nvPr/>
        </p:nvSpPr>
        <p:spPr>
          <a:xfrm rot="19858783">
            <a:off x="5395687" y="1386534"/>
            <a:ext cx="2433313" cy="1008112"/>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1847528" y="4149080"/>
            <a:ext cx="4176464" cy="1754326"/>
          </a:xfrm>
          <a:prstGeom prst="rect">
            <a:avLst/>
          </a:prstGeom>
        </p:spPr>
        <p:txBody>
          <a:bodyPr wrap="square">
            <a:spAutoFit/>
          </a:bodyPr>
          <a:lstStyle/>
          <a:p>
            <a:endParaRPr lang="en-GB" sz="3200" dirty="0">
              <a:solidFill>
                <a:schemeClr val="tx2">
                  <a:lumMod val="60000"/>
                  <a:lumOff val="40000"/>
                </a:schemeClr>
              </a:solidFill>
            </a:endParaRPr>
          </a:p>
          <a:p>
            <a:endParaRPr lang="en-GB" sz="4400" dirty="0"/>
          </a:p>
          <a:p>
            <a:endParaRPr lang="en-GB" sz="3200" dirty="0"/>
          </a:p>
        </p:txBody>
      </p:sp>
      <p:sp>
        <p:nvSpPr>
          <p:cNvPr id="8" name="Rectangle 7"/>
          <p:cNvSpPr/>
          <p:nvPr/>
        </p:nvSpPr>
        <p:spPr>
          <a:xfrm>
            <a:off x="551384" y="357556"/>
            <a:ext cx="6840760" cy="5016758"/>
          </a:xfrm>
          <a:prstGeom prst="rect">
            <a:avLst/>
          </a:prstGeom>
        </p:spPr>
        <p:txBody>
          <a:bodyPr wrap="square">
            <a:spAutoFit/>
          </a:bodyPr>
          <a:lstStyle/>
          <a:p>
            <a:r>
              <a:rPr lang="en-GB" sz="3200" b="1" u="sng" dirty="0">
                <a:solidFill>
                  <a:schemeClr val="tx2">
                    <a:lumMod val="60000"/>
                    <a:lumOff val="40000"/>
                  </a:schemeClr>
                </a:solidFill>
              </a:rPr>
              <a:t>Some key concepts from David Ulrich</a:t>
            </a:r>
          </a:p>
          <a:p>
            <a:r>
              <a:rPr lang="en-GB" sz="2400" b="1" dirty="0">
                <a:solidFill>
                  <a:schemeClr val="tx2">
                    <a:lumMod val="60000"/>
                    <a:lumOff val="40000"/>
                  </a:schemeClr>
                </a:solidFill>
              </a:rPr>
              <a:t>HR as Architect</a:t>
            </a:r>
          </a:p>
          <a:p>
            <a:r>
              <a:rPr lang="en-GB" sz="2400" b="1" dirty="0">
                <a:solidFill>
                  <a:schemeClr val="tx2">
                    <a:lumMod val="60000"/>
                    <a:lumOff val="40000"/>
                  </a:schemeClr>
                </a:solidFill>
              </a:rPr>
              <a:t>HR at the table</a:t>
            </a:r>
          </a:p>
          <a:p>
            <a:r>
              <a:rPr lang="en-GB" sz="2400" b="1" dirty="0">
                <a:solidFill>
                  <a:schemeClr val="tx2">
                    <a:lumMod val="60000"/>
                    <a:lumOff val="40000"/>
                  </a:schemeClr>
                </a:solidFill>
              </a:rPr>
              <a:t>Three- legged model</a:t>
            </a: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p:txBody>
      </p:sp>
    </p:spTree>
    <p:extLst>
      <p:ext uri="{BB962C8B-B14F-4D97-AF65-F5344CB8AC3E}">
        <p14:creationId xmlns:p14="http://schemas.microsoft.com/office/powerpoint/2010/main" val="2133888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5600" y="765441"/>
            <a:ext cx="4176464" cy="584775"/>
          </a:xfrm>
          <a:prstGeom prst="rect">
            <a:avLst/>
          </a:prstGeom>
        </p:spPr>
        <p:txBody>
          <a:bodyPr wrap="square">
            <a:spAutoFit/>
          </a:bodyPr>
          <a:lstStyle/>
          <a:p>
            <a:r>
              <a:rPr lang="en-GB" sz="3200" b="1" dirty="0">
                <a:solidFill>
                  <a:schemeClr val="tx2">
                    <a:lumMod val="60000"/>
                    <a:lumOff val="40000"/>
                  </a:schemeClr>
                </a:solidFill>
              </a:rPr>
              <a:t>HR as Architect</a:t>
            </a:r>
            <a:endParaRPr lang="en-GB" sz="3200" dirty="0"/>
          </a:p>
        </p:txBody>
      </p:sp>
      <p:sp>
        <p:nvSpPr>
          <p:cNvPr id="2" name="TextBox 1"/>
          <p:cNvSpPr txBox="1"/>
          <p:nvPr/>
        </p:nvSpPr>
        <p:spPr>
          <a:xfrm>
            <a:off x="2927648" y="1916832"/>
            <a:ext cx="6120680" cy="2862322"/>
          </a:xfrm>
          <a:prstGeom prst="rect">
            <a:avLst/>
          </a:prstGeom>
          <a:noFill/>
        </p:spPr>
        <p:txBody>
          <a:bodyPr wrap="square" rtlCol="0">
            <a:spAutoFit/>
          </a:bodyPr>
          <a:lstStyle/>
          <a:p>
            <a:r>
              <a:rPr lang="en-GB" dirty="0"/>
              <a:t>For HR to “add value to executing a firm’s strategy, it needs to:</a:t>
            </a:r>
          </a:p>
          <a:p>
            <a:endParaRPr lang="en-GB" dirty="0"/>
          </a:p>
          <a:p>
            <a:r>
              <a:rPr lang="en-GB" dirty="0"/>
              <a:t>1. Know the business.</a:t>
            </a:r>
          </a:p>
          <a:p>
            <a:r>
              <a:rPr lang="en-GB" dirty="0"/>
              <a:t>2. Become an expert in HR basics (the function’s “tool kit”).</a:t>
            </a:r>
          </a:p>
          <a:p>
            <a:r>
              <a:rPr lang="en-GB" dirty="0"/>
              <a:t>3. Learn how to use these tools to change the organization’s culture and strategic capabilities through effective and efficient development of its workforce.</a:t>
            </a:r>
          </a:p>
          <a:p>
            <a:pPr algn="r"/>
            <a:endParaRPr lang="en-GB" dirty="0"/>
          </a:p>
          <a:p>
            <a:pPr algn="r"/>
            <a:r>
              <a:rPr lang="en-GB" dirty="0"/>
              <a:t>Ulrich and Beatty, 2001</a:t>
            </a:r>
          </a:p>
          <a:p>
            <a:endParaRPr lang="en-GB" dirty="0"/>
          </a:p>
        </p:txBody>
      </p:sp>
      <p:sp>
        <p:nvSpPr>
          <p:cNvPr id="3" name="Rectangular Callout 2"/>
          <p:cNvSpPr/>
          <p:nvPr/>
        </p:nvSpPr>
        <p:spPr>
          <a:xfrm>
            <a:off x="2135560" y="4653136"/>
            <a:ext cx="7848872" cy="1728192"/>
          </a:xfrm>
          <a:prstGeom prst="wedgeRectCallout">
            <a:avLst>
              <a:gd name="adj1" fmla="val 31355"/>
              <a:gd name="adj2" fmla="val -625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“Architects help turn general and generic ideas into blueprints for organizational action. They shape the way work flows consistent with the ideas and ideals of the business leader. They help identify choices not evident to the business leader about how organizations might be better governed. “</a:t>
            </a:r>
          </a:p>
        </p:txBody>
      </p:sp>
    </p:spTree>
    <p:extLst>
      <p:ext uri="{BB962C8B-B14F-4D97-AF65-F5344CB8AC3E}">
        <p14:creationId xmlns:p14="http://schemas.microsoft.com/office/powerpoint/2010/main" val="891786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Rectangle 3"/>
          <p:cNvSpPr>
            <a:spLocks noChangeArrowheads="1"/>
          </p:cNvSpPr>
          <p:nvPr/>
        </p:nvSpPr>
        <p:spPr bwMode="auto">
          <a:xfrm>
            <a:off x="1874459" y="149809"/>
            <a:ext cx="619832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endParaRPr lang="en-GB" sz="2000" b="1" i="1" dirty="0">
              <a:latin typeface="Arial" pitchFamily="34" charset="0"/>
              <a:cs typeface="Arial" pitchFamily="34" charset="0"/>
            </a:endParaRPr>
          </a:p>
          <a:p>
            <a:pPr eaLnBrk="0" fontAlgn="base" hangingPunct="0">
              <a:spcBef>
                <a:spcPct val="0"/>
              </a:spcBef>
              <a:spcAft>
                <a:spcPct val="0"/>
              </a:spcAft>
            </a:pPr>
            <a:r>
              <a:rPr lang="en-GB" sz="3600" b="1" dirty="0">
                <a:solidFill>
                  <a:schemeClr val="tx2">
                    <a:lumMod val="60000"/>
                    <a:lumOff val="40000"/>
                  </a:schemeClr>
                </a:solidFill>
              </a:rPr>
              <a:t>The Three-Legged model</a:t>
            </a:r>
          </a:p>
        </p:txBody>
      </p:sp>
      <p:sp>
        <p:nvSpPr>
          <p:cNvPr id="5" name="Rectangle 5"/>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6"/>
          <p:cNvSpPr>
            <a:spLocks noChangeArrowheads="1"/>
          </p:cNvSpPr>
          <p:nvPr/>
        </p:nvSpPr>
        <p:spPr bwMode="auto">
          <a:xfrm>
            <a:off x="1524001" y="5011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
        <p:nvSpPr>
          <p:cNvPr id="8" name="Oval 7"/>
          <p:cNvSpPr/>
          <p:nvPr/>
        </p:nvSpPr>
        <p:spPr>
          <a:xfrm>
            <a:off x="3696644" y="2066437"/>
            <a:ext cx="2169795"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Service Centre</a:t>
            </a:r>
            <a:endParaRPr lang="en-GB" sz="16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(Transactional)</a:t>
            </a:r>
            <a:endParaRPr lang="en-GB" sz="1600" dirty="0">
              <a:solidFill>
                <a:schemeClr val="bg1"/>
              </a:solidFill>
              <a:latin typeface="Times New Roman"/>
              <a:ea typeface="Times New Roman"/>
            </a:endParaRPr>
          </a:p>
        </p:txBody>
      </p:sp>
      <p:sp>
        <p:nvSpPr>
          <p:cNvPr id="9" name="Oval 8"/>
          <p:cNvSpPr/>
          <p:nvPr/>
        </p:nvSpPr>
        <p:spPr>
          <a:xfrm>
            <a:off x="5698331" y="2143327"/>
            <a:ext cx="2374454" cy="1875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a:t>
            </a:r>
          </a:p>
          <a:p>
            <a:pPr algn="ctr" fontAlgn="base"/>
            <a:r>
              <a:rPr lang="en-GB" sz="2800" dirty="0">
                <a:solidFill>
                  <a:schemeClr val="bg1"/>
                </a:solidFill>
                <a:ea typeface="Times New Roman"/>
                <a:cs typeface="Times New Roman"/>
              </a:rPr>
              <a:t>Centre of Expertise </a:t>
            </a:r>
            <a:r>
              <a:rPr lang="en-GB" sz="1100" dirty="0">
                <a:solidFill>
                  <a:schemeClr val="bg1"/>
                </a:solidFill>
                <a:ea typeface="Times New Roman"/>
                <a:cs typeface="Times New Roman"/>
              </a:rPr>
              <a:t>(</a:t>
            </a:r>
            <a:r>
              <a:rPr lang="en-GB" sz="1400" dirty="0">
                <a:solidFill>
                  <a:schemeClr val="bg1"/>
                </a:solidFill>
                <a:ea typeface="Times New Roman"/>
                <a:cs typeface="Times New Roman"/>
              </a:rPr>
              <a:t>Transformational</a:t>
            </a:r>
            <a:r>
              <a:rPr lang="en-GB" sz="1100" dirty="0">
                <a:solidFill>
                  <a:schemeClr val="bg1"/>
                </a:solidFill>
                <a:ea typeface="Times New Roman"/>
                <a:cs typeface="Times New Roman"/>
              </a:rPr>
              <a:t>)</a:t>
            </a:r>
            <a:endParaRPr lang="en-GB" sz="1600" dirty="0">
              <a:solidFill>
                <a:schemeClr val="bg1"/>
              </a:solidFill>
              <a:latin typeface="Times New Roman"/>
              <a:ea typeface="Times New Roman"/>
            </a:endParaRPr>
          </a:p>
        </p:txBody>
      </p:sp>
      <p:sp>
        <p:nvSpPr>
          <p:cNvPr id="10" name="Oval 9"/>
          <p:cNvSpPr/>
          <p:nvPr/>
        </p:nvSpPr>
        <p:spPr>
          <a:xfrm>
            <a:off x="3937570" y="3785473"/>
            <a:ext cx="3312368" cy="15903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Business Partner</a:t>
            </a:r>
            <a:endParaRPr lang="en-GB" sz="14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(‘Customer’ interface)</a:t>
            </a:r>
            <a:endParaRPr lang="en-GB" sz="2400" dirty="0">
              <a:solidFill>
                <a:schemeClr val="bg1"/>
              </a:solidFill>
              <a:latin typeface="Times New Roman"/>
              <a:ea typeface="Times New Roman"/>
            </a:endParaRPr>
          </a:p>
        </p:txBody>
      </p:sp>
      <p:sp>
        <p:nvSpPr>
          <p:cNvPr id="11" name="TextBox 7"/>
          <p:cNvSpPr txBox="1"/>
          <p:nvPr/>
        </p:nvSpPr>
        <p:spPr>
          <a:xfrm>
            <a:off x="1847528" y="1945460"/>
            <a:ext cx="2232248" cy="2246769"/>
          </a:xfrm>
          <a:prstGeom prst="rect">
            <a:avLst/>
          </a:prstGeom>
          <a:noFill/>
        </p:spPr>
        <p:txBody>
          <a:bodyPr wrap="square" rtlCol="0">
            <a:spAutoFit/>
          </a:bodyPr>
          <a:lstStyle/>
          <a:p>
            <a:pPr fontAlgn="base"/>
            <a:r>
              <a:rPr lang="en-GB" sz="1400" dirty="0">
                <a:latin typeface="Tahoma"/>
                <a:ea typeface="Times New Roman"/>
                <a:cs typeface="Arial"/>
              </a:rPr>
              <a:t>Transaction-based services “deal with all the processes and activities related to meeting the administrative requirements of employees” such as employee benefits/compensation and staffing activities. </a:t>
            </a:r>
            <a:endParaRPr lang="en-GB" sz="1400" dirty="0">
              <a:latin typeface="Times New Roman"/>
              <a:ea typeface="Times New Roman"/>
            </a:endParaRPr>
          </a:p>
        </p:txBody>
      </p:sp>
      <p:sp>
        <p:nvSpPr>
          <p:cNvPr id="12" name="TextBox 10"/>
          <p:cNvSpPr txBox="1"/>
          <p:nvPr/>
        </p:nvSpPr>
        <p:spPr>
          <a:xfrm>
            <a:off x="3642668" y="5364935"/>
            <a:ext cx="6485780" cy="1057275"/>
          </a:xfrm>
          <a:prstGeom prst="rect">
            <a:avLst/>
          </a:prstGeom>
          <a:noFill/>
        </p:spPr>
        <p:txBody>
          <a:bodyPr wrap="square" rtlCol="0">
            <a:noAutofit/>
          </a:bodyPr>
          <a:lstStyle/>
          <a:p>
            <a:pPr fontAlgn="base"/>
            <a:r>
              <a:rPr lang="en-GB" sz="1400" dirty="0">
                <a:latin typeface="Tahoma"/>
                <a:ea typeface="Times New Roman"/>
                <a:cs typeface="Arial"/>
              </a:rPr>
              <a:t>In addition, organisations need HR business partners who are attached to the line organisation as the “customer interface” of HR. These business partners should align HR practices with business goals, integrate diverse HR initiatives into a common business focus, diagnose “organisational capability” and set “organisational priorities for competitiveness” </a:t>
            </a:r>
            <a:endParaRPr lang="en-GB" sz="1400" dirty="0">
              <a:latin typeface="Times New Roman"/>
              <a:ea typeface="Times New Roman"/>
            </a:endParaRPr>
          </a:p>
        </p:txBody>
      </p:sp>
      <p:sp>
        <p:nvSpPr>
          <p:cNvPr id="13" name="TextBox 8"/>
          <p:cNvSpPr txBox="1"/>
          <p:nvPr/>
        </p:nvSpPr>
        <p:spPr>
          <a:xfrm>
            <a:off x="4962198" y="1411806"/>
            <a:ext cx="5166250" cy="731520"/>
          </a:xfrm>
          <a:prstGeom prst="rect">
            <a:avLst/>
          </a:prstGeom>
          <a:noFill/>
        </p:spPr>
        <p:txBody>
          <a:bodyPr wrap="square" rtlCol="0">
            <a:noAutofit/>
          </a:bodyPr>
          <a:lstStyle/>
          <a:p>
            <a:pPr algn="r" fontAlgn="base"/>
            <a:r>
              <a:rPr lang="en-GB" sz="1400" dirty="0">
                <a:latin typeface="Tahoma"/>
                <a:ea typeface="Times New Roman"/>
                <a:cs typeface="Arial"/>
              </a:rPr>
              <a:t>Transformation-based services deal with non-routine and non-administrative HR activities that are intended to “implement strategy, create a new culture or accomplish business goals”</a:t>
            </a:r>
            <a:endParaRPr lang="en-GB" sz="1400" dirty="0">
              <a:latin typeface="Times New Roman"/>
              <a:ea typeface="Times New Roman"/>
            </a:endParaRPr>
          </a:p>
        </p:txBody>
      </p:sp>
      <p:sp>
        <p:nvSpPr>
          <p:cNvPr id="14" name="TextBox 9"/>
          <p:cNvSpPr txBox="1"/>
          <p:nvPr/>
        </p:nvSpPr>
        <p:spPr>
          <a:xfrm>
            <a:off x="7545323" y="2087501"/>
            <a:ext cx="2511116" cy="1169551"/>
          </a:xfrm>
          <a:prstGeom prst="rect">
            <a:avLst/>
          </a:prstGeom>
          <a:noFill/>
        </p:spPr>
        <p:txBody>
          <a:bodyPr wrap="square" rtlCol="0">
            <a:spAutoFit/>
          </a:bodyPr>
          <a:lstStyle/>
          <a:p>
            <a:pPr algn="r" fontAlgn="base"/>
            <a:r>
              <a:rPr lang="en-GB" sz="1400" dirty="0">
                <a:latin typeface="Tahoma"/>
                <a:ea typeface="Times New Roman"/>
                <a:cs typeface="Arial"/>
              </a:rPr>
              <a:t>These activities should be organised as centres of excellence or centres of expertise that employ technical experts. </a:t>
            </a:r>
            <a:endParaRPr lang="en-GB" sz="1400" dirty="0">
              <a:latin typeface="Times New Roman"/>
              <a:ea typeface="Times New Roman"/>
            </a:endParaRPr>
          </a:p>
        </p:txBody>
      </p:sp>
      <p:sp>
        <p:nvSpPr>
          <p:cNvPr id="15" name="Rectangle 14"/>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7" name="Rectangle 22"/>
          <p:cNvSpPr>
            <a:spLocks noChangeArrowheads="1"/>
          </p:cNvSpPr>
          <p:nvPr/>
        </p:nvSpPr>
        <p:spPr bwMode="auto">
          <a:xfrm>
            <a:off x="1524001" y="9583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Tree>
    <p:custDataLst>
      <p:tags r:id="rId1"/>
    </p:custDataLst>
    <p:extLst>
      <p:ext uri="{BB962C8B-B14F-4D97-AF65-F5344CB8AC3E}">
        <p14:creationId xmlns:p14="http://schemas.microsoft.com/office/powerpoint/2010/main" val="2787926113"/>
      </p:ext>
    </p:extLst>
  </p:cSld>
  <p:clrMapOvr>
    <a:masterClrMapping/>
  </p:clrMapOvr>
  <mc:AlternateContent xmlns:mc="http://schemas.openxmlformats.org/markup-compatibility/2006" xmlns:p14="http://schemas.microsoft.com/office/powerpoint/2010/main">
    <mc:Choice Requires="p14">
      <p:transition spd="slow" p14:dur="2000" advTm="168414"/>
    </mc:Choice>
    <mc:Fallback xmlns="">
      <p:transition spd="slow" advTm="16841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2855641" y="2066437"/>
            <a:ext cx="3010798"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1. Know the business</a:t>
            </a:r>
            <a:endParaRPr lang="en-GB" sz="1600" dirty="0">
              <a:solidFill>
                <a:schemeClr val="bg1"/>
              </a:solidFill>
              <a:latin typeface="Times New Roman"/>
              <a:ea typeface="Times New Roman"/>
            </a:endParaRPr>
          </a:p>
        </p:txBody>
      </p:sp>
      <p:sp>
        <p:nvSpPr>
          <p:cNvPr id="3" name="Oval 2"/>
          <p:cNvSpPr/>
          <p:nvPr/>
        </p:nvSpPr>
        <p:spPr>
          <a:xfrm>
            <a:off x="5519936" y="476673"/>
            <a:ext cx="3478582" cy="21668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2. Become expert in HR’s toolkit</a:t>
            </a:r>
            <a:endParaRPr lang="en-GB" sz="1600" dirty="0">
              <a:solidFill>
                <a:schemeClr val="bg1"/>
              </a:solidFill>
              <a:latin typeface="Times New Roman"/>
              <a:ea typeface="Times New Roman"/>
            </a:endParaRPr>
          </a:p>
        </p:txBody>
      </p:sp>
      <p:sp>
        <p:nvSpPr>
          <p:cNvPr id="4" name="Oval 3"/>
          <p:cNvSpPr/>
          <p:nvPr/>
        </p:nvSpPr>
        <p:spPr>
          <a:xfrm>
            <a:off x="5866440" y="3429000"/>
            <a:ext cx="4262009" cy="2448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3. Use these to change the organisation’s capabilities</a:t>
            </a:r>
            <a:endParaRPr lang="en-GB" sz="1600" dirty="0">
              <a:solidFill>
                <a:schemeClr val="bg1"/>
              </a:solidFill>
              <a:latin typeface="Times New Roman"/>
              <a:ea typeface="Times New Roman"/>
            </a:endParaRPr>
          </a:p>
        </p:txBody>
      </p:sp>
      <p:sp>
        <p:nvSpPr>
          <p:cNvPr id="5" name="Curved Down Arrow 4"/>
          <p:cNvSpPr/>
          <p:nvPr/>
        </p:nvSpPr>
        <p:spPr>
          <a:xfrm rot="3406466">
            <a:off x="8011097" y="2120322"/>
            <a:ext cx="2655007" cy="1365168"/>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solidFill>
                <a:schemeClr val="tx1"/>
              </a:solidFill>
            </a:endParaRPr>
          </a:p>
        </p:txBody>
      </p:sp>
      <p:sp>
        <p:nvSpPr>
          <p:cNvPr id="6" name="Curved Down Arrow 5"/>
          <p:cNvSpPr/>
          <p:nvPr/>
        </p:nvSpPr>
        <p:spPr>
          <a:xfrm rot="19858783">
            <a:off x="3967367" y="656596"/>
            <a:ext cx="2433313" cy="1008112"/>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521301" y="575877"/>
            <a:ext cx="4176464" cy="646331"/>
          </a:xfrm>
          <a:prstGeom prst="rect">
            <a:avLst/>
          </a:prstGeom>
        </p:spPr>
        <p:txBody>
          <a:bodyPr wrap="square">
            <a:spAutoFit/>
          </a:bodyPr>
          <a:lstStyle/>
          <a:p>
            <a:r>
              <a:rPr lang="en-GB" sz="3600" b="1" dirty="0">
                <a:solidFill>
                  <a:schemeClr val="accent1"/>
                </a:solidFill>
              </a:rPr>
              <a:t>HR as Architect</a:t>
            </a:r>
            <a:endParaRPr lang="en-GB" sz="3600" dirty="0">
              <a:solidFill>
                <a:schemeClr val="accent1"/>
              </a:solidFill>
            </a:endParaRPr>
          </a:p>
        </p:txBody>
      </p:sp>
      <p:sp>
        <p:nvSpPr>
          <p:cNvPr id="9" name="TextBox 8">
            <a:extLst>
              <a:ext uri="{FF2B5EF4-FFF2-40B4-BE49-F238E27FC236}">
                <a16:creationId xmlns:a16="http://schemas.microsoft.com/office/drawing/2014/main" id="{E2C1660D-1FBB-4F6C-85EA-4CA481F9F4CC}"/>
              </a:ext>
            </a:extLst>
          </p:cNvPr>
          <p:cNvSpPr txBox="1"/>
          <p:nvPr/>
        </p:nvSpPr>
        <p:spPr>
          <a:xfrm>
            <a:off x="231570" y="4017295"/>
            <a:ext cx="4364494" cy="2677656"/>
          </a:xfrm>
          <a:prstGeom prst="rect">
            <a:avLst/>
          </a:prstGeom>
          <a:noFill/>
        </p:spPr>
        <p:txBody>
          <a:bodyPr wrap="square">
            <a:spAutoFit/>
          </a:bodyPr>
          <a:lstStyle/>
          <a:p>
            <a:r>
              <a:rPr lang="en-US" sz="2400" dirty="0"/>
              <a:t>“Developments in IT have made employee and manager </a:t>
            </a:r>
            <a:r>
              <a:rPr lang="en-US" sz="2400" dirty="0" err="1"/>
              <a:t>selfservice</a:t>
            </a:r>
            <a:r>
              <a:rPr lang="en-US" sz="2400" dirty="0"/>
              <a:t> a reality, making HR largely redundant in basic ‘personnel’ processes” </a:t>
            </a:r>
          </a:p>
          <a:p>
            <a:r>
              <a:rPr lang="en-US" sz="2400" dirty="0"/>
              <a:t>Fry &amp; Fishman, CIPD Thought pieces. P.28</a:t>
            </a:r>
            <a:endParaRPr lang="en-GB" sz="2400" dirty="0"/>
          </a:p>
        </p:txBody>
      </p:sp>
      <p:sp>
        <p:nvSpPr>
          <p:cNvPr id="11" name="TextBox 10">
            <a:extLst>
              <a:ext uri="{FF2B5EF4-FFF2-40B4-BE49-F238E27FC236}">
                <a16:creationId xmlns:a16="http://schemas.microsoft.com/office/drawing/2014/main" id="{DA817B6A-AE4D-463F-9776-00FC914E6F39}"/>
              </a:ext>
            </a:extLst>
          </p:cNvPr>
          <p:cNvSpPr txBox="1"/>
          <p:nvPr/>
        </p:nvSpPr>
        <p:spPr>
          <a:xfrm>
            <a:off x="9220731" y="129657"/>
            <a:ext cx="2888748" cy="1815882"/>
          </a:xfrm>
          <a:prstGeom prst="rect">
            <a:avLst/>
          </a:prstGeom>
          <a:noFill/>
        </p:spPr>
        <p:txBody>
          <a:bodyPr wrap="square">
            <a:spAutoFit/>
          </a:bodyPr>
          <a:lstStyle/>
          <a:p>
            <a:pPr algn="ctr"/>
            <a:r>
              <a:rPr lang="en-US" sz="2800" dirty="0"/>
              <a:t>“By continually making itself redundant and reinventing itself”</a:t>
            </a:r>
            <a:endParaRPr lang="en-GB" sz="2800" dirty="0"/>
          </a:p>
        </p:txBody>
      </p:sp>
    </p:spTree>
    <p:extLst>
      <p:ext uri="{BB962C8B-B14F-4D97-AF65-F5344CB8AC3E}">
        <p14:creationId xmlns:p14="http://schemas.microsoft.com/office/powerpoint/2010/main" val="512004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8CFD4AD4-1E5F-4BE0-9CF8-7D3CBE9BB3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70" t="-235"/>
          <a:stretch/>
        </p:blipFill>
        <p:spPr bwMode="auto">
          <a:xfrm>
            <a:off x="299687" y="174071"/>
            <a:ext cx="5917999" cy="45663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410B2A96-BFDE-4A10-BC03-2BF985B4BE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0932" y="358737"/>
            <a:ext cx="5601381" cy="42054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024AE32-C52B-4258-BF81-A412C2529410}"/>
              </a:ext>
            </a:extLst>
          </p:cNvPr>
          <p:cNvSpPr txBox="1"/>
          <p:nvPr/>
        </p:nvSpPr>
        <p:spPr>
          <a:xfrm>
            <a:off x="2322095" y="174071"/>
            <a:ext cx="2093494" cy="369332"/>
          </a:xfrm>
          <a:prstGeom prst="rect">
            <a:avLst/>
          </a:prstGeom>
          <a:solidFill>
            <a:schemeClr val="accent1">
              <a:lumMod val="60000"/>
              <a:lumOff val="40000"/>
            </a:schemeClr>
          </a:solidFill>
        </p:spPr>
        <p:txBody>
          <a:bodyPr wrap="square" rtlCol="0">
            <a:spAutoFit/>
          </a:bodyPr>
          <a:lstStyle/>
          <a:p>
            <a:r>
              <a:rPr lang="en-US" dirty="0"/>
              <a:t>Ideas from 2003</a:t>
            </a:r>
            <a:endParaRPr lang="en-GB" dirty="0"/>
          </a:p>
        </p:txBody>
      </p:sp>
      <p:sp>
        <p:nvSpPr>
          <p:cNvPr id="5" name="TextBox 4">
            <a:extLst>
              <a:ext uri="{FF2B5EF4-FFF2-40B4-BE49-F238E27FC236}">
                <a16:creationId xmlns:a16="http://schemas.microsoft.com/office/drawing/2014/main" id="{AA3F804F-69D1-4979-8C55-84F2497D49E3}"/>
              </a:ext>
            </a:extLst>
          </p:cNvPr>
          <p:cNvSpPr txBox="1"/>
          <p:nvPr/>
        </p:nvSpPr>
        <p:spPr>
          <a:xfrm>
            <a:off x="8240094" y="174071"/>
            <a:ext cx="2093494" cy="369332"/>
          </a:xfrm>
          <a:prstGeom prst="rect">
            <a:avLst/>
          </a:prstGeom>
          <a:solidFill>
            <a:schemeClr val="accent1">
              <a:lumMod val="60000"/>
              <a:lumOff val="40000"/>
            </a:schemeClr>
          </a:solidFill>
        </p:spPr>
        <p:txBody>
          <a:bodyPr wrap="square" rtlCol="0">
            <a:spAutoFit/>
          </a:bodyPr>
          <a:lstStyle/>
          <a:p>
            <a:r>
              <a:rPr lang="en-US" dirty="0"/>
              <a:t>Ideas from 2013</a:t>
            </a:r>
            <a:endParaRPr lang="en-GB" dirty="0"/>
          </a:p>
        </p:txBody>
      </p:sp>
      <p:sp>
        <p:nvSpPr>
          <p:cNvPr id="6" name="TextBox 5">
            <a:extLst>
              <a:ext uri="{FF2B5EF4-FFF2-40B4-BE49-F238E27FC236}">
                <a16:creationId xmlns:a16="http://schemas.microsoft.com/office/drawing/2014/main" id="{A5FC1E2C-85DB-4D15-9A09-CA236402F7CC}"/>
              </a:ext>
            </a:extLst>
          </p:cNvPr>
          <p:cNvSpPr txBox="1"/>
          <p:nvPr/>
        </p:nvSpPr>
        <p:spPr>
          <a:xfrm>
            <a:off x="264144" y="5609712"/>
            <a:ext cx="2093494" cy="369332"/>
          </a:xfrm>
          <a:prstGeom prst="rect">
            <a:avLst/>
          </a:prstGeom>
          <a:solidFill>
            <a:schemeClr val="accent1">
              <a:lumMod val="60000"/>
              <a:lumOff val="40000"/>
            </a:schemeClr>
          </a:solidFill>
        </p:spPr>
        <p:txBody>
          <a:bodyPr wrap="square" rtlCol="0">
            <a:spAutoFit/>
          </a:bodyPr>
          <a:lstStyle/>
          <a:p>
            <a:r>
              <a:rPr lang="en-US" dirty="0"/>
              <a:t>Ideas from 2020</a:t>
            </a:r>
            <a:endParaRPr lang="en-GB" dirty="0"/>
          </a:p>
        </p:txBody>
      </p:sp>
      <p:pic>
        <p:nvPicPr>
          <p:cNvPr id="1030" name="Picture 6">
            <a:extLst>
              <a:ext uri="{FF2B5EF4-FFF2-40B4-BE49-F238E27FC236}">
                <a16:creationId xmlns:a16="http://schemas.microsoft.com/office/drawing/2014/main" id="{C90D596B-9DEE-473C-8855-E46DEE8C97F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317" r="833" b="12286"/>
          <a:stretch/>
        </p:blipFill>
        <p:spPr bwMode="auto">
          <a:xfrm>
            <a:off x="2322095" y="4740442"/>
            <a:ext cx="7339263" cy="179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7805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24000" y="116633"/>
            <a:ext cx="4139952" cy="1323439"/>
          </a:xfrm>
          <a:prstGeom prst="rect">
            <a:avLst/>
          </a:prstGeom>
          <a:noFill/>
        </p:spPr>
        <p:txBody>
          <a:bodyPr wrap="square" rtlCol="0">
            <a:spAutoFit/>
          </a:bodyPr>
          <a:lstStyle/>
          <a:p>
            <a:pPr algn="ctr"/>
            <a:r>
              <a:rPr lang="en-GB" sz="4000" b="1" dirty="0">
                <a:solidFill>
                  <a:schemeClr val="bg1"/>
                </a:solidFill>
              </a:rPr>
              <a:t>What is people management for?</a:t>
            </a:r>
          </a:p>
        </p:txBody>
      </p:sp>
      <p:sp>
        <p:nvSpPr>
          <p:cNvPr id="9" name="Rectangle 2"/>
          <p:cNvSpPr txBox="1">
            <a:spLocks noChangeArrowheads="1"/>
          </p:cNvSpPr>
          <p:nvPr/>
        </p:nvSpPr>
        <p:spPr>
          <a:xfrm>
            <a:off x="0" y="0"/>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How is the role of HR changing today?</a:t>
            </a:r>
          </a:p>
        </p:txBody>
      </p:sp>
      <p:pic>
        <p:nvPicPr>
          <p:cNvPr id="7" name="Picture 6"/>
          <p:cNvPicPr>
            <a:picLocks noChangeAspect="1"/>
          </p:cNvPicPr>
          <p:nvPr/>
        </p:nvPicPr>
        <p:blipFill rotWithShape="1">
          <a:blip r:embed="rId2"/>
          <a:srcRect l="13775" t="10801" r="28738" b="16400"/>
          <a:stretch/>
        </p:blipFill>
        <p:spPr>
          <a:xfrm>
            <a:off x="4105051" y="1114608"/>
            <a:ext cx="5256584" cy="3744416"/>
          </a:xfrm>
          <a:prstGeom prst="rect">
            <a:avLst/>
          </a:prstGeom>
          <a:ln>
            <a:solidFill>
              <a:schemeClr val="tx1"/>
            </a:solidFill>
          </a:ln>
        </p:spPr>
      </p:pic>
      <p:pic>
        <p:nvPicPr>
          <p:cNvPr id="5" name="Picture 4"/>
          <p:cNvPicPr>
            <a:picLocks noChangeAspect="1"/>
          </p:cNvPicPr>
          <p:nvPr/>
        </p:nvPicPr>
        <p:blipFill rotWithShape="1">
          <a:blip r:embed="rId3"/>
          <a:srcRect l="18500" t="10800" r="39763" b="5201"/>
          <a:stretch/>
        </p:blipFill>
        <p:spPr>
          <a:xfrm>
            <a:off x="8328248" y="2639917"/>
            <a:ext cx="3634928" cy="4115013"/>
          </a:xfrm>
          <a:prstGeom prst="rect">
            <a:avLst/>
          </a:prstGeom>
          <a:ln>
            <a:solidFill>
              <a:schemeClr val="tx2"/>
            </a:solidFill>
          </a:ln>
        </p:spPr>
      </p:pic>
      <p:pic>
        <p:nvPicPr>
          <p:cNvPr id="8" name="Picture 7"/>
          <p:cNvPicPr>
            <a:picLocks noChangeAspect="1"/>
          </p:cNvPicPr>
          <p:nvPr/>
        </p:nvPicPr>
        <p:blipFill rotWithShape="1">
          <a:blip r:embed="rId4"/>
          <a:srcRect l="-399" t="10800" r="19288" b="3801"/>
          <a:stretch/>
        </p:blipFill>
        <p:spPr>
          <a:xfrm>
            <a:off x="1980816" y="3564382"/>
            <a:ext cx="5278041" cy="3125830"/>
          </a:xfrm>
          <a:prstGeom prst="rect">
            <a:avLst/>
          </a:prstGeom>
          <a:ln>
            <a:solidFill>
              <a:schemeClr val="tx1"/>
            </a:solidFill>
          </a:ln>
        </p:spPr>
      </p:pic>
      <p:pic>
        <p:nvPicPr>
          <p:cNvPr id="6" name="Picture 5"/>
          <p:cNvPicPr>
            <a:picLocks noChangeAspect="1"/>
          </p:cNvPicPr>
          <p:nvPr/>
        </p:nvPicPr>
        <p:blipFill rotWithShape="1">
          <a:blip r:embed="rId5"/>
          <a:srcRect l="24800" t="10800" r="42125" b="3801"/>
          <a:stretch/>
        </p:blipFill>
        <p:spPr>
          <a:xfrm>
            <a:off x="119336" y="1148862"/>
            <a:ext cx="3024336" cy="4392488"/>
          </a:xfrm>
          <a:prstGeom prst="rect">
            <a:avLst/>
          </a:prstGeom>
          <a:ln>
            <a:solidFill>
              <a:schemeClr val="tx1"/>
            </a:solidFill>
          </a:ln>
        </p:spPr>
      </p:pic>
    </p:spTree>
    <p:extLst>
      <p:ext uri="{BB962C8B-B14F-4D97-AF65-F5344CB8AC3E}">
        <p14:creationId xmlns:p14="http://schemas.microsoft.com/office/powerpoint/2010/main" val="1468486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Rectangle 2"/>
          <p:cNvSpPr txBox="1">
            <a:spLocks noChangeArrowheads="1"/>
          </p:cNvSpPr>
          <p:nvPr/>
        </p:nvSpPr>
        <p:spPr>
          <a:xfrm>
            <a:off x="0" y="0"/>
            <a:ext cx="12192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a:solidFill>
                  <a:schemeClr val="bg1"/>
                </a:solidFill>
              </a:rPr>
              <a:t>Role of Contemporary HR professionals?</a:t>
            </a:r>
            <a:endParaRPr lang="en-GB" sz="3600" dirty="0">
              <a:solidFill>
                <a:schemeClr val="bg1"/>
              </a:solidFill>
            </a:endParaRPr>
          </a:p>
        </p:txBody>
      </p:sp>
      <p:pic>
        <p:nvPicPr>
          <p:cNvPr id="3074" name="Picture 2" descr="Image result for personnel manager"/>
          <p:cNvPicPr>
            <a:picLocks noChangeAspect="1" noChangeArrowheads="1"/>
          </p:cNvPicPr>
          <p:nvPr/>
        </p:nvPicPr>
        <p:blipFill rotWithShape="1">
          <a:blip r:embed="rId2">
            <a:extLst>
              <a:ext uri="{28A0092B-C50C-407E-A947-70E740481C1C}">
                <a14:useLocalDpi xmlns:a14="http://schemas.microsoft.com/office/drawing/2010/main" val="0"/>
              </a:ext>
            </a:extLst>
          </a:blip>
          <a:srcRect l="5599" t="3938" r="3683" b="9204"/>
          <a:stretch/>
        </p:blipFill>
        <p:spPr bwMode="auto">
          <a:xfrm>
            <a:off x="1918097" y="2694930"/>
            <a:ext cx="3888432" cy="38884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Image result for welfare officer badge"/>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t="34828" r="-817" b="34010"/>
          <a:stretch/>
        </p:blipFill>
        <p:spPr bwMode="auto">
          <a:xfrm>
            <a:off x="1703512" y="1710827"/>
            <a:ext cx="3754760" cy="116057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5216D8F1-9DFA-4C79-B214-8544E92CEA2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1866" b="5041"/>
          <a:stretch/>
        </p:blipFill>
        <p:spPr bwMode="auto">
          <a:xfrm>
            <a:off x="6312024" y="5085185"/>
            <a:ext cx="4192374" cy="16280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ADAFA2B9-131E-4A68-B5E3-794AD0ADD9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6530" y="1692277"/>
            <a:ext cx="4666655" cy="313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063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0" y="0"/>
            <a:ext cx="12192000" cy="1484784"/>
          </a:xfrm>
          <a:solidFill>
            <a:schemeClr val="tx2"/>
          </a:solidFill>
        </p:spPr>
        <p:txBody>
          <a:bodyPr>
            <a:normAutofit/>
          </a:bodyPr>
          <a:lstStyle/>
          <a:p>
            <a:r>
              <a:rPr lang="en-GB" sz="3600" dirty="0">
                <a:solidFill>
                  <a:schemeClr val="bg1"/>
                </a:solidFill>
              </a:rPr>
              <a:t>Role of Contemporary HR professionals?</a:t>
            </a:r>
          </a:p>
        </p:txBody>
      </p:sp>
      <p:sp>
        <p:nvSpPr>
          <p:cNvPr id="53251" name="Rectangle 3"/>
          <p:cNvSpPr>
            <a:spLocks noGrp="1" noChangeArrowheads="1"/>
          </p:cNvSpPr>
          <p:nvPr>
            <p:ph type="body" idx="1"/>
          </p:nvPr>
        </p:nvSpPr>
        <p:spPr>
          <a:xfrm>
            <a:off x="609600" y="2420888"/>
            <a:ext cx="10972800" cy="3705276"/>
          </a:xfrm>
        </p:spPr>
        <p:txBody>
          <a:bodyPr>
            <a:normAutofit/>
          </a:bodyPr>
          <a:lstStyle/>
          <a:p>
            <a:pPr>
              <a:buFont typeface="Wingdings" pitchFamily="2" charset="2"/>
              <a:buNone/>
            </a:pPr>
            <a:r>
              <a:rPr lang="en-GB" dirty="0"/>
              <a:t>“HR is changing; there’s been a shift from a primary focus of supporting line managers to manage their people well…                  </a:t>
            </a:r>
          </a:p>
          <a:p>
            <a:pPr>
              <a:buFont typeface="Wingdings" pitchFamily="2" charset="2"/>
              <a:buNone/>
            </a:pPr>
            <a:endParaRPr lang="en-GB" dirty="0"/>
          </a:p>
          <a:p>
            <a:pPr>
              <a:buFont typeface="Wingdings" pitchFamily="2" charset="2"/>
              <a:buNone/>
            </a:pPr>
            <a:r>
              <a:rPr lang="en-GB" dirty="0"/>
              <a:t>  …to one of delivering sustainable organisation capability and performance.”</a:t>
            </a:r>
          </a:p>
          <a:p>
            <a:pPr algn="r">
              <a:buFont typeface="Wingdings" pitchFamily="2" charset="2"/>
              <a:buNone/>
            </a:pPr>
            <a:r>
              <a:rPr lang="en-GB" dirty="0"/>
              <a:t>ww.cipd.co.uk</a:t>
            </a:r>
          </a:p>
          <a:p>
            <a:pPr>
              <a:buFont typeface="Wingdings" pitchFamily="2" charset="2"/>
              <a:buNone/>
            </a:pPr>
            <a:endParaRPr lang="en-GB" dirty="0"/>
          </a:p>
        </p:txBody>
      </p:sp>
    </p:spTree>
    <p:extLst>
      <p:ext uri="{BB962C8B-B14F-4D97-AF65-F5344CB8AC3E}">
        <p14:creationId xmlns:p14="http://schemas.microsoft.com/office/powerpoint/2010/main" val="2380075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911424" y="620688"/>
            <a:ext cx="10297144" cy="4464496"/>
          </a:xfrm>
          <a:prstGeom prst="wedgeRoundRectCallout">
            <a:avLst>
              <a:gd name="adj1" fmla="val 38333"/>
              <a:gd name="adj2" fmla="val 582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“It is no longer sufficient in many organizations for the role of HR to merely be polite, police, or merely desiring to become a member of the management committee of organization. </a:t>
            </a:r>
          </a:p>
          <a:p>
            <a:endParaRPr lang="en-GB" sz="2400" dirty="0"/>
          </a:p>
          <a:p>
            <a:r>
              <a:rPr lang="en-GB" sz="2400" dirty="0"/>
              <a:t>The objective of HR professionals is to ensure that HR adds value to strategic planning and business results of organizations. </a:t>
            </a:r>
          </a:p>
          <a:p>
            <a:endParaRPr lang="en-GB" sz="2400" dirty="0"/>
          </a:p>
          <a:p>
            <a:r>
              <a:rPr lang="en-GB" sz="2400" dirty="0"/>
              <a:t>By fulfilling these roles, HR professionals become valued contributors at the strategic decision-making and strategy</a:t>
            </a:r>
          </a:p>
          <a:p>
            <a:r>
              <a:rPr lang="en-GB" sz="2400" dirty="0"/>
              <a:t>execution meetings within organizations.”</a:t>
            </a:r>
          </a:p>
        </p:txBody>
      </p:sp>
      <p:sp>
        <p:nvSpPr>
          <p:cNvPr id="3" name="Rectangle 2"/>
          <p:cNvSpPr/>
          <p:nvPr/>
        </p:nvSpPr>
        <p:spPr>
          <a:xfrm>
            <a:off x="2495600" y="5661248"/>
            <a:ext cx="8928992" cy="646331"/>
          </a:xfrm>
          <a:prstGeom prst="rect">
            <a:avLst/>
          </a:prstGeom>
        </p:spPr>
        <p:txBody>
          <a:bodyPr wrap="square">
            <a:spAutoFit/>
          </a:bodyPr>
          <a:lstStyle/>
          <a:p>
            <a:r>
              <a:rPr lang="en-GB" dirty="0"/>
              <a:t>Ulrich D, &amp; Beatty, D. (2001) FROM PARTNERS TO PLAYERS: EXTENDING THE HR PLAYING FIELD Human Resource Management, Winter 2001, Vol. 40, No. 4, Pp. 293–307</a:t>
            </a:r>
          </a:p>
        </p:txBody>
      </p:sp>
    </p:spTree>
    <p:extLst>
      <p:ext uri="{BB962C8B-B14F-4D97-AF65-F5344CB8AC3E}">
        <p14:creationId xmlns:p14="http://schemas.microsoft.com/office/powerpoint/2010/main" val="3384267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0" y="0"/>
            <a:ext cx="12192000" cy="1484784"/>
          </a:xfrm>
          <a:solidFill>
            <a:schemeClr val="tx2"/>
          </a:solidFill>
        </p:spPr>
        <p:txBody>
          <a:bodyPr>
            <a:normAutofit/>
          </a:bodyPr>
          <a:lstStyle/>
          <a:p>
            <a:r>
              <a:rPr lang="en-GB" sz="4000" dirty="0">
                <a:solidFill>
                  <a:schemeClr val="bg1"/>
                </a:solidFill>
              </a:rPr>
              <a:t>Big Themes and Questions to consider</a:t>
            </a:r>
          </a:p>
        </p:txBody>
      </p:sp>
      <p:sp>
        <p:nvSpPr>
          <p:cNvPr id="3" name="Content Placeholder 2">
            <a:extLst>
              <a:ext uri="{FF2B5EF4-FFF2-40B4-BE49-F238E27FC236}">
                <a16:creationId xmlns:a16="http://schemas.microsoft.com/office/drawing/2014/main" id="{E66A0A65-3055-4A60-B88C-81A88761E19C}"/>
              </a:ext>
            </a:extLst>
          </p:cNvPr>
          <p:cNvSpPr>
            <a:spLocks noGrp="1"/>
          </p:cNvSpPr>
          <p:nvPr>
            <p:ph idx="1"/>
          </p:nvPr>
        </p:nvSpPr>
        <p:spPr>
          <a:xfrm>
            <a:off x="695400" y="1700808"/>
            <a:ext cx="10657184" cy="2980928"/>
          </a:xfrm>
        </p:spPr>
        <p:txBody>
          <a:bodyPr>
            <a:normAutofit/>
          </a:bodyPr>
          <a:lstStyle/>
          <a:p>
            <a:r>
              <a:rPr lang="en-US" dirty="0"/>
              <a:t>How are </a:t>
            </a:r>
            <a:r>
              <a:rPr lang="en-US" dirty="0" err="1"/>
              <a:t>organisations</a:t>
            </a:r>
            <a:r>
              <a:rPr lang="en-US" dirty="0"/>
              <a:t> adapting and emerging to cope with the 4</a:t>
            </a:r>
            <a:r>
              <a:rPr lang="en-US" baseline="30000" dirty="0"/>
              <a:t>th</a:t>
            </a:r>
            <a:r>
              <a:rPr lang="en-US" dirty="0"/>
              <a:t> IR?</a:t>
            </a:r>
          </a:p>
          <a:p>
            <a:r>
              <a:rPr lang="en-US" dirty="0"/>
              <a:t>What kinds of work are/will people be needed to do and how will they be managed? </a:t>
            </a:r>
          </a:p>
          <a:p>
            <a:r>
              <a:rPr lang="en-US" dirty="0"/>
              <a:t>What is the role, impact and limitations of technology?</a:t>
            </a:r>
          </a:p>
          <a:p>
            <a:pPr marL="0" indent="0">
              <a:buNone/>
            </a:pPr>
            <a:endParaRPr lang="en-GB" dirty="0"/>
          </a:p>
        </p:txBody>
      </p:sp>
      <p:sp>
        <p:nvSpPr>
          <p:cNvPr id="2" name="TextBox 1">
            <a:extLst>
              <a:ext uri="{FF2B5EF4-FFF2-40B4-BE49-F238E27FC236}">
                <a16:creationId xmlns:a16="http://schemas.microsoft.com/office/drawing/2014/main" id="{B104E8AC-93D5-4DA9-B6ED-C28D63E75498}"/>
              </a:ext>
            </a:extLst>
          </p:cNvPr>
          <p:cNvSpPr txBox="1"/>
          <p:nvPr/>
        </p:nvSpPr>
        <p:spPr>
          <a:xfrm>
            <a:off x="0" y="5281082"/>
            <a:ext cx="12192000" cy="1569660"/>
          </a:xfrm>
          <a:prstGeom prst="rect">
            <a:avLst/>
          </a:prstGeom>
          <a:solidFill>
            <a:schemeClr val="accent1">
              <a:lumMod val="75000"/>
            </a:schemeClr>
          </a:solidFill>
        </p:spPr>
        <p:txBody>
          <a:bodyPr wrap="square" rtlCol="0">
            <a:spAutoFit/>
          </a:bodyPr>
          <a:lstStyle/>
          <a:p>
            <a:pPr lvl="1"/>
            <a:r>
              <a:rPr lang="en-GB" sz="2400" dirty="0">
                <a:solidFill>
                  <a:schemeClr val="bg1"/>
                </a:solidFill>
              </a:rPr>
              <a:t>Does it depend on:</a:t>
            </a:r>
          </a:p>
          <a:p>
            <a:pPr marL="742950" lvl="1" indent="-285750">
              <a:buFont typeface="Arial" panose="020B0604020202020204" pitchFamily="34" charset="0"/>
              <a:buChar char="•"/>
            </a:pPr>
            <a:r>
              <a:rPr lang="en-GB" sz="2400" dirty="0">
                <a:solidFill>
                  <a:schemeClr val="bg1"/>
                </a:solidFill>
              </a:rPr>
              <a:t>Organisational context/ industry/ sector/skilled work/ knowledge economy</a:t>
            </a:r>
          </a:p>
          <a:p>
            <a:pPr marL="742950" lvl="1" indent="-285750">
              <a:buFont typeface="Arial" panose="020B0604020202020204" pitchFamily="34" charset="0"/>
              <a:buChar char="•"/>
            </a:pPr>
            <a:r>
              <a:rPr lang="en-GB" sz="2400" dirty="0">
                <a:solidFill>
                  <a:schemeClr val="bg1"/>
                </a:solidFill>
              </a:rPr>
              <a:t>Economic cycle/ recession/ boom/ highly competitive market for labour</a:t>
            </a:r>
          </a:p>
          <a:p>
            <a:endParaRPr lang="en-GB" sz="2400" dirty="0">
              <a:solidFill>
                <a:schemeClr val="bg1"/>
              </a:solidFill>
            </a:endParaRPr>
          </a:p>
        </p:txBody>
      </p:sp>
    </p:spTree>
    <p:extLst>
      <p:ext uri="{BB962C8B-B14F-4D97-AF65-F5344CB8AC3E}">
        <p14:creationId xmlns:p14="http://schemas.microsoft.com/office/powerpoint/2010/main" val="1475337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t>Theoretical Perspectives within HRM</a:t>
            </a:r>
          </a:p>
        </p:txBody>
      </p:sp>
      <p:sp>
        <p:nvSpPr>
          <p:cNvPr id="3" name="Content Placeholder 2"/>
          <p:cNvSpPr>
            <a:spLocks noGrp="1"/>
          </p:cNvSpPr>
          <p:nvPr>
            <p:ph type="body" orient="vert" idx="1"/>
          </p:nvPr>
        </p:nvSpPr>
        <p:spPr/>
        <p:txBody>
          <a:bodyPr>
            <a:normAutofit/>
          </a:bodyPr>
          <a:lstStyle/>
          <a:p>
            <a:r>
              <a:rPr lang="en-GB" b="1" u="sng" dirty="0"/>
              <a:t>Universalist</a:t>
            </a:r>
            <a:r>
              <a:rPr lang="en-GB" dirty="0"/>
              <a:t> – ‘one best way’ of managing HR to improve business performance</a:t>
            </a:r>
          </a:p>
          <a:p>
            <a:r>
              <a:rPr lang="en-GB" b="1" u="sng" dirty="0"/>
              <a:t>Contingency</a:t>
            </a:r>
            <a:r>
              <a:rPr lang="en-GB" dirty="0"/>
              <a:t> – align HR practices with the business strategy to achieve increases in business performance</a:t>
            </a:r>
          </a:p>
          <a:p>
            <a:r>
              <a:rPr lang="en-GB" b="1" u="sng" dirty="0"/>
              <a:t>Resource Based View </a:t>
            </a:r>
            <a:r>
              <a:rPr lang="en-GB" dirty="0"/>
              <a:t>– focus on ‘human capital’, the quality of HR available to the org, to gain competitive advantage.</a:t>
            </a:r>
          </a:p>
        </p:txBody>
      </p:sp>
      <p:sp>
        <p:nvSpPr>
          <p:cNvPr id="4" name="Vertical Text Placeholder 3"/>
          <p:cNvSpPr>
            <a:spLocks noGrp="1"/>
          </p:cNvSpPr>
          <p:nvPr>
            <p:ph type="body" orient="vert" idx="13"/>
          </p:nvPr>
        </p:nvSpPr>
        <p:spPr/>
        <p:txBody>
          <a:bodyPr/>
          <a:lstStyle/>
          <a:p>
            <a:pPr marL="0" indent="0">
              <a:buNone/>
            </a:pPr>
            <a:r>
              <a:rPr lang="en-GB" sz="2000" dirty="0"/>
              <a:t>Approaches to SHRM</a:t>
            </a:r>
          </a:p>
        </p:txBody>
      </p:sp>
    </p:spTree>
    <p:extLst>
      <p:ext uri="{BB962C8B-B14F-4D97-AF65-F5344CB8AC3E}">
        <p14:creationId xmlns:p14="http://schemas.microsoft.com/office/powerpoint/2010/main" val="1278618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9416" y="274638"/>
            <a:ext cx="9319768"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927608" y="2234746"/>
            <a:ext cx="9320808" cy="4002567"/>
          </a:xfrm>
        </p:spPr>
        <p:txBody>
          <a:bodyPr>
            <a:normAutofit/>
          </a:bodyPr>
          <a:lstStyle/>
          <a:p>
            <a:r>
              <a:rPr lang="en-GB" dirty="0"/>
              <a:t>‘Best practice’ perspective – assumes there are a set of HR policies/practices which can be applied in any organisation which lead to improvements in business performance (a magic formula)</a:t>
            </a:r>
          </a:p>
          <a:p>
            <a:r>
              <a:rPr lang="en-GB" dirty="0"/>
              <a:t>Implementation of these lead to high employee commitment/high employee involvement practices</a:t>
            </a:r>
          </a:p>
          <a:p>
            <a:endParaRPr lang="en-GB" dirty="0"/>
          </a:p>
        </p:txBody>
      </p:sp>
      <p:sp>
        <p:nvSpPr>
          <p:cNvPr id="8" name="Vertical Text Placeholder 7"/>
          <p:cNvSpPr>
            <a:spLocks noGrp="1"/>
          </p:cNvSpPr>
          <p:nvPr>
            <p:ph type="body" orient="vert" idx="13"/>
          </p:nvPr>
        </p:nvSpPr>
        <p:spPr>
          <a:xfrm>
            <a:off x="927608" y="1536676"/>
            <a:ext cx="9319768" cy="691181"/>
          </a:xfrm>
        </p:spPr>
        <p:txBody>
          <a:bodyPr>
            <a:normAutofit/>
          </a:bodyPr>
          <a:lstStyle/>
          <a:p>
            <a:pPr marL="0" indent="0">
              <a:buNone/>
            </a:pPr>
            <a:r>
              <a:rPr lang="en-GB" dirty="0"/>
              <a:t>Universalist Theory</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26</a:t>
            </a:fld>
            <a:endParaRPr lang="en-US"/>
          </a:p>
        </p:txBody>
      </p:sp>
    </p:spTree>
    <p:extLst>
      <p:ext uri="{BB962C8B-B14F-4D97-AF65-F5344CB8AC3E}">
        <p14:creationId xmlns:p14="http://schemas.microsoft.com/office/powerpoint/2010/main" val="3933486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83432" y="274638"/>
            <a:ext cx="9175752"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983432" y="2162738"/>
            <a:ext cx="9264984" cy="4002567"/>
          </a:xfrm>
        </p:spPr>
        <p:txBody>
          <a:bodyPr>
            <a:normAutofit/>
          </a:bodyPr>
          <a:lstStyle/>
          <a:p>
            <a:r>
              <a:rPr lang="en-GB" dirty="0"/>
              <a:t>Also known as ‘Best-Fit’ model, argues that there is no one model of HR strategy which will suit all circumstances</a:t>
            </a:r>
          </a:p>
          <a:p>
            <a:r>
              <a:rPr lang="en-GB" dirty="0"/>
              <a:t>Organisations should seek a mix of HR practices appropriate to their specific context and align with the business strategy</a:t>
            </a:r>
          </a:p>
          <a:p>
            <a:endParaRPr lang="en-GB" dirty="0"/>
          </a:p>
        </p:txBody>
      </p:sp>
      <p:sp>
        <p:nvSpPr>
          <p:cNvPr id="8" name="Vertical Text Placeholder 7"/>
          <p:cNvSpPr>
            <a:spLocks noGrp="1"/>
          </p:cNvSpPr>
          <p:nvPr>
            <p:ph type="body" orient="vert" idx="13"/>
          </p:nvPr>
        </p:nvSpPr>
        <p:spPr>
          <a:xfrm>
            <a:off x="911424" y="1608684"/>
            <a:ext cx="9335952" cy="547165"/>
          </a:xfrm>
        </p:spPr>
        <p:txBody>
          <a:bodyPr>
            <a:normAutofit/>
          </a:bodyPr>
          <a:lstStyle/>
          <a:p>
            <a:pPr marL="0" indent="0">
              <a:buNone/>
            </a:pPr>
            <a:r>
              <a:rPr lang="en-GB" dirty="0"/>
              <a:t>Contingency Theory</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27</a:t>
            </a:fld>
            <a:endParaRPr lang="en-US"/>
          </a:p>
        </p:txBody>
      </p:sp>
    </p:spTree>
    <p:extLst>
      <p:ext uri="{BB962C8B-B14F-4D97-AF65-F5344CB8AC3E}">
        <p14:creationId xmlns:p14="http://schemas.microsoft.com/office/powerpoint/2010/main" val="1822211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1528" y="274638"/>
            <a:ext cx="9617656" cy="1143000"/>
          </a:xfrm>
        </p:spPr>
        <p:txBody>
          <a:bodyPr>
            <a:normAutofit/>
          </a:bodyPr>
          <a:lstStyle/>
          <a:p>
            <a:pPr algn="l"/>
            <a:r>
              <a:rPr lang="en-GB" sz="4000" dirty="0"/>
              <a:t>Theoretical Perspectives</a:t>
            </a:r>
          </a:p>
        </p:txBody>
      </p:sp>
      <p:sp>
        <p:nvSpPr>
          <p:cNvPr id="7" name="Vertical Text Placeholder 6"/>
          <p:cNvSpPr>
            <a:spLocks noGrp="1"/>
          </p:cNvSpPr>
          <p:nvPr>
            <p:ph type="body" orient="vert" idx="1"/>
          </p:nvPr>
        </p:nvSpPr>
        <p:spPr>
          <a:xfrm>
            <a:off x="1127448" y="1983302"/>
            <a:ext cx="9937104" cy="4372310"/>
          </a:xfrm>
        </p:spPr>
        <p:txBody>
          <a:bodyPr>
            <a:normAutofit fontScale="77500" lnSpcReduction="20000"/>
          </a:bodyPr>
          <a:lstStyle/>
          <a:p>
            <a:r>
              <a:rPr lang="en-GB" dirty="0"/>
              <a:t>Turns traditional approaches on their head</a:t>
            </a:r>
          </a:p>
          <a:p>
            <a:r>
              <a:rPr lang="en-GB" dirty="0"/>
              <a:t>Approach starts with the current ‘human capital resources’ and develops policies and procedures around them – to make the most of what they already have.</a:t>
            </a:r>
          </a:p>
          <a:p>
            <a:r>
              <a:rPr lang="en-GB" dirty="0"/>
              <a:t>Competitive advantage can be gained by acquiring, developing and effectively deploying existing resources in a way that is unique and adds value which is difficult for other companies to imitate.</a:t>
            </a:r>
          </a:p>
          <a:p>
            <a:r>
              <a:rPr lang="en-GB" dirty="0"/>
              <a:t>Companies market value expressed in terms of its tangible assets or resources not intangible assets e.g. intellectual capital, customer relationships etc.</a:t>
            </a:r>
          </a:p>
          <a:p>
            <a:r>
              <a:rPr lang="en-GB" dirty="0"/>
              <a:t>The way people are managed can be seen to add value and money spent on people can be seen as an investment not a cost</a:t>
            </a:r>
          </a:p>
          <a:p>
            <a:endParaRPr lang="en-GB" dirty="0"/>
          </a:p>
        </p:txBody>
      </p:sp>
      <p:sp>
        <p:nvSpPr>
          <p:cNvPr id="8" name="Vertical Text Placeholder 7"/>
          <p:cNvSpPr>
            <a:spLocks noGrp="1"/>
          </p:cNvSpPr>
          <p:nvPr>
            <p:ph type="body" orient="vert" idx="13"/>
          </p:nvPr>
        </p:nvSpPr>
        <p:spPr>
          <a:xfrm>
            <a:off x="541528" y="1268761"/>
            <a:ext cx="11099292" cy="616580"/>
          </a:xfrm>
        </p:spPr>
        <p:txBody>
          <a:bodyPr>
            <a:normAutofit/>
          </a:bodyPr>
          <a:lstStyle/>
          <a:p>
            <a:pPr marL="0" indent="0">
              <a:buNone/>
            </a:pPr>
            <a:r>
              <a:rPr lang="en-GB" dirty="0"/>
              <a:t>Resource based view</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28</a:t>
            </a:fld>
            <a:endParaRPr lang="en-US"/>
          </a:p>
        </p:txBody>
      </p:sp>
    </p:spTree>
    <p:extLst>
      <p:ext uri="{BB962C8B-B14F-4D97-AF65-F5344CB8AC3E}">
        <p14:creationId xmlns:p14="http://schemas.microsoft.com/office/powerpoint/2010/main" val="3889539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7CD9FD-E34F-4202-84EA-CAD7BC9F312C}"/>
              </a:ext>
            </a:extLst>
          </p:cNvPr>
          <p:cNvSpPr txBox="1">
            <a:spLocks noChangeArrowheads="1"/>
          </p:cNvSpPr>
          <p:nvPr/>
        </p:nvSpPr>
        <p:spPr>
          <a:xfrm>
            <a:off x="0" y="-1"/>
            <a:ext cx="12192000" cy="2908140"/>
          </a:xfrm>
          <a:prstGeom prst="rect">
            <a:avLst/>
          </a:prstGeom>
          <a:solidFill>
            <a:schemeClr val="tx2"/>
          </a:solidFill>
        </p:spPr>
        <p:txBody>
          <a:bodyP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600" dirty="0">
              <a:solidFill>
                <a:schemeClr val="bg1"/>
              </a:solidFill>
            </a:endParaRPr>
          </a:p>
          <a:p>
            <a:r>
              <a:rPr lang="en-GB" sz="3600" dirty="0">
                <a:solidFill>
                  <a:schemeClr val="bg1"/>
                </a:solidFill>
              </a:rPr>
              <a:t>Group Activities:</a:t>
            </a:r>
          </a:p>
          <a:p>
            <a:r>
              <a:rPr lang="en-GB" sz="3600" dirty="0">
                <a:solidFill>
                  <a:schemeClr val="bg1"/>
                </a:solidFill>
              </a:rPr>
              <a:t>Please present back with a few slides - 13:00 / 1pm.</a:t>
            </a:r>
          </a:p>
          <a:p>
            <a:endParaRPr lang="en-GB" sz="3600" dirty="0">
              <a:solidFill>
                <a:schemeClr val="bg1"/>
              </a:solidFill>
            </a:endParaRPr>
          </a:p>
          <a:p>
            <a:r>
              <a:rPr lang="en-GB" sz="3000" dirty="0">
                <a:solidFill>
                  <a:schemeClr val="bg1"/>
                </a:solidFill>
              </a:rPr>
              <a:t>Exploring concepts in the literature.</a:t>
            </a:r>
          </a:p>
          <a:p>
            <a:r>
              <a:rPr lang="en-US" sz="3000" u="sng" dirty="0">
                <a:solidFill>
                  <a:schemeClr val="bg1"/>
                </a:solidFill>
              </a:rPr>
              <a:t>notice where the concept originates, and its underlying approach</a:t>
            </a:r>
            <a:r>
              <a:rPr lang="en-US" sz="3000" dirty="0">
                <a:solidFill>
                  <a:schemeClr val="bg1"/>
                </a:solidFill>
              </a:rPr>
              <a:t>.</a:t>
            </a:r>
            <a:endParaRPr lang="en-GB" sz="3000" dirty="0">
              <a:solidFill>
                <a:schemeClr val="bg1"/>
              </a:solidFill>
            </a:endParaRPr>
          </a:p>
          <a:p>
            <a:r>
              <a:rPr lang="en-GB" sz="3600" dirty="0">
                <a:solidFill>
                  <a:schemeClr val="bg1"/>
                </a:solidFill>
              </a:rPr>
              <a:t> </a:t>
            </a:r>
          </a:p>
          <a:p>
            <a:endParaRPr lang="en-GB" sz="3600" dirty="0">
              <a:solidFill>
                <a:schemeClr val="bg1"/>
              </a:solidFill>
            </a:endParaRPr>
          </a:p>
        </p:txBody>
      </p:sp>
      <p:graphicFrame>
        <p:nvGraphicFramePr>
          <p:cNvPr id="3" name="Table 3">
            <a:extLst>
              <a:ext uri="{FF2B5EF4-FFF2-40B4-BE49-F238E27FC236}">
                <a16:creationId xmlns:a16="http://schemas.microsoft.com/office/drawing/2014/main" id="{1FC1CF78-E1E3-4873-8FB9-DA5DFE609882}"/>
              </a:ext>
            </a:extLst>
          </p:cNvPr>
          <p:cNvGraphicFramePr>
            <a:graphicFrameLocks noGrp="1"/>
          </p:cNvGraphicFramePr>
          <p:nvPr>
            <p:extLst>
              <p:ext uri="{D42A27DB-BD31-4B8C-83A1-F6EECF244321}">
                <p14:modId xmlns:p14="http://schemas.microsoft.com/office/powerpoint/2010/main" val="3200523011"/>
              </p:ext>
            </p:extLst>
          </p:nvPr>
        </p:nvGraphicFramePr>
        <p:xfrm>
          <a:off x="0" y="2908139"/>
          <a:ext cx="12192000" cy="3949861"/>
        </p:xfrm>
        <a:graphic>
          <a:graphicData uri="http://schemas.openxmlformats.org/drawingml/2006/table">
            <a:tbl>
              <a:tblPr firstRow="1" bandRow="1">
                <a:tableStyleId>{5C22544A-7EE6-4342-B048-85BDC9FD1C3A}</a:tableStyleId>
              </a:tblPr>
              <a:tblGrid>
                <a:gridCol w="2927648">
                  <a:extLst>
                    <a:ext uri="{9D8B030D-6E8A-4147-A177-3AD203B41FA5}">
                      <a16:colId xmlns:a16="http://schemas.microsoft.com/office/drawing/2014/main" val="2762990889"/>
                    </a:ext>
                  </a:extLst>
                </a:gridCol>
                <a:gridCol w="9264352">
                  <a:extLst>
                    <a:ext uri="{9D8B030D-6E8A-4147-A177-3AD203B41FA5}">
                      <a16:colId xmlns:a16="http://schemas.microsoft.com/office/drawing/2014/main" val="2278216676"/>
                    </a:ext>
                  </a:extLst>
                </a:gridCol>
              </a:tblGrid>
              <a:tr h="901861">
                <a:tc>
                  <a:txBody>
                    <a:bodyPr/>
                    <a:lstStyle/>
                    <a:p>
                      <a:r>
                        <a:rPr lang="en-US" sz="2400" dirty="0"/>
                        <a:t>Definitions and concepts.</a:t>
                      </a:r>
                      <a:endParaRPr lang="en-GB" sz="2400" dirty="0"/>
                    </a:p>
                  </a:txBody>
                  <a:tcPr/>
                </a:tc>
                <a:tc>
                  <a:txBody>
                    <a:bodyPr/>
                    <a:lstStyle/>
                    <a:p>
                      <a:r>
                        <a:rPr lang="en-US" sz="2400" dirty="0"/>
                        <a:t>Potential starting points… </a:t>
                      </a:r>
                      <a:r>
                        <a:rPr lang="en-US" sz="2400" u="sng" dirty="0"/>
                        <a:t>or please do find other sources</a:t>
                      </a:r>
                      <a:endParaRPr lang="en-GB" sz="2400" dirty="0"/>
                    </a:p>
                  </a:txBody>
                  <a:tcPr/>
                </a:tc>
                <a:extLst>
                  <a:ext uri="{0D108BD9-81ED-4DB2-BD59-A6C34878D82A}">
                    <a16:rowId xmlns:a16="http://schemas.microsoft.com/office/drawing/2014/main" val="2600939115"/>
                  </a:ext>
                </a:extLst>
              </a:tr>
              <a:tr h="661217">
                <a:tc>
                  <a:txBody>
                    <a:bodyPr/>
                    <a:lstStyle/>
                    <a:p>
                      <a:r>
                        <a:rPr lang="en-US" sz="2000" dirty="0"/>
                        <a:t>Group 1. “workplace flexibility”</a:t>
                      </a:r>
                      <a:endParaRPr lang="en-GB" sz="2000" dirty="0"/>
                    </a:p>
                  </a:txBody>
                  <a:tcPr/>
                </a:tc>
                <a:tc>
                  <a:txBody>
                    <a:bodyPr/>
                    <a:lstStyle/>
                    <a:p>
                      <a:r>
                        <a:rPr lang="en-US" sz="1400" kern="1200" dirty="0">
                          <a:solidFill>
                            <a:schemeClr val="dk1"/>
                          </a:solidFill>
                          <a:effectLst/>
                          <a:latin typeface="+mn-lt"/>
                          <a:ea typeface="+mn-ea"/>
                          <a:cs typeface="+mn-cs"/>
                        </a:rPr>
                        <a:t>Rhee, Min-</a:t>
                      </a:r>
                      <a:r>
                        <a:rPr lang="en-US" sz="1400" kern="1200" dirty="0" err="1">
                          <a:solidFill>
                            <a:schemeClr val="dk1"/>
                          </a:solidFill>
                          <a:effectLst/>
                          <a:latin typeface="+mn-lt"/>
                          <a:ea typeface="+mn-ea"/>
                          <a:cs typeface="+mn-cs"/>
                        </a:rPr>
                        <a:t>Kyoung</a:t>
                      </a:r>
                      <a:r>
                        <a:rPr lang="en-US" sz="1400" kern="1200" dirty="0">
                          <a:solidFill>
                            <a:schemeClr val="dk1"/>
                          </a:solidFill>
                          <a:effectLst/>
                          <a:latin typeface="+mn-lt"/>
                          <a:ea typeface="+mn-ea"/>
                          <a:cs typeface="+mn-cs"/>
                        </a:rPr>
                        <a:t>, Park, Soo Kyung, &amp; Lee, Chung-Kwon. (2020). Pathways from workplace flexibility to turnover intention: Role of work-family conflict, family-work conflict, and job satisfaction. International Journal of Social Welfare, 29(1), 51–61.  OR… Gonsalves, Leroy. (2020). From Face Time to Flex Time: The Role of Physical Space in Worker Temporal Flexibility. Administrative Science Quarterly, 65(4), 1058–1091.</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2353648750"/>
                  </a:ext>
                </a:extLst>
              </a:tr>
              <a:tr h="661217">
                <a:tc>
                  <a:txBody>
                    <a:bodyPr/>
                    <a:lstStyle/>
                    <a:p>
                      <a:r>
                        <a:rPr lang="en-US" sz="2000" dirty="0"/>
                        <a:t>Group 2. “the gig economy”</a:t>
                      </a:r>
                      <a:endParaRPr lang="en-GB" sz="2000" dirty="0"/>
                    </a:p>
                  </a:txBody>
                  <a:tcPr/>
                </a:tc>
                <a:tc>
                  <a:txBody>
                    <a:bodyPr/>
                    <a:lstStyle/>
                    <a:p>
                      <a:r>
                        <a:rPr lang="en-GB" sz="1400" kern="1200" dirty="0">
                          <a:solidFill>
                            <a:schemeClr val="dk1"/>
                          </a:solidFill>
                          <a:effectLst/>
                          <a:latin typeface="+mn-lt"/>
                          <a:ea typeface="+mn-ea"/>
                          <a:cs typeface="+mn-cs"/>
                        </a:rPr>
                        <a:t>Wood, Alex J, Graham, Mark, </a:t>
                      </a:r>
                      <a:r>
                        <a:rPr lang="en-GB" sz="1400" kern="1200" dirty="0" err="1">
                          <a:solidFill>
                            <a:schemeClr val="dk1"/>
                          </a:solidFill>
                          <a:effectLst/>
                          <a:latin typeface="+mn-lt"/>
                          <a:ea typeface="+mn-ea"/>
                          <a:cs typeface="+mn-cs"/>
                        </a:rPr>
                        <a:t>Lehdonvirta</a:t>
                      </a:r>
                      <a:r>
                        <a:rPr lang="en-GB" sz="1400" kern="1200" dirty="0">
                          <a:solidFill>
                            <a:schemeClr val="dk1"/>
                          </a:solidFill>
                          <a:effectLst/>
                          <a:latin typeface="+mn-lt"/>
                          <a:ea typeface="+mn-ea"/>
                          <a:cs typeface="+mn-cs"/>
                        </a:rPr>
                        <a:t>, </a:t>
                      </a:r>
                      <a:r>
                        <a:rPr lang="en-GB" sz="1400" kern="1200" dirty="0" err="1">
                          <a:solidFill>
                            <a:schemeClr val="dk1"/>
                          </a:solidFill>
                          <a:effectLst/>
                          <a:latin typeface="+mn-lt"/>
                          <a:ea typeface="+mn-ea"/>
                          <a:cs typeface="+mn-cs"/>
                        </a:rPr>
                        <a:t>Vili</a:t>
                      </a:r>
                      <a:r>
                        <a:rPr lang="en-GB" sz="1400" kern="1200" dirty="0">
                          <a:solidFill>
                            <a:schemeClr val="dk1"/>
                          </a:solidFill>
                          <a:effectLst/>
                          <a:latin typeface="+mn-lt"/>
                          <a:ea typeface="+mn-ea"/>
                          <a:cs typeface="+mn-cs"/>
                        </a:rPr>
                        <a:t>, &amp; Hjorth, Isis. (2019). Good Gig, Bad Gig: Autonomy and Algorithmic Control in the Global Gig Economy. Work, Employment and Society, 33(1), 56–75. OR… </a:t>
                      </a:r>
                      <a:r>
                        <a:rPr lang="en-US" sz="1400" kern="1200" dirty="0">
                          <a:solidFill>
                            <a:schemeClr val="dk1"/>
                          </a:solidFill>
                          <a:effectLst/>
                          <a:latin typeface="+mn-lt"/>
                          <a:ea typeface="+mn-ea"/>
                          <a:cs typeface="+mn-cs"/>
                        </a:rPr>
                        <a:t>MEIJERINK, J. and KEEGAN, A., 2019. Conceptualizing human resource management in the gig economy: Toward a platform ecosystem perspective. Journal of Managerial Psychology, 34(4), pp. 214-232.</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1293916957"/>
                  </a:ext>
                </a:extLst>
              </a:tr>
              <a:tr h="661217">
                <a:tc>
                  <a:txBody>
                    <a:bodyPr/>
                    <a:lstStyle/>
                    <a:p>
                      <a:r>
                        <a:rPr lang="en-US" sz="2000" dirty="0"/>
                        <a:t>Group 3. “global talent management”</a:t>
                      </a:r>
                      <a:endParaRPr lang="en-GB" sz="2000" dirty="0"/>
                    </a:p>
                  </a:txBody>
                  <a:tcPr/>
                </a:tc>
                <a:tc>
                  <a:txBody>
                    <a:bodyPr/>
                    <a:lstStyle/>
                    <a:p>
                      <a:r>
                        <a:rPr lang="en-GB" sz="1400" kern="1200" dirty="0">
                          <a:solidFill>
                            <a:schemeClr val="dk1"/>
                          </a:solidFill>
                          <a:effectLst/>
                          <a:latin typeface="+mn-lt"/>
                          <a:ea typeface="+mn-ea"/>
                          <a:cs typeface="+mn-cs"/>
                        </a:rPr>
                        <a:t>Metcalfe, Beverly Dawn, </a:t>
                      </a:r>
                      <a:r>
                        <a:rPr lang="en-GB" sz="1400" kern="1200" dirty="0" err="1">
                          <a:solidFill>
                            <a:schemeClr val="dk1"/>
                          </a:solidFill>
                          <a:effectLst/>
                          <a:latin typeface="+mn-lt"/>
                          <a:ea typeface="+mn-ea"/>
                          <a:cs typeface="+mn-cs"/>
                        </a:rPr>
                        <a:t>Makarem</a:t>
                      </a:r>
                      <a:r>
                        <a:rPr lang="en-GB" sz="1400" kern="1200" dirty="0">
                          <a:solidFill>
                            <a:schemeClr val="dk1"/>
                          </a:solidFill>
                          <a:effectLst/>
                          <a:latin typeface="+mn-lt"/>
                          <a:ea typeface="+mn-ea"/>
                          <a:cs typeface="+mn-cs"/>
                        </a:rPr>
                        <a:t>, Yasmeen, &amp; </a:t>
                      </a:r>
                      <a:r>
                        <a:rPr lang="en-GB" sz="1400" kern="1200" dirty="0" err="1">
                          <a:solidFill>
                            <a:schemeClr val="dk1"/>
                          </a:solidFill>
                          <a:effectLst/>
                          <a:latin typeface="+mn-lt"/>
                          <a:ea typeface="+mn-ea"/>
                          <a:cs typeface="+mn-cs"/>
                        </a:rPr>
                        <a:t>Afiouni</a:t>
                      </a:r>
                      <a:r>
                        <a:rPr lang="en-GB" sz="1400" kern="1200" dirty="0">
                          <a:solidFill>
                            <a:schemeClr val="dk1"/>
                          </a:solidFill>
                          <a:effectLst/>
                          <a:latin typeface="+mn-lt"/>
                          <a:ea typeface="+mn-ea"/>
                          <a:cs typeface="+mn-cs"/>
                        </a:rPr>
                        <a:t>, </a:t>
                      </a:r>
                      <a:r>
                        <a:rPr lang="en-GB" sz="1400" kern="1200" dirty="0" err="1">
                          <a:solidFill>
                            <a:schemeClr val="dk1"/>
                          </a:solidFill>
                          <a:effectLst/>
                          <a:latin typeface="+mn-lt"/>
                          <a:ea typeface="+mn-ea"/>
                          <a:cs typeface="+mn-cs"/>
                        </a:rPr>
                        <a:t>Fida</a:t>
                      </a:r>
                      <a:r>
                        <a:rPr lang="en-GB" sz="1400" kern="1200" dirty="0">
                          <a:solidFill>
                            <a:schemeClr val="dk1"/>
                          </a:solidFill>
                          <a:effectLst/>
                          <a:latin typeface="+mn-lt"/>
                          <a:ea typeface="+mn-ea"/>
                          <a:cs typeface="+mn-cs"/>
                        </a:rPr>
                        <a:t>. (2020). Macro talent management theorizing: transnational perspectives of the political economy of talent formation in the Arab Middle East. International Journal of Human Resource Management, 32(1), 147–182. OR… </a:t>
                      </a:r>
                      <a:r>
                        <a:rPr lang="en-US" sz="1400" kern="1200" dirty="0" err="1">
                          <a:solidFill>
                            <a:schemeClr val="dk1"/>
                          </a:solidFill>
                          <a:effectLst/>
                          <a:latin typeface="+mn-lt"/>
                          <a:ea typeface="+mn-ea"/>
                          <a:cs typeface="+mn-cs"/>
                        </a:rPr>
                        <a:t>Davoine</a:t>
                      </a:r>
                      <a:r>
                        <a:rPr lang="en-US" sz="1400" kern="1200" dirty="0">
                          <a:solidFill>
                            <a:schemeClr val="dk1"/>
                          </a:solidFill>
                          <a:effectLst/>
                          <a:latin typeface="+mn-lt"/>
                          <a:ea typeface="+mn-ea"/>
                          <a:cs typeface="+mn-cs"/>
                        </a:rPr>
                        <a:t>, Eric, </a:t>
                      </a:r>
                      <a:r>
                        <a:rPr lang="en-US" sz="1400" kern="1200" dirty="0" err="1">
                          <a:solidFill>
                            <a:schemeClr val="dk1"/>
                          </a:solidFill>
                          <a:effectLst/>
                          <a:latin typeface="+mn-lt"/>
                          <a:ea typeface="+mn-ea"/>
                          <a:cs typeface="+mn-cs"/>
                        </a:rPr>
                        <a:t>Barmeyer</a:t>
                      </a:r>
                      <a:r>
                        <a:rPr lang="en-US" sz="1400" kern="1200" dirty="0">
                          <a:solidFill>
                            <a:schemeClr val="dk1"/>
                          </a:solidFill>
                          <a:effectLst/>
                          <a:latin typeface="+mn-lt"/>
                          <a:ea typeface="+mn-ea"/>
                          <a:cs typeface="+mn-cs"/>
                        </a:rPr>
                        <a:t>, Christoph, &amp; Rossi, Clelia. (2018). Retaining Repatriate Knowledge at the Crossroads Between Global Knowledge Management and Global Talent Management. Management International (Montréal), 22, 142–154. </a:t>
                      </a:r>
                      <a:endParaRPr lang="en-GB" sz="1400" kern="1200" dirty="0">
                        <a:solidFill>
                          <a:schemeClr val="dk1"/>
                        </a:solidFill>
                        <a:effectLst/>
                        <a:latin typeface="+mn-lt"/>
                        <a:ea typeface="+mn-ea"/>
                        <a:cs typeface="+mn-cs"/>
                      </a:endParaRPr>
                    </a:p>
                  </a:txBody>
                  <a:tcPr/>
                </a:tc>
                <a:extLst>
                  <a:ext uri="{0D108BD9-81ED-4DB2-BD59-A6C34878D82A}">
                    <a16:rowId xmlns:a16="http://schemas.microsoft.com/office/drawing/2014/main" val="1141980969"/>
                  </a:ext>
                </a:extLst>
              </a:tr>
            </a:tbl>
          </a:graphicData>
        </a:graphic>
      </p:graphicFrame>
    </p:spTree>
    <p:extLst>
      <p:ext uri="{BB962C8B-B14F-4D97-AF65-F5344CB8AC3E}">
        <p14:creationId xmlns:p14="http://schemas.microsoft.com/office/powerpoint/2010/main" val="33176579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9.4"/>
</p:tagLst>
</file>

<file path=ppt/tags/tag2.xml><?xml version="1.0" encoding="utf-8"?>
<p:tagLst xmlns:a="http://schemas.openxmlformats.org/drawingml/2006/main" xmlns:r="http://schemas.openxmlformats.org/officeDocument/2006/relationships" xmlns:p="http://schemas.openxmlformats.org/presentationml/2006/main">
  <p:tag name="TIMING" val="|31|38.5|5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986</TotalTime>
  <Words>2030</Words>
  <Application>Microsoft Macintosh PowerPoint</Application>
  <PresentationFormat>Widescreen</PresentationFormat>
  <Paragraphs>203</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Source Sans Pro</vt:lpstr>
      <vt:lpstr>Tahoma</vt:lpstr>
      <vt:lpstr>Times New Roman</vt:lpstr>
      <vt:lpstr>Wingdings</vt:lpstr>
      <vt:lpstr>Office Theme</vt:lpstr>
      <vt:lpstr>PowerPoint Presentation</vt:lpstr>
      <vt:lpstr>The Future of Work in the context of Fourth Industrial Revolution  (and the impact on HRM) </vt:lpstr>
      <vt:lpstr>PowerPoint Presentation</vt:lpstr>
      <vt:lpstr>In the context of the Fourth Industrial Revolution (4th IR)</vt:lpstr>
      <vt:lpstr>What is today’s revolution akin to Mechanisation and De-skilling?</vt:lpstr>
      <vt:lpstr>Health &amp; Safety at Work Act 1974</vt:lpstr>
      <vt:lpstr>PowerPoint Presentation</vt:lpstr>
      <vt:lpstr>The Workplace of the Future</vt:lpstr>
      <vt:lpstr>PowerPoint Presentation</vt:lpstr>
      <vt:lpstr>PowerPoint Presentation</vt:lpstr>
      <vt:lpstr>PowerPoint Presentation</vt:lpstr>
      <vt:lpstr>The journey to HR 3.0 - IBM</vt:lpstr>
      <vt:lpstr>PowerPoint Presentation</vt:lpstr>
      <vt:lpstr>New roles added to HR function (some say these were always part of Personnel)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Role of Contemporary HR professionals?</vt:lpstr>
      <vt:lpstr>PowerPoint Presentation</vt:lpstr>
      <vt:lpstr>Big Themes and Questions to consider</vt:lpstr>
      <vt:lpstr>Theoretical Perspectives within HRM</vt:lpstr>
      <vt:lpstr>Theoretical Perspectives</vt:lpstr>
      <vt:lpstr>Theoretical Perspectives</vt:lpstr>
      <vt:lpstr>Theoretical Perspectives</vt:lpstr>
      <vt:lpstr>PowerPoint Presentation</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Amare Desta</cp:lastModifiedBy>
  <cp:revision>104</cp:revision>
  <cp:lastPrinted>2014-04-28T12:55:32Z</cp:lastPrinted>
  <dcterms:created xsi:type="dcterms:W3CDTF">2014-04-28T11:50:37Z</dcterms:created>
  <dcterms:modified xsi:type="dcterms:W3CDTF">2022-03-07T12:50:42Z</dcterms:modified>
</cp:coreProperties>
</file>