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Lst>
  <p:sldSz cx="12192000" cy="6858000"/>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99FF"/>
    <a:srgbClr val="FF9933"/>
    <a:srgbClr val="FFCCCC"/>
    <a:srgbClr val="CCFF33"/>
    <a:srgbClr val="99FF66"/>
    <a:srgbClr val="C7384D"/>
    <a:srgbClr val="9D69C2"/>
    <a:srgbClr val="ADAB03"/>
    <a:srgbClr val="ACB0B0"/>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2" d="100"/>
          <a:sy n="82" d="100"/>
        </p:scale>
        <p:origin x="49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10/26/2023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hyperlink" Target="https://www.scribbr.co.uk/preventing-plagiarism/self-plagiarism/"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99C5DC50-3610-F2D1-0E13-7DE2E63506B2}"/>
              </a:ext>
            </a:extLst>
          </p:cNvPr>
          <p:cNvSpPr txBox="1"/>
          <p:nvPr/>
        </p:nvSpPr>
        <p:spPr>
          <a:xfrm>
            <a:off x="179795" y="496702"/>
            <a:ext cx="3365045" cy="6217087"/>
          </a:xfrm>
          <a:prstGeom prst="rect">
            <a:avLst/>
          </a:prstGeom>
          <a:solidFill>
            <a:schemeClr val="bg1">
              <a:lumMod val="85000"/>
            </a:schemeClr>
          </a:solidFill>
          <a:ln>
            <a:solidFill>
              <a:schemeClr val="bg2">
                <a:lumMod val="50000"/>
              </a:schemeClr>
            </a:solidFill>
          </a:ln>
        </p:spPr>
        <p:txBody>
          <a:bodyPr wrap="square" rtlCol="0">
            <a:spAutoFit/>
          </a:bodyPr>
          <a:lstStyle/>
          <a:p>
            <a:pPr algn="l" rtl="0" fontAlgn="base"/>
            <a:r>
              <a:rPr lang="en-US" sz="1400" b="1" i="0" u="sng" dirty="0">
                <a:solidFill>
                  <a:srgbClr val="002060"/>
                </a:solidFill>
                <a:effectLst/>
                <a:latin typeface="Aptos" panose="020B0004020202020204" pitchFamily="34" charset="0"/>
              </a:rPr>
              <a:t>Note Taking</a:t>
            </a:r>
          </a:p>
          <a:p>
            <a:pPr algn="l" rtl="0" fontAlgn="base"/>
            <a:r>
              <a:rPr lang="en-US" sz="800" b="0" i="0" dirty="0">
                <a:solidFill>
                  <a:srgbClr val="000000"/>
                </a:solidFill>
                <a:effectLst/>
                <a:latin typeface="Arial Nova" panose="020B0504020202020204" pitchFamily="34" charset="0"/>
              </a:rPr>
              <a:t>Essentially note taking is a way of recording information, this is not just limited to just writing it down but recording it in a style that will help you later. According to (Burrough, 2016) note taking is necessary to deepen your understanding and improve your recollection. Furthermore, (Ho</a:t>
            </a:r>
            <a:r>
              <a:rPr lang="en-US" sz="800" dirty="0">
                <a:solidFill>
                  <a:srgbClr val="000000"/>
                </a:solidFill>
                <a:latin typeface="Arial Nova" panose="020B0504020202020204" pitchFamily="34" charset="0"/>
              </a:rPr>
              <a:t>w to take notes and study smarter, </a:t>
            </a:r>
            <a:r>
              <a:rPr lang="en-US" sz="800" b="0" i="0" dirty="0">
                <a:solidFill>
                  <a:srgbClr val="000000"/>
                </a:solidFill>
                <a:effectLst/>
                <a:latin typeface="Arial Nova" panose="020B0504020202020204" pitchFamily="34" charset="0"/>
              </a:rPr>
              <a:t>2020) suggests that note taking is the most underused skill and can be extremely effective if you can find a technique that suits you. </a:t>
            </a:r>
            <a:r>
              <a:rPr lang="en-US" sz="800" dirty="0">
                <a:solidFill>
                  <a:srgbClr val="000000"/>
                </a:solidFill>
                <a:latin typeface="Arial Nova" panose="020B0504020202020204" pitchFamily="34" charset="0"/>
              </a:rPr>
              <a:t>One might refer to this skill as </a:t>
            </a:r>
            <a:r>
              <a:rPr lang="en-US" sz="800" b="0" i="0" dirty="0">
                <a:solidFill>
                  <a:srgbClr val="000000"/>
                </a:solidFill>
                <a:effectLst/>
                <a:latin typeface="Arial Nova" panose="020B0504020202020204" pitchFamily="34" charset="0"/>
              </a:rPr>
              <a:t>a foundation tool which will put you in good stead for your studies, additionally making you feel confident about your work.</a:t>
            </a:r>
          </a:p>
          <a:p>
            <a:pPr algn="l" rtl="0" fontAlgn="base"/>
            <a:endParaRPr lang="en-US" sz="800" dirty="0">
              <a:solidFill>
                <a:srgbClr val="000000"/>
              </a:solidFill>
              <a:latin typeface="Arial Nova" panose="020B0504020202020204" pitchFamily="34" charset="0"/>
            </a:endParaRPr>
          </a:p>
          <a:p>
            <a:pPr algn="l" rtl="0" fontAlgn="base"/>
            <a:r>
              <a:rPr lang="en-US" sz="800" b="0" i="0" dirty="0">
                <a:solidFill>
                  <a:srgbClr val="000000"/>
                </a:solidFill>
                <a:effectLst/>
                <a:latin typeface="Arial Nova" panose="020B0504020202020204" pitchFamily="34" charset="0"/>
              </a:rPr>
              <a:t>There are several techniques which will make note taking productive in helping you to become more focused and efficient. If you can find a method that works for you (Cottrell, 2013, p.172) suggests note taking will help: </a:t>
            </a:r>
          </a:p>
          <a:p>
            <a:pPr algn="l" rtl="0" fontAlgn="base"/>
            <a:r>
              <a:rPr lang="en-US" sz="800" b="0" i="0" dirty="0">
                <a:solidFill>
                  <a:srgbClr val="000000"/>
                </a:solidFill>
                <a:effectLst/>
                <a:latin typeface="Arial Nova" panose="020B0504020202020204" pitchFamily="34" charset="0"/>
              </a:rPr>
              <a:t>‘•</a:t>
            </a:r>
            <a:r>
              <a:rPr lang="en-US" sz="800" b="0" i="0" dirty="0" err="1">
                <a:solidFill>
                  <a:srgbClr val="000000"/>
                </a:solidFill>
                <a:effectLst/>
                <a:latin typeface="Arial Nova" panose="020B0504020202020204" pitchFamily="34" charset="0"/>
              </a:rPr>
              <a:t>Organise</a:t>
            </a:r>
            <a:r>
              <a:rPr lang="en-US" sz="800" b="0" i="0" dirty="0">
                <a:solidFill>
                  <a:srgbClr val="000000"/>
                </a:solidFill>
                <a:effectLst/>
                <a:latin typeface="Arial Nova" panose="020B0504020202020204" pitchFamily="34" charset="0"/>
              </a:rPr>
              <a:t> complex information </a:t>
            </a:r>
            <a:endParaRPr lang="en-US" sz="800" b="0" i="0" dirty="0">
              <a:solidFill>
                <a:srgbClr val="000000"/>
              </a:solidFill>
              <a:effectLst/>
              <a:latin typeface="Segoe UI" panose="020B0502040204020203" pitchFamily="34" charset="0"/>
            </a:endParaRPr>
          </a:p>
          <a:p>
            <a:pPr algn="l" rtl="0" fontAlgn="base"/>
            <a:r>
              <a:rPr lang="en-US" sz="800" b="0" i="0" dirty="0">
                <a:solidFill>
                  <a:srgbClr val="000000"/>
                </a:solidFill>
                <a:effectLst/>
                <a:latin typeface="Arial Nova" panose="020B0504020202020204" pitchFamily="34" charset="0"/>
              </a:rPr>
              <a:t>•Improve comprehension and retention </a:t>
            </a:r>
            <a:endParaRPr lang="en-US" sz="800" b="0" i="0" dirty="0">
              <a:solidFill>
                <a:srgbClr val="000000"/>
              </a:solidFill>
              <a:effectLst/>
              <a:latin typeface="Segoe UI" panose="020B0502040204020203" pitchFamily="34" charset="0"/>
            </a:endParaRPr>
          </a:p>
          <a:p>
            <a:pPr algn="l" rtl="0" fontAlgn="base"/>
            <a:r>
              <a:rPr lang="en-US" sz="800" b="0" i="0" dirty="0">
                <a:solidFill>
                  <a:srgbClr val="000000"/>
                </a:solidFill>
                <a:effectLst/>
                <a:latin typeface="Arial Nova" panose="020B0504020202020204" pitchFamily="34" charset="0"/>
              </a:rPr>
              <a:t>•Improve your focus</a:t>
            </a:r>
            <a:endParaRPr lang="en-US" sz="800" b="0" i="0" dirty="0">
              <a:solidFill>
                <a:srgbClr val="000000"/>
              </a:solidFill>
              <a:effectLst/>
              <a:latin typeface="Segoe UI" panose="020B0502040204020203" pitchFamily="34" charset="0"/>
            </a:endParaRPr>
          </a:p>
          <a:p>
            <a:pPr algn="l" rtl="0" fontAlgn="base"/>
            <a:r>
              <a:rPr lang="en-US" sz="800" b="0" i="0" dirty="0">
                <a:solidFill>
                  <a:srgbClr val="000000"/>
                </a:solidFill>
                <a:effectLst/>
                <a:latin typeface="Arial Nova" panose="020B0504020202020204" pitchFamily="34" charset="0"/>
              </a:rPr>
              <a:t> </a:t>
            </a:r>
            <a:r>
              <a:rPr lang="en-US" sz="800" b="1" i="0" u="sng" dirty="0">
                <a:solidFill>
                  <a:srgbClr val="000000"/>
                </a:solidFill>
                <a:effectLst/>
                <a:latin typeface="Arial Nova" panose="020B0504020202020204" pitchFamily="34" charset="0"/>
              </a:rPr>
              <a:t>The Linear method</a:t>
            </a:r>
            <a:r>
              <a:rPr lang="en-US" sz="800" b="1" i="0" dirty="0">
                <a:solidFill>
                  <a:srgbClr val="000000"/>
                </a:solidFill>
                <a:effectLst/>
                <a:latin typeface="Arial Nova" panose="020B0504020202020204" pitchFamily="34" charset="0"/>
              </a:rPr>
              <a:t> </a:t>
            </a:r>
            <a:endParaRPr lang="en-US" sz="800" b="1" i="0" dirty="0">
              <a:solidFill>
                <a:srgbClr val="000000"/>
              </a:solidFill>
              <a:effectLst/>
              <a:latin typeface="Segoe UI" panose="020B0502040204020203" pitchFamily="34" charset="0"/>
            </a:endParaRPr>
          </a:p>
          <a:p>
            <a:pPr algn="l" rtl="0" fontAlgn="base"/>
            <a:r>
              <a:rPr lang="en-US" sz="800" b="0" i="0" dirty="0">
                <a:solidFill>
                  <a:srgbClr val="000000"/>
                </a:solidFill>
                <a:effectLst/>
                <a:latin typeface="Arial Nova" panose="020B0504020202020204" pitchFamily="34" charset="0"/>
              </a:rPr>
              <a:t>This technique is generally written in a list format and will follow the order of the text, chronological if you like. It is ordered under headings and subheadings and broken down into numbered or indentation features within. The use of the submersions will help to distinguish the main points and important information. An example of this as explained in Figure 1. </a:t>
            </a:r>
            <a:endParaRPr lang="en-US" sz="800" b="0" i="0" dirty="0">
              <a:solidFill>
                <a:srgbClr val="000000"/>
              </a:solidFill>
              <a:effectLst/>
              <a:latin typeface="Segoe UI" panose="020B0502040204020203" pitchFamily="34" charset="0"/>
            </a:endParaRPr>
          </a:p>
          <a:p>
            <a:endParaRPr lang="en-GB" sz="800" dirty="0"/>
          </a:p>
          <a:p>
            <a:pPr algn="l" rtl="0" fontAlgn="base"/>
            <a:r>
              <a:rPr lang="en-US" sz="800" b="1" i="0" u="sng" dirty="0">
                <a:solidFill>
                  <a:srgbClr val="000000"/>
                </a:solidFill>
                <a:effectLst/>
                <a:latin typeface="Arial Nova" panose="020B0504020202020204" pitchFamily="34" charset="0"/>
              </a:rPr>
              <a:t>The Mapping method</a:t>
            </a:r>
            <a:r>
              <a:rPr lang="en-US" sz="800" b="1" i="0" dirty="0">
                <a:solidFill>
                  <a:srgbClr val="000000"/>
                </a:solidFill>
                <a:effectLst/>
                <a:latin typeface="Arial Nova" panose="020B0504020202020204" pitchFamily="34" charset="0"/>
              </a:rPr>
              <a:t> </a:t>
            </a:r>
            <a:endParaRPr lang="en-US" sz="800" b="1" i="0" dirty="0">
              <a:solidFill>
                <a:srgbClr val="000000"/>
              </a:solidFill>
              <a:effectLst/>
              <a:latin typeface="Segoe UI" panose="020B0502040204020203" pitchFamily="34" charset="0"/>
            </a:endParaRPr>
          </a:p>
          <a:p>
            <a:pPr algn="l" rtl="0" fontAlgn="base"/>
            <a:r>
              <a:rPr lang="en-US" sz="800" b="0" i="0" dirty="0">
                <a:solidFill>
                  <a:srgbClr val="000000"/>
                </a:solidFill>
                <a:effectLst/>
                <a:latin typeface="Arial Nova" panose="020B0504020202020204" pitchFamily="34" charset="0"/>
              </a:rPr>
              <a:t>This technique is a graphical display. It starts with an idea in the </a:t>
            </a:r>
            <a:r>
              <a:rPr lang="en-US" sz="800" b="0" i="0" dirty="0" err="1">
                <a:solidFill>
                  <a:srgbClr val="000000"/>
                </a:solidFill>
                <a:effectLst/>
                <a:latin typeface="Arial Nova" panose="020B0504020202020204" pitchFamily="34" charset="0"/>
              </a:rPr>
              <a:t>centre</a:t>
            </a:r>
            <a:r>
              <a:rPr lang="en-US" sz="800" b="0" i="0" dirty="0">
                <a:solidFill>
                  <a:srgbClr val="000000"/>
                </a:solidFill>
                <a:effectLst/>
                <a:latin typeface="Arial Nova" panose="020B0504020202020204" pitchFamily="34" charset="0"/>
              </a:rPr>
              <a:t> of the document, which branches out connecting to sub-headings, points and supporting ideas. This method is ideal if you are visual. You can add images, drawings making sure to highlight or </a:t>
            </a:r>
            <a:r>
              <a:rPr lang="en-US" sz="800" b="0" i="0" dirty="0" err="1">
                <a:solidFill>
                  <a:srgbClr val="000000"/>
                </a:solidFill>
                <a:effectLst/>
                <a:latin typeface="Arial Nova" panose="020B0504020202020204" pitchFamily="34" charset="0"/>
              </a:rPr>
              <a:t>colour</a:t>
            </a:r>
            <a:r>
              <a:rPr lang="en-US" sz="800" b="0" i="0" dirty="0">
                <a:solidFill>
                  <a:srgbClr val="000000"/>
                </a:solidFill>
                <a:effectLst/>
                <a:latin typeface="Arial Nova" panose="020B0504020202020204" pitchFamily="34" charset="0"/>
              </a:rPr>
              <a:t> important information to make it stand out. This Method is supported by (Borrough, 2016)  in Figure 2: </a:t>
            </a:r>
            <a:endParaRPr lang="en-US" sz="800" b="0" i="0" dirty="0">
              <a:solidFill>
                <a:srgbClr val="000000"/>
              </a:solidFill>
              <a:effectLst/>
              <a:latin typeface="Segoe UI" panose="020B0502040204020203" pitchFamily="34" charset="0"/>
            </a:endParaRPr>
          </a:p>
          <a:p>
            <a:endParaRPr lang="en-GB" sz="800" dirty="0"/>
          </a:p>
          <a:p>
            <a:r>
              <a:rPr lang="en-GB" sz="800" dirty="0"/>
              <a:t>Figure 1. The Linear method (adapted from Auckland, 2013)</a:t>
            </a:r>
          </a:p>
          <a:p>
            <a:endParaRPr lang="en-GB" sz="800" dirty="0"/>
          </a:p>
          <a:p>
            <a:endParaRPr lang="en-GB" sz="800" dirty="0"/>
          </a:p>
          <a:p>
            <a:endParaRPr lang="en-GB" sz="800" dirty="0"/>
          </a:p>
          <a:p>
            <a:endParaRPr lang="en-GB" sz="800" dirty="0"/>
          </a:p>
          <a:p>
            <a:endParaRPr lang="en-GB" sz="800" dirty="0"/>
          </a:p>
          <a:p>
            <a:endParaRPr lang="en-GB" sz="800" dirty="0"/>
          </a:p>
          <a:p>
            <a:endParaRPr lang="en-GB" sz="800" dirty="0"/>
          </a:p>
          <a:p>
            <a:endParaRPr lang="en-GB" sz="800" dirty="0"/>
          </a:p>
          <a:p>
            <a:r>
              <a:rPr lang="en-GB" sz="800" dirty="0"/>
              <a:t>                                          </a:t>
            </a:r>
          </a:p>
          <a:p>
            <a:endParaRPr lang="en-GB" sz="800" dirty="0"/>
          </a:p>
          <a:p>
            <a:endParaRPr lang="en-GB" sz="800" dirty="0"/>
          </a:p>
          <a:p>
            <a:endParaRPr lang="en-GB" sz="800" dirty="0"/>
          </a:p>
          <a:p>
            <a:r>
              <a:rPr lang="en-GB" sz="800" dirty="0"/>
              <a:t>   </a:t>
            </a:r>
          </a:p>
          <a:p>
            <a:r>
              <a:rPr lang="en-GB" sz="800" dirty="0"/>
              <a:t>Figure 2: The Mapping method (adapted from Burroughs, 2016)</a:t>
            </a:r>
          </a:p>
        </p:txBody>
      </p:sp>
      <p:sp>
        <p:nvSpPr>
          <p:cNvPr id="4" name="Scroll: Horizontal 3">
            <a:extLst>
              <a:ext uri="{FF2B5EF4-FFF2-40B4-BE49-F238E27FC236}">
                <a16:creationId xmlns:a16="http://schemas.microsoft.com/office/drawing/2014/main" id="{6AAF53E5-2531-D4DD-09EA-3EF0DE5040FC}"/>
              </a:ext>
            </a:extLst>
          </p:cNvPr>
          <p:cNvSpPr/>
          <p:nvPr/>
        </p:nvSpPr>
        <p:spPr>
          <a:xfrm>
            <a:off x="197843" y="-18538"/>
            <a:ext cx="4953500" cy="515240"/>
          </a:xfrm>
          <a:prstGeom prst="horizontalScroll">
            <a:avLst/>
          </a:prstGeom>
          <a:solidFill>
            <a:schemeClr val="accent4"/>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b="1" u="sng" dirty="0">
                <a:solidFill>
                  <a:schemeClr val="tx1"/>
                </a:solidFill>
                <a:latin typeface="Arial" panose="020B0604020202020204" pitchFamily="34" charset="0"/>
                <a:cs typeface="Arial" panose="020B0604020202020204" pitchFamily="34" charset="0"/>
              </a:rPr>
              <a:t>Academic</a:t>
            </a:r>
            <a:r>
              <a:rPr lang="en-US" sz="2000" b="1" u="sng" dirty="0">
                <a:solidFill>
                  <a:schemeClr val="tx1"/>
                </a:solidFill>
                <a:latin typeface="Arial" panose="020B0604020202020204" pitchFamily="34" charset="0"/>
                <a:cs typeface="Arial" panose="020B0604020202020204" pitchFamily="34" charset="0"/>
              </a:rPr>
              <a:t> </a:t>
            </a:r>
            <a:r>
              <a:rPr lang="en-US" sz="1600" b="1" u="sng" dirty="0">
                <a:solidFill>
                  <a:schemeClr val="tx1"/>
                </a:solidFill>
                <a:latin typeface="Arial" panose="020B0604020202020204" pitchFamily="34" charset="0"/>
                <a:cs typeface="Arial" panose="020B0604020202020204" pitchFamily="34" charset="0"/>
              </a:rPr>
              <a:t>Skills Required for Success</a:t>
            </a:r>
          </a:p>
        </p:txBody>
      </p:sp>
      <p:sp>
        <p:nvSpPr>
          <p:cNvPr id="5" name="TextBox 4">
            <a:extLst>
              <a:ext uri="{FF2B5EF4-FFF2-40B4-BE49-F238E27FC236}">
                <a16:creationId xmlns:a16="http://schemas.microsoft.com/office/drawing/2014/main" id="{73E5AF1E-D64A-41D0-853F-9CD519C0187F}"/>
              </a:ext>
            </a:extLst>
          </p:cNvPr>
          <p:cNvSpPr txBox="1"/>
          <p:nvPr/>
        </p:nvSpPr>
        <p:spPr>
          <a:xfrm>
            <a:off x="734218" y="2103437"/>
            <a:ext cx="2123281" cy="40481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
        <p:nvSpPr>
          <p:cNvPr id="6" name="TextBox 5">
            <a:extLst>
              <a:ext uri="{FF2B5EF4-FFF2-40B4-BE49-F238E27FC236}">
                <a16:creationId xmlns:a16="http://schemas.microsoft.com/office/drawing/2014/main" id="{4D1A0C80-4A9E-F0F0-9575-E0EF02931AF0}"/>
              </a:ext>
            </a:extLst>
          </p:cNvPr>
          <p:cNvSpPr txBox="1"/>
          <p:nvPr/>
        </p:nvSpPr>
        <p:spPr>
          <a:xfrm>
            <a:off x="1818965" y="5074592"/>
            <a:ext cx="21232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ea typeface="Calibri"/>
              <a:cs typeface="Calibri"/>
            </a:endParaRPr>
          </a:p>
        </p:txBody>
      </p:sp>
      <p:sp>
        <p:nvSpPr>
          <p:cNvPr id="24" name="TextBox 23">
            <a:extLst>
              <a:ext uri="{FF2B5EF4-FFF2-40B4-BE49-F238E27FC236}">
                <a16:creationId xmlns:a16="http://schemas.microsoft.com/office/drawing/2014/main" id="{6B96F9A5-964D-6F97-5EC0-2D8B9A2A1C8E}"/>
              </a:ext>
            </a:extLst>
          </p:cNvPr>
          <p:cNvSpPr txBox="1"/>
          <p:nvPr/>
        </p:nvSpPr>
        <p:spPr>
          <a:xfrm>
            <a:off x="785995" y="2384551"/>
            <a:ext cx="2123281" cy="40481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
        <p:nvSpPr>
          <p:cNvPr id="28" name="TextBox 27">
            <a:extLst>
              <a:ext uri="{FF2B5EF4-FFF2-40B4-BE49-F238E27FC236}">
                <a16:creationId xmlns:a16="http://schemas.microsoft.com/office/drawing/2014/main" id="{B8097155-3D0B-7C44-66F2-1A5E4BA5D320}"/>
              </a:ext>
            </a:extLst>
          </p:cNvPr>
          <p:cNvSpPr txBox="1"/>
          <p:nvPr/>
        </p:nvSpPr>
        <p:spPr>
          <a:xfrm>
            <a:off x="398896" y="4903578"/>
            <a:ext cx="1978908" cy="7848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endParaRPr lang="en-US" sz="900" dirty="0">
              <a:solidFill>
                <a:srgbClr val="1D2125"/>
              </a:solidFill>
              <a:latin typeface="-apple-system"/>
            </a:endParaRPr>
          </a:p>
          <a:p>
            <a:pPr>
              <a:buChar char="•"/>
            </a:pPr>
            <a:endParaRPr lang="en-US" sz="900" dirty="0">
              <a:solidFill>
                <a:srgbClr val="1D2125"/>
              </a:solidFill>
              <a:latin typeface="-apple-system"/>
              <a:ea typeface="Calibri"/>
              <a:cs typeface="Calibri"/>
            </a:endParaRPr>
          </a:p>
          <a:p>
            <a:pPr>
              <a:buChar char="•"/>
            </a:pPr>
            <a:endParaRPr lang="en-US" sz="900" dirty="0">
              <a:solidFill>
                <a:srgbClr val="1D2125"/>
              </a:solidFill>
              <a:latin typeface="-apple-system"/>
              <a:ea typeface="Calibri"/>
              <a:cs typeface="Calibri"/>
            </a:endParaRPr>
          </a:p>
          <a:p>
            <a:pPr>
              <a:buChar char="•"/>
            </a:pPr>
            <a:endParaRPr lang="en-US" sz="900" dirty="0">
              <a:solidFill>
                <a:srgbClr val="1D2125"/>
              </a:solidFill>
              <a:latin typeface="-apple-system"/>
              <a:ea typeface="Calibri"/>
              <a:cs typeface="Calibri"/>
            </a:endParaRPr>
          </a:p>
          <a:p>
            <a:endParaRPr lang="en-US" sz="900" dirty="0">
              <a:solidFill>
                <a:srgbClr val="1D2125"/>
              </a:solidFill>
              <a:latin typeface="-apple-system"/>
              <a:ea typeface="Calibri"/>
              <a:cs typeface="Calibri"/>
            </a:endParaRPr>
          </a:p>
        </p:txBody>
      </p:sp>
      <p:sp>
        <p:nvSpPr>
          <p:cNvPr id="30" name="TextBox 29">
            <a:extLst>
              <a:ext uri="{FF2B5EF4-FFF2-40B4-BE49-F238E27FC236}">
                <a16:creationId xmlns:a16="http://schemas.microsoft.com/office/drawing/2014/main" id="{0958110D-AB45-0210-3BE7-339F38B748D6}"/>
              </a:ext>
            </a:extLst>
          </p:cNvPr>
          <p:cNvSpPr txBox="1"/>
          <p:nvPr/>
        </p:nvSpPr>
        <p:spPr>
          <a:xfrm>
            <a:off x="7766720" y="569388"/>
            <a:ext cx="1508125"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900" dirty="0">
              <a:latin typeface="Arial Nova"/>
              <a:cs typeface="Calibri"/>
            </a:endParaRPr>
          </a:p>
        </p:txBody>
      </p:sp>
      <p:sp>
        <p:nvSpPr>
          <p:cNvPr id="7" name="TextBox 6">
            <a:extLst>
              <a:ext uri="{FF2B5EF4-FFF2-40B4-BE49-F238E27FC236}">
                <a16:creationId xmlns:a16="http://schemas.microsoft.com/office/drawing/2014/main" id="{B113D17E-0DE8-4E0F-35FE-CA4E81CDA4B2}"/>
              </a:ext>
            </a:extLst>
          </p:cNvPr>
          <p:cNvSpPr txBox="1"/>
          <p:nvPr/>
        </p:nvSpPr>
        <p:spPr>
          <a:xfrm>
            <a:off x="239768" y="2486353"/>
            <a:ext cx="157655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cs typeface="Calibri"/>
            </a:endParaRPr>
          </a:p>
        </p:txBody>
      </p:sp>
      <p:sp>
        <p:nvSpPr>
          <p:cNvPr id="2" name="TextBox 1">
            <a:extLst>
              <a:ext uri="{FF2B5EF4-FFF2-40B4-BE49-F238E27FC236}">
                <a16:creationId xmlns:a16="http://schemas.microsoft.com/office/drawing/2014/main" id="{3172E603-12B9-52DB-859F-B43F0E0A43CB}"/>
              </a:ext>
            </a:extLst>
          </p:cNvPr>
          <p:cNvSpPr txBox="1"/>
          <p:nvPr/>
        </p:nvSpPr>
        <p:spPr>
          <a:xfrm>
            <a:off x="5334755" y="50997"/>
            <a:ext cx="5813798" cy="584775"/>
          </a:xfrm>
          <a:prstGeom prst="rect">
            <a:avLst/>
          </a:prstGeom>
          <a:solidFill>
            <a:srgbClr val="9999FF"/>
          </a:solidFill>
          <a:ln>
            <a:solidFill>
              <a:srgbClr val="FF0000"/>
            </a:solidFill>
          </a:ln>
        </p:spPr>
        <p:txBody>
          <a:bodyPr wrap="square" rtlCol="0">
            <a:spAutoFit/>
          </a:bodyPr>
          <a:lstStyle/>
          <a:p>
            <a:pPr algn="l" rtl="0" fontAlgn="base"/>
            <a:r>
              <a:rPr lang="en-US" sz="1400" b="1" u="sng" dirty="0">
                <a:solidFill>
                  <a:srgbClr val="002060"/>
                </a:solidFill>
                <a:latin typeface="Arial Nova" panose="020B0504020202020204" pitchFamily="34" charset="0"/>
              </a:rPr>
              <a:t>Introduction</a:t>
            </a:r>
          </a:p>
          <a:p>
            <a:pPr algn="just" rtl="0" fontAlgn="base"/>
            <a:r>
              <a:rPr lang="en-US" sz="900" b="1" dirty="0">
                <a:solidFill>
                  <a:srgbClr val="000000"/>
                </a:solidFill>
              </a:rPr>
              <a:t>This poster talks about a</a:t>
            </a:r>
            <a:r>
              <a:rPr lang="en-US" sz="900" b="1" i="0" dirty="0">
                <a:solidFill>
                  <a:srgbClr val="000000"/>
                </a:solidFill>
                <a:effectLst/>
              </a:rPr>
              <a:t>cademic study skills which will help maximize your ability to learn and be successful. In this assignment I have chosen three skills to explore and talk about that will make study more effective.</a:t>
            </a:r>
            <a:r>
              <a:rPr lang="en-US" sz="900" b="0" i="0" dirty="0">
                <a:solidFill>
                  <a:srgbClr val="000000"/>
                </a:solidFill>
                <a:effectLst/>
              </a:rPr>
              <a:t> </a:t>
            </a:r>
            <a:r>
              <a:rPr lang="en-US" sz="900" b="0" i="0" dirty="0">
                <a:solidFill>
                  <a:srgbClr val="000000"/>
                </a:solidFill>
                <a:effectLst/>
                <a:latin typeface="Arial Nova" panose="020B0504020202020204" pitchFamily="34" charset="0"/>
              </a:rPr>
              <a:t> </a:t>
            </a:r>
            <a:endParaRPr lang="en-US" sz="900" b="0" i="0" dirty="0">
              <a:solidFill>
                <a:srgbClr val="000000"/>
              </a:solidFill>
              <a:effectLst/>
              <a:latin typeface="Segoe UI" panose="020B0502040204020203" pitchFamily="34" charset="0"/>
            </a:endParaRPr>
          </a:p>
        </p:txBody>
      </p:sp>
      <p:pic>
        <p:nvPicPr>
          <p:cNvPr id="1028" name="Picture 4">
            <a:extLst>
              <a:ext uri="{FF2B5EF4-FFF2-40B4-BE49-F238E27FC236}">
                <a16:creationId xmlns:a16="http://schemas.microsoft.com/office/drawing/2014/main" id="{15DDD679-8FA8-64D5-8CC8-FB3E75C57D4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2139" y="4945230"/>
            <a:ext cx="1535497" cy="91859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C4B56B8B-CD04-AD15-D5DA-89A8836B2714}"/>
              </a:ext>
            </a:extLst>
          </p:cNvPr>
          <p:cNvSpPr txBox="1"/>
          <p:nvPr/>
        </p:nvSpPr>
        <p:spPr>
          <a:xfrm>
            <a:off x="11273643" y="112551"/>
            <a:ext cx="811763" cy="461665"/>
          </a:xfrm>
          <a:prstGeom prst="rect">
            <a:avLst/>
          </a:prstGeom>
          <a:noFill/>
          <a:ln>
            <a:solidFill>
              <a:schemeClr val="tx1"/>
            </a:solidFill>
          </a:ln>
        </p:spPr>
        <p:txBody>
          <a:bodyPr wrap="square" rtlCol="0">
            <a:spAutoFit/>
          </a:bodyPr>
          <a:lstStyle/>
          <a:p>
            <a:r>
              <a:rPr lang="en-GB" sz="800" dirty="0"/>
              <a:t>ECEY4008/C</a:t>
            </a:r>
          </a:p>
          <a:p>
            <a:r>
              <a:rPr lang="en-GB" sz="800" dirty="0"/>
              <a:t>2306265</a:t>
            </a:r>
          </a:p>
          <a:p>
            <a:r>
              <a:rPr lang="en-GB" sz="800" dirty="0"/>
              <a:t>1235 Words </a:t>
            </a:r>
          </a:p>
        </p:txBody>
      </p:sp>
      <p:pic>
        <p:nvPicPr>
          <p:cNvPr id="1030" name="Picture 6">
            <a:extLst>
              <a:ext uri="{FF2B5EF4-FFF2-40B4-BE49-F238E27FC236}">
                <a16:creationId xmlns:a16="http://schemas.microsoft.com/office/drawing/2014/main" id="{094BE663-14B6-3705-6523-FB3ADDBB2DA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81501" y="4986526"/>
            <a:ext cx="1535497" cy="1446150"/>
          </a:xfrm>
          <a:prstGeom prst="rect">
            <a:avLst/>
          </a:prstGeom>
          <a:solidFill>
            <a:schemeClr val="tx1">
              <a:lumMod val="50000"/>
              <a:lumOff val="50000"/>
            </a:schemeClr>
          </a:solidFill>
          <a:ln>
            <a:solidFill>
              <a:schemeClr val="tx1">
                <a:lumMod val="95000"/>
                <a:lumOff val="5000"/>
              </a:schemeClr>
            </a:solidFill>
          </a:ln>
          <a:effectLst>
            <a:glow rad="63500">
              <a:schemeClr val="accent2">
                <a:satMod val="175000"/>
                <a:alpha val="40000"/>
              </a:schemeClr>
            </a:glow>
          </a:effectLst>
        </p:spPr>
      </p:pic>
      <p:sp>
        <p:nvSpPr>
          <p:cNvPr id="11" name="TextBox 10">
            <a:extLst>
              <a:ext uri="{FF2B5EF4-FFF2-40B4-BE49-F238E27FC236}">
                <a16:creationId xmlns:a16="http://schemas.microsoft.com/office/drawing/2014/main" id="{267953B6-C2A0-50FE-DA07-C8FB34E0F392}"/>
              </a:ext>
            </a:extLst>
          </p:cNvPr>
          <p:cNvSpPr txBox="1"/>
          <p:nvPr/>
        </p:nvSpPr>
        <p:spPr>
          <a:xfrm>
            <a:off x="3763523" y="720124"/>
            <a:ext cx="3961650" cy="4370427"/>
          </a:xfrm>
          <a:prstGeom prst="rect">
            <a:avLst/>
          </a:prstGeom>
          <a:solidFill>
            <a:schemeClr val="accent2">
              <a:lumMod val="40000"/>
              <a:lumOff val="60000"/>
            </a:schemeClr>
          </a:solidFill>
          <a:ln>
            <a:solidFill>
              <a:srgbClr val="9D69C2"/>
            </a:solidFill>
          </a:ln>
        </p:spPr>
        <p:txBody>
          <a:bodyPr wrap="square" rtlCol="0">
            <a:spAutoFit/>
          </a:bodyPr>
          <a:lstStyle/>
          <a:p>
            <a:r>
              <a:rPr lang="en-GB" sz="1400" b="1" u="sng" dirty="0">
                <a:solidFill>
                  <a:srgbClr val="002060"/>
                </a:solidFill>
                <a:latin typeface="Aptos" panose="020B0004020202020204" pitchFamily="34" charset="0"/>
              </a:rPr>
              <a:t>Avoiding Plagiarism</a:t>
            </a:r>
          </a:p>
          <a:p>
            <a:pPr algn="l" rtl="0" fontAlgn="base"/>
            <a:r>
              <a:rPr lang="en-US" sz="800" b="0" i="0" dirty="0">
                <a:solidFill>
                  <a:srgbClr val="000000"/>
                </a:solidFill>
                <a:effectLst/>
                <a:latin typeface="Arial Nova" panose="020B0504020202020204" pitchFamily="34" charset="0"/>
              </a:rPr>
              <a:t>Plagiarism is copying another person’s work and attempting to falsely represent it as your own without giving them credit. According to (Kramer, 2022) Plagiarism can have detrimental effects and could lead to assignments being forfeited or students being dismissed from their program. Plagiarism is seen as dishonest and portrays a poor work ethos. One can go as far as to say that if you plagiarise your work, you are not fully understanding the topic or source well enough to explain its meaning in your own words. According to Scribbr, (2012). The most common types of plagiarism are: </a:t>
            </a:r>
            <a:endParaRPr lang="en-US" sz="800" b="0" i="0" dirty="0">
              <a:solidFill>
                <a:srgbClr val="000000"/>
              </a:solidFill>
              <a:effectLst/>
              <a:latin typeface="Segoe UI" panose="020B0502040204020203" pitchFamily="34" charset="0"/>
            </a:endParaRPr>
          </a:p>
          <a:p>
            <a:pPr algn="l" rtl="0" fontAlgn="base">
              <a:buFont typeface="Arial" panose="020B0604020202020204" pitchFamily="34" charset="0"/>
              <a:buChar char="•"/>
            </a:pPr>
            <a:r>
              <a:rPr lang="en-US" sz="800" b="1" i="0" u="none" strike="noStrike" dirty="0">
                <a:solidFill>
                  <a:srgbClr val="000000"/>
                </a:solidFill>
                <a:effectLst/>
                <a:latin typeface="Arial Nova" panose="020B0504020202020204" pitchFamily="34" charset="0"/>
              </a:rPr>
              <a:t>Global plagiarism </a:t>
            </a:r>
            <a:r>
              <a:rPr lang="en-US" sz="800" b="0" i="0" u="none" strike="noStrike" dirty="0">
                <a:solidFill>
                  <a:srgbClr val="000000"/>
                </a:solidFill>
                <a:effectLst/>
                <a:latin typeface="Arial Nova" panose="020B0504020202020204" pitchFamily="34" charset="0"/>
              </a:rPr>
              <a:t>means passing off an entire text by someone else as your own work.</a:t>
            </a:r>
            <a:r>
              <a:rPr lang="en-US" sz="800" b="0" i="0" dirty="0">
                <a:solidFill>
                  <a:srgbClr val="000000"/>
                </a:solidFill>
                <a:effectLst/>
                <a:latin typeface="Arial Nova" panose="020B0504020202020204" pitchFamily="34" charset="0"/>
              </a:rPr>
              <a:t> </a:t>
            </a:r>
          </a:p>
          <a:p>
            <a:pPr algn="l" rtl="0" fontAlgn="base">
              <a:buFont typeface="Arial" panose="020B0604020202020204" pitchFamily="34" charset="0"/>
              <a:buChar char="•"/>
            </a:pPr>
            <a:r>
              <a:rPr lang="en-US" sz="800" b="1" i="0" u="none" strike="noStrike" dirty="0">
                <a:solidFill>
                  <a:srgbClr val="000000"/>
                </a:solidFill>
                <a:effectLst/>
                <a:latin typeface="Arial Nova" panose="020B0504020202020204" pitchFamily="34" charset="0"/>
              </a:rPr>
              <a:t>Verbatim plagiarism </a:t>
            </a:r>
            <a:r>
              <a:rPr lang="en-US" sz="800" b="0" i="0" u="none" strike="noStrike" dirty="0">
                <a:solidFill>
                  <a:srgbClr val="000000"/>
                </a:solidFill>
                <a:effectLst/>
                <a:latin typeface="Arial Nova" panose="020B0504020202020204" pitchFamily="34" charset="0"/>
              </a:rPr>
              <a:t>means directly copying someone else’s words.</a:t>
            </a:r>
            <a:r>
              <a:rPr lang="en-US" sz="800" b="0" i="0" dirty="0">
                <a:solidFill>
                  <a:srgbClr val="000000"/>
                </a:solidFill>
                <a:effectLst/>
                <a:latin typeface="Arial Nova" panose="020B0504020202020204" pitchFamily="34" charset="0"/>
              </a:rPr>
              <a:t> </a:t>
            </a:r>
          </a:p>
          <a:p>
            <a:pPr algn="l" rtl="0" fontAlgn="base">
              <a:buFont typeface="Arial" panose="020B0604020202020204" pitchFamily="34" charset="0"/>
              <a:buChar char="•"/>
            </a:pPr>
            <a:r>
              <a:rPr lang="en-US" sz="800" b="1" i="0" u="none" strike="noStrike" dirty="0">
                <a:solidFill>
                  <a:srgbClr val="000000"/>
                </a:solidFill>
                <a:effectLst/>
                <a:latin typeface="Arial Nova" panose="020B0504020202020204" pitchFamily="34" charset="0"/>
              </a:rPr>
              <a:t>Paraphrasing plagiarism</a:t>
            </a:r>
            <a:r>
              <a:rPr lang="en-US" sz="800" b="0" i="0" u="none" strike="noStrike" dirty="0">
                <a:solidFill>
                  <a:srgbClr val="000000"/>
                </a:solidFill>
                <a:effectLst/>
                <a:latin typeface="Arial Nova" panose="020B0504020202020204" pitchFamily="34" charset="0"/>
              </a:rPr>
              <a:t> means rephrasing someone else’s ideas to present them as your own.</a:t>
            </a:r>
            <a:r>
              <a:rPr lang="en-US" sz="800" b="0" i="0" dirty="0">
                <a:solidFill>
                  <a:srgbClr val="000000"/>
                </a:solidFill>
                <a:effectLst/>
                <a:latin typeface="Arial Nova" panose="020B0504020202020204" pitchFamily="34" charset="0"/>
              </a:rPr>
              <a:t> </a:t>
            </a:r>
          </a:p>
          <a:p>
            <a:pPr algn="l" rtl="0" fontAlgn="base">
              <a:buFont typeface="Arial" panose="020B0604020202020204" pitchFamily="34" charset="0"/>
              <a:buChar char="•"/>
            </a:pPr>
            <a:r>
              <a:rPr lang="en-US" sz="800" b="1" i="0" u="none" strike="noStrike" dirty="0">
                <a:solidFill>
                  <a:srgbClr val="000000"/>
                </a:solidFill>
                <a:effectLst/>
                <a:latin typeface="Arial Nova" panose="020B0504020202020204" pitchFamily="34" charset="0"/>
              </a:rPr>
              <a:t>Patchwork plagiarism </a:t>
            </a:r>
            <a:r>
              <a:rPr lang="en-US" sz="800" b="0" i="0" u="none" strike="noStrike" dirty="0">
                <a:solidFill>
                  <a:srgbClr val="000000"/>
                </a:solidFill>
                <a:effectLst/>
                <a:latin typeface="Arial Nova" panose="020B0504020202020204" pitchFamily="34" charset="0"/>
              </a:rPr>
              <a:t>means stitching together parts of various sources to create your text.</a:t>
            </a:r>
            <a:r>
              <a:rPr lang="en-US" sz="800" b="0" i="0" dirty="0">
                <a:solidFill>
                  <a:srgbClr val="000000"/>
                </a:solidFill>
                <a:effectLst/>
                <a:latin typeface="Arial Nova" panose="020B0504020202020204" pitchFamily="34" charset="0"/>
              </a:rPr>
              <a:t> </a:t>
            </a:r>
          </a:p>
          <a:p>
            <a:pPr algn="l" rtl="0" fontAlgn="base">
              <a:buFont typeface="Arial" panose="020B0604020202020204" pitchFamily="34" charset="0"/>
              <a:buChar char="•"/>
            </a:pPr>
            <a:r>
              <a:rPr lang="en-US" sz="800" b="1" i="0" u="none" strike="noStrike" dirty="0">
                <a:solidFill>
                  <a:srgbClr val="000000"/>
                </a:solidFill>
                <a:effectLst/>
                <a:latin typeface="Arial Nova" panose="020B0504020202020204" pitchFamily="34" charset="0"/>
                <a:hlinkClick r:id="rId4"/>
              </a:rPr>
              <a:t>Self-plagiarism</a:t>
            </a:r>
            <a:r>
              <a:rPr lang="en-US" sz="800" b="1" i="0" u="none" strike="noStrike" dirty="0">
                <a:solidFill>
                  <a:srgbClr val="000000"/>
                </a:solidFill>
                <a:effectLst/>
                <a:latin typeface="Arial Nova" panose="020B0504020202020204" pitchFamily="34" charset="0"/>
              </a:rPr>
              <a:t> </a:t>
            </a:r>
            <a:r>
              <a:rPr lang="en-US" sz="800" b="0" i="0" u="none" strike="noStrike" dirty="0">
                <a:solidFill>
                  <a:srgbClr val="000000"/>
                </a:solidFill>
                <a:effectLst/>
                <a:latin typeface="Arial Nova" panose="020B0504020202020204" pitchFamily="34" charset="0"/>
              </a:rPr>
              <a:t>means recycling your own past work.</a:t>
            </a:r>
            <a:r>
              <a:rPr lang="en-US" sz="800" b="0" i="0" dirty="0">
                <a:solidFill>
                  <a:srgbClr val="000000"/>
                </a:solidFill>
                <a:effectLst/>
                <a:latin typeface="Arial Nova" panose="020B0504020202020204" pitchFamily="34" charset="0"/>
              </a:rPr>
              <a:t> </a:t>
            </a:r>
          </a:p>
          <a:p>
            <a:pPr algn="l" rtl="0" fontAlgn="base"/>
            <a:r>
              <a:rPr lang="en-US" sz="800" b="0" i="0" dirty="0">
                <a:solidFill>
                  <a:srgbClr val="000000"/>
                </a:solidFill>
                <a:effectLst/>
                <a:latin typeface="Arial Nova" panose="020B0504020202020204" pitchFamily="34" charset="0"/>
              </a:rPr>
              <a:t> </a:t>
            </a:r>
            <a:endParaRPr lang="en-US" sz="800" b="0" i="0" dirty="0">
              <a:solidFill>
                <a:srgbClr val="000000"/>
              </a:solidFill>
              <a:effectLst/>
              <a:latin typeface="Segoe UI" panose="020B0502040204020203" pitchFamily="34" charset="0"/>
            </a:endParaRPr>
          </a:p>
          <a:p>
            <a:pPr algn="l" rtl="0" fontAlgn="base"/>
            <a:r>
              <a:rPr lang="en-US" sz="800" b="0" i="0" dirty="0">
                <a:solidFill>
                  <a:srgbClr val="000000"/>
                </a:solidFill>
                <a:effectLst/>
                <a:latin typeface="Arial Nova" panose="020B0504020202020204" pitchFamily="34" charset="0"/>
              </a:rPr>
              <a:t>(Neville, 2016, p.11) Lists findings of a survey that established many undergraduate students find referencing ‘troublesome and time consuming’ many choosing to adapt a hurried and slapdash style, thus resulting in   plagiarism. One can conclude from this that effective referencing is an important skill to have to avoid plagiarism. Making sure to cite and reference all sources in your research will make it easier to credit the original author in your reference list, additionally making it less time-consuming, but also easier to refer to later. (</a:t>
            </a:r>
            <a:r>
              <a:rPr lang="en-US" sz="800" b="0" i="0" dirty="0">
                <a:solidFill>
                  <a:srgbClr val="000000"/>
                </a:solidFill>
                <a:effectLst/>
                <a:latin typeface="Calibri" panose="020F0502020204030204" pitchFamily="34" charset="0"/>
              </a:rPr>
              <a:t>Harris, 2017, p.2</a:t>
            </a:r>
            <a:r>
              <a:rPr lang="en-US" sz="800" b="0" i="0" dirty="0">
                <a:solidFill>
                  <a:srgbClr val="000000"/>
                </a:solidFill>
                <a:effectLst/>
                <a:latin typeface="Arial Nova" panose="020B0504020202020204" pitchFamily="34" charset="0"/>
              </a:rPr>
              <a:t>) suggests using a variety of sources for your work will also enrich you with innovative ideas and likewise put your critical thinking and reasoning skills to use, which will in turn provide you with a deeper understanding and strengthen your academic writing thus aiding you to avoid plagiarism. However, we must air on the side of caution if we are paraphrasing from our sources (putting the author's ideas completely in your own words and properly referencing the source) as this could be apparent plagiarism if we do not credit the author or show an understanding of what we are writing. Fine-tuning these skills along with the accuracy of note taking will help you draw upon established ideas and values. </a:t>
            </a:r>
            <a:endParaRPr lang="en-US" sz="800" b="0" i="0" dirty="0">
              <a:solidFill>
                <a:srgbClr val="000000"/>
              </a:solidFill>
              <a:effectLst/>
              <a:latin typeface="Segoe UI" panose="020B0502040204020203" pitchFamily="34" charset="0"/>
            </a:endParaRPr>
          </a:p>
        </p:txBody>
      </p:sp>
      <p:sp>
        <p:nvSpPr>
          <p:cNvPr id="14" name="TextBox 13">
            <a:extLst>
              <a:ext uri="{FF2B5EF4-FFF2-40B4-BE49-F238E27FC236}">
                <a16:creationId xmlns:a16="http://schemas.microsoft.com/office/drawing/2014/main" id="{C668D36E-82BC-EE1E-2451-47CB73D23BC7}"/>
              </a:ext>
            </a:extLst>
          </p:cNvPr>
          <p:cNvSpPr txBox="1"/>
          <p:nvPr/>
        </p:nvSpPr>
        <p:spPr>
          <a:xfrm>
            <a:off x="7934880" y="788570"/>
            <a:ext cx="3961650" cy="4185761"/>
          </a:xfrm>
          <a:prstGeom prst="rect">
            <a:avLst/>
          </a:prstGeom>
          <a:solidFill>
            <a:srgbClr val="FF9933"/>
          </a:solidFill>
          <a:ln>
            <a:solidFill>
              <a:srgbClr val="92D050"/>
            </a:solidFill>
          </a:ln>
        </p:spPr>
        <p:txBody>
          <a:bodyPr wrap="square" rtlCol="0">
            <a:spAutoFit/>
          </a:bodyPr>
          <a:lstStyle/>
          <a:p>
            <a:r>
              <a:rPr lang="en-GB" sz="1400" b="1" u="sng" dirty="0">
                <a:solidFill>
                  <a:srgbClr val="002060"/>
                </a:solidFill>
                <a:latin typeface="Aptos" panose="020B0004020202020204" pitchFamily="34" charset="0"/>
              </a:rPr>
              <a:t>Critical Thinking</a:t>
            </a:r>
          </a:p>
          <a:p>
            <a:pPr algn="l" rtl="0" fontAlgn="base"/>
            <a:r>
              <a:rPr lang="en-US" sz="800" b="0" i="0" u="none" strike="noStrike" dirty="0">
                <a:solidFill>
                  <a:srgbClr val="000000"/>
                </a:solidFill>
                <a:effectLst/>
                <a:latin typeface="Calibri" panose="020F0502020204030204" pitchFamily="34" charset="0"/>
              </a:rPr>
              <a:t>Critical thinking is the ability to objectively analyse information in order to form your own point of view to present. (Cottrell, 2021) suggests that critical thinking is a skill that can be taught and developed and by doing so will make students unparalleled </a:t>
            </a:r>
            <a:r>
              <a:rPr lang="en-US" sz="800" b="0" i="0" u="none" strike="noStrike" dirty="0">
                <a:effectLst/>
                <a:latin typeface="Calibri" panose="020F0502020204030204" pitchFamily="34" charset="0"/>
              </a:rPr>
              <a:t>with a higher expectation of being recruited. Understanding the importance of critical thinking will challenge our inclination to jump to conclusions and assume the obvious, teaching us to look at things with an open and inquisitive mind. To put it more simply it will help us to build objective insight so that we can be subjective thus stop taking everything for face value. (Marr, 2022) Illustrates steps we can take to improve and develop our critical thinking skills, he believes we must air on the side of caution with every bit of information subject to analysis and evaluation and we must ask, </a:t>
            </a:r>
            <a:r>
              <a:rPr lang="en-US" sz="800" b="0" i="0" dirty="0">
                <a:solidFill>
                  <a:srgbClr val="333333"/>
                </a:solidFill>
                <a:effectLst/>
                <a:latin typeface="Calibri" panose="020F0502020204030204" pitchFamily="34" charset="0"/>
              </a:rPr>
              <a:t>"</a:t>
            </a:r>
            <a:r>
              <a:rPr lang="en-US" sz="800" b="0" i="0" dirty="0">
                <a:effectLst/>
                <a:latin typeface="Calibri" panose="020F0502020204030204" pitchFamily="34" charset="0"/>
              </a:rPr>
              <a:t>Is this information complete and up to date?” “What evidence is being presented to support the argument?”</a:t>
            </a:r>
            <a:r>
              <a:rPr lang="en-US" sz="800" b="0" i="0" dirty="0">
                <a:solidFill>
                  <a:srgbClr val="000000"/>
                </a:solidFill>
                <a:effectLst/>
                <a:latin typeface="Calibri" panose="020F0502020204030204" pitchFamily="34" charset="0"/>
              </a:rPr>
              <a:t> </a:t>
            </a:r>
            <a:r>
              <a:rPr lang="en-US" sz="800" b="0" i="0" u="none" strike="noStrike" dirty="0">
                <a:effectLst/>
                <a:latin typeface="Calibri" panose="020F0502020204030204" pitchFamily="34" charset="0"/>
              </a:rPr>
              <a:t>(</a:t>
            </a:r>
            <a:r>
              <a:rPr lang="en-US" sz="800" b="0" i="0" dirty="0">
                <a:solidFill>
                  <a:srgbClr val="000000"/>
                </a:solidFill>
                <a:effectLst/>
                <a:latin typeface="Calibri" panose="020F0502020204030204" pitchFamily="34" charset="0"/>
              </a:rPr>
              <a:t>Eales-Reynolds, L. J et al.,</a:t>
            </a:r>
            <a:r>
              <a:rPr lang="en-US" sz="800" b="0" i="0" u="none" strike="noStrike" dirty="0">
                <a:effectLst/>
                <a:latin typeface="Calibri" panose="020F0502020204030204" pitchFamily="34" charset="0"/>
              </a:rPr>
              <a:t> 2013, p.7) Argues further to this and suggests we must research and evaluate a variety of sources to see their motive and reasoning. By doing so will not only help us understand points of view and see different sides of the debate, but additionally learn what is fact or fake. Furthermore, aid us to collate our own understanding and interpretation of which we will be able to draw valid and reasonable conclusions for our arguments. Figure 3 epitomizes Critical thinking in its illustration</a:t>
            </a:r>
            <a:r>
              <a:rPr lang="en-US" sz="800" b="0" i="0" dirty="0">
                <a:effectLst/>
                <a:latin typeface="Calibri" panose="020F0502020204030204" pitchFamily="34" charset="0"/>
              </a:rPr>
              <a:t> </a:t>
            </a:r>
            <a:endParaRPr lang="en-US" sz="800" dirty="0">
              <a:solidFill>
                <a:srgbClr val="000000"/>
              </a:solidFill>
              <a:latin typeface="Arial Nova" panose="020B0504020202020204" pitchFamily="34" charset="0"/>
              <a:cs typeface="Arial" panose="020B0604020202020204" pitchFamily="34" charset="0"/>
            </a:endParaRPr>
          </a:p>
          <a:p>
            <a:pPr algn="l" rtl="0" fontAlgn="base"/>
            <a:endParaRPr lang="en-US" sz="800" b="0" i="0" u="none" strike="noStrike" dirty="0">
              <a:solidFill>
                <a:srgbClr val="000000"/>
              </a:solidFill>
              <a:effectLst/>
              <a:latin typeface="Arial Nova" panose="020B0504020202020204" pitchFamily="34" charset="0"/>
              <a:cs typeface="Arial" panose="020B0604020202020204" pitchFamily="34" charset="0"/>
            </a:endParaRPr>
          </a:p>
          <a:p>
            <a:pPr algn="l" rtl="0" fontAlgn="base"/>
            <a:r>
              <a:rPr lang="en-US" sz="800" b="0" i="0" u="none" strike="noStrike" dirty="0">
                <a:solidFill>
                  <a:srgbClr val="000000"/>
                </a:solidFill>
                <a:effectLst/>
                <a:latin typeface="Arial Nova" panose="020B0504020202020204" pitchFamily="34" charset="0"/>
                <a:cs typeface="Arial" panose="020B0604020202020204" pitchFamily="34" charset="0"/>
              </a:rPr>
              <a:t>Figure 3: Critical thinking illustration (adapted from </a:t>
            </a:r>
            <a:r>
              <a:rPr lang="en-US" sz="800" b="0" i="0" dirty="0">
                <a:solidFill>
                  <a:srgbClr val="000000"/>
                </a:solidFill>
                <a:effectLst/>
                <a:latin typeface="Arial Nova" panose="020B0504020202020204" pitchFamily="34" charset="0"/>
                <a:cs typeface="Arial" panose="020B0604020202020204" pitchFamily="34" charset="0"/>
              </a:rPr>
              <a:t>Zhang and Nguyen, </a:t>
            </a:r>
            <a:r>
              <a:rPr lang="en-US" sz="800" b="0" i="0" dirty="0">
                <a:solidFill>
                  <a:srgbClr val="000000"/>
                </a:solidFill>
                <a:effectLst/>
                <a:latin typeface="Arial Nova" panose="020B0504020202020204" pitchFamily="34" charset="0"/>
              </a:rPr>
              <a:t>2020)</a:t>
            </a:r>
          </a:p>
          <a:p>
            <a:pPr algn="l" rtl="0" fontAlgn="base"/>
            <a:endParaRPr lang="en-US" sz="800" dirty="0">
              <a:solidFill>
                <a:srgbClr val="000000"/>
              </a:solidFill>
              <a:latin typeface="Arial Nova" panose="020B0504020202020204" pitchFamily="34" charset="0"/>
            </a:endParaRPr>
          </a:p>
          <a:p>
            <a:pPr algn="l" rtl="0" fontAlgn="base"/>
            <a:r>
              <a:rPr lang="en-US" sz="800" b="0" i="0" dirty="0">
                <a:solidFill>
                  <a:srgbClr val="000000"/>
                </a:solidFill>
                <a:effectLst/>
                <a:latin typeface="Arial Nova" panose="020B0504020202020204" pitchFamily="34" charset="0"/>
              </a:rPr>
              <a:t> </a:t>
            </a:r>
            <a:endParaRPr lang="en-GB" sz="1200" b="1" u="sng" dirty="0">
              <a:latin typeface="Arial Nova" panose="020B0504020202020204" pitchFamily="34" charset="0"/>
            </a:endParaRPr>
          </a:p>
          <a:p>
            <a:endParaRPr lang="en-GB" sz="1200" b="1" u="sng" dirty="0">
              <a:latin typeface="Aptos" panose="020B0004020202020204" pitchFamily="34" charset="0"/>
            </a:endParaRPr>
          </a:p>
          <a:p>
            <a:endParaRPr lang="en-GB" sz="1200" b="1" u="sng" dirty="0">
              <a:latin typeface="Aptos" panose="020B0004020202020204" pitchFamily="34" charset="0"/>
            </a:endParaRPr>
          </a:p>
          <a:p>
            <a:endParaRPr lang="en-GB" sz="1200" b="1" u="sng" dirty="0">
              <a:latin typeface="Aptos" panose="020B0004020202020204" pitchFamily="34" charset="0"/>
            </a:endParaRPr>
          </a:p>
          <a:p>
            <a:endParaRPr lang="en-GB" sz="1200" b="1" u="sng" dirty="0">
              <a:latin typeface="Aptos" panose="020B0004020202020204" pitchFamily="34" charset="0"/>
            </a:endParaRPr>
          </a:p>
          <a:p>
            <a:endParaRPr lang="en-GB" sz="1200" b="1" u="sng" dirty="0">
              <a:latin typeface="Aptos" panose="020B0004020202020204" pitchFamily="34" charset="0"/>
            </a:endParaRPr>
          </a:p>
          <a:p>
            <a:endParaRPr lang="en-GB" sz="1200" b="1" u="sng" dirty="0">
              <a:latin typeface="Aptos" panose="020B0004020202020204" pitchFamily="34" charset="0"/>
            </a:endParaRPr>
          </a:p>
          <a:p>
            <a:endParaRPr lang="en-GB" sz="1200" b="1" u="sng" dirty="0">
              <a:latin typeface="Aptos" panose="020B0004020202020204" pitchFamily="34" charset="0"/>
            </a:endParaRPr>
          </a:p>
        </p:txBody>
      </p:sp>
      <p:pic>
        <p:nvPicPr>
          <p:cNvPr id="20" name="Picture 2">
            <a:extLst>
              <a:ext uri="{FF2B5EF4-FFF2-40B4-BE49-F238E27FC236}">
                <a16:creationId xmlns:a16="http://schemas.microsoft.com/office/drawing/2014/main" id="{4539E776-5173-68FC-4083-A9EDFD2EAAFD}"/>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107938" y="3513867"/>
            <a:ext cx="1615534" cy="1056640"/>
          </a:xfrm>
          <a:prstGeom prst="rect">
            <a:avLst/>
          </a:prstGeom>
          <a:noFill/>
          <a:ln>
            <a:solidFill>
              <a:schemeClr val="tx1"/>
            </a:solidFill>
          </a:ln>
          <a:effectLst>
            <a:outerShdw blurRad="50800" dist="38100" algn="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39F65B56-4E86-51FC-14F6-6015E3373CA1}"/>
              </a:ext>
            </a:extLst>
          </p:cNvPr>
          <p:cNvSpPr txBox="1"/>
          <p:nvPr/>
        </p:nvSpPr>
        <p:spPr>
          <a:xfrm>
            <a:off x="3648531" y="5223322"/>
            <a:ext cx="8426355" cy="1538883"/>
          </a:xfrm>
          <a:prstGeom prst="rect">
            <a:avLst/>
          </a:prstGeom>
          <a:solidFill>
            <a:srgbClr val="99FF66"/>
          </a:solidFill>
          <a:ln>
            <a:solidFill>
              <a:srgbClr val="C7384D"/>
            </a:solidFill>
          </a:ln>
        </p:spPr>
        <p:txBody>
          <a:bodyPr wrap="square" rtlCol="0">
            <a:spAutoFit/>
          </a:bodyPr>
          <a:lstStyle/>
          <a:p>
            <a:r>
              <a:rPr lang="en-GB" sz="1400" b="1" u="sng" dirty="0">
                <a:solidFill>
                  <a:srgbClr val="002060"/>
                </a:solidFill>
              </a:rPr>
              <a:t>Conclusion</a:t>
            </a:r>
          </a:p>
          <a:p>
            <a:pPr algn="l" rtl="0" fontAlgn="base"/>
            <a:r>
              <a:rPr lang="en-US" sz="800" b="0" i="0" u="none" strike="noStrike" dirty="0">
                <a:solidFill>
                  <a:srgbClr val="000000"/>
                </a:solidFill>
                <a:effectLst/>
                <a:latin typeface="Arial Nova" panose="020B0504020202020204" pitchFamily="34" charset="0"/>
              </a:rPr>
              <a:t>On a reflective note, one can conclude that to develop effective study skills is not just for the benefit of academia, but also fundamental in the aid of professional and personal development. I thought I was familiar with the term ‘study skills’ and perhaps I was to a degree however, after a lot of research I feel I have undervalued the term and the importance of using them effectively in both academic and everyday life. Developing your study skills will help you to manage your time more effectively, which will in turn make you feel more relaxed and confident in your approach. All skills combined will promote a deeper understanding and retention of information which will yield your critical thinking and problem-solving skills. As you develop your study skills you will discover what works and aids you to remain self-disciplined and motivated to succeed. </a:t>
            </a:r>
            <a:r>
              <a:rPr lang="en-US" sz="800" b="0" i="0" dirty="0">
                <a:solidFill>
                  <a:srgbClr val="000000"/>
                </a:solidFill>
                <a:effectLst/>
                <a:latin typeface="Arial Nova" panose="020B0504020202020204" pitchFamily="34" charset="0"/>
              </a:rPr>
              <a:t> </a:t>
            </a:r>
            <a:endParaRPr lang="en-US" sz="800" b="0" i="0" dirty="0">
              <a:solidFill>
                <a:srgbClr val="000000"/>
              </a:solidFill>
              <a:effectLst/>
              <a:latin typeface="Segoe UI" panose="020B0502040204020203" pitchFamily="34" charset="0"/>
            </a:endParaRPr>
          </a:p>
          <a:p>
            <a:pPr algn="l" rtl="0" fontAlgn="base"/>
            <a:r>
              <a:rPr lang="en-US" sz="800" b="0" i="0" u="none" strike="noStrike" dirty="0">
                <a:solidFill>
                  <a:srgbClr val="000000"/>
                </a:solidFill>
                <a:effectLst/>
                <a:latin typeface="Arial Nova" panose="020B0504020202020204" pitchFamily="34" charset="0"/>
              </a:rPr>
              <a:t>As a summary point, I have comprehended a few skills which should be factored into study moving forward; To note i</a:t>
            </a:r>
            <a:r>
              <a:rPr lang="en-US" sz="800" b="0" i="0" dirty="0">
                <a:solidFill>
                  <a:srgbClr val="000000"/>
                </a:solidFill>
                <a:effectLst/>
                <a:latin typeface="Arial Nova" panose="020B0504020202020204" pitchFamily="34" charset="0"/>
              </a:rPr>
              <a:t>t may perhaps be good practice to cite your references as you progress through assignments, this will not only aid your reference skills but also give you peace of mind that you have credited your authors thus avoiding plagiarism. Moreover, favoring a wide variety of resources will help you become analytical in your approach to devising your own view. Finally strengthening your note taking skills will not only make the foundation for a good assignment, but additionally save you time. If you effectively develop these skills, it will not only help improve your studies skills but also give you a set of transferable life skills. </a:t>
            </a:r>
            <a:endParaRPr lang="en-US" sz="8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29522543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EB1EB23-92E7-E7AB-CD91-CF466026B77E}"/>
              </a:ext>
            </a:extLst>
          </p:cNvPr>
          <p:cNvSpPr txBox="1"/>
          <p:nvPr/>
        </p:nvSpPr>
        <p:spPr>
          <a:xfrm>
            <a:off x="363894" y="195943"/>
            <a:ext cx="839755" cy="369332"/>
          </a:xfrm>
          <a:prstGeom prst="rect">
            <a:avLst/>
          </a:prstGeom>
          <a:noFill/>
        </p:spPr>
        <p:txBody>
          <a:bodyPr wrap="square" rtlCol="0">
            <a:spAutoFit/>
          </a:bodyPr>
          <a:lstStyle/>
          <a:p>
            <a:r>
              <a:rPr lang="en-GB" dirty="0"/>
              <a:t> </a:t>
            </a:r>
          </a:p>
        </p:txBody>
      </p:sp>
      <p:sp>
        <p:nvSpPr>
          <p:cNvPr id="5" name="TextBox 4">
            <a:extLst>
              <a:ext uri="{FF2B5EF4-FFF2-40B4-BE49-F238E27FC236}">
                <a16:creationId xmlns:a16="http://schemas.microsoft.com/office/drawing/2014/main" id="{AD6842B2-8719-7E57-9C92-1603963B8F4A}"/>
              </a:ext>
            </a:extLst>
          </p:cNvPr>
          <p:cNvSpPr txBox="1"/>
          <p:nvPr/>
        </p:nvSpPr>
        <p:spPr>
          <a:xfrm>
            <a:off x="867747" y="494522"/>
            <a:ext cx="10291665" cy="5578450"/>
          </a:xfrm>
          <a:prstGeom prst="rect">
            <a:avLst/>
          </a:prstGeom>
          <a:noFill/>
        </p:spPr>
        <p:txBody>
          <a:bodyPr wrap="square" rtlCol="0">
            <a:spAutoFit/>
          </a:bodyPr>
          <a:lstStyle/>
          <a:p>
            <a:pPr algn="ctr" rtl="0" fontAlgn="base"/>
            <a:r>
              <a:rPr lang="en-US" b="1" u="sng" dirty="0">
                <a:solidFill>
                  <a:srgbClr val="000000"/>
                </a:solidFill>
                <a:latin typeface="Calibri" panose="020F0502020204030204" pitchFamily="34" charset="0"/>
              </a:rPr>
              <a:t>Reference List </a:t>
            </a:r>
            <a:endParaRPr lang="en-US" b="1" i="0" dirty="0">
              <a:solidFill>
                <a:srgbClr val="000000"/>
              </a:solidFill>
              <a:effectLst/>
              <a:latin typeface="Segoe UI" panose="020B0502040204020203" pitchFamily="34" charset="0"/>
            </a:endParaRPr>
          </a:p>
          <a:p>
            <a:pPr algn="l" rtl="0" fontAlgn="base"/>
            <a:endParaRPr lang="en-US" sz="1050" b="0" i="0" dirty="0">
              <a:solidFill>
                <a:srgbClr val="000000"/>
              </a:solidFill>
              <a:effectLst/>
              <a:latin typeface="Calibri" panose="020F0502020204030204" pitchFamily="34" charset="0"/>
            </a:endParaRPr>
          </a:p>
          <a:p>
            <a:pPr fontAlgn="base"/>
            <a:r>
              <a:rPr lang="en-US" sz="1000" b="0" i="0" dirty="0">
                <a:effectLst/>
                <a:latin typeface="Arial Nova" panose="020B0504020202020204" pitchFamily="34" charset="0"/>
              </a:rPr>
              <a:t>Burroughs, C. (2016) </a:t>
            </a:r>
            <a:r>
              <a:rPr lang="en-US" sz="1000" b="0" i="1" dirty="0">
                <a:effectLst/>
                <a:latin typeface="Arial Nova" panose="020B0504020202020204" pitchFamily="34" charset="0"/>
              </a:rPr>
              <a:t> ‘How to Choose the Best Note Taking Method. Chloe Burroughs, 16 October. </a:t>
            </a:r>
            <a:r>
              <a:rPr lang="en-US" sz="1000" b="0" i="0" dirty="0">
                <a:effectLst/>
                <a:latin typeface="Arial Nova" panose="020B0504020202020204" pitchFamily="34" charset="0"/>
              </a:rPr>
              <a:t>Available at: </a:t>
            </a:r>
            <a:r>
              <a:rPr lang="en-US" sz="1000" i="1" dirty="0">
                <a:latin typeface="Arial Nova" panose="020B0504020202020204" pitchFamily="34" charset="0"/>
              </a:rPr>
              <a:t>https://chloeburroughs.com/choose-best-note-taking-method/</a:t>
            </a:r>
            <a:r>
              <a:rPr lang="en-US" sz="1000" b="0" i="1" dirty="0">
                <a:effectLst/>
                <a:latin typeface="Arial Nova" panose="020B0504020202020204" pitchFamily="34" charset="0"/>
              </a:rPr>
              <a:t> 	</a:t>
            </a:r>
            <a:r>
              <a:rPr lang="en-US" sz="1000" b="0" i="0" dirty="0">
                <a:effectLst/>
                <a:latin typeface="Arial Nova" panose="020B0504020202020204" pitchFamily="34" charset="0"/>
              </a:rPr>
              <a:t>(Accessed: 11 October 2023). </a:t>
            </a:r>
          </a:p>
          <a:p>
            <a:pPr algn="l" rtl="0" fontAlgn="base"/>
            <a:endParaRPr lang="en-US" sz="1000" b="0" i="0" dirty="0">
              <a:effectLst/>
              <a:latin typeface="Arial Nova" panose="020B0504020202020204" pitchFamily="34" charset="0"/>
            </a:endParaRPr>
          </a:p>
          <a:p>
            <a:pPr algn="l" rtl="0" fontAlgn="base"/>
            <a:r>
              <a:rPr lang="en-US" sz="1000" b="0" i="0" dirty="0">
                <a:effectLst/>
                <a:latin typeface="Arial Nova" panose="020B0504020202020204" pitchFamily="34" charset="0"/>
              </a:rPr>
              <a:t>How to take notes and study smarter (2020) ‘How take notes and study smarter’ </a:t>
            </a:r>
            <a:r>
              <a:rPr lang="en-US" sz="1000" b="0" i="1" dirty="0">
                <a:effectLst/>
                <a:latin typeface="Arial Nova" panose="020B0504020202020204" pitchFamily="34" charset="0"/>
              </a:rPr>
              <a:t>Murdoch University, </a:t>
            </a:r>
            <a:r>
              <a:rPr lang="en-US" sz="1000" b="0" i="0" dirty="0">
                <a:effectLst/>
                <a:latin typeface="Arial Nova" panose="020B0504020202020204" pitchFamily="34" charset="0"/>
              </a:rPr>
              <a:t>16 March. Available at: </a:t>
            </a:r>
            <a:r>
              <a:rPr lang="en-US" sz="1000" i="1" dirty="0">
                <a:latin typeface="Arial Nova" panose="020B0504020202020204" pitchFamily="34" charset="0"/>
              </a:rPr>
              <a:t>https://www.murdoch.edu.au/news/articles/the-art-of-	note-taking-what-s-really-most-effective</a:t>
            </a:r>
            <a:r>
              <a:rPr lang="en-US" sz="1000" b="0" i="1" strike="noStrike" dirty="0">
                <a:effectLst/>
                <a:latin typeface="Arial Nova" panose="020B0504020202020204" pitchFamily="34" charset="0"/>
              </a:rPr>
              <a:t> </a:t>
            </a:r>
            <a:r>
              <a:rPr lang="en-US" sz="1000" b="0" i="0" dirty="0">
                <a:effectLst/>
                <a:latin typeface="Arial Nova" panose="020B0504020202020204" pitchFamily="34" charset="0"/>
              </a:rPr>
              <a:t>(Accessed: 10 October 2023). </a:t>
            </a:r>
          </a:p>
          <a:p>
            <a:pPr algn="l" rtl="0" fontAlgn="base"/>
            <a:r>
              <a:rPr lang="en-US" sz="1000" b="0" i="0" dirty="0">
                <a:effectLst/>
                <a:latin typeface="Arial Nova" panose="020B0504020202020204" pitchFamily="34" charset="0"/>
              </a:rPr>
              <a:t>  </a:t>
            </a:r>
          </a:p>
          <a:p>
            <a:pPr algn="l" rtl="0" fontAlgn="base"/>
            <a:r>
              <a:rPr lang="en-US" sz="1000" b="0" i="0" dirty="0">
                <a:effectLst/>
                <a:latin typeface="Arial Nova" panose="020B0504020202020204" pitchFamily="34" charset="0"/>
              </a:rPr>
              <a:t>Cottrell, S (2013). </a:t>
            </a:r>
            <a:r>
              <a:rPr lang="en-US" sz="1000" b="0" i="1" dirty="0">
                <a:effectLst/>
                <a:latin typeface="Arial Nova" panose="020B0504020202020204" pitchFamily="34" charset="0"/>
              </a:rPr>
              <a:t>The Study Skills Handbook. </a:t>
            </a:r>
            <a:r>
              <a:rPr lang="en-US" sz="1000" b="0" i="0" dirty="0">
                <a:effectLst/>
                <a:latin typeface="Arial Nova" panose="020B0504020202020204" pitchFamily="34" charset="0"/>
              </a:rPr>
              <a:t>4</a:t>
            </a:r>
            <a:r>
              <a:rPr lang="en-US" sz="1000" b="0" i="0" baseline="30000" dirty="0">
                <a:effectLst/>
                <a:latin typeface="Arial Nova" panose="020B0504020202020204" pitchFamily="34" charset="0"/>
              </a:rPr>
              <a:t>th</a:t>
            </a:r>
            <a:r>
              <a:rPr lang="en-US" sz="1000" b="0" i="0" dirty="0">
                <a:effectLst/>
                <a:latin typeface="Arial Nova" panose="020B0504020202020204" pitchFamily="34" charset="0"/>
              </a:rPr>
              <a:t> edn. Hampshire: Palgrave Macmillian. </a:t>
            </a:r>
          </a:p>
          <a:p>
            <a:pPr algn="l" rtl="0" fontAlgn="base"/>
            <a:r>
              <a:rPr lang="en-US" sz="1000" b="0" i="0" dirty="0">
                <a:effectLst/>
                <a:latin typeface="Arial Nova" panose="020B0504020202020204" pitchFamily="34" charset="0"/>
              </a:rPr>
              <a:t> </a:t>
            </a:r>
          </a:p>
          <a:p>
            <a:pPr algn="l" rtl="0" fontAlgn="base"/>
            <a:r>
              <a:rPr lang="en-US" sz="1000" b="0" i="0" dirty="0">
                <a:effectLst/>
                <a:latin typeface="Arial Nova" panose="020B0504020202020204" pitchFamily="34" charset="0"/>
              </a:rPr>
              <a:t>University of Auckland (2013) </a:t>
            </a:r>
            <a:r>
              <a:rPr lang="en-US" sz="1000" b="0" i="1" dirty="0">
                <a:effectLst/>
                <a:latin typeface="Arial Nova" panose="020B0504020202020204" pitchFamily="34" charset="0"/>
              </a:rPr>
              <a:t>Note-taking – Methods – Also called ‘”Linear Method”. Available at: </a:t>
            </a:r>
            <a:r>
              <a:rPr lang="en-US" sz="1000" dirty="0">
                <a:latin typeface="Arial Nova" panose="020B0504020202020204" pitchFamily="34" charset="0"/>
              </a:rPr>
              <a:t>https://flexiblelearning.auckland.ac.nz/note-taking-skills/15_4.html</a:t>
            </a:r>
            <a:r>
              <a:rPr lang="en-US" sz="1000" b="0" i="0" dirty="0">
                <a:effectLst/>
                <a:latin typeface="Arial Nova" panose="020B0504020202020204" pitchFamily="34" charset="0"/>
              </a:rPr>
              <a:t> (Accessed 17 	October 2023).         </a:t>
            </a:r>
          </a:p>
          <a:p>
            <a:pPr algn="l" rtl="0" fontAlgn="base"/>
            <a:r>
              <a:rPr lang="en-US" sz="1000" b="0" i="0" dirty="0">
                <a:effectLst/>
                <a:latin typeface="Arial Nova" panose="020B0504020202020204" pitchFamily="34" charset="0"/>
              </a:rPr>
              <a:t> </a:t>
            </a:r>
          </a:p>
          <a:p>
            <a:pPr algn="l" rtl="0" fontAlgn="base"/>
            <a:r>
              <a:rPr lang="en-US" sz="1000" b="0" i="0" dirty="0">
                <a:effectLst/>
                <a:latin typeface="Arial Nova" panose="020B0504020202020204" pitchFamily="34" charset="0"/>
              </a:rPr>
              <a:t>Kramer, L. (2022) ‘ 7 Common Types of Plagiarism, With Examples’ </a:t>
            </a:r>
            <a:r>
              <a:rPr lang="en-US" sz="1000" b="0" i="1" dirty="0">
                <a:effectLst/>
                <a:latin typeface="Arial Nova" panose="020B0504020202020204" pitchFamily="34" charset="0"/>
              </a:rPr>
              <a:t>Grammarly, </a:t>
            </a:r>
            <a:r>
              <a:rPr lang="en-US" sz="1000" b="0" i="0" dirty="0">
                <a:effectLst/>
                <a:latin typeface="Arial Nova" panose="020B0504020202020204" pitchFamily="34" charset="0"/>
              </a:rPr>
              <a:t>2 June. Available at: https://www.grammarly.com/blog/types-of-plagiarism/ (Accessed 05 October 	2023). </a:t>
            </a:r>
          </a:p>
          <a:p>
            <a:pPr algn="l" rtl="0" fontAlgn="base"/>
            <a:r>
              <a:rPr lang="en-US" sz="1000" b="0" i="0" dirty="0">
                <a:effectLst/>
                <a:latin typeface="Arial Nova" panose="020B0504020202020204" pitchFamily="34" charset="0"/>
              </a:rPr>
              <a:t> </a:t>
            </a:r>
          </a:p>
          <a:p>
            <a:pPr algn="l" rtl="0" fontAlgn="base"/>
            <a:r>
              <a:rPr lang="en-US" sz="1000" b="0" i="0" dirty="0">
                <a:effectLst/>
                <a:latin typeface="Arial Nova" panose="020B0504020202020204" pitchFamily="34" charset="0"/>
              </a:rPr>
              <a:t>Scribbr (2012). </a:t>
            </a:r>
            <a:r>
              <a:rPr lang="en-US" sz="1000" b="0" i="1" dirty="0">
                <a:effectLst/>
                <a:latin typeface="Arial Nova" panose="020B0504020202020204" pitchFamily="34" charset="0"/>
              </a:rPr>
              <a:t>What Is Plagiarism| Definitions &amp; Examples. </a:t>
            </a:r>
            <a:r>
              <a:rPr lang="en-US" sz="1000" b="0" i="0" dirty="0">
                <a:effectLst/>
                <a:latin typeface="Arial Nova" panose="020B0504020202020204" pitchFamily="34" charset="0"/>
              </a:rPr>
              <a:t>Available at: </a:t>
            </a:r>
            <a:r>
              <a:rPr lang="en-US" sz="1000" dirty="0">
                <a:latin typeface="Arial Nova" panose="020B0504020202020204" pitchFamily="34" charset="0"/>
              </a:rPr>
              <a:t>https://www.scribbr.co.uk/category/preventing-	plagiarism/#:~:text=Plagiarism%20means%20using%20someone%20else's,source%20without%20citing%20it%20correctly </a:t>
            </a:r>
            <a:r>
              <a:rPr lang="en-US" sz="1000" b="0" i="0" dirty="0">
                <a:effectLst/>
                <a:latin typeface="Arial Nova" panose="020B0504020202020204" pitchFamily="34" charset="0"/>
              </a:rPr>
              <a:t>(Accessed: 4 October 2023). </a:t>
            </a:r>
          </a:p>
          <a:p>
            <a:pPr algn="l" rtl="0" fontAlgn="base"/>
            <a:r>
              <a:rPr lang="en-US" sz="1000" b="0" i="0" dirty="0">
                <a:effectLst/>
                <a:latin typeface="Arial Nova" panose="020B0504020202020204" pitchFamily="34" charset="0"/>
              </a:rPr>
              <a:t> </a:t>
            </a:r>
          </a:p>
          <a:p>
            <a:pPr algn="l" rtl="0" fontAlgn="base"/>
            <a:r>
              <a:rPr lang="en-US" sz="1000" b="0" i="0" dirty="0">
                <a:effectLst/>
                <a:latin typeface="Arial Nova" panose="020B0504020202020204" pitchFamily="34" charset="0"/>
              </a:rPr>
              <a:t>Neville, C. (2016) </a:t>
            </a:r>
            <a:r>
              <a:rPr lang="en-US" sz="1000" b="0" i="1" dirty="0">
                <a:effectLst/>
                <a:latin typeface="Arial Nova" panose="020B0504020202020204" pitchFamily="34" charset="0"/>
              </a:rPr>
              <a:t>The Complete Guide to Referencing and Avoiding Plagiarism. </a:t>
            </a:r>
            <a:r>
              <a:rPr lang="en-US" sz="1000" b="0" i="0" dirty="0">
                <a:effectLst/>
                <a:latin typeface="Arial Nova" panose="020B0504020202020204" pitchFamily="34" charset="0"/>
              </a:rPr>
              <a:t>3</a:t>
            </a:r>
            <a:r>
              <a:rPr lang="en-US" sz="1000" b="0" i="0" baseline="30000" dirty="0">
                <a:effectLst/>
                <a:latin typeface="Arial Nova" panose="020B0504020202020204" pitchFamily="34" charset="0"/>
              </a:rPr>
              <a:t>rd</a:t>
            </a:r>
            <a:r>
              <a:rPr lang="en-US" sz="1000" b="0" i="0" dirty="0">
                <a:effectLst/>
                <a:latin typeface="Arial Nova" panose="020B0504020202020204" pitchFamily="34" charset="0"/>
              </a:rPr>
              <a:t> </a:t>
            </a:r>
            <a:r>
              <a:rPr lang="en-US" sz="1000" dirty="0">
                <a:latin typeface="Arial Nova" panose="020B0504020202020204" pitchFamily="34" charset="0"/>
              </a:rPr>
              <a:t>e</a:t>
            </a:r>
            <a:r>
              <a:rPr lang="en-US" sz="1000" b="0" i="0" dirty="0">
                <a:effectLst/>
                <a:latin typeface="Arial Nova" panose="020B0504020202020204" pitchFamily="34" charset="0"/>
              </a:rPr>
              <a:t>dn. London: Open University Press. </a:t>
            </a:r>
          </a:p>
          <a:p>
            <a:pPr algn="l" rtl="0" fontAlgn="base"/>
            <a:endParaRPr lang="en-US" sz="1000" b="0" i="0" dirty="0">
              <a:effectLst/>
              <a:latin typeface="Arial Nova" panose="020B0504020202020204" pitchFamily="34" charset="0"/>
            </a:endParaRPr>
          </a:p>
          <a:p>
            <a:pPr algn="l" rtl="0" fontAlgn="base"/>
            <a:r>
              <a:rPr lang="en-US" sz="1000" b="0" i="0" dirty="0">
                <a:effectLst/>
                <a:latin typeface="Arial Nova" panose="020B0504020202020204" pitchFamily="34" charset="0"/>
              </a:rPr>
              <a:t>Harris, R.A, (2017) </a:t>
            </a:r>
            <a:r>
              <a:rPr lang="en-US" sz="1000" b="0" i="1" dirty="0">
                <a:effectLst/>
                <a:latin typeface="Arial Nova" panose="020B0504020202020204" pitchFamily="34" charset="0"/>
              </a:rPr>
              <a:t>Using Sources Effectively Strengthening Your Writing and Avoiding Plagiarism. </a:t>
            </a:r>
            <a:r>
              <a:rPr lang="en-US" sz="1000" b="0" i="0" dirty="0">
                <a:effectLst/>
                <a:latin typeface="Arial Nova" panose="020B0504020202020204" pitchFamily="34" charset="0"/>
              </a:rPr>
              <a:t>5th edn. Oxon: Routledge.</a:t>
            </a:r>
          </a:p>
          <a:p>
            <a:pPr algn="l" rtl="0" fontAlgn="base"/>
            <a:endParaRPr lang="en-US" sz="1000" b="0" i="0" dirty="0">
              <a:effectLst/>
              <a:latin typeface="Arial Nova" panose="020B0504020202020204" pitchFamily="34" charset="0"/>
            </a:endParaRPr>
          </a:p>
          <a:p>
            <a:pPr algn="l" rtl="0" fontAlgn="base"/>
            <a:r>
              <a:rPr lang="en-US" sz="1000" b="0" i="0" dirty="0">
                <a:effectLst/>
                <a:latin typeface="Arial Nova" panose="020B0504020202020204" pitchFamily="34" charset="0"/>
              </a:rPr>
              <a:t>Cottrell, S. (2021) Bloomsbury Academic:</a:t>
            </a:r>
            <a:r>
              <a:rPr lang="en-US" sz="1000" b="0" i="1" dirty="0">
                <a:effectLst/>
                <a:latin typeface="Arial Nova" panose="020B0504020202020204" pitchFamily="34" charset="0"/>
              </a:rPr>
              <a:t> Thinking and Learning Critical Thinking with Stella Cottrell. </a:t>
            </a:r>
            <a:r>
              <a:rPr lang="en-US" sz="1000" b="0" i="0" dirty="0">
                <a:effectLst/>
                <a:latin typeface="Arial Nova" panose="020B0504020202020204" pitchFamily="34" charset="0"/>
              </a:rPr>
              <a:t>Available at: </a:t>
            </a:r>
            <a:r>
              <a:rPr lang="en-US" sz="1000" b="0" i="1" dirty="0">
                <a:effectLst/>
                <a:latin typeface="Arial Nova" panose="020B0504020202020204" pitchFamily="34" charset="0"/>
              </a:rPr>
              <a:t>https://www.youtube.com/watch?v=3qD8gaO1qDs </a:t>
            </a:r>
            <a:r>
              <a:rPr lang="en-US" sz="1000" b="0" i="0" dirty="0">
                <a:effectLst/>
                <a:latin typeface="Arial Nova" panose="020B0504020202020204" pitchFamily="34" charset="0"/>
              </a:rPr>
              <a:t>(Accessed: 18 	October 2023). </a:t>
            </a:r>
          </a:p>
          <a:p>
            <a:pPr algn="l" rtl="0" fontAlgn="base"/>
            <a:r>
              <a:rPr lang="en-US" sz="1000" b="0" i="0" dirty="0">
                <a:effectLst/>
                <a:latin typeface="Arial Nova" panose="020B0504020202020204" pitchFamily="34" charset="0"/>
              </a:rPr>
              <a:t> </a:t>
            </a:r>
          </a:p>
          <a:p>
            <a:pPr algn="l" rtl="0" fontAlgn="base"/>
            <a:r>
              <a:rPr lang="en-US" sz="1000" b="0" i="0" dirty="0">
                <a:effectLst/>
                <a:latin typeface="Arial Nova" panose="020B0504020202020204" pitchFamily="34" charset="0"/>
              </a:rPr>
              <a:t>Marr, B. (2022) ‘13 Easy Steps To Improve Your Critical Thinking Skills’ </a:t>
            </a:r>
            <a:r>
              <a:rPr lang="en-US" sz="1000" b="0" i="1" dirty="0">
                <a:effectLst/>
                <a:latin typeface="Arial Nova" panose="020B0504020202020204" pitchFamily="34" charset="0"/>
              </a:rPr>
              <a:t>Forbes,</a:t>
            </a:r>
            <a:r>
              <a:rPr lang="en-US" sz="1000" b="0" i="0" dirty="0">
                <a:effectLst/>
                <a:latin typeface="Arial Nova" panose="020B0504020202020204" pitchFamily="34" charset="0"/>
              </a:rPr>
              <a:t> 5 August. Available at: </a:t>
            </a:r>
            <a:r>
              <a:rPr lang="en-US" sz="1000" dirty="0">
                <a:latin typeface="Arial Nova" panose="020B0504020202020204" pitchFamily="34" charset="0"/>
              </a:rPr>
              <a:t>https://www.forbes.com/sites/bernardmarr/2022/08/05/13-easy-steps-to-	improve-your-critical-thinking-skills/?sh=2ef007c75ecd</a:t>
            </a:r>
            <a:r>
              <a:rPr lang="en-US" sz="1000" b="0" i="0" dirty="0">
                <a:effectLst/>
                <a:latin typeface="Arial Nova" panose="020B0504020202020204" pitchFamily="34" charset="0"/>
              </a:rPr>
              <a:t> (Accessed: 18 October 2023). </a:t>
            </a:r>
          </a:p>
          <a:p>
            <a:pPr algn="l" rtl="0" fontAlgn="base"/>
            <a:r>
              <a:rPr lang="en-US" sz="1000" b="0" i="0" dirty="0">
                <a:effectLst/>
                <a:latin typeface="Arial Nova" panose="020B0504020202020204" pitchFamily="34" charset="0"/>
              </a:rPr>
              <a:t> </a:t>
            </a:r>
          </a:p>
          <a:p>
            <a:pPr algn="l" rtl="0" fontAlgn="base"/>
            <a:r>
              <a:rPr lang="en-US" sz="1000" b="0" i="0" dirty="0">
                <a:effectLst/>
                <a:latin typeface="Arial Nova" panose="020B0504020202020204" pitchFamily="34" charset="0"/>
              </a:rPr>
              <a:t>Eales-Reynolds, L. J., Jones, P. and McCreery, E. (2013) </a:t>
            </a:r>
            <a:r>
              <a:rPr lang="en-US" sz="1000" b="0" i="1" dirty="0">
                <a:effectLst/>
                <a:latin typeface="Arial Nova" panose="020B0504020202020204" pitchFamily="34" charset="0"/>
              </a:rPr>
              <a:t>Critical Thinking Skills for Education Students. </a:t>
            </a:r>
            <a:r>
              <a:rPr lang="en-US" sz="1000" b="0" i="0" dirty="0">
                <a:effectLst/>
                <a:latin typeface="Arial Nova" panose="020B0504020202020204" pitchFamily="34" charset="0"/>
              </a:rPr>
              <a:t>2</a:t>
            </a:r>
            <a:r>
              <a:rPr lang="en-US" sz="1000" b="0" i="0" baseline="30000" dirty="0">
                <a:effectLst/>
                <a:latin typeface="Arial Nova" panose="020B0504020202020204" pitchFamily="34" charset="0"/>
              </a:rPr>
              <a:t>nd </a:t>
            </a:r>
            <a:r>
              <a:rPr lang="en-US" sz="1000" b="0" i="0" dirty="0">
                <a:effectLst/>
                <a:latin typeface="Arial Nova" panose="020B0504020202020204" pitchFamily="34" charset="0"/>
              </a:rPr>
              <a:t>edn. London: Learning Matters and imprint of SAGE Publications.</a:t>
            </a:r>
          </a:p>
          <a:p>
            <a:pPr algn="l" rtl="0" fontAlgn="base"/>
            <a:endParaRPr lang="en-US" sz="1000" b="0" i="0" dirty="0">
              <a:effectLst/>
              <a:latin typeface="Arial Nova" panose="020B0504020202020204" pitchFamily="34" charset="0"/>
            </a:endParaRPr>
          </a:p>
          <a:p>
            <a:pPr algn="l" rtl="0" fontAlgn="base"/>
            <a:r>
              <a:rPr lang="en-US" sz="1000" b="0" i="0" dirty="0">
                <a:effectLst/>
                <a:latin typeface="Arial Nova" panose="020B0504020202020204" pitchFamily="34" charset="0"/>
              </a:rPr>
              <a:t>Zhang, A. and Nguyen, C. (2020) ‘</a:t>
            </a:r>
            <a:r>
              <a:rPr lang="en-US" sz="1000" b="0" i="1" dirty="0">
                <a:effectLst/>
                <a:latin typeface="Arial Nova" panose="020B0504020202020204" pitchFamily="34" charset="0"/>
              </a:rPr>
              <a:t>Teaching Critical Thinking Skills (and How Technology Can Help),</a:t>
            </a:r>
            <a:r>
              <a:rPr lang="en-US" sz="1000" b="0" i="0" dirty="0">
                <a:effectLst/>
                <a:latin typeface="Arial Nova" panose="020B0504020202020204" pitchFamily="34" charset="0"/>
              </a:rPr>
              <a:t> 24 August. Available at: </a:t>
            </a:r>
            <a:r>
              <a:rPr lang="en-US" sz="1000" dirty="0">
                <a:latin typeface="Arial Nova" panose="020B0504020202020204" pitchFamily="34" charset="0"/>
              </a:rPr>
              <a:t>https://www.marketgames.io/blog-posts/teaching-	critical-thinking-with-technology </a:t>
            </a:r>
            <a:r>
              <a:rPr lang="en-US" sz="1000" b="0" i="0" dirty="0">
                <a:effectLst/>
                <a:latin typeface="Arial Nova" panose="020B0504020202020204" pitchFamily="34" charset="0"/>
              </a:rPr>
              <a:t>(Accessed: 19 October 2023) </a:t>
            </a:r>
          </a:p>
          <a:p>
            <a:endParaRPr lang="en-GB" dirty="0"/>
          </a:p>
        </p:txBody>
      </p:sp>
    </p:spTree>
    <p:extLst>
      <p:ext uri="{BB962C8B-B14F-4D97-AF65-F5344CB8AC3E}">
        <p14:creationId xmlns:p14="http://schemas.microsoft.com/office/powerpoint/2010/main" val="81585383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13049</TotalTime>
  <Words>1901</Words>
  <Application>Microsoft Office PowerPoint</Application>
  <PresentationFormat>Widescreen</PresentationFormat>
  <Paragraphs>86</Paragraphs>
  <Slides>2</Slides>
  <Notes>0</Notes>
  <HiddenSlides>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vt:i4>
      </vt:variant>
    </vt:vector>
  </HeadingPairs>
  <TitlesOfParts>
    <vt:vector size="10" baseType="lpstr">
      <vt:lpstr>-apple-system</vt:lpstr>
      <vt:lpstr>Aptos</vt:lpstr>
      <vt:lpstr>Arial</vt:lpstr>
      <vt:lpstr>Arial Nova</vt:lpstr>
      <vt:lpstr>Calibri</vt:lpstr>
      <vt:lpstr>Calibri Light</vt:lpstr>
      <vt:lpstr>Segoe UI</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Danielle Louise Rees</dc:creator>
  <cp:lastModifiedBy>Danielle Louise Rees</cp:lastModifiedBy>
  <cp:revision>652</cp:revision>
  <dcterms:created xsi:type="dcterms:W3CDTF">2023-10-05T16:58:06Z</dcterms:created>
  <dcterms:modified xsi:type="dcterms:W3CDTF">2023-10-26T12:01:47Z</dcterms:modified>
</cp:coreProperties>
</file>