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325" r:id="rId3"/>
    <p:sldId id="327" r:id="rId4"/>
    <p:sldId id="321" r:id="rId5"/>
    <p:sldId id="261" r:id="rId6"/>
    <p:sldId id="319" r:id="rId7"/>
    <p:sldId id="262" r:id="rId8"/>
    <p:sldId id="263" r:id="rId9"/>
    <p:sldId id="299" r:id="rId10"/>
    <p:sldId id="265" r:id="rId11"/>
    <p:sldId id="314" r:id="rId12"/>
    <p:sldId id="300" r:id="rId13"/>
    <p:sldId id="313" r:id="rId14"/>
    <p:sldId id="316" r:id="rId15"/>
    <p:sldId id="267" r:id="rId16"/>
    <p:sldId id="317" r:id="rId17"/>
    <p:sldId id="268" r:id="rId18"/>
    <p:sldId id="269" r:id="rId19"/>
    <p:sldId id="318" r:id="rId20"/>
    <p:sldId id="270" r:id="rId21"/>
    <p:sldId id="326" r:id="rId22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08" autoAdjust="0"/>
    <p:restoredTop sz="94660"/>
  </p:normalViewPr>
  <p:slideViewPr>
    <p:cSldViewPr>
      <p:cViewPr varScale="1">
        <p:scale>
          <a:sx n="115" d="100"/>
          <a:sy n="115" d="100"/>
        </p:scale>
        <p:origin x="1494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460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image" Target="../media/image11.png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DE5C2087-9023-F842-BC6F-44B5D5F3C9A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86D3D891-CA33-8847-A77C-48D0E66F067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E81C9F9F-6B90-7A4B-B636-E89C8628046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3F70758-2D09-204F-9D90-E3B7D241503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09494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64C524B6-550C-0143-A9CA-A9BD898F221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70AAFD1-F5A5-3144-A9C5-F7D444AA788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E4A824D7-E78A-684E-88E6-45DBE9BE290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E7368F3-4323-484C-BDF0-339D73B5283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016885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09F2925B-92A2-8B4F-9B42-855E3536079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095EBD43-7C49-1947-8282-EF8AB2EAC13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6595B19E-C7F8-8142-A4AD-D32FC103763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DD6FD0F-57BC-F946-9B44-792327FBCFB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595039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BDD3676-8DA4-8847-9686-BF4DE56CE31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B28DEA4-29A0-0746-8A30-AB2357E8BCF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A2513F0-ADA6-FA40-A69B-36297CDE834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315893D-842C-F141-BB22-3E27913832E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772615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3062EAC9-93DD-7F48-AFB7-EE53BB4537B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C6754F41-7E8D-4443-BD99-358CD293FE4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66A0186E-82D9-174E-8E09-D310DBD8B33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73639B-74BE-6A48-97AE-0DA6B6CD86F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612346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361605F5-C3AB-B345-9291-28360D71506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A52D3C1B-8313-3D4E-BB66-65634B1FC73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7BEFBA0B-90FF-9E44-A37B-E65DB523AA3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78DB359-034C-1F49-8708-5CC18B0AD37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769103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416D5346-B271-EE40-9C17-09BD2AD5E75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2FE13984-0BFC-D243-9F53-D503E294F29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305AF3A8-2DF9-1247-8442-0C1AD1113EF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65F938D-F060-5342-9AC2-27B388E80D0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659432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52092F1-4178-2841-9748-8E58F296F3F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C553027-8434-294B-8BBB-DAD2B4F443D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7CF6A73-5F2B-1E43-8A5E-A3EA3EF8784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3BDF674-5F01-3746-8576-5115AF8EB9F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386156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361AE2C-C716-A34E-BF94-3F0BF09DC92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EDE44AD-0043-B44E-A5B0-A1827C362E3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43CBB13-D64B-5048-A1C6-D0F0A788041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222D3E4-1E59-9744-B549-99FE80B704D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745455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005EB6B2-C20E-F948-9D2D-55F1D5E7CAD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658E145-7621-4043-B620-40FC65E546E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71FE389D-D80D-764B-B456-3FBEC9A82CD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4F396F7-ABF8-CD41-9C06-4854096B9CB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340541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5324CA60-F0BD-3348-94B1-20AE398AEC4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CF388DDF-9AFD-4940-864E-4475CDDBC97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04CF6CA5-E8C3-9445-B8CF-FE6EDC9C02E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09C5CA0-A1CA-C040-B8A2-0B624FB8E2C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312197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3CFFA6-46D2-164C-9359-35245C3CF2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 New Roman" charset="0"/>
              </a:defRPr>
            </a:lvl1pPr>
          </a:lstStyle>
          <a:p>
            <a:pPr>
              <a:defRPr/>
            </a:pPr>
            <a:fld id="{BDB7454B-45C1-504B-9AD7-0FE62A8328CA}" type="datetimeFigureOut">
              <a:rPr lang="en-GB"/>
              <a:pPr>
                <a:defRPr/>
              </a:pPr>
              <a:t>24/02/2022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836E99-27E3-7040-9BDD-C816DA6E6E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D00AFB-6423-764D-8A6B-19E21077ED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 New Roman" panose="02020603050405020304" pitchFamily="18" charset="0"/>
              </a:defRPr>
            </a:lvl1pPr>
          </a:lstStyle>
          <a:p>
            <a:fld id="{11476FDF-0C46-2D44-AACB-E777A937B37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626128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4E3690-E2C0-7B4D-8E84-D62021067F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 New Roman" charset="0"/>
              </a:defRPr>
            </a:lvl1pPr>
          </a:lstStyle>
          <a:p>
            <a:pPr>
              <a:defRPr/>
            </a:pPr>
            <a:fld id="{053DEA27-EF44-934D-9C3B-2B08AFBFF547}" type="datetimeFigureOut">
              <a:rPr lang="en-GB"/>
              <a:pPr>
                <a:defRPr/>
              </a:pPr>
              <a:t>24/02/2022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729D45-929E-7947-8890-C82F337159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96458A-01C9-334C-8F2F-B835051BAA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 New Roman" panose="02020603050405020304" pitchFamily="18" charset="0"/>
              </a:defRPr>
            </a:lvl1pPr>
          </a:lstStyle>
          <a:p>
            <a:fld id="{41002DDF-87DC-8B44-B980-35AB17F6A22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713545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83C9ED-D8B6-F14A-B32C-76EEC85E4C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 New Roman" charset="0"/>
              </a:defRPr>
            </a:lvl1pPr>
          </a:lstStyle>
          <a:p>
            <a:pPr>
              <a:defRPr/>
            </a:pPr>
            <a:fld id="{9D15DEC2-B56A-BF40-8075-0339D1C7A86F}" type="datetimeFigureOut">
              <a:rPr lang="en-GB"/>
              <a:pPr>
                <a:defRPr/>
              </a:pPr>
              <a:t>24/02/2022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4190544-994F-C745-B0E6-30274936ACD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 New Roman" panose="02020603050405020304" pitchFamily="18" charset="0"/>
              </a:defRPr>
            </a:lvl1pPr>
          </a:lstStyle>
          <a:p>
            <a:fld id="{EFC2E997-5237-4C49-8FA8-29030B770A8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03629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ED532F-18CC-E846-8CCC-4D5F4CD51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 New Roman" charset="0"/>
              </a:defRPr>
            </a:lvl1pPr>
          </a:lstStyle>
          <a:p>
            <a:pPr>
              <a:defRPr/>
            </a:pPr>
            <a:fld id="{64B3CE2D-5E5D-9D41-8BA3-B4E358495997}" type="datetimeFigureOut">
              <a:rPr lang="en-GB"/>
              <a:pPr>
                <a:defRPr/>
              </a:pPr>
              <a:t>24/02/2022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ECA73FD6-4E69-5041-B84C-26D0D4715B6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 New Roman" panose="02020603050405020304" pitchFamily="18" charset="0"/>
              </a:defRPr>
            </a:lvl1pPr>
          </a:lstStyle>
          <a:p>
            <a:fld id="{DA31A056-1BEB-E740-AA31-7D86552CA73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70027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A6C6D04-9607-5842-BC18-5C3540054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 New Roman" charset="0"/>
              </a:defRPr>
            </a:lvl1pPr>
          </a:lstStyle>
          <a:p>
            <a:pPr>
              <a:defRPr/>
            </a:pPr>
            <a:fld id="{799ED45A-AAF9-DF49-9D04-FC6BE80ABDBD}" type="datetimeFigureOut">
              <a:rPr lang="en-GB"/>
              <a:pPr>
                <a:defRPr/>
              </a:pPr>
              <a:t>24/02/2022</a:t>
            </a:fld>
            <a:endParaRPr lang="en-GB"/>
          </a:p>
        </p:txBody>
      </p:sp>
      <p:sp>
        <p:nvSpPr>
          <p:cNvPr id="8" name="Slide Number Placeholder 8">
            <a:extLst>
              <a:ext uri="{FF2B5EF4-FFF2-40B4-BE49-F238E27FC236}">
                <a16:creationId xmlns:a16="http://schemas.microsoft.com/office/drawing/2014/main" id="{9FA7FC4C-A015-B546-9B9A-1EA6EED0A34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 New Roman" panose="02020603050405020304" pitchFamily="18" charset="0"/>
              </a:defRPr>
            </a:lvl1pPr>
          </a:lstStyle>
          <a:p>
            <a:fld id="{75FDB67A-B6ED-5349-8F58-B6833C79CB3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123879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1A9E0BA-DC73-0648-A8E4-13BB162976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 New Roman" charset="0"/>
              </a:defRPr>
            </a:lvl1pPr>
          </a:lstStyle>
          <a:p>
            <a:pPr>
              <a:defRPr/>
            </a:pPr>
            <a:fld id="{95DEE4A7-3E25-194F-80E9-348B5A3A280E}" type="datetimeFigureOut">
              <a:rPr lang="en-GB"/>
              <a:pPr>
                <a:defRPr/>
              </a:pPr>
              <a:t>24/02/2022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424807EE-8CDB-084A-A578-B4C33208005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 New Roman" panose="02020603050405020304" pitchFamily="18" charset="0"/>
              </a:defRPr>
            </a:lvl1pPr>
          </a:lstStyle>
          <a:p>
            <a:fld id="{2E19A264-6E07-A34B-8971-57662ECFE40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6126815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6EC75F3-EB43-C142-A178-08C5E72380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 New Roman" charset="0"/>
              </a:defRPr>
            </a:lvl1pPr>
          </a:lstStyle>
          <a:p>
            <a:pPr>
              <a:defRPr/>
            </a:pPr>
            <a:fld id="{51425F48-8B66-6C4C-8973-D28472756E02}" type="datetimeFigureOut">
              <a:rPr lang="en-GB"/>
              <a:pPr>
                <a:defRPr/>
              </a:pPr>
              <a:t>24/02/2022</a:t>
            </a:fld>
            <a:endParaRPr lang="en-GB"/>
          </a:p>
        </p:txBody>
      </p:sp>
      <p:sp>
        <p:nvSpPr>
          <p:cNvPr id="3" name="Slide Number Placeholder 3">
            <a:extLst>
              <a:ext uri="{FF2B5EF4-FFF2-40B4-BE49-F238E27FC236}">
                <a16:creationId xmlns:a16="http://schemas.microsoft.com/office/drawing/2014/main" id="{B7E6B546-14EE-884A-A9DA-FB5DEFA3B0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 New Roman" panose="02020603050405020304" pitchFamily="18" charset="0"/>
              </a:defRPr>
            </a:lvl1pPr>
          </a:lstStyle>
          <a:p>
            <a:fld id="{1C251811-0014-7645-A9AC-FA71558CB0E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278751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998D0C-96FD-E244-B88C-AA1E8AED15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 New Roman" charset="0"/>
              </a:defRPr>
            </a:lvl1pPr>
          </a:lstStyle>
          <a:p>
            <a:pPr>
              <a:defRPr/>
            </a:pPr>
            <a:fld id="{0DDB2D39-CAD1-D443-8932-FEE3BD0F82B1}" type="datetimeFigureOut">
              <a:rPr lang="en-GB"/>
              <a:pPr>
                <a:defRPr/>
              </a:pPr>
              <a:t>24/02/2022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D2542B1D-B703-4C4F-ADE0-A9BE59ECF94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 New Roman" panose="02020603050405020304" pitchFamily="18" charset="0"/>
              </a:defRPr>
            </a:lvl1pPr>
          </a:lstStyle>
          <a:p>
            <a:fld id="{E30EDA83-9E7B-BA45-ACD1-5508B02467D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975035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1DC7B-DAB2-7C49-91B2-57AAD1EAE0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 New Roman" charset="0"/>
              </a:defRPr>
            </a:lvl1pPr>
          </a:lstStyle>
          <a:p>
            <a:pPr>
              <a:defRPr/>
            </a:pPr>
            <a:fld id="{62BA3CAA-C110-354F-9892-E8B0BAA945D1}" type="datetimeFigureOut">
              <a:rPr lang="en-GB"/>
              <a:pPr>
                <a:defRPr/>
              </a:pPr>
              <a:t>24/02/2022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C68B5EBE-F25B-BF45-84B6-EE9CB39F5A9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 New Roman" panose="02020603050405020304" pitchFamily="18" charset="0"/>
              </a:defRPr>
            </a:lvl1pPr>
          </a:lstStyle>
          <a:p>
            <a:fld id="{D32DEC79-AA85-7F4E-B3F4-1D195F97D1A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4040706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55E613-7F1D-3E44-BEBE-FA0155CD7F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 New Roman" charset="0"/>
              </a:defRPr>
            </a:lvl1pPr>
          </a:lstStyle>
          <a:p>
            <a:pPr>
              <a:defRPr/>
            </a:pPr>
            <a:fld id="{D1EF3440-C841-B243-A4CC-632D9B100414}" type="datetimeFigureOut">
              <a:rPr lang="en-GB"/>
              <a:pPr>
                <a:defRPr/>
              </a:pPr>
              <a:t>24/02/2022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C1F4D0D-9CD7-4749-9551-98DB2494BCE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 New Roman" panose="02020603050405020304" pitchFamily="18" charset="0"/>
              </a:defRPr>
            </a:lvl1pPr>
          </a:lstStyle>
          <a:p>
            <a:fld id="{C300ACE2-5FEF-3B46-9DF8-B6DDA86373D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596216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E18E55-ADC4-5946-A8EA-7F60845598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 New Roman" charset="0"/>
              </a:defRPr>
            </a:lvl1pPr>
          </a:lstStyle>
          <a:p>
            <a:pPr>
              <a:defRPr/>
            </a:pPr>
            <a:fld id="{8CA91553-49F8-D64F-9E3E-544A6EF11FF5}" type="datetimeFigureOut">
              <a:rPr lang="en-GB"/>
              <a:pPr>
                <a:defRPr/>
              </a:pPr>
              <a:t>24/02/2022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DA6BE17-DAAA-1042-B1A2-A1FB854864F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 New Roman" panose="02020603050405020304" pitchFamily="18" charset="0"/>
              </a:defRPr>
            </a:lvl1pPr>
          </a:lstStyle>
          <a:p>
            <a:fld id="{772C1351-F43E-4542-A67E-C56BEC584A7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694774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16FCC1D4-9A24-7D44-8037-6CA32666F7F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409A11F1-0200-8C47-A68F-FC1B250F035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4E3280B1-CD3E-4B43-B041-4D0E07A60A03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5F40D966-BBC3-2E4B-9298-EB0B2BD4A401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C92DCB11-679F-1D43-A08A-597FCACDE9CC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fld id="{1F3E87FF-C9F7-B044-ACEE-A4EB6483C9C7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21" r:id="rId6"/>
    <p:sldLayoutId id="2147483722" r:id="rId7"/>
    <p:sldLayoutId id="2147483723" r:id="rId8"/>
    <p:sldLayoutId id="2147483724" r:id="rId9"/>
    <p:sldLayoutId id="2147483725" r:id="rId10"/>
    <p:sldLayoutId id="214748372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>
            <a:extLst>
              <a:ext uri="{FF2B5EF4-FFF2-40B4-BE49-F238E27FC236}">
                <a16:creationId xmlns:a16="http://schemas.microsoft.com/office/drawing/2014/main" id="{D041BC56-6BD8-9446-BF56-C767122804EE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>
            <a:extLst>
              <a:ext uri="{FF2B5EF4-FFF2-40B4-BE49-F238E27FC236}">
                <a16:creationId xmlns:a16="http://schemas.microsoft.com/office/drawing/2014/main" id="{B3B8369F-C100-534B-98BD-EA213499853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59F08C-D990-574E-B4F7-A0AD3F859A2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prstClr val="black">
                    <a:tint val="75000"/>
                  </a:prstClr>
                </a:solidFill>
                <a:latin typeface="Myriad Pro"/>
              </a:defRPr>
            </a:lvl1pPr>
          </a:lstStyle>
          <a:p>
            <a:pPr>
              <a:defRPr/>
            </a:pPr>
            <a:fld id="{3649BEE3-17FE-A445-9D60-8DDD6543BB22}" type="datetimeFigureOut">
              <a:rPr lang="en-GB"/>
              <a:pPr>
                <a:defRPr/>
              </a:pPr>
              <a:t>24/02/2022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BDFCCB-F532-044B-BBFD-A3C9BC964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9BA71B6A-3398-B445-98D1-872A4EF2AF56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8.e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8.em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2.png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5.bin"/><Relationship Id="rId5" Type="http://schemas.openxmlformats.org/officeDocument/2006/relationships/image" Target="../media/image11.png"/><Relationship Id="rId4" Type="http://schemas.openxmlformats.org/officeDocument/2006/relationships/oleObject" Target="../embeddings/oleObject4.bin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10.jpeg"/><Relationship Id="rId5" Type="http://schemas.openxmlformats.org/officeDocument/2006/relationships/image" Target="../media/image11.png"/><Relationship Id="rId4" Type="http://schemas.openxmlformats.org/officeDocument/2006/relationships/oleObject" Target="../embeddings/oleObject6.bin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v22CjFYizi0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15AC3-10F0-D04F-9B19-2A7D9A8836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7700" y="1295400"/>
            <a:ext cx="7993063" cy="147002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/>
              <a:t/>
            </a:r>
            <a:br>
              <a:rPr lang="en-GB" altLang="en-US" dirty="0"/>
            </a:br>
            <a:r>
              <a:rPr lang="en-GB" altLang="en-US" dirty="0"/>
              <a:t/>
            </a:r>
            <a:br>
              <a:rPr lang="en-GB" altLang="en-US" dirty="0"/>
            </a:br>
            <a:r>
              <a:rPr lang="en-GB" altLang="en-US" sz="4000" b="1" dirty="0"/>
              <a:t>INTRODUCTION TO PHYSIOLOGY</a:t>
            </a:r>
            <a:br>
              <a:rPr lang="en-GB" altLang="en-US" sz="4000" b="1" dirty="0"/>
            </a:br>
            <a:r>
              <a:rPr lang="en-GB" altLang="en-US" sz="4000" b="1" dirty="0">
                <a:solidFill>
                  <a:srgbClr val="000000"/>
                </a:solidFill>
              </a:rPr>
              <a:t>THE MALE REPRODUCTIVE SYSTEM</a:t>
            </a:r>
            <a:r>
              <a:rPr lang="en-GB" altLang="en-US" b="1" dirty="0">
                <a:solidFill>
                  <a:srgbClr val="000000"/>
                </a:solidFill>
              </a:rPr>
              <a:t/>
            </a:r>
            <a:br>
              <a:rPr lang="en-GB" altLang="en-US" b="1" dirty="0">
                <a:solidFill>
                  <a:srgbClr val="000000"/>
                </a:solidFill>
              </a:rPr>
            </a:br>
            <a:r>
              <a:rPr lang="en-GB" altLang="en-US" dirty="0"/>
              <a:t/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41F1634-ABB2-FC48-9DDC-85048B68E975}"/>
              </a:ext>
            </a:extLst>
          </p:cNvPr>
          <p:cNvSpPr txBox="1"/>
          <p:nvPr/>
        </p:nvSpPr>
        <p:spPr>
          <a:xfrm>
            <a:off x="3600450" y="3429000"/>
            <a:ext cx="50403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Mumtaz Goolam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3">
            <a:extLst>
              <a:ext uri="{FF2B5EF4-FFF2-40B4-BE49-F238E27FC236}">
                <a16:creationId xmlns:a16="http://schemas.microsoft.com/office/drawing/2014/main" id="{AAAD1369-53EA-7F4B-92C1-459F676D30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LESSON OBJECTIVES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8373BB8-6BE4-9D45-BADE-F6EEEE4DA3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dirty="0">
                <a:solidFill>
                  <a:prstClr val="black"/>
                </a:solidFill>
              </a:rPr>
              <a:t>By the end of the lesson students should be able to: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GB" dirty="0">
                <a:solidFill>
                  <a:prstClr val="black"/>
                </a:solidFill>
              </a:rPr>
              <a:t>Outline the structure of the male reproductive system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GB" dirty="0">
                <a:solidFill>
                  <a:prstClr val="black"/>
                </a:solidFill>
              </a:rPr>
              <a:t>Discuss the functions of the male reproductive system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F44C8A80-C6CA-964F-A647-DC547535E7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00200" y="838200"/>
            <a:ext cx="63246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US" altLang="en-US" sz="2800" b="1">
                <a:latin typeface="Arial" panose="020B0604020202020204" pitchFamily="34" charset="0"/>
                <a:cs typeface="Arial" panose="020B0604020202020204" pitchFamily="34" charset="0"/>
              </a:rPr>
              <a:t>The Male Reproductive System</a:t>
            </a:r>
            <a:r>
              <a:rPr lang="en-US" altLang="en-US" sz="2800" b="1"/>
              <a:t> </a:t>
            </a:r>
          </a:p>
        </p:txBody>
      </p:sp>
      <p:pic>
        <p:nvPicPr>
          <p:cNvPr id="16387" name="Picture 3" descr="0901">
            <a:extLst>
              <a:ext uri="{FF2B5EF4-FFF2-40B4-BE49-F238E27FC236}">
                <a16:creationId xmlns:a16="http://schemas.microsoft.com/office/drawing/2014/main" id="{946C5F2F-1730-CD4D-82D9-C7B9D9197E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327" t="25020" r="19058" b="4999"/>
          <a:stretch>
            <a:fillRect/>
          </a:stretch>
        </p:blipFill>
        <p:spPr bwMode="auto">
          <a:xfrm>
            <a:off x="2362200" y="1368425"/>
            <a:ext cx="4186238" cy="434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4">
            <a:extLst>
              <a:ext uri="{FF2B5EF4-FFF2-40B4-BE49-F238E27FC236}">
                <a16:creationId xmlns:a16="http://schemas.microsoft.com/office/drawing/2014/main" id="{EA30087E-8D81-F444-82E0-4910E680EF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2057400"/>
            <a:ext cx="5638800" cy="3657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1E25D308-87E7-5946-9F93-8D41C194F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09600"/>
            <a:ext cx="8229600" cy="1143000"/>
          </a:xfrm>
        </p:spPr>
        <p:txBody>
          <a:bodyPr rtlCol="0">
            <a:normAutofit fontScale="90000"/>
          </a:bodyPr>
          <a:lstStyle/>
          <a:p>
            <a:pPr eaLnBrk="1" hangingPunct="1">
              <a:lnSpc>
                <a:spcPct val="120000"/>
              </a:lnSpc>
              <a:defRPr/>
            </a:pPr>
            <a:r>
              <a:rPr lang="en-GB" sz="3600" dirty="0"/>
              <a:t>TESTES</a:t>
            </a:r>
            <a:r>
              <a:rPr lang="en-GB" dirty="0"/>
              <a:t/>
            </a:r>
            <a:br>
              <a:rPr lang="en-GB" dirty="0"/>
            </a:br>
            <a:r>
              <a:rPr lang="en-US" altLang="en-US" sz="2400" dirty="0">
                <a:solidFill>
                  <a:srgbClr val="000000"/>
                </a:solidFill>
                <a:latin typeface="Arial" charset="0"/>
                <a:ea typeface="+mn-ea"/>
                <a:cs typeface="Arial" charset="0"/>
              </a:rPr>
              <a:t>-  </a:t>
            </a:r>
            <a:r>
              <a:rPr lang="en-US" altLang="en-US" sz="2200" dirty="0">
                <a:solidFill>
                  <a:srgbClr val="000000"/>
                </a:solidFill>
                <a:latin typeface="Arial" charset="0"/>
                <a:ea typeface="+mn-ea"/>
                <a:cs typeface="Arial" charset="0"/>
              </a:rPr>
              <a:t>produce </a:t>
            </a:r>
            <a:r>
              <a:rPr lang="en-US" altLang="en-US" sz="2200" b="1" i="1" dirty="0">
                <a:solidFill>
                  <a:srgbClr val="000000"/>
                </a:solidFill>
                <a:latin typeface="Arial" charset="0"/>
                <a:ea typeface="+mn-ea"/>
                <a:cs typeface="Arial" charset="0"/>
              </a:rPr>
              <a:t>sperm cells</a:t>
            </a:r>
            <a:r>
              <a:rPr lang="en-US" altLang="en-US" sz="2200" dirty="0">
                <a:solidFill>
                  <a:srgbClr val="000000"/>
                </a:solidFill>
                <a:latin typeface="Arial" charset="0"/>
                <a:ea typeface="+mn-ea"/>
                <a:cs typeface="Arial" charset="0"/>
              </a:rPr>
              <a:t> </a:t>
            </a:r>
            <a:br>
              <a:rPr lang="en-US" altLang="en-US" sz="2200" dirty="0">
                <a:solidFill>
                  <a:srgbClr val="000000"/>
                </a:solidFill>
                <a:latin typeface="Arial" charset="0"/>
                <a:ea typeface="+mn-ea"/>
                <a:cs typeface="Arial" charset="0"/>
              </a:rPr>
            </a:br>
            <a:r>
              <a:rPr lang="en-US" altLang="en-US" sz="2200" dirty="0">
                <a:solidFill>
                  <a:srgbClr val="000000"/>
                </a:solidFill>
                <a:latin typeface="Arial" charset="0"/>
                <a:ea typeface="+mn-ea"/>
                <a:cs typeface="Arial" charset="0"/>
              </a:rPr>
              <a:t>       developed from </a:t>
            </a:r>
            <a:r>
              <a:rPr lang="en-US" altLang="en-US" sz="2200" b="1" i="1" dirty="0">
                <a:solidFill>
                  <a:srgbClr val="000000"/>
                </a:solidFill>
                <a:latin typeface="Arial" charset="0"/>
                <a:ea typeface="+mn-ea"/>
                <a:cs typeface="Arial" charset="0"/>
              </a:rPr>
              <a:t>germ cells</a:t>
            </a:r>
            <a:r>
              <a:rPr lang="en-US" altLang="en-US" sz="2200" dirty="0">
                <a:solidFill>
                  <a:srgbClr val="000000"/>
                </a:solidFill>
                <a:latin typeface="Arial" charset="0"/>
                <a:ea typeface="+mn-ea"/>
                <a:cs typeface="Arial" charset="0"/>
              </a:rPr>
              <a:t> in </a:t>
            </a:r>
            <a:r>
              <a:rPr lang="en-US" altLang="en-US" sz="2200" b="1" dirty="0">
                <a:solidFill>
                  <a:srgbClr val="CC0000"/>
                </a:solidFill>
                <a:latin typeface="Arial" charset="0"/>
                <a:ea typeface="+mn-ea"/>
                <a:cs typeface="Arial" charset="0"/>
              </a:rPr>
              <a:t>seminiferous</a:t>
            </a:r>
            <a:br>
              <a:rPr lang="en-US" altLang="en-US" sz="2200" b="1" dirty="0">
                <a:solidFill>
                  <a:srgbClr val="CC0000"/>
                </a:solidFill>
                <a:latin typeface="Arial" charset="0"/>
                <a:ea typeface="+mn-ea"/>
                <a:cs typeface="Arial" charset="0"/>
              </a:rPr>
            </a:br>
            <a:r>
              <a:rPr lang="en-US" altLang="en-US" sz="2200" b="1" dirty="0">
                <a:solidFill>
                  <a:srgbClr val="CC0000"/>
                </a:solidFill>
                <a:latin typeface="Arial" charset="0"/>
                <a:ea typeface="+mn-ea"/>
                <a:cs typeface="Arial" charset="0"/>
              </a:rPr>
              <a:t>       tubule</a:t>
            </a:r>
            <a:r>
              <a:rPr lang="en-US" altLang="en-US" sz="1400" b="1" dirty="0">
                <a:solidFill>
                  <a:srgbClr val="CC0000"/>
                </a:solidFill>
                <a:latin typeface="Times New Roman" charset="0"/>
                <a:ea typeface="+mn-ea"/>
                <a:cs typeface="Times New Roman" charset="0"/>
              </a:rPr>
              <a:t/>
            </a:r>
            <a:br>
              <a:rPr lang="en-US" altLang="en-US" sz="1400" b="1" dirty="0">
                <a:solidFill>
                  <a:srgbClr val="CC0000"/>
                </a:solidFill>
                <a:latin typeface="Times New Roman" charset="0"/>
                <a:ea typeface="+mn-ea"/>
                <a:cs typeface="Times New Roman" charset="0"/>
              </a:rPr>
            </a:br>
            <a:r>
              <a:rPr lang="en-US" altLang="en-US" sz="2400" dirty="0">
                <a:solidFill>
                  <a:srgbClr val="000000"/>
                </a:solidFill>
                <a:latin typeface="Arial" charset="0"/>
                <a:ea typeface="+mn-ea"/>
                <a:cs typeface="Arial" charset="0"/>
              </a:rPr>
              <a:t>-  secret </a:t>
            </a:r>
            <a:r>
              <a:rPr lang="en-US" altLang="en-US" sz="2400" b="1" i="1" dirty="0">
                <a:solidFill>
                  <a:srgbClr val="000000"/>
                </a:solidFill>
                <a:latin typeface="Arial" charset="0"/>
                <a:ea typeface="+mn-ea"/>
                <a:cs typeface="Arial" charset="0"/>
              </a:rPr>
              <a:t>testosterone</a:t>
            </a:r>
            <a:r>
              <a:rPr lang="en-US" altLang="en-US" sz="2400" i="1" dirty="0">
                <a:solidFill>
                  <a:srgbClr val="000000"/>
                </a:solidFill>
                <a:latin typeface="Arial" charset="0"/>
                <a:ea typeface="+mn-ea"/>
                <a:cs typeface="Arial" charset="0"/>
              </a:rPr>
              <a:t> </a:t>
            </a:r>
            <a:r>
              <a:rPr lang="en-US" altLang="en-US" sz="2400" dirty="0">
                <a:solidFill>
                  <a:srgbClr val="000000"/>
                </a:solidFill>
                <a:latin typeface="Arial" charset="0"/>
                <a:ea typeface="+mn-ea"/>
                <a:cs typeface="Arial" charset="0"/>
              </a:rPr>
              <a:t>by interstitial (</a:t>
            </a:r>
            <a:r>
              <a:rPr lang="en-US" altLang="en-US" sz="2400" b="1" i="1" dirty="0" err="1">
                <a:solidFill>
                  <a:srgbClr val="000000"/>
                </a:solidFill>
                <a:latin typeface="Arial" charset="0"/>
                <a:ea typeface="+mn-ea"/>
                <a:cs typeface="Arial" charset="0"/>
              </a:rPr>
              <a:t>Leydig</a:t>
            </a:r>
            <a:r>
              <a:rPr lang="en-US" altLang="en-US" sz="2400" dirty="0">
                <a:solidFill>
                  <a:srgbClr val="000000"/>
                </a:solidFill>
                <a:latin typeface="Arial" charset="0"/>
                <a:ea typeface="+mn-ea"/>
                <a:cs typeface="Arial" charset="0"/>
              </a:rPr>
              <a:t>) cells</a:t>
            </a:r>
            <a:r>
              <a:rPr lang="en-US" altLang="en-US" sz="2400" dirty="0">
                <a:solidFill>
                  <a:srgbClr val="000000"/>
                </a:solidFill>
                <a:latin typeface="Times New Roman" charset="0"/>
                <a:ea typeface="+mn-ea"/>
                <a:cs typeface="+mn-cs"/>
              </a:rPr>
              <a:t/>
            </a:r>
            <a:br>
              <a:rPr lang="en-US" altLang="en-US" sz="2400" dirty="0">
                <a:solidFill>
                  <a:srgbClr val="000000"/>
                </a:solidFill>
                <a:latin typeface="Times New Roman" charset="0"/>
                <a:ea typeface="+mn-ea"/>
                <a:cs typeface="+mn-cs"/>
              </a:rPr>
            </a:b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3">
            <a:extLst>
              <a:ext uri="{FF2B5EF4-FFF2-40B4-BE49-F238E27FC236}">
                <a16:creationId xmlns:a16="http://schemas.microsoft.com/office/drawing/2014/main" id="{BF7D9F92-9D28-3B40-B966-01BF1434A3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1524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8435" name="Object 6">
            <a:extLst>
              <a:ext uri="{FF2B5EF4-FFF2-40B4-BE49-F238E27FC236}">
                <a16:creationId xmlns:a16="http://schemas.microsoft.com/office/drawing/2014/main" id="{41A8139E-5284-6940-A3A8-A6EF46B7EDEE}"/>
              </a:ext>
            </a:extLst>
          </p:cNvPr>
          <p:cNvGraphicFramePr>
            <a:graphicFrameLocks noChangeAspect="1"/>
          </p:cNvGraphicFramePr>
          <p:nvPr/>
        </p:nvGraphicFramePr>
        <p:xfrm>
          <a:off x="990600" y="798513"/>
          <a:ext cx="7315200" cy="53736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439" name="Image" r:id="rId3" imgW="5048250" imgH="3708400" progId="Photoshop.Image.5">
                  <p:embed/>
                </p:oleObj>
              </mc:Choice>
              <mc:Fallback>
                <p:oleObj name="Image" r:id="rId3" imgW="5048250" imgH="3708400" progId="Photoshop.Image.5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90600" y="798513"/>
                        <a:ext cx="7315200" cy="53736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8436" name="Text Box 7">
            <a:extLst>
              <a:ext uri="{FF2B5EF4-FFF2-40B4-BE49-F238E27FC236}">
                <a16:creationId xmlns:a16="http://schemas.microsoft.com/office/drawing/2014/main" id="{EF5AF322-03C8-2942-BDA3-A85CD898C7C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27925" y="3468688"/>
            <a:ext cx="110013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US" altLang="en-US" b="1">
                <a:solidFill>
                  <a:srgbClr val="CC0066"/>
                </a:solidFill>
                <a:latin typeface="Arial" panose="020B0604020202020204" pitchFamily="34" charset="0"/>
              </a:rPr>
              <a:t>sperm</a:t>
            </a:r>
          </a:p>
        </p:txBody>
      </p:sp>
      <p:sp>
        <p:nvSpPr>
          <p:cNvPr id="18437" name="Text Box 8">
            <a:extLst>
              <a:ext uri="{FF2B5EF4-FFF2-40B4-BE49-F238E27FC236}">
                <a16:creationId xmlns:a16="http://schemas.microsoft.com/office/drawing/2014/main" id="{5F4E56BD-4728-E64E-A29E-8465D44FF7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58000" y="6096000"/>
            <a:ext cx="201453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US" altLang="en-US" b="1">
                <a:solidFill>
                  <a:srgbClr val="CC0066"/>
                </a:solidFill>
                <a:latin typeface="Arial" panose="020B0604020202020204" pitchFamily="34" charset="0"/>
              </a:rPr>
              <a:t>testosterone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Oval 4">
            <a:extLst>
              <a:ext uri="{FF2B5EF4-FFF2-40B4-BE49-F238E27FC236}">
                <a16:creationId xmlns:a16="http://schemas.microsoft.com/office/drawing/2014/main" id="{489EE92E-1FC0-DB40-A784-9A18F5AF52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38800" y="381000"/>
            <a:ext cx="3352800" cy="312420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bg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pic>
        <p:nvPicPr>
          <p:cNvPr id="19459" name="Picture 5">
            <a:extLst>
              <a:ext uri="{FF2B5EF4-FFF2-40B4-BE49-F238E27FC236}">
                <a16:creationId xmlns:a16="http://schemas.microsoft.com/office/drawing/2014/main" id="{BDA7EB35-27BA-734B-A834-05E6707A7C00}"/>
              </a:ext>
            </a:extLst>
          </p:cNvPr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8700" y="304800"/>
            <a:ext cx="8115300" cy="6083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460" name="Rectangle 6">
            <a:extLst>
              <a:ext uri="{FF2B5EF4-FFF2-40B4-BE49-F238E27FC236}">
                <a16:creationId xmlns:a16="http://schemas.microsoft.com/office/drawing/2014/main" id="{670135A7-7DF5-9F4D-9095-97B772E97B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4400" y="0"/>
            <a:ext cx="2971800" cy="64770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9461" name="Rectangle 7">
            <a:extLst>
              <a:ext uri="{FF2B5EF4-FFF2-40B4-BE49-F238E27FC236}">
                <a16:creationId xmlns:a16="http://schemas.microsoft.com/office/drawing/2014/main" id="{1779A8A1-D447-0E46-9DE1-80150D7F89C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800" y="1143000"/>
            <a:ext cx="2743200" cy="3440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tabLst>
                <a:tab pos="-457200" algn="l"/>
                <a:tab pos="0" algn="l"/>
                <a:tab pos="4572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tabLst>
                <a:tab pos="-457200" algn="l"/>
                <a:tab pos="0" algn="l"/>
                <a:tab pos="4572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tabLst>
                <a:tab pos="-457200" algn="l"/>
                <a:tab pos="0" algn="l"/>
                <a:tab pos="4572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tabLst>
                <a:tab pos="-457200" algn="l"/>
                <a:tab pos="0" algn="l"/>
                <a:tab pos="4572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tabLst>
                <a:tab pos="-457200" algn="l"/>
                <a:tab pos="0" algn="l"/>
                <a:tab pos="4572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 eaLnBrk="1" hangingPunct="1"/>
            <a:r>
              <a:rPr lang="en-US" altLang="en-US" sz="2800" b="1">
                <a:latin typeface="Arial" panose="020B0604020202020204" pitchFamily="34" charset="0"/>
                <a:cs typeface="Arial" panose="020B0604020202020204" pitchFamily="34" charset="0"/>
              </a:rPr>
              <a:t> Scrotum</a:t>
            </a: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 						</a:t>
            </a:r>
            <a:endParaRPr lang="en-US" altLang="en-US" sz="1000">
              <a:cs typeface="Times New Roman" panose="02020603050405020304" pitchFamily="18" charset="0"/>
            </a:endParaRPr>
          </a:p>
          <a:p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protect testes and maintain the temperature of the testes 2 degrees lower than body temperature.</a:t>
            </a:r>
            <a:r>
              <a:rPr lang="en-US" altLang="en-US" sz="1100"/>
              <a:t> </a:t>
            </a:r>
            <a:endParaRPr lang="en-US" altLang="en-US"/>
          </a:p>
        </p:txBody>
      </p:sp>
      <p:sp>
        <p:nvSpPr>
          <p:cNvPr id="19462" name="Oval 8">
            <a:extLst>
              <a:ext uri="{FF2B5EF4-FFF2-40B4-BE49-F238E27FC236}">
                <a16:creationId xmlns:a16="http://schemas.microsoft.com/office/drawing/2014/main" id="{BB683C9D-F31C-3B45-88FD-B1EC67AAD1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2743200"/>
            <a:ext cx="381000" cy="106680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bg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9463" name="Oval 9">
            <a:extLst>
              <a:ext uri="{FF2B5EF4-FFF2-40B4-BE49-F238E27FC236}">
                <a16:creationId xmlns:a16="http://schemas.microsoft.com/office/drawing/2014/main" id="{1D47BBDB-042C-1A4C-A2E1-9D982EFB8F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600" y="3581400"/>
            <a:ext cx="381000" cy="60960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bg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9464" name="Oval 10">
            <a:extLst>
              <a:ext uri="{FF2B5EF4-FFF2-40B4-BE49-F238E27FC236}">
                <a16:creationId xmlns:a16="http://schemas.microsoft.com/office/drawing/2014/main" id="{110A311F-DBBF-424E-941F-BB229916F7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4114800"/>
            <a:ext cx="152400" cy="22860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bg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9465" name="Oval 11">
            <a:extLst>
              <a:ext uri="{FF2B5EF4-FFF2-40B4-BE49-F238E27FC236}">
                <a16:creationId xmlns:a16="http://schemas.microsoft.com/office/drawing/2014/main" id="{07478621-B21A-9240-BDA3-E4487627D48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600" y="990600"/>
            <a:ext cx="304800" cy="60960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bg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9466" name="Rectangle 12">
            <a:extLst>
              <a:ext uri="{FF2B5EF4-FFF2-40B4-BE49-F238E27FC236}">
                <a16:creationId xmlns:a16="http://schemas.microsoft.com/office/drawing/2014/main" id="{ED23F07A-4A20-F449-A6E4-82BE082248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33800" y="0"/>
            <a:ext cx="5410200" cy="4572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9467" name="Rectangle 13">
            <a:extLst>
              <a:ext uri="{FF2B5EF4-FFF2-40B4-BE49-F238E27FC236}">
                <a16:creationId xmlns:a16="http://schemas.microsoft.com/office/drawing/2014/main" id="{7B218565-7363-4F42-B67C-B7608D7A68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24800" y="304800"/>
            <a:ext cx="1219200" cy="34290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388865C2-1ED8-434F-88BC-8160120BD8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4400" y="457200"/>
            <a:ext cx="7467600" cy="191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 eaLnBrk="1" hangingPunct="1"/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Epididymus</a:t>
            </a:r>
            <a:endParaRPr lang="en-US" altLang="en-US" sz="1000">
              <a:cs typeface="Times New Roman" panose="02020603050405020304" pitchFamily="18" charset="0"/>
            </a:endParaRPr>
          </a:p>
          <a:p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	the storage site of sperm cells. It absorbs about 90% of the fluid secreted by the testis. Sperm remain stored here for 40-60 days and are absorbed if not ejaculated prior to that time.</a:t>
            </a:r>
            <a:r>
              <a:rPr lang="en-US" altLang="en-US" sz="1100"/>
              <a:t> </a:t>
            </a:r>
            <a:endParaRPr lang="en-US" altLang="en-US"/>
          </a:p>
        </p:txBody>
      </p:sp>
      <p:pic>
        <p:nvPicPr>
          <p:cNvPr id="20483" name="Picture 3">
            <a:extLst>
              <a:ext uri="{FF2B5EF4-FFF2-40B4-BE49-F238E27FC236}">
                <a16:creationId xmlns:a16="http://schemas.microsoft.com/office/drawing/2014/main" id="{A7580BD0-DC55-3E4A-B252-D83E28E7C3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2514600"/>
            <a:ext cx="5638800" cy="30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9">
            <a:extLst>
              <a:ext uri="{FF2B5EF4-FFF2-40B4-BE49-F238E27FC236}">
                <a16:creationId xmlns:a16="http://schemas.microsoft.com/office/drawing/2014/main" id="{CD1C6BAA-37E1-0B47-9620-87FF36C81B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0" y="609600"/>
            <a:ext cx="6096000" cy="480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E338EDAE-B1CC-6043-8A1D-AC6A26672F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400" y="1066800"/>
            <a:ext cx="2667000" cy="447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endParaRPr lang="en-US" altLang="en-US" sz="1000">
              <a:cs typeface="Times New Roman" panose="02020603050405020304" pitchFamily="18" charset="0"/>
            </a:endParaRPr>
          </a:p>
          <a:p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	The fluid expelled during orgasm</a:t>
            </a:r>
          </a:p>
          <a:p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Mixture of secretion from </a:t>
            </a:r>
            <a:r>
              <a:rPr lang="en-US" altLang="en-US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epididymis</a:t>
            </a: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altLang="en-US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seminal vesicle</a:t>
            </a: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altLang="en-US">
                <a:solidFill>
                  <a:srgbClr val="FF99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prostate</a:t>
            </a: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en-US" altLang="en-US">
                <a:solidFill>
                  <a:srgbClr val="3399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bulbourethral gland</a:t>
            </a: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graphicFrame>
        <p:nvGraphicFramePr>
          <p:cNvPr id="22531" name="Object 3">
            <a:extLst>
              <a:ext uri="{FF2B5EF4-FFF2-40B4-BE49-F238E27FC236}">
                <a16:creationId xmlns:a16="http://schemas.microsoft.com/office/drawing/2014/main" id="{D713F9F7-C298-1440-B750-7D4257477433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352800" y="457200"/>
          <a:ext cx="7543800" cy="5657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38" name="Slide" r:id="rId3" imgW="23406100" imgH="17551400" progId="PowerPoint.Slide.8">
                  <p:embed/>
                </p:oleObj>
              </mc:Choice>
              <mc:Fallback>
                <p:oleObj name="Slide" r:id="rId3" imgW="23406100" imgH="17551400" progId="PowerPoint.Slide.8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52800" y="457200"/>
                        <a:ext cx="7543800" cy="56578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532" name="Rectangle 4">
            <a:extLst>
              <a:ext uri="{FF2B5EF4-FFF2-40B4-BE49-F238E27FC236}">
                <a16:creationId xmlns:a16="http://schemas.microsoft.com/office/drawing/2014/main" id="{CFED7C70-5358-6445-9845-5CFDD12DD1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" y="381000"/>
            <a:ext cx="33035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Semen  (seminal fluid )</a:t>
            </a:r>
          </a:p>
        </p:txBody>
      </p:sp>
      <p:sp>
        <p:nvSpPr>
          <p:cNvPr id="22533" name="AutoShape 5">
            <a:extLst>
              <a:ext uri="{FF2B5EF4-FFF2-40B4-BE49-F238E27FC236}">
                <a16:creationId xmlns:a16="http://schemas.microsoft.com/office/drawing/2014/main" id="{D74EE007-E715-2C4B-8DEF-A84B40767C25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77200" y="4419600"/>
            <a:ext cx="457200" cy="381000"/>
          </a:xfrm>
          <a:prstGeom prst="irregularSeal1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2534" name="AutoShape 6">
            <a:extLst>
              <a:ext uri="{FF2B5EF4-FFF2-40B4-BE49-F238E27FC236}">
                <a16:creationId xmlns:a16="http://schemas.microsoft.com/office/drawing/2014/main" id="{6709C181-2BD2-334E-8431-1C3C689B3108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86800" y="1295400"/>
            <a:ext cx="457200" cy="381000"/>
          </a:xfrm>
          <a:prstGeom prst="irregularSeal1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2535" name="AutoShape 7">
            <a:extLst>
              <a:ext uri="{FF2B5EF4-FFF2-40B4-BE49-F238E27FC236}">
                <a16:creationId xmlns:a16="http://schemas.microsoft.com/office/drawing/2014/main" id="{01A79537-093D-8842-8DEA-6051E94BF5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8458200" y="3124200"/>
            <a:ext cx="457200" cy="381000"/>
          </a:xfrm>
          <a:prstGeom prst="irregularSeal1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2536" name="AutoShape 8">
            <a:extLst>
              <a:ext uri="{FF2B5EF4-FFF2-40B4-BE49-F238E27FC236}">
                <a16:creationId xmlns:a16="http://schemas.microsoft.com/office/drawing/2014/main" id="{F72F9E46-F156-7D48-AC9E-FBC4DA20C8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20000" y="2286000"/>
            <a:ext cx="457200" cy="381000"/>
          </a:xfrm>
          <a:prstGeom prst="irregularSeal1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CC12CE27-0C17-F543-9EF2-311D6E2BC9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52600" y="1371600"/>
            <a:ext cx="5867400" cy="3195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Major constituents of semen</a:t>
            </a:r>
            <a:endParaRPr lang="en-US" altLang="en-US" sz="1000">
              <a:cs typeface="Times New Roman" panose="02020603050405020304" pitchFamily="18" charset="0"/>
            </a:endParaRP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   Sperm</a:t>
            </a:r>
            <a:endParaRPr lang="en-US" altLang="en-US" sz="1000">
              <a:cs typeface="Times New Roman" panose="02020603050405020304" pitchFamily="18" charset="0"/>
            </a:endParaRP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   Fructose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   Clotting and anticoagulant factors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   Prostaglandins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   Spermine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>
            <a:extLst>
              <a:ext uri="{FF2B5EF4-FFF2-40B4-BE49-F238E27FC236}">
                <a16:creationId xmlns:a16="http://schemas.microsoft.com/office/drawing/2014/main" id="{2DC78582-C7DA-CE46-A97C-923837E151D4}"/>
              </a:ext>
            </a:extLst>
          </p:cNvPr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066800"/>
            <a:ext cx="6324600" cy="501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4579" name="Rectangle 3">
            <a:extLst>
              <a:ext uri="{FF2B5EF4-FFF2-40B4-BE49-F238E27FC236}">
                <a16:creationId xmlns:a16="http://schemas.microsoft.com/office/drawing/2014/main" id="{D202E18C-08BC-A146-9DC0-DE947EFE363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" y="4419600"/>
            <a:ext cx="24384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US" altLang="en-US" sz="2000" b="1">
                <a:solidFill>
                  <a:srgbClr val="FF33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produce ATP for sperm motility.</a:t>
            </a:r>
          </a:p>
        </p:txBody>
      </p:sp>
      <p:sp>
        <p:nvSpPr>
          <p:cNvPr id="24580" name="Rectangle 4">
            <a:extLst>
              <a:ext uri="{FF2B5EF4-FFF2-40B4-BE49-F238E27FC236}">
                <a16:creationId xmlns:a16="http://schemas.microsoft.com/office/drawing/2014/main" id="{BD6255C5-CB66-A144-944E-4995A13F78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990600"/>
            <a:ext cx="8229600" cy="2286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4581" name="Rectangle 5">
            <a:extLst>
              <a:ext uri="{FF2B5EF4-FFF2-40B4-BE49-F238E27FC236}">
                <a16:creationId xmlns:a16="http://schemas.microsoft.com/office/drawing/2014/main" id="{F6E56721-7771-D941-938D-BD3F06A9CD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533400"/>
            <a:ext cx="23622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US" altLang="en-US" sz="2000" b="1">
                <a:solidFill>
                  <a:srgbClr val="FF33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enzymes used to dissolve a path to penetrate the egg</a:t>
            </a:r>
          </a:p>
        </p:txBody>
      </p:sp>
      <p:sp>
        <p:nvSpPr>
          <p:cNvPr id="24582" name="Line 6">
            <a:extLst>
              <a:ext uri="{FF2B5EF4-FFF2-40B4-BE49-F238E27FC236}">
                <a16:creationId xmlns:a16="http://schemas.microsoft.com/office/drawing/2014/main" id="{8CE905E3-EFB2-EE42-A38F-9065A853C428}"/>
              </a:ext>
            </a:extLst>
          </p:cNvPr>
          <p:cNvSpPr>
            <a:spLocks noChangeShapeType="1"/>
          </p:cNvSpPr>
          <p:nvPr/>
        </p:nvSpPr>
        <p:spPr bwMode="auto">
          <a:xfrm>
            <a:off x="1752600" y="1600200"/>
            <a:ext cx="304800" cy="533400"/>
          </a:xfrm>
          <a:prstGeom prst="line">
            <a:avLst/>
          </a:prstGeom>
          <a:noFill/>
          <a:ln w="9525">
            <a:solidFill>
              <a:schemeClr val="tx1"/>
            </a:solidFill>
            <a:prstDash val="sysDot"/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4583" name="Text Box 8">
            <a:extLst>
              <a:ext uri="{FF2B5EF4-FFF2-40B4-BE49-F238E27FC236}">
                <a16:creationId xmlns:a16="http://schemas.microsoft.com/office/drawing/2014/main" id="{C50573A9-43C5-EE46-9131-83CF87FE97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0" y="2362200"/>
            <a:ext cx="8953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US" altLang="en-US" b="1">
                <a:solidFill>
                  <a:srgbClr val="FF3300"/>
                </a:solidFill>
                <a:latin typeface="Arial" panose="020B0604020202020204" pitchFamily="34" charset="0"/>
              </a:rPr>
              <a:t>gene</a:t>
            </a:r>
          </a:p>
        </p:txBody>
      </p:sp>
      <p:sp>
        <p:nvSpPr>
          <p:cNvPr id="24584" name="Line 9">
            <a:extLst>
              <a:ext uri="{FF2B5EF4-FFF2-40B4-BE49-F238E27FC236}">
                <a16:creationId xmlns:a16="http://schemas.microsoft.com/office/drawing/2014/main" id="{DF1F146C-51A1-664E-8496-D3088409019E}"/>
              </a:ext>
            </a:extLst>
          </p:cNvPr>
          <p:cNvSpPr>
            <a:spLocks noChangeShapeType="1"/>
          </p:cNvSpPr>
          <p:nvPr/>
        </p:nvSpPr>
        <p:spPr bwMode="auto">
          <a:xfrm>
            <a:off x="1524000" y="2590800"/>
            <a:ext cx="228600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sysDot"/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grpSp>
        <p:nvGrpSpPr>
          <p:cNvPr id="24585" name="Group 16">
            <a:extLst>
              <a:ext uri="{FF2B5EF4-FFF2-40B4-BE49-F238E27FC236}">
                <a16:creationId xmlns:a16="http://schemas.microsoft.com/office/drawing/2014/main" id="{5DE02168-41F2-2947-8319-6C1335C62655}"/>
              </a:ext>
            </a:extLst>
          </p:cNvPr>
          <p:cNvGrpSpPr>
            <a:grpSpLocks/>
          </p:cNvGrpSpPr>
          <p:nvPr/>
        </p:nvGrpSpPr>
        <p:grpSpPr bwMode="auto">
          <a:xfrm>
            <a:off x="6172200" y="0"/>
            <a:ext cx="2971800" cy="2971800"/>
            <a:chOff x="3888" y="0"/>
            <a:chExt cx="1872" cy="1872"/>
          </a:xfrm>
        </p:grpSpPr>
        <p:pic>
          <p:nvPicPr>
            <p:cNvPr id="24587" name="Picture 11" descr="0945">
              <a:extLst>
                <a:ext uri="{FF2B5EF4-FFF2-40B4-BE49-F238E27FC236}">
                  <a16:creationId xmlns:a16="http://schemas.microsoft.com/office/drawing/2014/main" id="{FAB0BEB6-D198-D84E-AAC7-15C61581A26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392" t="8774"/>
            <a:stretch>
              <a:fillRect/>
            </a:stretch>
          </p:blipFill>
          <p:spPr bwMode="auto">
            <a:xfrm>
              <a:off x="3928" y="0"/>
              <a:ext cx="1832" cy="187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4588" name="Rectangle 14">
              <a:extLst>
                <a:ext uri="{FF2B5EF4-FFF2-40B4-BE49-F238E27FC236}">
                  <a16:creationId xmlns:a16="http://schemas.microsoft.com/office/drawing/2014/main" id="{759CC94C-CAFA-B147-873F-B5BD3F76930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88" y="0"/>
              <a:ext cx="768" cy="816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bg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  <p:sp>
        <p:nvSpPr>
          <p:cNvPr id="24586" name="Line 15">
            <a:extLst>
              <a:ext uri="{FF2B5EF4-FFF2-40B4-BE49-F238E27FC236}">
                <a16:creationId xmlns:a16="http://schemas.microsoft.com/office/drawing/2014/main" id="{5F2C0CDC-4B57-894B-8E48-C0EC8B2A265C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066800" y="3505200"/>
            <a:ext cx="685800" cy="838200"/>
          </a:xfrm>
          <a:prstGeom prst="line">
            <a:avLst/>
          </a:prstGeom>
          <a:noFill/>
          <a:ln w="9525" cap="rnd">
            <a:solidFill>
              <a:schemeClr val="tx1"/>
            </a:solidFill>
            <a:prstDash val="sysDot"/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165E5761-E34D-2042-8C74-C42688FD6A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52600" y="1600200"/>
            <a:ext cx="6019800" cy="447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 eaLnBrk="1" hangingPunct="1"/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Sperm cells from epididymis are present at a count of 50-120 million sperm/mL.</a:t>
            </a:r>
          </a:p>
          <a:p>
            <a:pPr algn="just"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/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Sperm count decreased from 113 million sperm/mL in 1940 to 66 million sperm/mL in 1990. Semen volume dropped by 19%. </a:t>
            </a:r>
          </a:p>
          <a:p>
            <a:pPr algn="just"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/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&lt; 20-25 million/ml = infertility (sterility)</a:t>
            </a:r>
          </a:p>
          <a:p>
            <a:pPr algn="just"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/>
            <a:endParaRPr lang="en-US" altLang="en-US"/>
          </a:p>
        </p:txBody>
      </p:sp>
      <p:sp>
        <p:nvSpPr>
          <p:cNvPr id="25603" name="Title 1">
            <a:extLst>
              <a:ext uri="{FF2B5EF4-FFF2-40B4-BE49-F238E27FC236}">
                <a16:creationId xmlns:a16="http://schemas.microsoft.com/office/drawing/2014/main" id="{4B79FD98-6E28-1549-A11A-70A8A8D6CE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SPERM COUNT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750159FF-AEED-154A-88E9-6C28CAE225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82713" y="762000"/>
            <a:ext cx="2133600" cy="3908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US" altLang="en-US" sz="2800" b="1" i="1">
                <a:solidFill>
                  <a:srgbClr val="FF33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Fructose</a:t>
            </a:r>
            <a:endParaRPr lang="en-US" altLang="en-US" sz="2800" b="1">
              <a:solidFill>
                <a:srgbClr val="FF33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US" altLang="en-US" sz="2800" b="1">
              <a:solidFill>
                <a:srgbClr val="FF33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produced by the </a:t>
            </a:r>
            <a:r>
              <a:rPr lang="en-US" altLang="en-US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seminal vesicles</a:t>
            </a:r>
          </a:p>
          <a:p>
            <a:pPr eaLnBrk="1" hangingPunct="1"/>
            <a:endParaRPr lang="en-US" altLang="en-US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provides a source of energy for the sperm.</a:t>
            </a:r>
            <a:r>
              <a:rPr lang="en-US" altLang="en-US" sz="1100"/>
              <a:t> </a:t>
            </a:r>
          </a:p>
        </p:txBody>
      </p:sp>
      <p:graphicFrame>
        <p:nvGraphicFramePr>
          <p:cNvPr id="26627" name="Object 3">
            <a:extLst>
              <a:ext uri="{FF2B5EF4-FFF2-40B4-BE49-F238E27FC236}">
                <a16:creationId xmlns:a16="http://schemas.microsoft.com/office/drawing/2014/main" id="{2C9EE2C7-7ACF-D444-94CE-365FECB0CBF7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657600" y="973138"/>
          <a:ext cx="4572000" cy="4360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629" name="Slide" r:id="rId3" imgW="23406100" imgH="17551400" progId="PowerPoint.Slide.8">
                  <p:embed/>
                </p:oleObj>
              </mc:Choice>
              <mc:Fallback>
                <p:oleObj name="Slide" r:id="rId3" imgW="23406100" imgH="17551400" progId="PowerPoint.Slide.8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57600" y="973138"/>
                        <a:ext cx="4572000" cy="43608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432DEB5D-405F-4E4F-BED0-860872AC00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600" y="1371600"/>
            <a:ext cx="3429000" cy="421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 sz="2800" b="1">
              <a:solidFill>
                <a:srgbClr val="FF33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produced by the prostate and seminal vesicles, </a:t>
            </a:r>
          </a:p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stimulate peristaltic contractions of the female reproductive tract that may help draw semen into the uterus.</a:t>
            </a:r>
            <a:endParaRPr lang="en-US" altLang="en-US" sz="1000">
              <a:cs typeface="Times New Roman" panose="02020603050405020304" pitchFamily="18" charset="0"/>
            </a:endParaRPr>
          </a:p>
        </p:txBody>
      </p:sp>
      <p:sp>
        <p:nvSpPr>
          <p:cNvPr id="27651" name="Rectangle 6">
            <a:extLst>
              <a:ext uri="{FF2B5EF4-FFF2-40B4-BE49-F238E27FC236}">
                <a16:creationId xmlns:a16="http://schemas.microsoft.com/office/drawing/2014/main" id="{7028717A-47B6-524B-865C-CD3C8BEBBF1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38600" y="2667000"/>
            <a:ext cx="1600200" cy="11430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pic>
        <p:nvPicPr>
          <p:cNvPr id="27652" name="Picture 15" descr="0901">
            <a:extLst>
              <a:ext uri="{FF2B5EF4-FFF2-40B4-BE49-F238E27FC236}">
                <a16:creationId xmlns:a16="http://schemas.microsoft.com/office/drawing/2014/main" id="{B4571833-3D6D-E444-94F6-5BA0E32137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327" t="25020" r="19058" b="4999"/>
          <a:stretch>
            <a:fillRect/>
          </a:stretch>
        </p:blipFill>
        <p:spPr bwMode="auto">
          <a:xfrm>
            <a:off x="5257800" y="1689100"/>
            <a:ext cx="3232150" cy="3581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653" name="Title 1">
            <a:extLst>
              <a:ext uri="{FF2B5EF4-FFF2-40B4-BE49-F238E27FC236}">
                <a16:creationId xmlns:a16="http://schemas.microsoft.com/office/drawing/2014/main" id="{5137497E-CBC1-3344-B581-F8D158E68E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PROSTAGLANDINS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E9E207D3-0841-FD48-B0E4-E3B4BBA504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400" y="1243013"/>
            <a:ext cx="2819400" cy="3108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b="1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altLang="en-US" b="1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is a base that reduces acidity of the female vagina, increasing the survival rate of sperm.</a:t>
            </a:r>
            <a:r>
              <a:rPr lang="en-US" altLang="en-US" sz="1100"/>
              <a:t> </a:t>
            </a:r>
          </a:p>
        </p:txBody>
      </p:sp>
      <p:sp>
        <p:nvSpPr>
          <p:cNvPr id="28675" name="Rectangle 5">
            <a:extLst>
              <a:ext uri="{FF2B5EF4-FFF2-40B4-BE49-F238E27FC236}">
                <a16:creationId xmlns:a16="http://schemas.microsoft.com/office/drawing/2014/main" id="{A55F85E6-2B51-194B-BE9C-EC0C57FB90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38600" y="2667000"/>
            <a:ext cx="1600200" cy="11430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pSp>
        <p:nvGrpSpPr>
          <p:cNvPr id="28676" name="Group 10">
            <a:extLst>
              <a:ext uri="{FF2B5EF4-FFF2-40B4-BE49-F238E27FC236}">
                <a16:creationId xmlns:a16="http://schemas.microsoft.com/office/drawing/2014/main" id="{7D72ED99-D21E-8E4D-BED7-232E892A8291}"/>
              </a:ext>
            </a:extLst>
          </p:cNvPr>
          <p:cNvGrpSpPr>
            <a:grpSpLocks/>
          </p:cNvGrpSpPr>
          <p:nvPr/>
        </p:nvGrpSpPr>
        <p:grpSpPr bwMode="auto">
          <a:xfrm>
            <a:off x="4953000" y="1243013"/>
            <a:ext cx="3962400" cy="2819400"/>
            <a:chOff x="288" y="672"/>
            <a:chExt cx="4925" cy="2928"/>
          </a:xfrm>
        </p:grpSpPr>
        <p:pic>
          <p:nvPicPr>
            <p:cNvPr id="28679" name="Picture 11">
              <a:extLst>
                <a:ext uri="{FF2B5EF4-FFF2-40B4-BE49-F238E27FC236}">
                  <a16:creationId xmlns:a16="http://schemas.microsoft.com/office/drawing/2014/main" id="{A28324FC-E7DE-324D-BE50-4DE2B2015D2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8" y="672"/>
              <a:ext cx="2480" cy="29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aphicFrame>
          <p:nvGraphicFramePr>
            <p:cNvPr id="28680" name="Object 12">
              <a:extLst>
                <a:ext uri="{FF2B5EF4-FFF2-40B4-BE49-F238E27FC236}">
                  <a16:creationId xmlns:a16="http://schemas.microsoft.com/office/drawing/2014/main" id="{C8A5094C-E45E-004F-8C8F-77EE4A1D8F04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2736" y="672"/>
            <a:ext cx="2477" cy="292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8683" name="Image" r:id="rId4" imgW="2298700" imgH="2717800" progId="Photoshop.Image.5">
                    <p:embed/>
                  </p:oleObj>
                </mc:Choice>
                <mc:Fallback>
                  <p:oleObj name="Image" r:id="rId4" imgW="2298700" imgH="2717800" progId="Photoshop.Image.5">
                    <p:embed/>
                    <p:pic>
                      <p:nvPicPr>
                        <p:cNvPr id="0" name="Object 12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736" y="672"/>
                          <a:ext cx="2477" cy="292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graphicFrame>
        <p:nvGraphicFramePr>
          <p:cNvPr id="28677" name="Object 13">
            <a:extLst>
              <a:ext uri="{FF2B5EF4-FFF2-40B4-BE49-F238E27FC236}">
                <a16:creationId xmlns:a16="http://schemas.microsoft.com/office/drawing/2014/main" id="{D3600C95-F05A-5F46-B7A8-D2F331D0FBED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084513" y="2895600"/>
          <a:ext cx="3508375" cy="2732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684" name="Image" r:id="rId6" imgW="1752600" imgH="1365250" progId="Photoshop.Image.5">
                  <p:embed/>
                </p:oleObj>
              </mc:Choice>
              <mc:Fallback>
                <p:oleObj name="Image" r:id="rId6" imgW="1752600" imgH="1365250" progId="Photoshop.Image.5">
                  <p:embed/>
                  <p:pic>
                    <p:nvPicPr>
                      <p:cNvPr id="0" name="Object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84513" y="2895600"/>
                        <a:ext cx="3508375" cy="27320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8678" name="Title 1">
            <a:extLst>
              <a:ext uri="{FF2B5EF4-FFF2-40B4-BE49-F238E27FC236}">
                <a16:creationId xmlns:a16="http://schemas.microsoft.com/office/drawing/2014/main" id="{080A3F5E-988A-FE42-BB92-2522C95FBD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Spermine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F2E92C26-6943-A54F-89DA-0A09E4F5725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200" y="685800"/>
            <a:ext cx="2743200" cy="452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endParaRPr lang="en-US" altLang="en-US" sz="1400">
              <a:cs typeface="Times New Roman" panose="02020603050405020304" pitchFamily="18" charset="0"/>
            </a:endParaRPr>
          </a:p>
          <a:p>
            <a:pPr>
              <a:buFontTx/>
              <a:buAutoNum type="arabicParenR"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erection of the penis, allowing it to penetrate the female vagina</a:t>
            </a:r>
          </a:p>
          <a:p>
            <a:pPr>
              <a:buFontTx/>
              <a:buAutoNum type="arabicParenR"/>
            </a:pPr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AutoNum type="arabicParenR"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ejaculation, expelling semen into the vagina.</a:t>
            </a:r>
            <a:endParaRPr lang="en-US" altLang="en-US" sz="1000">
              <a:cs typeface="Times New Roman" panose="02020603050405020304" pitchFamily="18" charset="0"/>
            </a:endParaRPr>
          </a:p>
          <a:p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endParaRPr lang="en-US" altLang="en-US"/>
          </a:p>
        </p:txBody>
      </p:sp>
      <p:pic>
        <p:nvPicPr>
          <p:cNvPr id="29699" name="Picture 6">
            <a:extLst>
              <a:ext uri="{FF2B5EF4-FFF2-40B4-BE49-F238E27FC236}">
                <a16:creationId xmlns:a16="http://schemas.microsoft.com/office/drawing/2014/main" id="{CDDF082F-4C2E-B84B-9FC4-96D06A3CA7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6800" y="1447800"/>
            <a:ext cx="2808288" cy="32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0880C9E-F1C2-5445-8DF9-904ADDFFFD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2400" b="1" dirty="0">
                <a:solidFill>
                  <a:srgbClr val="FF3300"/>
                </a:solidFill>
                <a:latin typeface="Arial" charset="0"/>
                <a:ea typeface="+mn-ea"/>
                <a:cs typeface="Arial" charset="0"/>
              </a:rPr>
              <a:t>Male Sexual Response</a:t>
            </a: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5" descr="0901">
            <a:extLst>
              <a:ext uri="{FF2B5EF4-FFF2-40B4-BE49-F238E27FC236}">
                <a16:creationId xmlns:a16="http://schemas.microsoft.com/office/drawing/2014/main" id="{172B8EDF-485B-C945-89A9-9A8C5B8305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327" t="25020" r="19058" b="4999"/>
          <a:stretch>
            <a:fillRect/>
          </a:stretch>
        </p:blipFill>
        <p:spPr bwMode="auto">
          <a:xfrm>
            <a:off x="4876800" y="381000"/>
            <a:ext cx="4203700" cy="487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23" name="Rectangle 2">
            <a:extLst>
              <a:ext uri="{FF2B5EF4-FFF2-40B4-BE49-F238E27FC236}">
                <a16:creationId xmlns:a16="http://schemas.microsoft.com/office/drawing/2014/main" id="{8A3AC0E6-E080-4143-AF28-1AB917DB62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" y="304800"/>
            <a:ext cx="4495800" cy="5262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b="1">
                <a:solidFill>
                  <a:srgbClr val="FF33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Ejaculation</a:t>
            </a:r>
            <a:endParaRPr lang="en-US" altLang="en-US" sz="1400" b="1">
              <a:solidFill>
                <a:srgbClr val="FF3300"/>
              </a:solidFill>
              <a:cs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Initiated by sympathetic nerve impulses</a:t>
            </a:r>
            <a:endParaRPr lang="en-US" altLang="en-US" sz="1400">
              <a:cs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The ducts and accessory glands contract, emptying their contents into the urethra.</a:t>
            </a:r>
            <a:endParaRPr lang="en-US" altLang="en-US" sz="1400">
              <a:cs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The urethral sphincters constrict. </a:t>
            </a:r>
          </a:p>
          <a:p>
            <a:pPr>
              <a:spcBef>
                <a:spcPct val="50000"/>
              </a:spcBef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The bulbospongiosus muscles of the penis contract rapidly and rhythmically, propelling semen from the urethra.</a:t>
            </a:r>
            <a:r>
              <a:rPr lang="en-US" altLang="en-US" sz="1100"/>
              <a:t> 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026">
            <a:extLst>
              <a:ext uri="{FF2B5EF4-FFF2-40B4-BE49-F238E27FC236}">
                <a16:creationId xmlns:a16="http://schemas.microsoft.com/office/drawing/2014/main" id="{A5B7A6E7-BED5-ED4F-9197-82E676EA26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400" y="685800"/>
            <a:ext cx="41910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tabLst>
                <a:tab pos="-457200" algn="l"/>
                <a:tab pos="57150" algn="l"/>
                <a:tab pos="285750" algn="l"/>
                <a:tab pos="342900" algn="l"/>
                <a:tab pos="914400" algn="l"/>
                <a:tab pos="10287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tabLst>
                <a:tab pos="-457200" algn="l"/>
                <a:tab pos="57150" algn="l"/>
                <a:tab pos="285750" algn="l"/>
                <a:tab pos="342900" algn="l"/>
                <a:tab pos="914400" algn="l"/>
                <a:tab pos="10287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tabLst>
                <a:tab pos="-457200" algn="l"/>
                <a:tab pos="57150" algn="l"/>
                <a:tab pos="285750" algn="l"/>
                <a:tab pos="342900" algn="l"/>
                <a:tab pos="914400" algn="l"/>
                <a:tab pos="10287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tabLst>
                <a:tab pos="-457200" algn="l"/>
                <a:tab pos="57150" algn="l"/>
                <a:tab pos="285750" algn="l"/>
                <a:tab pos="342900" algn="l"/>
                <a:tab pos="914400" algn="l"/>
                <a:tab pos="10287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tabLst>
                <a:tab pos="-457200" algn="l"/>
                <a:tab pos="57150" algn="l"/>
                <a:tab pos="285750" algn="l"/>
                <a:tab pos="342900" algn="l"/>
                <a:tab pos="914400" algn="l"/>
                <a:tab pos="10287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57150" algn="l"/>
                <a:tab pos="285750" algn="l"/>
                <a:tab pos="342900" algn="l"/>
                <a:tab pos="914400" algn="l"/>
                <a:tab pos="10287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57150" algn="l"/>
                <a:tab pos="285750" algn="l"/>
                <a:tab pos="342900" algn="l"/>
                <a:tab pos="914400" algn="l"/>
                <a:tab pos="10287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57150" algn="l"/>
                <a:tab pos="285750" algn="l"/>
                <a:tab pos="342900" algn="l"/>
                <a:tab pos="914400" algn="l"/>
                <a:tab pos="10287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57150" algn="l"/>
                <a:tab pos="285750" algn="l"/>
                <a:tab pos="342900" algn="l"/>
                <a:tab pos="914400" algn="l"/>
                <a:tab pos="10287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US" altLang="en-US" sz="2800" b="1">
                <a:solidFill>
                  <a:srgbClr val="FF33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Fate of sperm cells</a:t>
            </a:r>
            <a:endParaRPr lang="en-US" altLang="en-US"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grpSp>
        <p:nvGrpSpPr>
          <p:cNvPr id="31747" name="Group 1045">
            <a:extLst>
              <a:ext uri="{FF2B5EF4-FFF2-40B4-BE49-F238E27FC236}">
                <a16:creationId xmlns:a16="http://schemas.microsoft.com/office/drawing/2014/main" id="{01081BCF-6D7D-F24F-83B3-4A9BC88BAABA}"/>
              </a:ext>
            </a:extLst>
          </p:cNvPr>
          <p:cNvGrpSpPr>
            <a:grpSpLocks/>
          </p:cNvGrpSpPr>
          <p:nvPr/>
        </p:nvGrpSpPr>
        <p:grpSpPr bwMode="auto">
          <a:xfrm>
            <a:off x="4724400" y="152400"/>
            <a:ext cx="4419600" cy="3124200"/>
            <a:chOff x="288" y="672"/>
            <a:chExt cx="4925" cy="2928"/>
          </a:xfrm>
        </p:grpSpPr>
        <p:pic>
          <p:nvPicPr>
            <p:cNvPr id="31754" name="Picture 1046">
              <a:extLst>
                <a:ext uri="{FF2B5EF4-FFF2-40B4-BE49-F238E27FC236}">
                  <a16:creationId xmlns:a16="http://schemas.microsoft.com/office/drawing/2014/main" id="{7F72FCC7-1482-0E4B-AA22-F386037E4B7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8" y="672"/>
              <a:ext cx="2480" cy="29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aphicFrame>
          <p:nvGraphicFramePr>
            <p:cNvPr id="31755" name="Object 1047">
              <a:extLst>
                <a:ext uri="{FF2B5EF4-FFF2-40B4-BE49-F238E27FC236}">
                  <a16:creationId xmlns:a16="http://schemas.microsoft.com/office/drawing/2014/main" id="{579C2520-54A9-3E42-BEB2-195E061366B2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2736" y="672"/>
            <a:ext cx="2477" cy="292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31757" name="Image" r:id="rId4" imgW="2298700" imgH="2717800" progId="Photoshop.Image.5">
                    <p:embed/>
                  </p:oleObj>
                </mc:Choice>
                <mc:Fallback>
                  <p:oleObj name="Image" r:id="rId4" imgW="2298700" imgH="2717800" progId="Photoshop.Image.5">
                    <p:embed/>
                    <p:pic>
                      <p:nvPicPr>
                        <p:cNvPr id="0" name="Object 1047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736" y="672"/>
                          <a:ext cx="2477" cy="292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31748" name="Rectangle 1048">
            <a:extLst>
              <a:ext uri="{FF2B5EF4-FFF2-40B4-BE49-F238E27FC236}">
                <a16:creationId xmlns:a16="http://schemas.microsoft.com/office/drawing/2014/main" id="{2D626574-2693-0E4B-BC2C-D26FFE5B1B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400" y="1752600"/>
            <a:ext cx="5105400" cy="2100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capacitated (test tube?)</a:t>
            </a:r>
            <a:endParaRPr lang="en-US" altLang="en-US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50000"/>
              </a:spcBef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viable for 2 days (egg: 12-24 hr)</a:t>
            </a:r>
            <a:endParaRPr lang="en-US" altLang="en-US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1749" name="Rectangle 1050">
            <a:extLst>
              <a:ext uri="{FF2B5EF4-FFF2-40B4-BE49-F238E27FC236}">
                <a16:creationId xmlns:a16="http://schemas.microsoft.com/office/drawing/2014/main" id="{A3001AA0-6977-BE48-B0F9-6982C83F74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53000" y="3200400"/>
            <a:ext cx="4191000" cy="5334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1750" name="Rectangle 1051">
            <a:extLst>
              <a:ext uri="{FF2B5EF4-FFF2-40B4-BE49-F238E27FC236}">
                <a16:creationId xmlns:a16="http://schemas.microsoft.com/office/drawing/2014/main" id="{D4406C4C-A401-CD44-8934-B7687E58D8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" y="3276600"/>
            <a:ext cx="4267200" cy="2190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457056" tIns="0" rIns="-457056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eaLnBrk="1" hangingPunct="1"/>
            <a:r>
              <a:rPr lang="en-US" altLang="en-US">
                <a:latin typeface="Arial" panose="020B0604020202020204" pitchFamily="34" charset="0"/>
                <a:cs typeface="Times New Roman" panose="02020603050405020304" pitchFamily="18" charset="0"/>
              </a:rPr>
              <a:t>Only ~ 100 reach the destination.</a:t>
            </a:r>
          </a:p>
          <a:p>
            <a:endParaRPr lang="en-US" altLang="en-US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r>
              <a:rPr lang="en-US" altLang="en-US">
                <a:latin typeface="Arial" panose="020B0604020202020204" pitchFamily="34" charset="0"/>
                <a:cs typeface="Times New Roman" panose="02020603050405020304" pitchFamily="18" charset="0"/>
              </a:rPr>
              <a:t>Only one sperm fertilizes the egg. </a:t>
            </a:r>
            <a:endParaRPr lang="en-US" altLang="en-US">
              <a:latin typeface="Arial" panose="020B0604020202020204" pitchFamily="34" charset="0"/>
            </a:endParaRPr>
          </a:p>
        </p:txBody>
      </p:sp>
      <p:grpSp>
        <p:nvGrpSpPr>
          <p:cNvPr id="31751" name="Group 1052">
            <a:extLst>
              <a:ext uri="{FF2B5EF4-FFF2-40B4-BE49-F238E27FC236}">
                <a16:creationId xmlns:a16="http://schemas.microsoft.com/office/drawing/2014/main" id="{EC66E099-FABE-774B-AE2C-8B98C25B7847}"/>
              </a:ext>
            </a:extLst>
          </p:cNvPr>
          <p:cNvGrpSpPr>
            <a:grpSpLocks/>
          </p:cNvGrpSpPr>
          <p:nvPr/>
        </p:nvGrpSpPr>
        <p:grpSpPr bwMode="auto">
          <a:xfrm>
            <a:off x="5562600" y="3429000"/>
            <a:ext cx="2971800" cy="2971800"/>
            <a:chOff x="3888" y="0"/>
            <a:chExt cx="1872" cy="1872"/>
          </a:xfrm>
        </p:grpSpPr>
        <p:pic>
          <p:nvPicPr>
            <p:cNvPr id="31752" name="Picture 1053" descr="0945">
              <a:extLst>
                <a:ext uri="{FF2B5EF4-FFF2-40B4-BE49-F238E27FC236}">
                  <a16:creationId xmlns:a16="http://schemas.microsoft.com/office/drawing/2014/main" id="{80D85C58-C3EE-FF4F-B99F-499ABB5054A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392" t="8774"/>
            <a:stretch>
              <a:fillRect/>
            </a:stretch>
          </p:blipFill>
          <p:spPr bwMode="auto">
            <a:xfrm>
              <a:off x="3928" y="0"/>
              <a:ext cx="1832" cy="187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1753" name="Rectangle 1054">
              <a:extLst>
                <a:ext uri="{FF2B5EF4-FFF2-40B4-BE49-F238E27FC236}">
                  <a16:creationId xmlns:a16="http://schemas.microsoft.com/office/drawing/2014/main" id="{6A18F867-D672-E542-A432-0C0E7D122E4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88" y="0"/>
              <a:ext cx="768" cy="816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bg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4BF1FCE5-6F3B-1543-9B19-1F4F6AEA2B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66800" y="1524000"/>
            <a:ext cx="3810000" cy="2892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tabLst>
                <a:tab pos="-457200" algn="l"/>
                <a:tab pos="0" algn="l"/>
                <a:tab pos="57150" algn="l"/>
                <a:tab pos="342900" algn="l"/>
                <a:tab pos="914400" algn="l"/>
                <a:tab pos="10287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tabLst>
                <a:tab pos="-457200" algn="l"/>
                <a:tab pos="0" algn="l"/>
                <a:tab pos="57150" algn="l"/>
                <a:tab pos="342900" algn="l"/>
                <a:tab pos="914400" algn="l"/>
                <a:tab pos="10287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tabLst>
                <a:tab pos="-457200" algn="l"/>
                <a:tab pos="0" algn="l"/>
                <a:tab pos="57150" algn="l"/>
                <a:tab pos="342900" algn="l"/>
                <a:tab pos="914400" algn="l"/>
                <a:tab pos="10287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tabLst>
                <a:tab pos="-457200" algn="l"/>
                <a:tab pos="0" algn="l"/>
                <a:tab pos="57150" algn="l"/>
                <a:tab pos="342900" algn="l"/>
                <a:tab pos="914400" algn="l"/>
                <a:tab pos="10287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tabLst>
                <a:tab pos="-457200" algn="l"/>
                <a:tab pos="0" algn="l"/>
                <a:tab pos="57150" algn="l"/>
                <a:tab pos="342900" algn="l"/>
                <a:tab pos="914400" algn="l"/>
                <a:tab pos="10287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57150" algn="l"/>
                <a:tab pos="342900" algn="l"/>
                <a:tab pos="914400" algn="l"/>
                <a:tab pos="10287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57150" algn="l"/>
                <a:tab pos="342900" algn="l"/>
                <a:tab pos="914400" algn="l"/>
                <a:tab pos="10287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57150" algn="l"/>
                <a:tab pos="342900" algn="l"/>
                <a:tab pos="914400" algn="l"/>
                <a:tab pos="10287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57150" algn="l"/>
                <a:tab pos="342900" algn="l"/>
                <a:tab pos="914400" algn="l"/>
                <a:tab pos="10287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 sz="1400" b="1">
              <a:solidFill>
                <a:schemeClr val="accent2"/>
              </a:solidFill>
              <a:cs typeface="Times New Roman" panose="02020603050405020304" pitchFamily="18" charset="0"/>
            </a:endParaRPr>
          </a:p>
          <a:p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		A period following ejaculation and lasting anywhere from 10 minutes to a few hours</a:t>
            </a:r>
            <a:endParaRPr lang="en-US" altLang="en-US" sz="1000">
              <a:cs typeface="Times New Roman" panose="02020603050405020304" pitchFamily="18" charset="0"/>
            </a:endParaRPr>
          </a:p>
          <a:p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impossible to attain another erection and orgasm</a:t>
            </a:r>
            <a:r>
              <a:rPr lang="en-US" altLang="en-US" sz="1100"/>
              <a:t> </a:t>
            </a:r>
            <a:endParaRPr lang="en-US" altLang="en-US"/>
          </a:p>
        </p:txBody>
      </p:sp>
      <p:pic>
        <p:nvPicPr>
          <p:cNvPr id="32771" name="Picture 3" descr="0901">
            <a:extLst>
              <a:ext uri="{FF2B5EF4-FFF2-40B4-BE49-F238E27FC236}">
                <a16:creationId xmlns:a16="http://schemas.microsoft.com/office/drawing/2014/main" id="{EFF840E3-29F9-E141-BEF2-4334046832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327" t="25020" r="19058" b="4999"/>
          <a:stretch>
            <a:fillRect/>
          </a:stretch>
        </p:blipFill>
        <p:spPr bwMode="auto">
          <a:xfrm>
            <a:off x="5410200" y="1447800"/>
            <a:ext cx="3232150" cy="335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72" name="Title 1">
            <a:extLst>
              <a:ext uri="{FF2B5EF4-FFF2-40B4-BE49-F238E27FC236}">
                <a16:creationId xmlns:a16="http://schemas.microsoft.com/office/drawing/2014/main" id="{2C97F136-D238-ED4D-870E-361F344646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REFRACTORY PERIOD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>
            <a:extLst>
              <a:ext uri="{FF2B5EF4-FFF2-40B4-BE49-F238E27FC236}">
                <a16:creationId xmlns:a16="http://schemas.microsoft.com/office/drawing/2014/main" id="{2A59E115-95CE-2C47-B066-BEDB9BA1A7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LESSON SUMMARY</a:t>
            </a:r>
          </a:p>
        </p:txBody>
      </p:sp>
      <p:sp>
        <p:nvSpPr>
          <p:cNvPr id="33795" name="Content Placeholder 2">
            <a:extLst>
              <a:ext uri="{FF2B5EF4-FFF2-40B4-BE49-F238E27FC236}">
                <a16:creationId xmlns:a16="http://schemas.microsoft.com/office/drawing/2014/main" id="{18AD1477-2357-D843-A256-953510F903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47800"/>
            <a:ext cx="8229600" cy="3916363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>
                <a:latin typeface="Times New Roman" pitchFamily="18" charset="0"/>
                <a:cs typeface="Calibri" pitchFamily="34" charset="0"/>
              </a:rPr>
              <a:t>Lets summarise by watching a video on the male reproductive system on this link: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dirty="0">
                <a:hlinkClick r:id="rId2"/>
              </a:rPr>
              <a:t>https://www.youtube.com/watch?v</a:t>
            </a:r>
            <a:r>
              <a:rPr lang="en-GB">
                <a:hlinkClick r:id="rId2"/>
              </a:rPr>
              <a:t>=v22CjFYizi0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456</Words>
  <Application>Microsoft Office PowerPoint</Application>
  <PresentationFormat>On-screen Show (4:3)</PresentationFormat>
  <Paragraphs>76</Paragraphs>
  <Slides>20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20</vt:i4>
      </vt:variant>
    </vt:vector>
  </HeadingPairs>
  <TitlesOfParts>
    <vt:vector size="29" baseType="lpstr">
      <vt:lpstr>Arial</vt:lpstr>
      <vt:lpstr>Calibri</vt:lpstr>
      <vt:lpstr>Myriad Pro</vt:lpstr>
      <vt:lpstr>Times New Roman</vt:lpstr>
      <vt:lpstr>Wingdings</vt:lpstr>
      <vt:lpstr>Default Design</vt:lpstr>
      <vt:lpstr>20140311PresentationUWTSDTemplate</vt:lpstr>
      <vt:lpstr>Image</vt:lpstr>
      <vt:lpstr>Slide</vt:lpstr>
      <vt:lpstr>  INTRODUCTION TO PHYSIOLOGY THE MALE REPRODUCTIVE SYSTEM  </vt:lpstr>
      <vt:lpstr>LESSON OBJECTIVES</vt:lpstr>
      <vt:lpstr>PowerPoint Presentation</vt:lpstr>
      <vt:lpstr>TESTES -  produce sperm cells         developed from germ cells in seminiferous        tubule -  secret testosterone by interstitial (Leydig) cells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SPERM COUNT</vt:lpstr>
      <vt:lpstr>PowerPoint Presentation</vt:lpstr>
      <vt:lpstr>PROSTAGLANDINS</vt:lpstr>
      <vt:lpstr>Spermine</vt:lpstr>
      <vt:lpstr>Male Sexual Response</vt:lpstr>
      <vt:lpstr>PowerPoint Presentation</vt:lpstr>
      <vt:lpstr>PowerPoint Presentation</vt:lpstr>
      <vt:lpstr>REFRACTORY PERIOD</vt:lpstr>
      <vt:lpstr>LESSON SUMMARY</vt:lpstr>
    </vt:vector>
  </TitlesOfParts>
  <Company>Indiana State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 Ritzi</dc:creator>
  <cp:lastModifiedBy>Goolam Mumtaz</cp:lastModifiedBy>
  <cp:revision>72</cp:revision>
  <dcterms:created xsi:type="dcterms:W3CDTF">2001-01-15T02:21:37Z</dcterms:created>
  <dcterms:modified xsi:type="dcterms:W3CDTF">2022-02-24T19:08:22Z</dcterms:modified>
</cp:coreProperties>
</file>