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6"/>
  </p:notesMasterIdLst>
  <p:sldIdLst>
    <p:sldId id="287" r:id="rId2"/>
    <p:sldId id="28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84" r:id="rId11"/>
    <p:sldId id="285" r:id="rId12"/>
    <p:sldId id="282" r:id="rId13"/>
    <p:sldId id="266" r:id="rId14"/>
    <p:sldId id="267" r:id="rId15"/>
    <p:sldId id="268" r:id="rId16"/>
    <p:sldId id="271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6" autoAdjust="0"/>
    <p:restoredTop sz="94648"/>
  </p:normalViewPr>
  <p:slideViewPr>
    <p:cSldViewPr>
      <p:cViewPr varScale="1">
        <p:scale>
          <a:sx n="107" d="100"/>
          <a:sy n="107" d="100"/>
        </p:scale>
        <p:origin x="178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7CC6C-6686-435B-9701-722529663FD5}" type="datetimeFigureOut">
              <a:rPr lang="en-US" smtClean="0"/>
              <a:t>3/6/24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A266B-6F9C-40A3-8C40-928A28D7F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33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889F598-70C6-4E43-9BBF-56FB2DF35F33}" type="slidenum">
              <a:rPr lang="en-US" smtClean="0">
                <a:latin typeface="Arial" charset="0"/>
              </a:rPr>
              <a:pPr eaLnBrk="1" hangingPunct="1"/>
              <a:t>2</a:t>
            </a:fld>
            <a:endParaRPr 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15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2CB234E-0C97-453F-B531-D5420EAFEF26}" type="slidenum">
              <a:rPr lang="en-US" smtClean="0">
                <a:latin typeface="Arial" charset="0"/>
              </a:rPr>
              <a:pPr eaLnBrk="1" hangingPunct="1"/>
              <a:t>3</a:t>
            </a:fld>
            <a:endParaRPr lang="en-US">
              <a:latin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64471964-1993-442E-9CB9-6C4315D40B12}" type="slidenum">
              <a:rPr lang="en-US" smtClean="0">
                <a:latin typeface="Arial" charset="0"/>
              </a:rPr>
              <a:pPr eaLnBrk="1" hangingPunct="1"/>
              <a:t>4</a:t>
            </a:fld>
            <a:endParaRPr lang="en-US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DC3341A-F217-4151-B2A7-84D65123816A}" type="slidenum">
              <a:rPr lang="en-US" smtClean="0">
                <a:latin typeface="Arial" charset="0"/>
              </a:rPr>
              <a:pPr eaLnBrk="1" hangingPunct="1"/>
              <a:t>9</a:t>
            </a:fld>
            <a:endParaRPr lang="en-US">
              <a:latin typeface="Arial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48E1B8F-B6FE-4398-971E-FAC5915BF82C}" type="slidenum">
              <a:rPr lang="en-US" smtClean="0">
                <a:latin typeface="Arial" charset="0"/>
              </a:rPr>
              <a:pPr eaLnBrk="1" hangingPunct="1"/>
              <a:t>13</a:t>
            </a:fld>
            <a:endParaRPr lang="en-US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43FBF68-5FB4-4A12-BF99-22DE613A0A74}" type="slidenum">
              <a:rPr lang="en-US" smtClean="0">
                <a:latin typeface="Arial" charset="0"/>
              </a:rPr>
              <a:pPr eaLnBrk="1" hangingPunct="1"/>
              <a:t>15</a:t>
            </a:fld>
            <a:endParaRPr lang="en-US">
              <a:latin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9E1F16-783C-4F06-AD1C-158505F1F080}" type="slidenum">
              <a:rPr lang="en-US" smtClean="0">
                <a:latin typeface="Arial" charset="0"/>
              </a:rPr>
              <a:pPr eaLnBrk="1" hangingPunct="1"/>
              <a:t>16</a:t>
            </a:fld>
            <a:endParaRPr lang="en-US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217F10B-83D9-4987-A57F-C09E168DD401}" type="slidenum">
              <a:rPr lang="en-US" smtClean="0">
                <a:latin typeface="Arial" charset="0"/>
              </a:rPr>
              <a:pPr eaLnBrk="1" hangingPunct="1"/>
              <a:t>17</a:t>
            </a:fld>
            <a:endParaRPr lang="en-US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0BD0B6C-B2B7-4126-A451-94BE8BAE9166}" type="slidenum">
              <a:rPr lang="en-US" smtClean="0">
                <a:latin typeface="Arial" charset="0"/>
              </a:rPr>
              <a:pPr eaLnBrk="1" hangingPunct="1"/>
              <a:t>19</a:t>
            </a:fld>
            <a:endParaRPr lang="en-US">
              <a:latin typeface="Arial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3E8270-D01B-43FF-9B6E-38BECD68F2CA}" type="slidenum">
              <a:rPr lang="en-US" smtClean="0">
                <a:latin typeface="Arial" charset="0"/>
              </a:rPr>
              <a:pPr eaLnBrk="1" hangingPunct="1"/>
              <a:t>20</a:t>
            </a:fld>
            <a:endParaRPr lang="en-US">
              <a:latin typeface="Arial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C5E5084-CB41-4AE7-9722-7FC1C2A9B0EB}" type="slidenum">
              <a:rPr lang="en-US" smtClean="0">
                <a:latin typeface="Arial" charset="0"/>
              </a:rPr>
              <a:pPr eaLnBrk="1" hangingPunct="1"/>
              <a:t>21</a:t>
            </a:fld>
            <a:endParaRPr lang="en-US">
              <a:latin typeface="Arial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3935BFAE-CA83-474F-B767-0006E66EE5E3}" type="slidenum">
              <a:rPr lang="en-US" smtClean="0">
                <a:latin typeface="Arial" charset="0"/>
              </a:rPr>
              <a:pPr eaLnBrk="1" hangingPunct="1"/>
              <a:t>22</a:t>
            </a:fld>
            <a:endParaRPr lang="en-US">
              <a:latin typeface="Arial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479EB9A-94A9-45EB-908C-E01337B2A4DE}" type="slidenum">
              <a:rPr lang="en-US" smtClean="0">
                <a:latin typeface="Arial" charset="0"/>
              </a:rPr>
              <a:pPr eaLnBrk="1" hangingPunct="1"/>
              <a:t>23</a:t>
            </a:fld>
            <a:endParaRPr lang="en-US">
              <a:latin typeface="Arial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570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243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74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05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687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689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849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82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481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450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660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FEEAC-48A8-4339-8130-0463324C26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7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9DCAD77-17F4-4EA7-8AEE-822D0B66032E}" type="datetimeFigureOut">
              <a:rPr lang="en-US" smtClean="0"/>
              <a:t>3/6/24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787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from last week: A healthier campus – planning!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Choose one of the following areas to investigate:</a:t>
            </a:r>
          </a:p>
          <a:p>
            <a:pPr lvl="1"/>
            <a:r>
              <a:rPr lang="en-GB" dirty="0"/>
              <a:t>Encouraging students at UWTSD to be more physically active</a:t>
            </a:r>
          </a:p>
          <a:p>
            <a:pPr lvl="1"/>
            <a:r>
              <a:rPr lang="en-GB" dirty="0"/>
              <a:t>Active travel – cycling / walking rather than car use</a:t>
            </a:r>
          </a:p>
          <a:p>
            <a:pPr lvl="1"/>
            <a:r>
              <a:rPr lang="en-GB" dirty="0"/>
              <a:t>Green exercise</a:t>
            </a:r>
          </a:p>
          <a:p>
            <a:pPr lvl="1"/>
            <a:r>
              <a:rPr lang="en-GB" dirty="0"/>
              <a:t>More active staff – workplace PA interventions</a:t>
            </a:r>
          </a:p>
          <a:p>
            <a:pPr lvl="1"/>
            <a:r>
              <a:rPr lang="en-GB" dirty="0"/>
              <a:t>Encouraging healthy eating on campus (this could relate to halls of residence as well as on site food options)</a:t>
            </a:r>
          </a:p>
          <a:p>
            <a:pPr marL="0" indent="0">
              <a:buNone/>
            </a:pPr>
            <a:r>
              <a:rPr lang="en-GB" dirty="0"/>
              <a:t>Task: </a:t>
            </a:r>
          </a:p>
          <a:p>
            <a:r>
              <a:rPr lang="en-GB" dirty="0"/>
              <a:t>What are the current issues?</a:t>
            </a:r>
          </a:p>
          <a:p>
            <a:r>
              <a:rPr lang="en-GB" dirty="0"/>
              <a:t>What would you suggest be introduced / changed / implemented as an intervention or strategy?</a:t>
            </a:r>
          </a:p>
          <a:p>
            <a:r>
              <a:rPr lang="en-GB" dirty="0"/>
              <a:t>Why have you selected this option – personalise for the group selected (e.g. staff / students)?</a:t>
            </a:r>
          </a:p>
          <a:p>
            <a:r>
              <a:rPr lang="en-GB" dirty="0"/>
              <a:t>How would you assess / measure if your idea had been successful?</a:t>
            </a:r>
          </a:p>
          <a:p>
            <a:pPr lvl="1"/>
            <a:r>
              <a:rPr lang="en-GB" dirty="0"/>
              <a:t>Think about baseline measures and then post intervention.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45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228600" y="4637881"/>
            <a:ext cx="6019800" cy="1944688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>
                <a:latin typeface="Times New Roman" pitchFamily="18" charset="0"/>
                <a:ea typeface="+mj-ea"/>
                <a:cs typeface="+mj-cs"/>
              </a:rPr>
              <a:t>GOAL SETTING</a:t>
            </a:r>
            <a:endParaRPr lang="en-US" dirty="0">
              <a:latin typeface="Times New Roman" pitchFamily="18" charset="0"/>
              <a:ea typeface="+mj-ea"/>
              <a:cs typeface="+mj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324600" y="4724400"/>
            <a:ext cx="6400800" cy="177165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Introduction to Health and </a:t>
            </a:r>
          </a:p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Exercise Psychology</a:t>
            </a:r>
          </a:p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Alison Connaughton</a:t>
            </a:r>
          </a:p>
        </p:txBody>
      </p:sp>
    </p:spTree>
    <p:extLst>
      <p:ext uri="{BB962C8B-B14F-4D97-AF65-F5344CB8AC3E}">
        <p14:creationId xmlns:p14="http://schemas.microsoft.com/office/powerpoint/2010/main" val="3393708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The Purpose of Goal Setting?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 sz="2800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	The purpose of goals is to focus the attention. 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endParaRPr lang="en-US" sz="2400" b="1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	Vision expands to horizons; the greater the vision, the greater the goal that will be achieved...</a:t>
            </a:r>
            <a:endParaRPr lang="en-US" sz="28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68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+mj-ea"/>
                <a:cs typeface="+mj-cs"/>
              </a:rPr>
              <a:t>What does Goal Setting do?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Locke </a:t>
            </a:r>
            <a:r>
              <a:rPr lang="en-US" sz="2400" b="1" i="1">
                <a:ea typeface="+mn-ea"/>
                <a:cs typeface="+mn-cs"/>
              </a:rPr>
              <a:t>et al</a:t>
            </a:r>
            <a:r>
              <a:rPr lang="en-US" sz="2400" b="1">
                <a:ea typeface="+mn-ea"/>
                <a:cs typeface="+mn-cs"/>
              </a:rPr>
              <a:t>., (1981); Weldon &amp; Weingart (1993).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>
              <a:ea typeface="+mn-ea"/>
              <a:cs typeface="+mn-cs"/>
            </a:endParaRP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Focuses attention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Directs effort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Mobilises effort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Increases persistence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Motivates strategy development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Extra role behaviour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Morale building communication</a:t>
            </a: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9776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ea typeface="MS PGothic" pitchFamily="34" charset="-128"/>
              </a:rPr>
              <a:t>Types of Goals…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376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93623" y="76200"/>
            <a:ext cx="7290054" cy="1499616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Process Goals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268413"/>
            <a:ext cx="8229600" cy="44958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800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sz="2800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sz="2800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Process</a:t>
            </a: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goals which refer to the methods and strategies designed to help achieve skill mastery (e.g. elbow down and wrist firm during backhand in tennis). 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 </a:t>
            </a:r>
            <a:r>
              <a:rPr lang="ja-JP" alt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“</a:t>
            </a:r>
            <a:r>
              <a:rPr lang="en-GB" altLang="ja-JP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doing of performance</a:t>
            </a:r>
            <a:r>
              <a:rPr lang="ja-JP" alt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”</a:t>
            </a:r>
            <a:r>
              <a:rPr lang="en-GB" altLang="ja-JP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.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or performance goal is not achieved.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Fully under control of individual.  </a:t>
            </a:r>
          </a:p>
          <a:p>
            <a:pPr eaLnBrk="1" hangingPunct="1">
              <a:defRPr/>
            </a:pPr>
            <a:r>
              <a:rPr lang="en-GB" sz="2800" b="1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What process goals could you focus on?</a:t>
            </a:r>
          </a:p>
          <a:p>
            <a:pPr eaLnBrk="1" hangingPunct="1">
              <a:defRPr/>
            </a:pPr>
            <a:endParaRPr lang="en-US" sz="2800" b="1" i="1" dirty="0">
              <a:solidFill>
                <a:schemeClr val="bg2"/>
              </a:solidFill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5185918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Performance Goals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Performance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also under control of performer.  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goals refer to reaching a relative standard </a:t>
            </a:r>
            <a:r>
              <a:rPr lang="en-GB" dirty="0">
                <a:solidFill>
                  <a:schemeClr val="tx2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a personal best, completing a certain time, distance, speed). 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goal is not achieved.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56452658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Outcome Goals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Outcome</a:t>
            </a:r>
            <a:r>
              <a:rPr lang="en-GB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:  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Desired result of an event.  Performance is compared to an absolute standard </a:t>
            </a:r>
            <a:r>
              <a:rPr lang="en-GB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win/loss, position, top 10).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Often focus on interpersonal comparison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Not under control of performer.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0348316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67786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+mj-ea"/>
                <a:cs typeface="+mj-cs"/>
              </a:rPr>
              <a:t>Goal Setting Principles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066800"/>
            <a:ext cx="8229600" cy="4530725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 dirty="0">
                <a:ea typeface="MS PGothic" pitchFamily="34" charset="-128"/>
              </a:rPr>
              <a:t>Locke, Shaw, </a:t>
            </a:r>
            <a:r>
              <a:rPr lang="en-US" sz="2400" b="1" dirty="0" err="1">
                <a:ea typeface="MS PGothic" pitchFamily="34" charset="-128"/>
              </a:rPr>
              <a:t>Saari</a:t>
            </a:r>
            <a:r>
              <a:rPr lang="en-US" sz="2400" b="1" dirty="0">
                <a:ea typeface="MS PGothic" pitchFamily="34" charset="-128"/>
              </a:rPr>
              <a:t>, &amp; Latham (1981)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Specific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Measurable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Adjustable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Realistic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Time-based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Exciting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Recordable</a:t>
            </a:r>
            <a:endParaRPr lang="en-US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You will see several slight variations on the SMARTER principle.</a:t>
            </a: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For the goals you outlined previously for the athletes…Identify how they meet the criteria above.</a:t>
            </a: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If they do not…change them!</a:t>
            </a:r>
          </a:p>
        </p:txBody>
      </p:sp>
    </p:spTree>
    <p:extLst>
      <p:ext uri="{BB962C8B-B14F-4D97-AF65-F5344CB8AC3E}">
        <p14:creationId xmlns:p14="http://schemas.microsoft.com/office/powerpoint/2010/main" val="1094190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585" y="152400"/>
            <a:ext cx="7290054" cy="1499616"/>
          </a:xfrm>
        </p:spPr>
        <p:txBody>
          <a:bodyPr>
            <a:normAutofit/>
          </a:bodyPr>
          <a:lstStyle/>
          <a:p>
            <a:r>
              <a:rPr lang="en-GB" sz="2000" dirty="0"/>
              <a:t>Some specific consistent findings from the sport/exercise area are listed below (Weinberg, 2002; Weinberg &amp; Butt, 2005):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447800"/>
            <a:ext cx="7290055" cy="4861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 Performance is enhanced when goals are moderately difficult, challenging and realistic. </a:t>
            </a:r>
          </a:p>
          <a:p>
            <a:pPr marL="0" indent="0">
              <a:buNone/>
            </a:pPr>
            <a:r>
              <a:rPr lang="en-GB" dirty="0"/>
              <a:t>• Goal setting provides athletes with direction and focus. </a:t>
            </a:r>
          </a:p>
          <a:p>
            <a:pPr marL="0" indent="0">
              <a:buNone/>
            </a:pPr>
            <a:r>
              <a:rPr lang="en-GB" dirty="0"/>
              <a:t>• Motivation will be higher if athletes are committed to their goals and accept them. </a:t>
            </a:r>
          </a:p>
          <a:p>
            <a:pPr marL="0" indent="0">
              <a:buNone/>
            </a:pPr>
            <a:r>
              <a:rPr lang="en-GB" dirty="0"/>
              <a:t>• Goals plus feedback produce better performance than either goals alone or feedback alone. </a:t>
            </a:r>
          </a:p>
          <a:p>
            <a:pPr marL="0" indent="0">
              <a:buNone/>
            </a:pPr>
            <a:r>
              <a:rPr lang="en-GB" dirty="0"/>
              <a:t>• Goal barriers are generally categorized as physical (e.g., injury), psychological (e.g., lack of confidence) or external (e.g., parental over-involvement). </a:t>
            </a:r>
          </a:p>
          <a:p>
            <a:pPr marL="0" indent="0">
              <a:buNone/>
            </a:pPr>
            <a:r>
              <a:rPr lang="en-GB" dirty="0"/>
              <a:t>• Goals should be prioritized.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71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914400"/>
            <a:ext cx="7842504" cy="5943600"/>
          </a:xfrm>
        </p:spPr>
        <p:txBody>
          <a:bodyPr>
            <a:normAutofit/>
          </a:bodyPr>
          <a:lstStyle/>
          <a:p>
            <a:r>
              <a:rPr lang="en-GB" dirty="0"/>
              <a:t>Performance and process goals should generally be emphasized because they come under the athlete’s control. </a:t>
            </a:r>
          </a:p>
          <a:p>
            <a:pPr marL="0" indent="0">
              <a:buNone/>
            </a:pPr>
            <a:r>
              <a:rPr lang="en-GB" dirty="0"/>
              <a:t>• Time pressures, stress, tiredness, academic pressures and social relationships negatively affect goal achievement. </a:t>
            </a:r>
          </a:p>
          <a:p>
            <a:pPr marL="0" indent="0">
              <a:buNone/>
            </a:pPr>
            <a:r>
              <a:rPr lang="en-GB" dirty="0"/>
              <a:t>• Both short-term and long-term goals are important. Long-term goals provide direction and short-term goals provide motivation as well as making long-term goals seem more achievable, since sometimes the “whole” can be daunting. </a:t>
            </a:r>
          </a:p>
          <a:p>
            <a:pPr marL="0" indent="0">
              <a:buNone/>
            </a:pPr>
            <a:r>
              <a:rPr lang="en-GB" dirty="0"/>
              <a:t>• While action plans help to implement goal-setting strategies, many athletes do not use them. </a:t>
            </a:r>
          </a:p>
          <a:p>
            <a:pPr marL="0" indent="0">
              <a:buNone/>
            </a:pPr>
            <a:r>
              <a:rPr lang="en-GB" dirty="0"/>
              <a:t>• While many athletes and coaches think about and image their goals, they are not consistent in writing them down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365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The performance and psychological effects of goal setting in sport – Williamson et al. (2022)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81200"/>
            <a:ext cx="7290055" cy="4328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Conducted a systematic review and meta-analysis that synthesised the effects of goal setting on task performance and various psychological and psychophysiological outcomes in sport. </a:t>
            </a:r>
          </a:p>
          <a:p>
            <a:r>
              <a:rPr lang="en-GB" dirty="0"/>
              <a:t>Searches returned 17,841 articles, with 27 meeting eligibility criteria. </a:t>
            </a:r>
          </a:p>
          <a:p>
            <a:r>
              <a:rPr lang="en-GB" dirty="0"/>
              <a:t>Process goals had the largest effect on performance (</a:t>
            </a:r>
            <a:r>
              <a:rPr lang="en-GB" i="1" dirty="0"/>
              <a:t>d</a:t>
            </a:r>
            <a:r>
              <a:rPr lang="en-GB" dirty="0"/>
              <a:t> = 1.36) compared to performance goals (</a:t>
            </a:r>
            <a:r>
              <a:rPr lang="en-GB" i="1" dirty="0"/>
              <a:t>d</a:t>
            </a:r>
            <a:r>
              <a:rPr lang="en-GB" dirty="0"/>
              <a:t> = 0.44) and outcome goals (</a:t>
            </a:r>
            <a:r>
              <a:rPr lang="en-GB" i="1" dirty="0"/>
              <a:t>d</a:t>
            </a:r>
            <a:r>
              <a:rPr lang="en-GB" dirty="0"/>
              <a:t> = 0.09). </a:t>
            </a:r>
          </a:p>
          <a:p>
            <a:r>
              <a:rPr lang="en-GB" dirty="0"/>
              <a:t>No significant difference in performance was found between specific (</a:t>
            </a:r>
            <a:r>
              <a:rPr lang="en-GB" i="1" dirty="0"/>
              <a:t>d</a:t>
            </a:r>
            <a:r>
              <a:rPr lang="en-GB" dirty="0"/>
              <a:t> = 0.37) and non-specific goals (</a:t>
            </a:r>
            <a:r>
              <a:rPr lang="en-GB" i="1" dirty="0"/>
              <a:t>d</a:t>
            </a:r>
            <a:r>
              <a:rPr lang="en-GB" dirty="0"/>
              <a:t> = 0.72). </a:t>
            </a:r>
          </a:p>
          <a:p>
            <a:endParaRPr lang="en-GB" dirty="0"/>
          </a:p>
          <a:p>
            <a:r>
              <a:rPr lang="en-GB" dirty="0"/>
              <a:t>Process goals also had large effects on self-efficacy (</a:t>
            </a:r>
            <a:r>
              <a:rPr lang="en-GB" i="1" dirty="0"/>
              <a:t>d</a:t>
            </a:r>
            <a:r>
              <a:rPr lang="en-GB" dirty="0"/>
              <a:t> = 1.11)</a:t>
            </a:r>
          </a:p>
          <a:p>
            <a:r>
              <a:rPr lang="en-GB" dirty="0"/>
              <a:t>It was rarely possible to draw conclusions regarding the effects of goal setting on psychological/psychophysiological outcomes due to a lack of cross study evidence. </a:t>
            </a:r>
          </a:p>
        </p:txBody>
      </p:sp>
    </p:spTree>
    <p:extLst>
      <p:ext uri="{BB962C8B-B14F-4D97-AF65-F5344CB8AC3E}">
        <p14:creationId xmlns:p14="http://schemas.microsoft.com/office/powerpoint/2010/main" val="3271139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MS PGothic" pitchFamily="34" charset="-128"/>
              </a:rPr>
              <a:t>Goals within Groups</a:t>
            </a:r>
          </a:p>
        </p:txBody>
      </p:sp>
      <p:graphicFrame>
        <p:nvGraphicFramePr>
          <p:cNvPr id="5123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083440" imgH="1568160" progId="OrgPlusWOPX.4">
                  <p:embed followColorScheme="full"/>
                </p:oleObj>
              </mc:Choice>
              <mc:Fallback>
                <p:oleObj name="MS Org Chart" r:id="rId3" imgW="8083440" imgH="156816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895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>
                <a:ea typeface="MS PGothic" pitchFamily="34" charset="-128"/>
              </a:rPr>
              <a:t>Task:</a:t>
            </a:r>
          </a:p>
        </p:txBody>
      </p:sp>
      <p:graphicFrame>
        <p:nvGraphicFramePr>
          <p:cNvPr id="5018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2" imgW="8071104" imgH="1572768" progId="OrgPlusWOPX.4">
                  <p:embed followColorScheme="full"/>
                </p:oleObj>
              </mc:Choice>
              <mc:Fallback>
                <p:oleObj name="MS Org Chart" r:id="rId2" imgW="8071104" imgH="1572768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4" name="Rectangle 8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solidFill>
                <a:srgbClr val="FFFF00"/>
              </a:solidFill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Think about when you have been part of a group / team.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For the situation you have chosen,  what were  the four sets of goals as outlined  above?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Were any of these missing?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If so, what impact (if any) did this have?</a:t>
            </a:r>
          </a:p>
        </p:txBody>
      </p:sp>
    </p:spTree>
    <p:extLst>
      <p:ext uri="{BB962C8B-B14F-4D97-AF65-F5344CB8AC3E}">
        <p14:creationId xmlns:p14="http://schemas.microsoft.com/office/powerpoint/2010/main" val="182993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Do Individual Goals enhance Sports Performance?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Kyllo &amp; Landers (1995)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800">
              <a:effectLst/>
              <a:ea typeface="MS PGothic" pitchFamily="34" charset="-128"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altLang="en-US" sz="2800">
                <a:effectLst/>
                <a:ea typeface="MS PGothic" pitchFamily="34" charset="-128"/>
              </a:rPr>
              <a:t>“</a:t>
            </a:r>
            <a:r>
              <a:rPr lang="en-US" sz="2800">
                <a:effectLst/>
                <a:ea typeface="MS PGothic" pitchFamily="34" charset="-128"/>
              </a:rPr>
              <a:t>Goal setting is a succesful technique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for motivating sport and exercise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performance</a:t>
            </a:r>
            <a:r>
              <a:rPr lang="en-US" altLang="en-US" sz="2800">
                <a:effectLst/>
                <a:ea typeface="MS PGothic" pitchFamily="34" charset="-128"/>
              </a:rPr>
              <a:t>”</a:t>
            </a:r>
            <a:r>
              <a:rPr lang="en-US" sz="2800">
                <a:effectLst/>
                <a:ea typeface="MS PGothic" pitchFamily="34" charset="-128"/>
              </a:rPr>
              <a:t> (p. 126).</a:t>
            </a:r>
          </a:p>
        </p:txBody>
      </p:sp>
    </p:spTree>
    <p:extLst>
      <p:ext uri="{BB962C8B-B14F-4D97-AF65-F5344CB8AC3E}">
        <p14:creationId xmlns:p14="http://schemas.microsoft.com/office/powerpoint/2010/main" val="3000106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Group Goals and Group Performance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57600" y="32766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Effort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Planning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Cooperation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Morale-Building 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Communication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828800" y="3962400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X</a:t>
            </a:r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>
            <a:off x="2895600" y="4343400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685800" y="2209800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 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Difficulty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381000" y="5486400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Commitment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 flipV="1">
            <a:off x="1600200" y="4724400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1676400" y="3124200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2895600" y="1828800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Task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Complexity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3200400" y="2743200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2743200" y="5562600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Workflow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Interdependence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3200400" y="4343400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6934200" y="4038600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Performance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6324600" y="42672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646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 Commitment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ea typeface="MS PGothic" pitchFamily="34" charset="-128"/>
              </a:rPr>
              <a:t>Locke, Latham, &amp; Erez (1988)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Without goal commitment, goal setting will not work…</a:t>
            </a:r>
            <a:r>
              <a:rPr lang="en-US" altLang="en-US">
                <a:ea typeface="MS PGothic" pitchFamily="34" charset="-128"/>
              </a:rPr>
              <a:t>”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One</a:t>
            </a:r>
            <a:r>
              <a:rPr lang="en-US" altLang="en-US">
                <a:ea typeface="MS PGothic" pitchFamily="34" charset="-128"/>
              </a:rPr>
              <a:t>’</a:t>
            </a:r>
            <a:r>
              <a:rPr lang="en-US">
                <a:ea typeface="MS PGothic" pitchFamily="34" charset="-128"/>
              </a:rPr>
              <a:t>s attachment to, or determination to, reach a goal…</a:t>
            </a:r>
            <a:r>
              <a:rPr lang="en-US" altLang="en-US">
                <a:ea typeface="MS PGothic" pitchFamily="34" charset="-128"/>
              </a:rPr>
              <a:t>”</a:t>
            </a:r>
            <a:r>
              <a:rPr lang="en-US">
                <a:ea typeface="MS PGothic" pitchFamily="34" charset="-128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   (p. 24).</a:t>
            </a:r>
          </a:p>
        </p:txBody>
      </p:sp>
    </p:spTree>
    <p:extLst>
      <p:ext uri="{BB962C8B-B14F-4D97-AF65-F5344CB8AC3E}">
        <p14:creationId xmlns:p14="http://schemas.microsoft.com/office/powerpoint/2010/main" val="24502911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Task: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dirty="0">
                <a:ea typeface="MS PGothic" pitchFamily="34" charset="-128"/>
              </a:rPr>
              <a:t>Think of a goal that you have set yourself for this year…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>
              <a:ea typeface="MS PGothic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Realistically, how committed are you to this goal?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What are the signs that someone is committed to their goals?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Think of an example of a person that you know is committed to their goal (it can be in any aspect of their life). What type of attitude / behaviours do they exhibit?</a:t>
            </a:r>
          </a:p>
        </p:txBody>
      </p:sp>
    </p:spTree>
    <p:extLst>
      <p:ext uri="{BB962C8B-B14F-4D97-AF65-F5344CB8AC3E}">
        <p14:creationId xmlns:p14="http://schemas.microsoft.com/office/powerpoint/2010/main" val="1946176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53340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MS PGothic" pitchFamily="34" charset="-128"/>
              </a:rPr>
              <a:t>How does Goal Commitment develop? </a:t>
            </a:r>
          </a:p>
        </p:txBody>
      </p:sp>
      <p:graphicFrame>
        <p:nvGraphicFramePr>
          <p:cNvPr id="21507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489743" y="2084387"/>
          <a:ext cx="8164513" cy="3562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163763" imgH="3562502" progId="OrgPlusWOPX.4">
                  <p:embed followColorScheme="full"/>
                </p:oleObj>
              </mc:Choice>
              <mc:Fallback>
                <p:oleObj name="MS Org Chart" r:id="rId3" imgW="8163763" imgH="3562502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9743" y="2084387"/>
                        <a:ext cx="8164513" cy="3562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9284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 Commitment in Sport?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 </a:t>
            </a:r>
            <a:r>
              <a:rPr lang="en-US" i="1">
                <a:ea typeface="MS PGothic" pitchFamily="34" charset="-128"/>
              </a:rPr>
              <a:t>et al</a:t>
            </a:r>
            <a:r>
              <a:rPr lang="en-US">
                <a:ea typeface="MS PGothic" pitchFamily="34" charset="-128"/>
              </a:rPr>
              <a:t>., (2000)</a:t>
            </a:r>
          </a:p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Weinberg, Butt, Knight, &amp; Perritt (2001)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barriers to goal commitment ~ time, finances, family, work</a:t>
            </a:r>
          </a:p>
        </p:txBody>
      </p:sp>
    </p:spTree>
    <p:extLst>
      <p:ext uri="{BB962C8B-B14F-4D97-AF65-F5344CB8AC3E}">
        <p14:creationId xmlns:p14="http://schemas.microsoft.com/office/powerpoint/2010/main" val="2315478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dirty="0">
                <a:ea typeface="+mj-ea"/>
                <a:cs typeface="+mj-cs"/>
              </a:rPr>
              <a:t>How do you go about goal setting?</a:t>
            </a:r>
            <a:endParaRPr lang="en-US" b="1" dirty="0">
              <a:ea typeface="+mj-ea"/>
              <a:cs typeface="+mj-cs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2800" dirty="0">
                <a:effectLst/>
              </a:rPr>
              <a:t>Needs analysis ~ e.g. performance profile</a:t>
            </a:r>
          </a:p>
          <a:p>
            <a:pPr eaLnBrk="1" hangingPunct="1"/>
            <a:r>
              <a:rPr lang="en-US" sz="2800" dirty="0">
                <a:effectLst/>
              </a:rPr>
              <a:t>Select priorities</a:t>
            </a:r>
          </a:p>
          <a:p>
            <a:pPr eaLnBrk="1" hangingPunct="1"/>
            <a:r>
              <a:rPr lang="en-US" sz="2800" dirty="0">
                <a:effectLst/>
              </a:rPr>
              <a:t>Assess present ability level </a:t>
            </a:r>
          </a:p>
          <a:p>
            <a:pPr eaLnBrk="1" hangingPunct="1">
              <a:buFont typeface="Wingdings" pitchFamily="2" charset="2"/>
              <a:buNone/>
            </a:pPr>
            <a:endParaRPr lang="en-US" sz="2800" dirty="0">
              <a:effectLst/>
            </a:endParaRPr>
          </a:p>
          <a:p>
            <a:pPr eaLnBrk="1" hangingPunct="1"/>
            <a:r>
              <a:rPr lang="en-US" sz="2800" dirty="0">
                <a:effectLst/>
              </a:rPr>
              <a:t>Set goals ~ individual &amp; team</a:t>
            </a:r>
          </a:p>
          <a:p>
            <a:pPr eaLnBrk="1" hangingPunct="1"/>
            <a:r>
              <a:rPr lang="en-US" sz="2800" dirty="0">
                <a:effectLst/>
              </a:rPr>
              <a:t>Create action</a:t>
            </a:r>
          </a:p>
          <a:p>
            <a:pPr eaLnBrk="1" hangingPunct="1"/>
            <a:r>
              <a:rPr lang="en-US" sz="2800" dirty="0">
                <a:effectLst/>
              </a:rPr>
              <a:t>Write the goals down! </a:t>
            </a:r>
          </a:p>
          <a:p>
            <a:pPr eaLnBrk="1" hangingPunct="1"/>
            <a:r>
              <a:rPr lang="en-US" sz="2800" dirty="0">
                <a:effectLst/>
              </a:rPr>
              <a:t>Monitor &amp; modify goals</a:t>
            </a:r>
            <a:endParaRPr lang="en-US" dirty="0">
              <a:effectLst/>
            </a:endParaRPr>
          </a:p>
          <a:p>
            <a:pPr eaLnBrk="1" hangingPunct="1"/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226555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Common problems when setting goals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recognise individual differences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Setting too many goals at the start 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set specific, measurable goals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monitor progress and readjust goals</a:t>
            </a: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271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+mj-ea"/>
                <a:cs typeface="+mj-cs"/>
              </a:rPr>
              <a:t>Fostering Goal Commitment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Establish formal &amp; informal leaders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Ensure roles are accepted, known, + adhered to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Build collective efficacy, team identity, cohesion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Value individual contribution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Encourage mutual support 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Encourage ownership of goals</a:t>
            </a:r>
          </a:p>
          <a:p>
            <a:pPr eaLnBrk="1" hangingPunct="1">
              <a:defRPr/>
            </a:pPr>
            <a:endParaRPr lang="en-US" sz="24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 sz="24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33369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90600"/>
            <a:ext cx="8229600" cy="6778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>
                <a:ea typeface="MS PGothic" pitchFamily="34" charset="-128"/>
              </a:rPr>
              <a:t>Task – goal setting worksheet: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438400"/>
            <a:ext cx="8229600" cy="5616575"/>
          </a:xfrm>
        </p:spPr>
        <p:txBody>
          <a:bodyPr/>
          <a:lstStyle/>
          <a:p>
            <a:pPr eaLnBrk="1" hangingPunct="1">
              <a:defRPr/>
            </a:pPr>
            <a:endParaRPr lang="en-GB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Practice based goals / competition based goals / career or academic goals</a:t>
            </a:r>
          </a:p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Taking into account the principles that you have just read about, devise appropriate well constructed goals for yourself using the sheet provided.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30824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723</TotalTime>
  <Words>1246</Words>
  <Application>Microsoft Macintosh PowerPoint</Application>
  <PresentationFormat>On-screen Show (4:3)</PresentationFormat>
  <Paragraphs>175</Paragraphs>
  <Slides>24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Arial</vt:lpstr>
      <vt:lpstr>Calibri</vt:lpstr>
      <vt:lpstr>Symbol</vt:lpstr>
      <vt:lpstr>Times New Roman</vt:lpstr>
      <vt:lpstr>Tw Cen MT</vt:lpstr>
      <vt:lpstr>Tw Cen MT Condensed</vt:lpstr>
      <vt:lpstr>Wingdings</vt:lpstr>
      <vt:lpstr>Wingdings 3</vt:lpstr>
      <vt:lpstr>Integral</vt:lpstr>
      <vt:lpstr>MS Org Chart</vt:lpstr>
      <vt:lpstr>Task from last week: A healthier campus – planning! </vt:lpstr>
      <vt:lpstr>GOAL SETTING</vt:lpstr>
      <vt:lpstr>The Purpose of Goal Setting?</vt:lpstr>
      <vt:lpstr>What does Goal Setting do?</vt:lpstr>
      <vt:lpstr>Types of Goals…</vt:lpstr>
      <vt:lpstr>Process Goals</vt:lpstr>
      <vt:lpstr>Performance Goals</vt:lpstr>
      <vt:lpstr>Outcome Goals</vt:lpstr>
      <vt:lpstr>Goal Setting Principles</vt:lpstr>
      <vt:lpstr>Some specific consistent findings from the sport/exercise area are listed below (Weinberg, 2002; Weinberg &amp; Butt, 2005): </vt:lpstr>
      <vt:lpstr>PowerPoint Presentation</vt:lpstr>
      <vt:lpstr>The performance and psychological effects of goal setting in sport – Williamson et al. (2022)</vt:lpstr>
      <vt:lpstr>Goals within Groups</vt:lpstr>
      <vt:lpstr>Task:</vt:lpstr>
      <vt:lpstr>Do Individual Goals enhance Sports Performance?</vt:lpstr>
      <vt:lpstr>Group Goals and Group Performance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 – goal setting worksheet: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Administrator</dc:creator>
  <cp:lastModifiedBy>Alison Connaughton</cp:lastModifiedBy>
  <cp:revision>10</cp:revision>
  <dcterms:created xsi:type="dcterms:W3CDTF">2015-11-03T15:17:27Z</dcterms:created>
  <dcterms:modified xsi:type="dcterms:W3CDTF">2024-03-06T16:40:29Z</dcterms:modified>
</cp:coreProperties>
</file>