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71" r:id="rId6"/>
    <p:sldId id="267" r:id="rId7"/>
    <p:sldId id="268" r:id="rId8"/>
    <p:sldId id="269" r:id="rId9"/>
    <p:sldId id="270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3" autoAdjust="0"/>
    <p:restoredTop sz="77829" autoAdjust="0"/>
  </p:normalViewPr>
  <p:slideViewPr>
    <p:cSldViewPr snapToGrid="0">
      <p:cViewPr varScale="1">
        <p:scale>
          <a:sx n="64" d="100"/>
          <a:sy n="64" d="100"/>
        </p:scale>
        <p:origin x="142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3DEA4D-8434-4CC8-811F-555AD272B4D0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9673E3-9BD0-4767-9FDB-E2FFA5ADA68A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9673E3-9BD0-4767-9FDB-E2FFA5ADA68A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9673E3-9BD0-4767-9FDB-E2FFA5ADA68A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9673E3-9BD0-4767-9FDB-E2FFA5ADA68A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F722C-6C96-4C5B-B179-9A74BB0B95B9}" type="datetimeFigureOut">
              <a:rPr lang="en-US" smtClean="0"/>
              <a:t>10/18/25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0F753-B62A-4821-A6E9-334BFD17277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67298" y="2257837"/>
            <a:ext cx="6512767" cy="1655762"/>
          </a:xfrm>
        </p:spPr>
        <p:txBody>
          <a:bodyPr>
            <a:norm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0618" y="721989"/>
            <a:ext cx="3146983" cy="1535848"/>
          </a:xfrm>
          <a:prstGeom prst="rect">
            <a:avLst/>
          </a:prstGeom>
        </p:spPr>
      </p:pic>
      <p:sp>
        <p:nvSpPr>
          <p:cNvPr id="5" name="Subtitle 2"/>
          <p:cNvSpPr txBox="1"/>
          <p:nvPr/>
        </p:nvSpPr>
        <p:spPr>
          <a:xfrm>
            <a:off x="5447632" y="2941053"/>
            <a:ext cx="6132228" cy="31924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MSc Public Health and Social Care in Practice</a:t>
            </a:r>
          </a:p>
          <a:p>
            <a:r>
              <a:rPr lang="en-US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Module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: Quality Assurance and Service Improvements</a:t>
            </a:r>
          </a:p>
          <a:p>
            <a:r>
              <a:rPr lang="en-US" alt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: LCHS7006</a:t>
            </a:r>
            <a:b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Keyur Ash</a:t>
            </a:r>
            <a:r>
              <a:rPr lang="en-IN" altLang="en-GB" sz="1800" i="1" dirty="0" err="1">
                <a:latin typeface="Arial" panose="020B0604020202020204" pitchFamily="34" charset="0"/>
                <a:cs typeface="Arial" panose="020B0604020202020204" pitchFamily="34" charset="0"/>
              </a:rPr>
              <a:t>vinbh</a:t>
            </a:r>
            <a: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IN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Patel</a:t>
            </a: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alt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2434370</a:t>
            </a:r>
            <a:endParaRPr lang="en-GB" sz="1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19410"/>
            <a:ext cx="4795936" cy="687741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65265" y="365125"/>
            <a:ext cx="9618564" cy="792343"/>
          </a:xfrm>
        </p:spPr>
        <p:txBody>
          <a:bodyPr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5265" y="1165345"/>
            <a:ext cx="6172680" cy="532753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Mid Staffordshire NHS Foundation Trust encountered significant quality issues, with a high death rate among patients connected to understaffing, poor leadership, and weak governance (Carman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2018).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presentation illustrates the critical breakdown concerning safety culture, quality assurance, and accountability within healthcare.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presentation examines policy issues and the root causes through the enactment of the systems-based models to characterise their influence on service provision.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70238" y="2488319"/>
            <a:ext cx="3113590" cy="1881362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9" name="Rectangle 8"/>
          <p:cNvSpPr/>
          <p:nvPr/>
        </p:nvSpPr>
        <p:spPr>
          <a:xfrm>
            <a:off x="0" y="0"/>
            <a:ext cx="1481559" cy="6858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8828110" y="4479402"/>
            <a:ext cx="31135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Telegraph, 2025)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625" y="0"/>
            <a:ext cx="965279" cy="96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6421" y="0"/>
            <a:ext cx="965279" cy="96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6372828" cy="965964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Background of the Case</a:t>
            </a:r>
            <a:endParaRPr lang="en-US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31090"/>
            <a:ext cx="6372828" cy="4528877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Between 2005 and 2008, the Mid Staffordshire NHS Foundation Trust demonstrated poor care with high death rates among patients, and inhuman treatment (Francis, 2013).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Failures arose from the leadership arranging the foundation trust status and financial targets over quality care and safety of the patients (Francis, 2013).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Regulators, Oversight bodies, and local authorities were unsuccessful in recognising or acting on the warning signs, allowing the  issue to persist (Francis, 2013).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143" y="0"/>
            <a:ext cx="457585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2018" y="228601"/>
            <a:ext cx="9929040" cy="686090"/>
          </a:xfrm>
        </p:spPr>
        <p:txBody>
          <a:bodyPr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Application of the Swiss Cheese Model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284189" y="914691"/>
          <a:ext cx="6362217" cy="53171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073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207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207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Layer of the Defence (Slice of Cheese)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b="1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Intended Function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b="1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Hole (Weakness)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Leadership and Hospital Board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Delivering strategic direction and ensuing safety culture for the patients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Ineffective supervision and weak governance caused different systemic obstacles (Francis, 2013)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Regulators and Quality Control Systems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Evaluation of the standards and abiding by all the safety protocols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Absence of quality control mechanisms, and ineffective regulatory response was observed (Francis, 2013)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Organisational culture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Fostering a culture of accountability and safety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Lack of patient-centred care was observed along with absence of a safety culture (Francis, 2013)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Coordination and Communication</a:t>
                      </a:r>
                      <a:endParaRPr lang="en-US" sz="12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Ensuring a smooth flow of information between staff and the departments 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Poor communication among the leaders and incomplete handovers caused the patient safety to be compromised (Gonzalez, 2024).</a:t>
                      </a:r>
                      <a:endParaRPr lang="en-US" sz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8848578" y="4722561"/>
            <a:ext cx="3162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(Source: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self-created)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9500" y="0"/>
            <a:ext cx="2121518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48578" y="2064397"/>
            <a:ext cx="3162480" cy="2444750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208107"/>
            <a:ext cx="10515600" cy="746223"/>
          </a:xfrm>
        </p:spPr>
        <p:txBody>
          <a:bodyPr/>
          <a:lstStyle/>
          <a:p>
            <a:pPr algn="ctr"/>
            <a:r>
              <a:rPr lang="en-IN" sz="3600" b="1" dirty="0">
                <a:latin typeface="Arial" panose="020B0604020202020204" pitchFamily="34" charset="0"/>
                <a:cs typeface="Arial" panose="020B0604020202020204" pitchFamily="34" charset="0"/>
              </a:rPr>
              <a:t>Analysis of Benchmarks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28244" y="954330"/>
          <a:ext cx="11535509" cy="53025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14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514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0326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dirty="0">
                          <a:solidFill>
                            <a:schemeClr val="tx1"/>
                          </a:solidFill>
                        </a:rPr>
                        <a:t>Metric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>
                          <a:solidFill>
                            <a:schemeClr val="tx1"/>
                          </a:solidFill>
                        </a:rPr>
                        <a:t>Performance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dirty="0">
                          <a:solidFill>
                            <a:schemeClr val="tx1"/>
                          </a:solidFill>
                        </a:rPr>
                        <a:t>Target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Mortality rate of the patients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30-day mortality rate is recorded as 1.4%, which is 10% lower than the national average (</a:t>
                      </a: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Francis, 2013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Keeping the rate of mortality below the national average of 1.5% (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Office for National Statistics, 2024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Staffing levels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registered nurse to patient ration is observed as 1:6, and the rate of vacancy is 6% (</a:t>
                      </a:r>
                      <a:r>
                        <a:rPr lang="en-GB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Francis, 2013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ratio of nurse to patient should be sustained at 1:5, and the vacancy should be below 5% (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LinkedIn, 2025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Training and Support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annual training has been observed to be completed by 92% of the staff (</a:t>
                      </a:r>
                      <a:r>
                        <a:rPr lang="en-GB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Francis, 2013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training completion rate should be 100% and mist be above 95% (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LinkedIn, 2025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Governance and Oversight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Within 1 month, 85% of the safety issues have been resolved (</a:t>
                      </a:r>
                      <a:r>
                        <a:rPr lang="en-GB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Francis, 2013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90% safety issues resolution within 30 days (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LinkedIn, 2025</a:t>
                      </a: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34021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Patient Safety and Experience Culture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satisfaction rate of the staff has been recorded 82%, and the satisfaction rate among the patients have been 88% (</a:t>
                      </a:r>
                      <a:r>
                        <a:rPr lang="en-GB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Francis, 2013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None/>
                      </a:pP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satisfaction rate of the staff should be above 90%, and the satisfaction rate among the patients should be above 95% (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LinkedIn, 2025</a:t>
                      </a:r>
                      <a:r>
                        <a:rPr lang="en-US" sz="15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5435" y="374457"/>
            <a:ext cx="10515600" cy="966134"/>
          </a:xfrm>
        </p:spPr>
        <p:txBody>
          <a:bodyPr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Proposed Structure for Component 2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9790"/>
            <a:ext cx="10515600" cy="4351338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 &amp; Background of the case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Application of Swiss cheese, Fishbone, Donabedian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Evaluation of Policy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Impact on efficiency and quality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Evaluation of Benchmarking against standards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lvl="0" algn="just"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34471" cy="6858000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0" y="6642847"/>
            <a:ext cx="12192000" cy="215153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5660"/>
            <a:ext cx="10515600" cy="3209362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scenario for the Mid Staffordshire NHS Foundation Trust demonstrated how policy pressures, weak leadership, and ineffective quality assurance caused the prudent harm.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Different system-based models revealed that neglecting the accountability and safety culture undermines the effective delivery of healthcare.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Strengthening Governance and fostering transparency are core components to ensure efficiency, equity, and quality within the healthcare services.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74812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12192000" cy="1882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0" y="6669741"/>
            <a:ext cx="12192000" cy="18825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2017188" y="0"/>
            <a:ext cx="174812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56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7191</Words>
  <Application>Microsoft Office PowerPoint</Application>
  <PresentationFormat>Widescreen</PresentationFormat>
  <Paragraphs>127</Paragraphs>
  <Slides>9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Introduction</vt:lpstr>
      <vt:lpstr>Background of the Case</vt:lpstr>
      <vt:lpstr>Application of the Swiss Cheese Model</vt:lpstr>
      <vt:lpstr>Analysis of Benchmarks</vt:lpstr>
      <vt:lpstr>Proposed Structure for Component 2</vt:lpstr>
      <vt:lpstr>Conclusion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patelkeyur22071998@gmail.com</cp:lastModifiedBy>
  <cp:revision>3</cp:revision>
  <dcterms:created xsi:type="dcterms:W3CDTF">2025-09-30T18:05:00Z</dcterms:created>
  <dcterms:modified xsi:type="dcterms:W3CDTF">2025-10-18T02:36:37Z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C29DE6578C494C00B3070EBA53855F8E_12</vt:lpwstr>
  </property>
  <property fmtid="{D5CDD505-2E9C-101B-9397-08002B2CF9AE}" pid="3" name="KSOProductBuildVer">
    <vt:lpwstr>1033-12.2.0.22549</vt:lpwstr>
  </property>
</Properties>
</file>