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78"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5" r:id="rId40"/>
    <p:sldId id="296" r:id="rId41"/>
    <p:sldId id="297" r:id="rId42"/>
    <p:sldId id="298"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2" autoAdjust="0"/>
    <p:restoredTop sz="94660"/>
  </p:normalViewPr>
  <p:slideViewPr>
    <p:cSldViewPr snapToGrid="0">
      <p:cViewPr varScale="1">
        <p:scale>
          <a:sx n="92" d="100"/>
          <a:sy n="92" d="100"/>
        </p:scale>
        <p:origin x="72"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4/25/2021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2604655"/>
          </a:xfrm>
        </p:spPr>
        <p:txBody>
          <a:bodyPr/>
          <a:lstStyle/>
          <a:p>
            <a:r>
              <a:rPr lang="en-GB" sz="4400" dirty="0" smtClean="0"/>
              <a:t>Measure Phase – Collecting and Summarising Data</a:t>
            </a:r>
            <a:br>
              <a:rPr lang="en-GB" sz="4400" dirty="0" smtClean="0"/>
            </a:br>
            <a:r>
              <a:rPr lang="en-GB" sz="4400" dirty="0"/>
              <a:t/>
            </a:r>
            <a:br>
              <a:rPr lang="en-GB" sz="4400" dirty="0"/>
            </a:br>
            <a:endParaRPr lang="en-GB" sz="4400" dirty="0"/>
          </a:p>
        </p:txBody>
      </p:sp>
      <p:sp>
        <p:nvSpPr>
          <p:cNvPr id="3" name="Subtitle 2"/>
          <p:cNvSpPr>
            <a:spLocks noGrp="1"/>
          </p:cNvSpPr>
          <p:nvPr>
            <p:ph type="subTitle" idx="1"/>
          </p:nvPr>
        </p:nvSpPr>
        <p:spPr>
          <a:xfrm>
            <a:off x="1154955" y="4329545"/>
            <a:ext cx="8825658" cy="1309255"/>
          </a:xfrm>
        </p:spPr>
        <p:txBody>
          <a:bodyPr>
            <a:normAutofit/>
          </a:bodyPr>
          <a:lstStyle/>
          <a:p>
            <a:r>
              <a:rPr lang="en-GB" sz="3200" dirty="0" smtClean="0"/>
              <a:t>By </a:t>
            </a:r>
            <a:r>
              <a:rPr lang="en-GB" sz="3200" dirty="0" err="1" smtClean="0"/>
              <a:t>andrew</a:t>
            </a:r>
            <a:r>
              <a:rPr lang="en-GB" sz="3200" smtClean="0"/>
              <a:t> thorn</a:t>
            </a:r>
            <a:endParaRPr lang="en-GB" sz="3200" dirty="0"/>
          </a:p>
        </p:txBody>
      </p:sp>
    </p:spTree>
    <p:extLst>
      <p:ext uri="{BB962C8B-B14F-4D97-AF65-F5344CB8AC3E}">
        <p14:creationId xmlns:p14="http://schemas.microsoft.com/office/powerpoint/2010/main" val="3329504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Collecting and Summarising Data</a:t>
            </a:r>
            <a:endParaRPr lang="en-GB" sz="4400" dirty="0"/>
          </a:p>
        </p:txBody>
      </p:sp>
      <p:sp>
        <p:nvSpPr>
          <p:cNvPr id="3" name="Content Placeholder 2"/>
          <p:cNvSpPr>
            <a:spLocks noGrp="1"/>
          </p:cNvSpPr>
          <p:nvPr>
            <p:ph idx="1"/>
          </p:nvPr>
        </p:nvSpPr>
        <p:spPr/>
        <p:txBody>
          <a:bodyPr>
            <a:normAutofit/>
          </a:bodyPr>
          <a:lstStyle/>
          <a:p>
            <a:pPr marL="514350" indent="-514350">
              <a:buAutoNum type="arabicPeriod"/>
            </a:pPr>
            <a:r>
              <a:rPr lang="en-GB" sz="3200" dirty="0" smtClean="0"/>
              <a:t>Types of data and measurement scales</a:t>
            </a:r>
          </a:p>
          <a:p>
            <a:pPr marL="514350" indent="-514350">
              <a:buAutoNum type="arabicPeriod"/>
            </a:pPr>
            <a:r>
              <a:rPr lang="en-GB" sz="3200" dirty="0" smtClean="0"/>
              <a:t>Sampling and data collection methods</a:t>
            </a:r>
          </a:p>
          <a:p>
            <a:pPr marL="514350" indent="-514350">
              <a:buAutoNum type="arabicPeriod"/>
            </a:pPr>
            <a:r>
              <a:rPr lang="en-GB" sz="3200" dirty="0" smtClean="0"/>
              <a:t>Descriptive statistics</a:t>
            </a:r>
          </a:p>
          <a:p>
            <a:pPr marL="514350" indent="-514350">
              <a:buAutoNum type="arabicPeriod"/>
            </a:pPr>
            <a:r>
              <a:rPr lang="en-GB" sz="3200" dirty="0" smtClean="0"/>
              <a:t>Graphical methods</a:t>
            </a:r>
            <a:endParaRPr lang="en-GB" sz="3200" dirty="0"/>
          </a:p>
        </p:txBody>
      </p:sp>
    </p:spTree>
    <p:extLst>
      <p:ext uri="{BB962C8B-B14F-4D97-AF65-F5344CB8AC3E}">
        <p14:creationId xmlns:p14="http://schemas.microsoft.com/office/powerpoint/2010/main" val="289406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Types of Data</a:t>
            </a:r>
            <a:endParaRPr lang="en-GB" sz="4400" dirty="0"/>
          </a:p>
        </p:txBody>
      </p:sp>
      <p:sp>
        <p:nvSpPr>
          <p:cNvPr id="3" name="Content Placeholder 2"/>
          <p:cNvSpPr>
            <a:spLocks noGrp="1"/>
          </p:cNvSpPr>
          <p:nvPr>
            <p:ph idx="1"/>
          </p:nvPr>
        </p:nvSpPr>
        <p:spPr>
          <a:xfrm>
            <a:off x="415636" y="1392382"/>
            <a:ext cx="11291455" cy="5237018"/>
          </a:xfrm>
        </p:spPr>
        <p:txBody>
          <a:bodyPr>
            <a:normAutofit/>
          </a:bodyPr>
          <a:lstStyle/>
          <a:p>
            <a:pPr marL="0" indent="0">
              <a:buNone/>
            </a:pPr>
            <a:r>
              <a:rPr lang="en-GB" sz="3200" dirty="0" smtClean="0"/>
              <a:t>Attribute Data (Qualitative)</a:t>
            </a:r>
          </a:p>
          <a:p>
            <a:r>
              <a:rPr lang="en-GB" sz="3200" dirty="0" smtClean="0"/>
              <a:t>There are only two possible values or outcomes (Pass/Fail; Good/Bad)</a:t>
            </a:r>
          </a:p>
          <a:p>
            <a:pPr marL="0" indent="0">
              <a:buNone/>
            </a:pPr>
            <a:r>
              <a:rPr lang="en-GB" sz="3200" dirty="0" smtClean="0"/>
              <a:t>Variable Data (Quantitative)</a:t>
            </a:r>
          </a:p>
          <a:p>
            <a:r>
              <a:rPr lang="en-GB" sz="3200" dirty="0" smtClean="0"/>
              <a:t>Discrete (count) Data</a:t>
            </a:r>
          </a:p>
          <a:p>
            <a:pPr marL="0" indent="0">
              <a:buNone/>
            </a:pPr>
            <a:r>
              <a:rPr lang="en-GB" sz="3200" dirty="0"/>
              <a:t>	</a:t>
            </a:r>
            <a:r>
              <a:rPr lang="en-GB" sz="3200" dirty="0" smtClean="0"/>
              <a:t>- Can be categorised in a classification and is based 	 	  on counts</a:t>
            </a:r>
          </a:p>
          <a:p>
            <a:pPr marL="0" indent="0">
              <a:buNone/>
            </a:pPr>
            <a:r>
              <a:rPr lang="en-GB" sz="3200" dirty="0"/>
              <a:t>	</a:t>
            </a:r>
            <a:r>
              <a:rPr lang="en-GB" sz="3200" dirty="0" smtClean="0"/>
              <a:t>- Takes on only a finite number of points that can be 	 	  represented by the non-negative integers</a:t>
            </a:r>
            <a:endParaRPr lang="en-GB" sz="3200" dirty="0"/>
          </a:p>
        </p:txBody>
      </p:sp>
    </p:spTree>
    <p:extLst>
      <p:ext uri="{BB962C8B-B14F-4D97-AF65-F5344CB8AC3E}">
        <p14:creationId xmlns:p14="http://schemas.microsoft.com/office/powerpoint/2010/main" val="3254347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Types of Data</a:t>
            </a:r>
            <a:endParaRPr lang="en-GB" sz="4400" dirty="0"/>
          </a:p>
        </p:txBody>
      </p:sp>
      <p:sp>
        <p:nvSpPr>
          <p:cNvPr id="3" name="Content Placeholder 2"/>
          <p:cNvSpPr>
            <a:spLocks noGrp="1"/>
          </p:cNvSpPr>
          <p:nvPr>
            <p:ph idx="1"/>
          </p:nvPr>
        </p:nvSpPr>
        <p:spPr>
          <a:xfrm>
            <a:off x="381000" y="1447800"/>
            <a:ext cx="11485418" cy="5278582"/>
          </a:xfrm>
        </p:spPr>
        <p:txBody>
          <a:bodyPr>
            <a:normAutofit/>
          </a:bodyPr>
          <a:lstStyle/>
          <a:p>
            <a:pPr marL="0" indent="0">
              <a:buNone/>
            </a:pPr>
            <a:r>
              <a:rPr lang="en-GB" sz="3200" dirty="0" smtClean="0"/>
              <a:t>Variable Data (Quantitative)</a:t>
            </a:r>
          </a:p>
          <a:p>
            <a:r>
              <a:rPr lang="en-GB" sz="3200" dirty="0" smtClean="0"/>
              <a:t>Continuous Data</a:t>
            </a:r>
          </a:p>
          <a:p>
            <a:pPr marL="0" indent="0">
              <a:buNone/>
            </a:pPr>
            <a:r>
              <a:rPr lang="en-GB" sz="3200" dirty="0"/>
              <a:t>	</a:t>
            </a:r>
            <a:r>
              <a:rPr lang="en-GB" sz="3200" dirty="0" smtClean="0"/>
              <a:t>- Can be measured on a continuum</a:t>
            </a:r>
          </a:p>
          <a:p>
            <a:pPr marL="0" indent="0">
              <a:buNone/>
            </a:pPr>
            <a:r>
              <a:rPr lang="en-GB" sz="3200" dirty="0"/>
              <a:t>	</a:t>
            </a:r>
            <a:r>
              <a:rPr lang="en-GB" sz="3200" dirty="0" smtClean="0"/>
              <a:t>- It has subdivisions that are meaningful, such as; 	 	  		  Time, Pressure, Conveyor Speed, Material feed 	 	  	 	  rate and Monet</a:t>
            </a:r>
          </a:p>
          <a:p>
            <a:pPr marL="0" indent="0">
              <a:buNone/>
            </a:pPr>
            <a:r>
              <a:rPr lang="en-GB" sz="3200" dirty="0"/>
              <a:t>	</a:t>
            </a:r>
            <a:r>
              <a:rPr lang="en-GB" sz="3200" dirty="0" smtClean="0"/>
              <a:t>- Always more desirable</a:t>
            </a:r>
          </a:p>
          <a:p>
            <a:pPr marL="0" indent="0">
              <a:buNone/>
            </a:pPr>
            <a:r>
              <a:rPr lang="en-GB" sz="3200" dirty="0"/>
              <a:t>	</a:t>
            </a:r>
            <a:r>
              <a:rPr lang="en-GB" sz="3200" dirty="0" smtClean="0"/>
              <a:t>- In some cases attribute data can be converted to 	 	  continuous</a:t>
            </a:r>
            <a:endParaRPr lang="en-GB" sz="3200" dirty="0"/>
          </a:p>
        </p:txBody>
      </p:sp>
    </p:spTree>
    <p:extLst>
      <p:ext uri="{BB962C8B-B14F-4D97-AF65-F5344CB8AC3E}">
        <p14:creationId xmlns:p14="http://schemas.microsoft.com/office/powerpoint/2010/main" val="632092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Data Scale Definitions</a:t>
            </a:r>
            <a:endParaRPr lang="en-GB" sz="4400" dirty="0"/>
          </a:p>
        </p:txBody>
      </p:sp>
      <p:sp>
        <p:nvSpPr>
          <p:cNvPr id="3" name="Content Placeholder 2"/>
          <p:cNvSpPr>
            <a:spLocks noGrp="1"/>
          </p:cNvSpPr>
          <p:nvPr>
            <p:ph idx="1"/>
          </p:nvPr>
        </p:nvSpPr>
        <p:spPr>
          <a:xfrm>
            <a:off x="498764" y="2052918"/>
            <a:ext cx="10868891" cy="4195481"/>
          </a:xfrm>
        </p:spPr>
        <p:txBody>
          <a:bodyPr>
            <a:normAutofit/>
          </a:bodyPr>
          <a:lstStyle/>
          <a:p>
            <a:r>
              <a:rPr lang="en-GB" sz="3200" b="1" u="sng" dirty="0" smtClean="0"/>
              <a:t>Nominal Scale</a:t>
            </a:r>
            <a:r>
              <a:rPr lang="en-GB" sz="3200" dirty="0" smtClean="0"/>
              <a:t> – data consists of names, labels, or categories.  Cannot be arranged in an ordering scheme.  No arithmetic operations are performed for nominal data</a:t>
            </a:r>
            <a:endParaRPr lang="en-GB" sz="3200" b="1" u="sng" dirty="0" smtClean="0"/>
          </a:p>
          <a:p>
            <a:r>
              <a:rPr lang="en-GB" sz="3200" b="1" u="sng" dirty="0" smtClean="0"/>
              <a:t>Ordinal Scale</a:t>
            </a:r>
            <a:r>
              <a:rPr lang="en-GB" sz="3200" dirty="0" smtClean="0"/>
              <a:t> – data is arranged in some order, but differences between data values either cannot be determined or are meaningless</a:t>
            </a:r>
            <a:endParaRPr lang="en-GB" sz="3200" b="1" u="sng" dirty="0"/>
          </a:p>
        </p:txBody>
      </p:sp>
    </p:spTree>
    <p:extLst>
      <p:ext uri="{BB962C8B-B14F-4D97-AF65-F5344CB8AC3E}">
        <p14:creationId xmlns:p14="http://schemas.microsoft.com/office/powerpoint/2010/main" val="1783149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Data Scale Definitions</a:t>
            </a:r>
            <a:endParaRPr lang="en-GB" sz="4400" dirty="0"/>
          </a:p>
        </p:txBody>
      </p:sp>
      <p:sp>
        <p:nvSpPr>
          <p:cNvPr id="3" name="Content Placeholder 2"/>
          <p:cNvSpPr>
            <a:spLocks noGrp="1"/>
          </p:cNvSpPr>
          <p:nvPr>
            <p:ph idx="1"/>
          </p:nvPr>
        </p:nvSpPr>
        <p:spPr/>
        <p:txBody>
          <a:bodyPr>
            <a:normAutofit/>
          </a:bodyPr>
          <a:lstStyle/>
          <a:p>
            <a:r>
              <a:rPr lang="en-GB" sz="3200" b="1" u="sng" dirty="0" smtClean="0"/>
              <a:t>Interval Scale</a:t>
            </a:r>
            <a:r>
              <a:rPr lang="en-GB" sz="3200" dirty="0" smtClean="0"/>
              <a:t> – data can be arranged in some order and for which differences in data values are meaningful.  The data can be arranged in an ordering scheme and differences can be interpreted</a:t>
            </a:r>
            <a:endParaRPr lang="en-GB" sz="3200" b="1" u="sng" dirty="0" smtClean="0"/>
          </a:p>
          <a:p>
            <a:r>
              <a:rPr lang="en-GB" sz="3200" b="1" u="sng" dirty="0" smtClean="0"/>
              <a:t>Ratio Scale</a:t>
            </a:r>
            <a:r>
              <a:rPr lang="en-GB" sz="3200" dirty="0" smtClean="0"/>
              <a:t> – data that can be ranked and for which all arithmetic operations including division can be performed</a:t>
            </a:r>
            <a:endParaRPr lang="en-GB" sz="3200" b="1" u="sng" dirty="0"/>
          </a:p>
        </p:txBody>
      </p:sp>
    </p:spTree>
    <p:extLst>
      <p:ext uri="{BB962C8B-B14F-4D97-AF65-F5344CB8AC3E}">
        <p14:creationId xmlns:p14="http://schemas.microsoft.com/office/powerpoint/2010/main" val="3258722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Sampling and Data </a:t>
            </a:r>
            <a:br>
              <a:rPr lang="en-GB" sz="4400" dirty="0" smtClean="0"/>
            </a:br>
            <a:r>
              <a:rPr lang="en-GB" sz="4400" dirty="0" smtClean="0"/>
              <a:t>Collection Methods</a:t>
            </a:r>
            <a:endParaRPr lang="en-GB" sz="4400" dirty="0"/>
          </a:p>
        </p:txBody>
      </p:sp>
      <p:sp>
        <p:nvSpPr>
          <p:cNvPr id="3" name="Content Placeholder 2"/>
          <p:cNvSpPr>
            <a:spLocks noGrp="1"/>
          </p:cNvSpPr>
          <p:nvPr>
            <p:ph idx="1"/>
          </p:nvPr>
        </p:nvSpPr>
        <p:spPr>
          <a:xfrm>
            <a:off x="394855" y="2052918"/>
            <a:ext cx="11339945" cy="4604191"/>
          </a:xfrm>
        </p:spPr>
        <p:txBody>
          <a:bodyPr>
            <a:normAutofit lnSpcReduction="10000"/>
          </a:bodyPr>
          <a:lstStyle/>
          <a:p>
            <a:r>
              <a:rPr lang="en-GB" sz="3200" dirty="0" smtClean="0"/>
              <a:t>One of your first decisions in the sampling arena is the type of study or question(s) you have</a:t>
            </a:r>
          </a:p>
          <a:p>
            <a:r>
              <a:rPr lang="en-GB" sz="3200" dirty="0" smtClean="0"/>
              <a:t>Take into account the rate of change of the process, the faster the process, the more frequent should be the sampling</a:t>
            </a:r>
          </a:p>
          <a:p>
            <a:r>
              <a:rPr lang="en-GB" sz="3200" dirty="0" smtClean="0"/>
              <a:t>Another factor is the number/value of items produced between samples as there is a risk of missing a problem</a:t>
            </a:r>
          </a:p>
          <a:p>
            <a:r>
              <a:rPr lang="en-GB" sz="3200" dirty="0" smtClean="0"/>
              <a:t>Always ensure that sampling plans and data collection plans and properly documented</a:t>
            </a:r>
            <a:endParaRPr lang="en-GB" sz="3200" dirty="0"/>
          </a:p>
        </p:txBody>
      </p:sp>
    </p:spTree>
    <p:extLst>
      <p:ext uri="{BB962C8B-B14F-4D97-AF65-F5344CB8AC3E}">
        <p14:creationId xmlns:p14="http://schemas.microsoft.com/office/powerpoint/2010/main" val="1252236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Sampling Must Be?</a:t>
            </a:r>
            <a:endParaRPr lang="en-GB" sz="4400" dirty="0"/>
          </a:p>
        </p:txBody>
      </p:sp>
      <p:sp>
        <p:nvSpPr>
          <p:cNvPr id="3" name="Content Placeholder 2"/>
          <p:cNvSpPr>
            <a:spLocks noGrp="1"/>
          </p:cNvSpPr>
          <p:nvPr>
            <p:ph idx="1"/>
          </p:nvPr>
        </p:nvSpPr>
        <p:spPr>
          <a:xfrm>
            <a:off x="512618" y="2052918"/>
            <a:ext cx="11360727" cy="4631900"/>
          </a:xfrm>
        </p:spPr>
        <p:txBody>
          <a:bodyPr>
            <a:normAutofit lnSpcReduction="10000"/>
          </a:bodyPr>
          <a:lstStyle/>
          <a:p>
            <a:r>
              <a:rPr lang="en-GB" sz="3200" dirty="0" smtClean="0"/>
              <a:t>Representative of all segments (for example, locations, sizes, days of the week, months, or shifts</a:t>
            </a:r>
          </a:p>
          <a:p>
            <a:r>
              <a:rPr lang="en-GB" sz="3200" dirty="0" smtClean="0"/>
              <a:t>Of adequate size</a:t>
            </a:r>
          </a:p>
          <a:p>
            <a:pPr marL="0" indent="0">
              <a:buNone/>
            </a:pPr>
            <a:r>
              <a:rPr lang="en-GB" sz="3200" dirty="0"/>
              <a:t>	</a:t>
            </a:r>
            <a:r>
              <a:rPr lang="en-GB" sz="3200" dirty="0" smtClean="0"/>
              <a:t>- Average of standard deviation – 30</a:t>
            </a:r>
          </a:p>
          <a:p>
            <a:pPr marL="0" indent="0">
              <a:buNone/>
            </a:pPr>
            <a:r>
              <a:rPr lang="en-GB" sz="3200" dirty="0"/>
              <a:t>	</a:t>
            </a:r>
            <a:r>
              <a:rPr lang="en-GB" sz="3200" dirty="0" smtClean="0"/>
              <a:t>- Proportion defective (p) – 300</a:t>
            </a:r>
          </a:p>
          <a:p>
            <a:pPr marL="0" indent="0">
              <a:buNone/>
            </a:pPr>
            <a:r>
              <a:rPr lang="en-GB" sz="3200" dirty="0"/>
              <a:t>	</a:t>
            </a:r>
            <a:r>
              <a:rPr lang="en-GB" sz="3200" dirty="0" smtClean="0"/>
              <a:t>- Histogram, scatter diagram or Pareto Chart 50 to 100</a:t>
            </a:r>
          </a:p>
          <a:p>
            <a:pPr marL="0" indent="0">
              <a:buNone/>
            </a:pPr>
            <a:r>
              <a:rPr lang="en-GB" sz="3200" dirty="0"/>
              <a:t>	</a:t>
            </a:r>
            <a:r>
              <a:rPr lang="en-GB" sz="3200" dirty="0" smtClean="0"/>
              <a:t>- Control Chart 20 - 35</a:t>
            </a:r>
          </a:p>
          <a:p>
            <a:r>
              <a:rPr lang="en-GB" sz="3200" dirty="0" smtClean="0"/>
              <a:t>Free from bias</a:t>
            </a:r>
            <a:endParaRPr lang="en-GB" sz="3200" dirty="0"/>
          </a:p>
        </p:txBody>
      </p:sp>
    </p:spTree>
    <p:extLst>
      <p:ext uri="{BB962C8B-B14F-4D97-AF65-F5344CB8AC3E}">
        <p14:creationId xmlns:p14="http://schemas.microsoft.com/office/powerpoint/2010/main" val="37146568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The 5 Basic Sampling Methods</a:t>
            </a:r>
            <a:endParaRPr lang="en-GB" sz="4400" dirty="0"/>
          </a:p>
        </p:txBody>
      </p:sp>
      <p:sp>
        <p:nvSpPr>
          <p:cNvPr id="3" name="Content Placeholder 2"/>
          <p:cNvSpPr>
            <a:spLocks noGrp="1"/>
          </p:cNvSpPr>
          <p:nvPr>
            <p:ph idx="1"/>
          </p:nvPr>
        </p:nvSpPr>
        <p:spPr>
          <a:xfrm>
            <a:off x="484909" y="2052918"/>
            <a:ext cx="11180617" cy="4604191"/>
          </a:xfrm>
        </p:spPr>
        <p:txBody>
          <a:bodyPr>
            <a:normAutofit/>
          </a:bodyPr>
          <a:lstStyle/>
          <a:p>
            <a:pPr marL="514350" indent="-514350">
              <a:buAutoNum type="arabicPeriod"/>
            </a:pPr>
            <a:r>
              <a:rPr lang="en-GB" sz="3200" b="1" u="sng" dirty="0" smtClean="0"/>
              <a:t>Simple Random Sampling</a:t>
            </a:r>
            <a:r>
              <a:rPr lang="en-GB" sz="3200" dirty="0" smtClean="0"/>
              <a:t> – When every unit in the population has the same chance of being selected</a:t>
            </a:r>
            <a:endParaRPr lang="en-GB" sz="3200" b="1" u="sng" dirty="0" smtClean="0"/>
          </a:p>
          <a:p>
            <a:pPr marL="514350" indent="-514350">
              <a:buAutoNum type="arabicPeriod"/>
            </a:pPr>
            <a:r>
              <a:rPr lang="en-GB" sz="3200" b="1" u="sng" dirty="0" smtClean="0"/>
              <a:t>Stratified Sampling</a:t>
            </a:r>
            <a:r>
              <a:rPr lang="en-GB" sz="3200" dirty="0" smtClean="0"/>
              <a:t> – When the population is divided into groups and a sample is taken from each of the groups</a:t>
            </a:r>
          </a:p>
          <a:p>
            <a:pPr marL="514350" indent="-514350">
              <a:buAutoNum type="arabicPeriod"/>
            </a:pPr>
            <a:r>
              <a:rPr lang="en-GB" sz="3200" b="1" u="sng" dirty="0" smtClean="0"/>
              <a:t>Systematic Sampling</a:t>
            </a:r>
            <a:r>
              <a:rPr lang="en-GB" sz="3200" dirty="0" smtClean="0"/>
              <a:t> – Some criteria or method exists regarding the selection of samples.  For instance, every 10</a:t>
            </a:r>
            <a:r>
              <a:rPr lang="en-GB" sz="3200" baseline="30000" dirty="0" smtClean="0"/>
              <a:t>th</a:t>
            </a:r>
            <a:r>
              <a:rPr lang="en-GB" sz="3200" dirty="0" smtClean="0"/>
              <a:t> unit might be selected</a:t>
            </a:r>
            <a:endParaRPr lang="en-GB" sz="3200" b="1" u="sng" dirty="0"/>
          </a:p>
        </p:txBody>
      </p:sp>
    </p:spTree>
    <p:extLst>
      <p:ext uri="{BB962C8B-B14F-4D97-AF65-F5344CB8AC3E}">
        <p14:creationId xmlns:p14="http://schemas.microsoft.com/office/powerpoint/2010/main" val="1873800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The 5 Basic Sampling Methods</a:t>
            </a:r>
            <a:endParaRPr lang="en-GB" sz="4400" dirty="0"/>
          </a:p>
        </p:txBody>
      </p:sp>
      <p:sp>
        <p:nvSpPr>
          <p:cNvPr id="3" name="Content Placeholder 2"/>
          <p:cNvSpPr>
            <a:spLocks noGrp="1"/>
          </p:cNvSpPr>
          <p:nvPr>
            <p:ph idx="1"/>
          </p:nvPr>
        </p:nvSpPr>
        <p:spPr>
          <a:xfrm>
            <a:off x="381000" y="2052918"/>
            <a:ext cx="11229109" cy="4195481"/>
          </a:xfrm>
        </p:spPr>
        <p:txBody>
          <a:bodyPr>
            <a:normAutofit/>
          </a:bodyPr>
          <a:lstStyle/>
          <a:p>
            <a:pPr marL="514350" indent="-514350">
              <a:buAutoNum type="arabicPeriod" startAt="4"/>
            </a:pPr>
            <a:r>
              <a:rPr lang="en-GB" sz="3200" b="1" u="sng" dirty="0" smtClean="0"/>
              <a:t>Cluster Sampling</a:t>
            </a:r>
            <a:r>
              <a:rPr lang="en-GB" sz="3200" dirty="0" smtClean="0"/>
              <a:t> – A representative group is selected out of the population, and then a random sample is drawn from that group</a:t>
            </a:r>
            <a:endParaRPr lang="en-GB" sz="3200" b="1" u="sng" dirty="0" smtClean="0"/>
          </a:p>
          <a:p>
            <a:pPr marL="514350" indent="-514350">
              <a:buAutoNum type="arabicPeriod" startAt="4"/>
            </a:pPr>
            <a:r>
              <a:rPr lang="en-GB" sz="3200" b="1" u="sng" dirty="0" smtClean="0"/>
              <a:t>Judgement Sampling</a:t>
            </a:r>
            <a:r>
              <a:rPr lang="en-GB" sz="3200" dirty="0" smtClean="0"/>
              <a:t> – Relies on expert opinions in their selection of a sample group.  This mode of sampling is appropriate when the samples must have particular characteristics not common to every member of the population</a:t>
            </a:r>
            <a:endParaRPr lang="en-GB" sz="3200" dirty="0"/>
          </a:p>
        </p:txBody>
      </p:sp>
    </p:spTree>
    <p:extLst>
      <p:ext uri="{BB962C8B-B14F-4D97-AF65-F5344CB8AC3E}">
        <p14:creationId xmlns:p14="http://schemas.microsoft.com/office/powerpoint/2010/main" val="22901395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Data Collection Plan</a:t>
            </a:r>
            <a:endParaRPr lang="en-GB" sz="4400" dirty="0"/>
          </a:p>
        </p:txBody>
      </p:sp>
      <p:sp>
        <p:nvSpPr>
          <p:cNvPr id="3" name="Content Placeholder 2"/>
          <p:cNvSpPr>
            <a:spLocks noGrp="1"/>
          </p:cNvSpPr>
          <p:nvPr>
            <p:ph idx="1"/>
          </p:nvPr>
        </p:nvSpPr>
        <p:spPr>
          <a:xfrm>
            <a:off x="457200" y="2052918"/>
            <a:ext cx="11118273" cy="4624973"/>
          </a:xfrm>
        </p:spPr>
        <p:txBody>
          <a:bodyPr>
            <a:normAutofit lnSpcReduction="10000"/>
          </a:bodyPr>
          <a:lstStyle/>
          <a:p>
            <a:r>
              <a:rPr lang="en-GB" sz="3200" dirty="0" smtClean="0"/>
              <a:t>Provides a documented for gathering the data</a:t>
            </a:r>
          </a:p>
          <a:p>
            <a:r>
              <a:rPr lang="en-GB" sz="3200" dirty="0" smtClean="0"/>
              <a:t>Answers questions like:</a:t>
            </a:r>
          </a:p>
          <a:p>
            <a:pPr marL="0" indent="0">
              <a:buNone/>
            </a:pPr>
            <a:r>
              <a:rPr lang="en-GB" sz="3200" dirty="0"/>
              <a:t>	</a:t>
            </a:r>
            <a:r>
              <a:rPr lang="en-GB" sz="3200" dirty="0" smtClean="0"/>
              <a:t>- What data do we need?</a:t>
            </a:r>
          </a:p>
          <a:p>
            <a:pPr marL="0" indent="0">
              <a:buNone/>
            </a:pPr>
            <a:r>
              <a:rPr lang="en-GB" sz="3200" dirty="0"/>
              <a:t>	</a:t>
            </a:r>
            <a:r>
              <a:rPr lang="en-GB" sz="3200" dirty="0" smtClean="0"/>
              <a:t>- What is the time frame for collecting them?</a:t>
            </a:r>
          </a:p>
          <a:p>
            <a:pPr marL="0" indent="0">
              <a:buNone/>
            </a:pPr>
            <a:r>
              <a:rPr lang="en-GB" sz="3200" dirty="0"/>
              <a:t>	</a:t>
            </a:r>
            <a:r>
              <a:rPr lang="en-GB" sz="3200" dirty="0" smtClean="0"/>
              <a:t>- Who will collect the data?</a:t>
            </a:r>
          </a:p>
          <a:p>
            <a:pPr marL="0" indent="0">
              <a:buNone/>
            </a:pPr>
            <a:r>
              <a:rPr lang="en-GB" sz="3200" dirty="0"/>
              <a:t>	</a:t>
            </a:r>
            <a:r>
              <a:rPr lang="en-GB" sz="3200" dirty="0" smtClean="0"/>
              <a:t>- Using what mechanism?</a:t>
            </a:r>
          </a:p>
          <a:p>
            <a:r>
              <a:rPr lang="en-GB" sz="3200" dirty="0" smtClean="0"/>
              <a:t>Needs to ensure that the collection process yields accurate and relevant data</a:t>
            </a:r>
            <a:endParaRPr lang="en-GB" sz="3200" dirty="0"/>
          </a:p>
        </p:txBody>
      </p:sp>
    </p:spTree>
    <p:extLst>
      <p:ext uri="{BB962C8B-B14F-4D97-AF65-F5344CB8AC3E}">
        <p14:creationId xmlns:p14="http://schemas.microsoft.com/office/powerpoint/2010/main" val="1101200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Check Sheets</a:t>
            </a:r>
            <a:endParaRPr lang="en-GB" sz="4400" dirty="0"/>
          </a:p>
        </p:txBody>
      </p:sp>
      <p:sp>
        <p:nvSpPr>
          <p:cNvPr id="3" name="Content Placeholder 2"/>
          <p:cNvSpPr>
            <a:spLocks noGrp="1"/>
          </p:cNvSpPr>
          <p:nvPr>
            <p:ph idx="1"/>
          </p:nvPr>
        </p:nvSpPr>
        <p:spPr>
          <a:xfrm>
            <a:off x="471055" y="2052918"/>
            <a:ext cx="11125199" cy="4541846"/>
          </a:xfrm>
        </p:spPr>
        <p:txBody>
          <a:bodyPr>
            <a:normAutofit/>
          </a:bodyPr>
          <a:lstStyle/>
          <a:p>
            <a:r>
              <a:rPr lang="en-GB" sz="3200" dirty="0" smtClean="0"/>
              <a:t>A check sheet is a custom-designed tally sheet to collect data on frequency of occurrence</a:t>
            </a:r>
          </a:p>
          <a:p>
            <a:r>
              <a:rPr lang="en-GB" sz="3200" dirty="0" smtClean="0"/>
              <a:t>A simple and effective way to display data</a:t>
            </a:r>
          </a:p>
          <a:p>
            <a:r>
              <a:rPr lang="en-GB" sz="3200" dirty="0" smtClean="0"/>
              <a:t>Provides a uniform data collection tool</a:t>
            </a:r>
          </a:p>
          <a:p>
            <a:r>
              <a:rPr lang="en-GB" sz="3200" dirty="0" smtClean="0"/>
              <a:t>Use when the data can be observed and collected repeatedly by either the same person or the same location</a:t>
            </a:r>
            <a:endParaRPr lang="en-GB" sz="3200" dirty="0"/>
          </a:p>
        </p:txBody>
      </p:sp>
    </p:spTree>
    <p:extLst>
      <p:ext uri="{BB962C8B-B14F-4D97-AF65-F5344CB8AC3E}">
        <p14:creationId xmlns:p14="http://schemas.microsoft.com/office/powerpoint/2010/main" val="691452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Check Sheets</a:t>
            </a:r>
            <a:endParaRPr lang="en-GB" sz="4400" dirty="0"/>
          </a:p>
        </p:txBody>
      </p:sp>
      <p:sp>
        <p:nvSpPr>
          <p:cNvPr id="3" name="Content Placeholder 2"/>
          <p:cNvSpPr>
            <a:spLocks noGrp="1"/>
          </p:cNvSpPr>
          <p:nvPr>
            <p:ph idx="1"/>
          </p:nvPr>
        </p:nvSpPr>
        <p:spPr>
          <a:xfrm>
            <a:off x="1101436" y="2052918"/>
            <a:ext cx="9538855" cy="4548773"/>
          </a:xfrm>
        </p:spPr>
        <p:txBody>
          <a:bodyPr>
            <a:normAutofit/>
          </a:bodyPr>
          <a:lstStyle/>
          <a:p>
            <a:r>
              <a:rPr lang="en-GB" sz="3200" dirty="0" smtClean="0"/>
              <a:t>Also effective for collecting data on frequency and identifying patterns of events, problems, defects, and defect location, and for identifying defect causes</a:t>
            </a:r>
          </a:p>
          <a:p>
            <a:r>
              <a:rPr lang="en-GB" sz="3200" dirty="0" smtClean="0"/>
              <a:t>Come in three forms: tally sheets, location check sheets and graphical or distribution check sheets</a:t>
            </a:r>
            <a:endParaRPr lang="en-GB" sz="3200" dirty="0"/>
          </a:p>
        </p:txBody>
      </p:sp>
    </p:spTree>
    <p:extLst>
      <p:ext uri="{BB962C8B-B14F-4D97-AF65-F5344CB8AC3E}">
        <p14:creationId xmlns:p14="http://schemas.microsoft.com/office/powerpoint/2010/main" val="745865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38546"/>
            <a:ext cx="9404723" cy="692728"/>
          </a:xfrm>
        </p:spPr>
        <p:txBody>
          <a:bodyPr/>
          <a:lstStyle/>
          <a:p>
            <a:pPr algn="ctr"/>
            <a:r>
              <a:rPr lang="en-GB" sz="4400" dirty="0" smtClean="0"/>
              <a:t>Check Sheets</a:t>
            </a:r>
            <a:endParaRPr lang="en-GB" sz="4400" dirty="0"/>
          </a:p>
        </p:txBody>
      </p:sp>
      <p:sp>
        <p:nvSpPr>
          <p:cNvPr id="3" name="Content Placeholder 2"/>
          <p:cNvSpPr>
            <a:spLocks noGrp="1"/>
          </p:cNvSpPr>
          <p:nvPr>
            <p:ph idx="1"/>
          </p:nvPr>
        </p:nvSpPr>
        <p:spPr>
          <a:xfrm>
            <a:off x="429491" y="962892"/>
            <a:ext cx="11236035" cy="5604164"/>
          </a:xfrm>
        </p:spPr>
        <p:txBody>
          <a:bodyPr>
            <a:normAutofit/>
          </a:bodyPr>
          <a:lstStyle/>
          <a:p>
            <a:r>
              <a:rPr lang="en-GB" sz="3200" b="1" u="sng" dirty="0" smtClean="0"/>
              <a:t>Tally Sheets</a:t>
            </a:r>
            <a:r>
              <a:rPr lang="en-GB" sz="3200" dirty="0" smtClean="0"/>
              <a:t> – are commonly used to collect data on quality problems and to determine the frequency of events</a:t>
            </a:r>
            <a:endParaRPr lang="en-GB" sz="3200" b="1" u="sng" dirty="0" smtClean="0"/>
          </a:p>
          <a:p>
            <a:r>
              <a:rPr lang="en-GB" sz="3200" b="1" u="sng" dirty="0" smtClean="0"/>
              <a:t>Location Check Sheets</a:t>
            </a:r>
            <a:r>
              <a:rPr lang="en-GB" sz="3200" dirty="0" smtClean="0"/>
              <a:t> – are a diagram of the part or item where the defects are marked; a familiar example is the rental car diagram where you mark any damage</a:t>
            </a:r>
          </a:p>
          <a:p>
            <a:pPr marL="0" indent="0">
              <a:buNone/>
            </a:pPr>
            <a:endParaRPr lang="en-GB" sz="3200" b="1" u="sng" dirty="0"/>
          </a:p>
        </p:txBody>
      </p:sp>
      <p:pic>
        <p:nvPicPr>
          <p:cNvPr id="4" name="Picture 3"/>
          <p:cNvPicPr>
            <a:picLocks noChangeAspect="1"/>
          </p:cNvPicPr>
          <p:nvPr/>
        </p:nvPicPr>
        <p:blipFill>
          <a:blip r:embed="rId2"/>
          <a:stretch>
            <a:fillRect/>
          </a:stretch>
        </p:blipFill>
        <p:spPr>
          <a:xfrm>
            <a:off x="3595255" y="4274128"/>
            <a:ext cx="6733310" cy="2329564"/>
          </a:xfrm>
          <a:prstGeom prst="rect">
            <a:avLst/>
          </a:prstGeom>
        </p:spPr>
      </p:pic>
    </p:spTree>
    <p:extLst>
      <p:ext uri="{BB962C8B-B14F-4D97-AF65-F5344CB8AC3E}">
        <p14:creationId xmlns:p14="http://schemas.microsoft.com/office/powerpoint/2010/main" val="33538169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Check Sheets</a:t>
            </a:r>
            <a:endParaRPr lang="en-GB" sz="4400" dirty="0"/>
          </a:p>
        </p:txBody>
      </p:sp>
      <p:sp>
        <p:nvSpPr>
          <p:cNvPr id="3" name="Content Placeholder 2"/>
          <p:cNvSpPr>
            <a:spLocks noGrp="1"/>
          </p:cNvSpPr>
          <p:nvPr>
            <p:ph idx="1"/>
          </p:nvPr>
        </p:nvSpPr>
        <p:spPr>
          <a:xfrm>
            <a:off x="450274" y="1364673"/>
            <a:ext cx="11069782" cy="5292435"/>
          </a:xfrm>
        </p:spPr>
        <p:txBody>
          <a:bodyPr>
            <a:normAutofit/>
          </a:bodyPr>
          <a:lstStyle/>
          <a:p>
            <a:r>
              <a:rPr lang="en-GB" sz="3200" b="1" u="sng" dirty="0" smtClean="0"/>
              <a:t>Graphical or Distribution Check Sheets</a:t>
            </a:r>
            <a:r>
              <a:rPr lang="en-GB" sz="3200" dirty="0" smtClean="0"/>
              <a:t> – using a graphical form, the person collecting the data is able to visualise the distribution of the data</a:t>
            </a:r>
          </a:p>
          <a:p>
            <a:pPr marL="0" indent="0">
              <a:buNone/>
            </a:pPr>
            <a:endParaRPr lang="en-GB" sz="3200" b="1" u="sng" dirty="0"/>
          </a:p>
        </p:txBody>
      </p:sp>
      <p:pic>
        <p:nvPicPr>
          <p:cNvPr id="4" name="Picture 3"/>
          <p:cNvPicPr>
            <a:picLocks noChangeAspect="1"/>
          </p:cNvPicPr>
          <p:nvPr/>
        </p:nvPicPr>
        <p:blipFill>
          <a:blip r:embed="rId2"/>
          <a:stretch>
            <a:fillRect/>
          </a:stretch>
        </p:blipFill>
        <p:spPr>
          <a:xfrm>
            <a:off x="2473036" y="3054927"/>
            <a:ext cx="6712528" cy="3423135"/>
          </a:xfrm>
          <a:prstGeom prst="rect">
            <a:avLst/>
          </a:prstGeom>
        </p:spPr>
      </p:pic>
    </p:spTree>
    <p:extLst>
      <p:ext uri="{BB962C8B-B14F-4D97-AF65-F5344CB8AC3E}">
        <p14:creationId xmlns:p14="http://schemas.microsoft.com/office/powerpoint/2010/main" val="455133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Data Coding</a:t>
            </a:r>
            <a:endParaRPr lang="en-GB" sz="4400" dirty="0"/>
          </a:p>
        </p:txBody>
      </p:sp>
      <p:sp>
        <p:nvSpPr>
          <p:cNvPr id="3" name="Content Placeholder 2"/>
          <p:cNvSpPr>
            <a:spLocks noGrp="1"/>
          </p:cNvSpPr>
          <p:nvPr>
            <p:ph idx="1"/>
          </p:nvPr>
        </p:nvSpPr>
        <p:spPr>
          <a:xfrm>
            <a:off x="193964" y="1433946"/>
            <a:ext cx="11693236" cy="5167746"/>
          </a:xfrm>
        </p:spPr>
        <p:txBody>
          <a:bodyPr>
            <a:normAutofit/>
          </a:bodyPr>
          <a:lstStyle/>
          <a:p>
            <a:r>
              <a:rPr lang="en-GB" sz="3200" dirty="0" smtClean="0"/>
              <a:t>A systematic way in which to condense extensive data sets into smaller analysable units through the creation of categories and concepts derived from the data</a:t>
            </a:r>
          </a:p>
          <a:p>
            <a:pPr marL="0" indent="0">
              <a:buNone/>
            </a:pPr>
            <a:r>
              <a:rPr lang="en-GB" sz="3200" b="1" dirty="0" smtClean="0"/>
              <a:t>When to code</a:t>
            </a:r>
          </a:p>
          <a:p>
            <a:r>
              <a:rPr lang="en-GB" sz="3200" dirty="0" smtClean="0"/>
              <a:t>When testing a hypothesis (deductive) categories and codes can be developed before data is collected</a:t>
            </a:r>
          </a:p>
          <a:p>
            <a:r>
              <a:rPr lang="en-GB" sz="3200" dirty="0" smtClean="0"/>
              <a:t>When generating a theory (inductive), categories and codes are generated after examining the collected data</a:t>
            </a:r>
            <a:endParaRPr lang="en-GB" sz="3200" dirty="0"/>
          </a:p>
        </p:txBody>
      </p:sp>
    </p:spTree>
    <p:extLst>
      <p:ext uri="{BB962C8B-B14F-4D97-AF65-F5344CB8AC3E}">
        <p14:creationId xmlns:p14="http://schemas.microsoft.com/office/powerpoint/2010/main" val="43733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Why Code?</a:t>
            </a:r>
            <a:endParaRPr lang="en-GB" sz="4400" dirty="0"/>
          </a:p>
        </p:txBody>
      </p:sp>
      <p:sp>
        <p:nvSpPr>
          <p:cNvPr id="3" name="Content Placeholder 2"/>
          <p:cNvSpPr>
            <a:spLocks noGrp="1"/>
          </p:cNvSpPr>
          <p:nvPr>
            <p:ph idx="1"/>
          </p:nvPr>
        </p:nvSpPr>
        <p:spPr>
          <a:xfrm>
            <a:off x="646111" y="2052918"/>
            <a:ext cx="10957071" cy="4521064"/>
          </a:xfrm>
        </p:spPr>
        <p:txBody>
          <a:bodyPr>
            <a:normAutofit/>
          </a:bodyPr>
          <a:lstStyle/>
          <a:p>
            <a:r>
              <a:rPr lang="en-GB" sz="3200" dirty="0" smtClean="0"/>
              <a:t>It lets you make sense of and analyse your data</a:t>
            </a:r>
          </a:p>
          <a:p>
            <a:r>
              <a:rPr lang="en-GB" sz="3200" dirty="0" smtClean="0"/>
              <a:t>For qualitative studies, it can help you generate a general theory</a:t>
            </a:r>
          </a:p>
          <a:p>
            <a:r>
              <a:rPr lang="en-GB" sz="3200" dirty="0" smtClean="0"/>
              <a:t>The type of statistical analysis you can use depends on the type of data you collect, how you collect it, and how it’s coded</a:t>
            </a:r>
          </a:p>
          <a:p>
            <a:r>
              <a:rPr lang="en-GB" sz="3200" dirty="0" smtClean="0"/>
              <a:t>Coding facilitates the organisation, retrieval, and interpretation of data and leads to conclusion</a:t>
            </a:r>
            <a:endParaRPr lang="en-GB" sz="3200" dirty="0"/>
          </a:p>
        </p:txBody>
      </p:sp>
    </p:spTree>
    <p:extLst>
      <p:ext uri="{BB962C8B-B14F-4D97-AF65-F5344CB8AC3E}">
        <p14:creationId xmlns:p14="http://schemas.microsoft.com/office/powerpoint/2010/main" val="3550675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Levels of Data Coding</a:t>
            </a:r>
            <a:endParaRPr lang="en-GB" sz="4400" dirty="0"/>
          </a:p>
        </p:txBody>
      </p:sp>
      <p:sp>
        <p:nvSpPr>
          <p:cNvPr id="3" name="Content Placeholder 2"/>
          <p:cNvSpPr>
            <a:spLocks noGrp="1"/>
          </p:cNvSpPr>
          <p:nvPr>
            <p:ph idx="1"/>
          </p:nvPr>
        </p:nvSpPr>
        <p:spPr>
          <a:xfrm>
            <a:off x="394855" y="1336964"/>
            <a:ext cx="11277599" cy="5264727"/>
          </a:xfrm>
        </p:spPr>
        <p:txBody>
          <a:bodyPr>
            <a:normAutofit fontScale="92500" lnSpcReduction="10000"/>
          </a:bodyPr>
          <a:lstStyle/>
          <a:p>
            <a:r>
              <a:rPr lang="en-GB" sz="3200" b="1" u="sng" dirty="0" smtClean="0"/>
              <a:t>Open</a:t>
            </a:r>
            <a:r>
              <a:rPr lang="en-GB" sz="3200" dirty="0" smtClean="0"/>
              <a:t> – Breakdown, compare, and categorise data</a:t>
            </a:r>
            <a:endParaRPr lang="en-GB" sz="3200" b="1" u="sng" dirty="0" smtClean="0"/>
          </a:p>
          <a:p>
            <a:r>
              <a:rPr lang="en-GB" sz="3200" b="1" u="sng" dirty="0" smtClean="0"/>
              <a:t>Axial</a:t>
            </a:r>
            <a:r>
              <a:rPr lang="en-GB" sz="3200" dirty="0" smtClean="0"/>
              <a:t> – Make connections between categories after open coding</a:t>
            </a:r>
            <a:endParaRPr lang="en-GB" sz="3200" b="1" u="sng" dirty="0" smtClean="0"/>
          </a:p>
          <a:p>
            <a:r>
              <a:rPr lang="en-GB" sz="3200" b="1" u="sng" dirty="0" smtClean="0"/>
              <a:t>Selective</a:t>
            </a:r>
            <a:r>
              <a:rPr lang="en-GB" sz="3200" dirty="0" smtClean="0"/>
              <a:t> – Select the core category, relate it to other categories and confirm and explain those relationships</a:t>
            </a:r>
            <a:endParaRPr lang="en-GB" sz="3200" b="1" u="sng" dirty="0" smtClean="0"/>
          </a:p>
          <a:p>
            <a:pPr marL="0" indent="0">
              <a:buNone/>
            </a:pPr>
            <a:r>
              <a:rPr lang="en-GB" sz="3200" dirty="0" smtClean="0"/>
              <a:t>When to develop codes</a:t>
            </a:r>
          </a:p>
          <a:p>
            <a:r>
              <a:rPr lang="en-GB" sz="3200" dirty="0" smtClean="0"/>
              <a:t>For surveys or questionnaires, codes are finalised as the questionnaire is completed</a:t>
            </a:r>
          </a:p>
          <a:p>
            <a:r>
              <a:rPr lang="en-GB" sz="3200" dirty="0" smtClean="0"/>
              <a:t>For interviews, focus groups, observations, etc., codes are developed after data collection and during data analysis</a:t>
            </a:r>
          </a:p>
          <a:p>
            <a:pPr marL="0" indent="0">
              <a:buNone/>
            </a:pPr>
            <a:endParaRPr lang="en-GB" sz="3200" dirty="0"/>
          </a:p>
        </p:txBody>
      </p:sp>
    </p:spTree>
    <p:extLst>
      <p:ext uri="{BB962C8B-B14F-4D97-AF65-F5344CB8AC3E}">
        <p14:creationId xmlns:p14="http://schemas.microsoft.com/office/powerpoint/2010/main" val="24581378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96982"/>
            <a:ext cx="9404723" cy="755073"/>
          </a:xfrm>
        </p:spPr>
        <p:txBody>
          <a:bodyPr/>
          <a:lstStyle/>
          <a:p>
            <a:pPr algn="ctr"/>
            <a:r>
              <a:rPr lang="en-GB" sz="4400" dirty="0" smtClean="0"/>
              <a:t>Data Screening</a:t>
            </a:r>
            <a:endParaRPr lang="en-GB" sz="4400" dirty="0"/>
          </a:p>
        </p:txBody>
      </p:sp>
      <p:sp>
        <p:nvSpPr>
          <p:cNvPr id="3" name="Content Placeholder 2"/>
          <p:cNvSpPr>
            <a:spLocks noGrp="1"/>
          </p:cNvSpPr>
          <p:nvPr>
            <p:ph idx="1"/>
          </p:nvPr>
        </p:nvSpPr>
        <p:spPr>
          <a:xfrm>
            <a:off x="422564" y="976745"/>
            <a:ext cx="11291454" cy="5652655"/>
          </a:xfrm>
        </p:spPr>
        <p:txBody>
          <a:bodyPr>
            <a:normAutofit fontScale="92500" lnSpcReduction="10000"/>
          </a:bodyPr>
          <a:lstStyle/>
          <a:p>
            <a:r>
              <a:rPr lang="en-GB" sz="3200" dirty="0" smtClean="0"/>
              <a:t>Used to identify miscoded, missing, or messy data</a:t>
            </a:r>
          </a:p>
          <a:p>
            <a:r>
              <a:rPr lang="en-GB" sz="3200" dirty="0" smtClean="0"/>
              <a:t>Find possible outliers, non-normal distributions, other anomalies in the data</a:t>
            </a:r>
          </a:p>
          <a:p>
            <a:r>
              <a:rPr lang="en-GB" sz="3200" dirty="0" smtClean="0"/>
              <a:t>Can improve performance of statistical methods</a:t>
            </a:r>
          </a:p>
          <a:p>
            <a:r>
              <a:rPr lang="en-GB" sz="3200" dirty="0" smtClean="0"/>
              <a:t>Screening should be done with particular analysis methods in mind</a:t>
            </a:r>
          </a:p>
          <a:p>
            <a:pPr marL="0" indent="0">
              <a:buNone/>
            </a:pPr>
            <a:r>
              <a:rPr lang="en-GB" sz="3200" dirty="0" smtClean="0"/>
              <a:t>Code Book</a:t>
            </a:r>
          </a:p>
          <a:p>
            <a:r>
              <a:rPr lang="en-GB" sz="3200" dirty="0" smtClean="0"/>
              <a:t>Allows study to be repeated and validated</a:t>
            </a:r>
          </a:p>
          <a:p>
            <a:r>
              <a:rPr lang="en-GB" sz="3200" dirty="0" smtClean="0"/>
              <a:t>Makes methods transparent by recording analytical thinking used to devise</a:t>
            </a:r>
          </a:p>
          <a:p>
            <a:r>
              <a:rPr lang="en-GB" sz="3200" dirty="0" smtClean="0"/>
              <a:t>Allows comparison with other studies</a:t>
            </a:r>
            <a:endParaRPr lang="en-GB" sz="3200" dirty="0"/>
          </a:p>
        </p:txBody>
      </p:sp>
    </p:spTree>
    <p:extLst>
      <p:ext uri="{BB962C8B-B14F-4D97-AF65-F5344CB8AC3E}">
        <p14:creationId xmlns:p14="http://schemas.microsoft.com/office/powerpoint/2010/main" val="2975109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Selecting Codes and Coding Issues</a:t>
            </a:r>
            <a:endParaRPr lang="en-GB" dirty="0"/>
          </a:p>
        </p:txBody>
      </p:sp>
      <p:sp>
        <p:nvSpPr>
          <p:cNvPr id="3" name="Content Placeholder 2"/>
          <p:cNvSpPr>
            <a:spLocks noGrp="1"/>
          </p:cNvSpPr>
          <p:nvPr>
            <p:ph idx="1"/>
          </p:nvPr>
        </p:nvSpPr>
        <p:spPr>
          <a:xfrm>
            <a:off x="436418" y="1482436"/>
            <a:ext cx="11201400" cy="5160819"/>
          </a:xfrm>
        </p:spPr>
        <p:txBody>
          <a:bodyPr>
            <a:normAutofit fontScale="92500" lnSpcReduction="10000"/>
          </a:bodyPr>
          <a:lstStyle/>
          <a:p>
            <a:r>
              <a:rPr lang="en-GB" sz="3200" b="1" u="sng" dirty="0" smtClean="0"/>
              <a:t>Exhaustive</a:t>
            </a:r>
            <a:r>
              <a:rPr lang="en-GB" sz="3200" dirty="0" smtClean="0"/>
              <a:t> – a unique code number has been created for each category</a:t>
            </a:r>
            <a:endParaRPr lang="en-GB" sz="3200" b="1" u="sng" dirty="0" smtClean="0"/>
          </a:p>
          <a:p>
            <a:r>
              <a:rPr lang="en-GB" sz="3200" b="1" u="sng" dirty="0" smtClean="0"/>
              <a:t>Mutually Exclusive</a:t>
            </a:r>
            <a:r>
              <a:rPr lang="en-GB" sz="3200" dirty="0" smtClean="0"/>
              <a:t> – information being coded can only be assigned to one category</a:t>
            </a:r>
            <a:endParaRPr lang="en-GB" sz="3200" b="1" u="sng" dirty="0" smtClean="0"/>
          </a:p>
          <a:p>
            <a:r>
              <a:rPr lang="en-GB" sz="3200" b="1" u="sng" dirty="0" smtClean="0"/>
              <a:t>Residual Other</a:t>
            </a:r>
            <a:r>
              <a:rPr lang="en-GB" sz="3200" dirty="0" smtClean="0"/>
              <a:t> – allows for the participant to provide information that was not anticipated</a:t>
            </a:r>
            <a:endParaRPr lang="en-GB" sz="3200" b="1" u="sng" dirty="0" smtClean="0"/>
          </a:p>
          <a:p>
            <a:r>
              <a:rPr lang="en-GB" sz="3200" b="1" u="sng" dirty="0" smtClean="0"/>
              <a:t>Missing Data</a:t>
            </a:r>
            <a:r>
              <a:rPr lang="en-GB" sz="3200" dirty="0" smtClean="0"/>
              <a:t> – includes conditions such as “refused,” “not applicable,” “missing,” “don’t know”</a:t>
            </a:r>
            <a:endParaRPr lang="en-GB" sz="3200" b="1" u="sng" dirty="0" smtClean="0"/>
          </a:p>
          <a:p>
            <a:r>
              <a:rPr lang="en-GB" sz="3200" b="1" u="sng" dirty="0" smtClean="0"/>
              <a:t>Heaping</a:t>
            </a:r>
            <a:r>
              <a:rPr lang="en-GB" sz="3200" dirty="0" smtClean="0"/>
              <a:t> – is the condition when too much data falls into same category</a:t>
            </a:r>
            <a:endParaRPr lang="en-GB" sz="3200" b="1" u="sng" dirty="0"/>
          </a:p>
        </p:txBody>
      </p:sp>
    </p:spTree>
    <p:extLst>
      <p:ext uri="{BB962C8B-B14F-4D97-AF65-F5344CB8AC3E}">
        <p14:creationId xmlns:p14="http://schemas.microsoft.com/office/powerpoint/2010/main" val="2770864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96982"/>
            <a:ext cx="9404723" cy="789709"/>
          </a:xfrm>
        </p:spPr>
        <p:txBody>
          <a:bodyPr/>
          <a:lstStyle/>
          <a:p>
            <a:pPr algn="ctr"/>
            <a:r>
              <a:rPr lang="en-GB" sz="4400" dirty="0" smtClean="0"/>
              <a:t>Descriptive Statistics</a:t>
            </a:r>
            <a:endParaRPr lang="en-GB" sz="4400" dirty="0"/>
          </a:p>
        </p:txBody>
      </p:sp>
      <p:sp>
        <p:nvSpPr>
          <p:cNvPr id="3" name="Content Placeholder 2"/>
          <p:cNvSpPr>
            <a:spLocks noGrp="1"/>
          </p:cNvSpPr>
          <p:nvPr>
            <p:ph idx="1"/>
          </p:nvPr>
        </p:nvSpPr>
        <p:spPr>
          <a:xfrm>
            <a:off x="277091" y="1052945"/>
            <a:ext cx="11582399" cy="5631873"/>
          </a:xfrm>
        </p:spPr>
        <p:txBody>
          <a:bodyPr>
            <a:normAutofit fontScale="85000" lnSpcReduction="20000"/>
          </a:bodyPr>
          <a:lstStyle/>
          <a:p>
            <a:pPr marL="0" indent="0">
              <a:buNone/>
            </a:pPr>
            <a:r>
              <a:rPr lang="en-GB" sz="3200" dirty="0" smtClean="0"/>
              <a:t>Describe the properties of distributions of data from samples.  There are three areas of interest: the distribution’s location or central tendency, its dispersion and its shape</a:t>
            </a:r>
          </a:p>
          <a:p>
            <a:pPr marL="0" indent="0">
              <a:buNone/>
            </a:pPr>
            <a:r>
              <a:rPr lang="en-GB" sz="3200" b="1" dirty="0" smtClean="0"/>
              <a:t>Measures of location</a:t>
            </a:r>
            <a:r>
              <a:rPr lang="en-GB" sz="3200" dirty="0" smtClean="0"/>
              <a:t> (central tendency)</a:t>
            </a:r>
          </a:p>
          <a:p>
            <a:r>
              <a:rPr lang="en-GB" sz="3200" dirty="0" smtClean="0"/>
              <a:t>Mean</a:t>
            </a:r>
          </a:p>
          <a:p>
            <a:r>
              <a:rPr lang="en-GB" sz="3200" dirty="0" smtClean="0"/>
              <a:t>Median</a:t>
            </a:r>
          </a:p>
          <a:p>
            <a:r>
              <a:rPr lang="en-GB" sz="3200" dirty="0" smtClean="0"/>
              <a:t>Mode</a:t>
            </a:r>
          </a:p>
          <a:p>
            <a:pPr marL="0" indent="0">
              <a:buNone/>
            </a:pPr>
            <a:r>
              <a:rPr lang="en-GB" sz="3200" b="1" dirty="0" smtClean="0"/>
              <a:t>Measures of variation</a:t>
            </a:r>
          </a:p>
          <a:p>
            <a:r>
              <a:rPr lang="en-GB" sz="3200" b="1" u="sng" dirty="0" smtClean="0"/>
              <a:t>Range</a:t>
            </a:r>
            <a:r>
              <a:rPr lang="en-GB" sz="3200" dirty="0" smtClean="0"/>
              <a:t> – the difference between the largest and smallest score</a:t>
            </a:r>
            <a:endParaRPr lang="en-GB" sz="3200" b="1" u="sng" dirty="0" smtClean="0"/>
          </a:p>
          <a:p>
            <a:r>
              <a:rPr lang="en-GB" sz="3200" b="1" u="sng" dirty="0" smtClean="0"/>
              <a:t>Interquartile Range</a:t>
            </a:r>
            <a:r>
              <a:rPr lang="en-GB" sz="3200" dirty="0" smtClean="0"/>
              <a:t> – the difference between the 25</a:t>
            </a:r>
            <a:r>
              <a:rPr lang="en-GB" sz="3200" baseline="30000" dirty="0" smtClean="0"/>
              <a:t>th</a:t>
            </a:r>
            <a:r>
              <a:rPr lang="en-GB" sz="3200" dirty="0" smtClean="0"/>
              <a:t> and 75</a:t>
            </a:r>
            <a:r>
              <a:rPr lang="en-GB" sz="3200" baseline="30000" dirty="0" smtClean="0"/>
              <a:t>th</a:t>
            </a:r>
            <a:r>
              <a:rPr lang="en-GB" sz="3200" dirty="0" smtClean="0"/>
              <a:t> percentiles</a:t>
            </a:r>
          </a:p>
          <a:p>
            <a:r>
              <a:rPr lang="en-GB" sz="3200" dirty="0" smtClean="0"/>
              <a:t>Standard deviation</a:t>
            </a:r>
          </a:p>
          <a:p>
            <a:r>
              <a:rPr lang="en-GB" sz="3200" dirty="0" smtClean="0"/>
              <a:t>Variance </a:t>
            </a:r>
          </a:p>
          <a:p>
            <a:pPr marL="0" indent="0">
              <a:buNone/>
            </a:pPr>
            <a:endParaRPr lang="en-GB" sz="3200" dirty="0"/>
          </a:p>
        </p:txBody>
      </p:sp>
    </p:spTree>
    <p:extLst>
      <p:ext uri="{BB962C8B-B14F-4D97-AF65-F5344CB8AC3E}">
        <p14:creationId xmlns:p14="http://schemas.microsoft.com/office/powerpoint/2010/main" val="1134732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90055"/>
            <a:ext cx="9404723" cy="768927"/>
          </a:xfrm>
        </p:spPr>
        <p:txBody>
          <a:bodyPr/>
          <a:lstStyle/>
          <a:p>
            <a:pPr algn="ctr"/>
            <a:r>
              <a:rPr lang="en-GB" sz="4400" dirty="0" smtClean="0"/>
              <a:t>Descriptive Statistics</a:t>
            </a:r>
            <a:endParaRPr lang="en-GB" sz="4400" dirty="0"/>
          </a:p>
        </p:txBody>
      </p:sp>
      <p:sp>
        <p:nvSpPr>
          <p:cNvPr id="3" name="Content Placeholder 2"/>
          <p:cNvSpPr>
            <a:spLocks noGrp="1"/>
          </p:cNvSpPr>
          <p:nvPr>
            <p:ph idx="1"/>
          </p:nvPr>
        </p:nvSpPr>
        <p:spPr>
          <a:xfrm>
            <a:off x="318656" y="914400"/>
            <a:ext cx="11547762" cy="5701145"/>
          </a:xfrm>
        </p:spPr>
        <p:txBody>
          <a:bodyPr>
            <a:normAutofit/>
          </a:bodyPr>
          <a:lstStyle/>
          <a:p>
            <a:pPr marL="0" indent="0">
              <a:buNone/>
            </a:pPr>
            <a:r>
              <a:rPr lang="en-GB" sz="3200" b="1" dirty="0" smtClean="0"/>
              <a:t>Measures of Shape</a:t>
            </a:r>
          </a:p>
          <a:p>
            <a:r>
              <a:rPr lang="en-GB" sz="3200" b="1" u="sng" dirty="0" smtClean="0"/>
              <a:t>Skewness</a:t>
            </a:r>
            <a:r>
              <a:rPr lang="en-GB" sz="3200" dirty="0" smtClean="0"/>
              <a:t> – A measure of asymmetry.  Zero indicates perfect symmetry; a normal distribution.  Positive skewness indicates that the “tail” of the distribution is more stretched on the side above the mean.  Negative skewness indicates that the ball of the distribution is more stretched on the side below the mean</a:t>
            </a:r>
          </a:p>
          <a:p>
            <a:pPr marL="0" indent="0">
              <a:buNone/>
            </a:pPr>
            <a:endParaRPr lang="en-GB" sz="3200" b="1" u="sng" dirty="0"/>
          </a:p>
        </p:txBody>
      </p:sp>
      <p:pic>
        <p:nvPicPr>
          <p:cNvPr id="4" name="Picture 3"/>
          <p:cNvPicPr>
            <a:picLocks noChangeAspect="1"/>
          </p:cNvPicPr>
          <p:nvPr/>
        </p:nvPicPr>
        <p:blipFill>
          <a:blip r:embed="rId2"/>
          <a:stretch>
            <a:fillRect/>
          </a:stretch>
        </p:blipFill>
        <p:spPr>
          <a:xfrm>
            <a:off x="748145" y="4578927"/>
            <a:ext cx="9663545" cy="2246050"/>
          </a:xfrm>
          <a:prstGeom prst="rect">
            <a:avLst/>
          </a:prstGeom>
        </p:spPr>
      </p:pic>
    </p:spTree>
    <p:extLst>
      <p:ext uri="{BB962C8B-B14F-4D97-AF65-F5344CB8AC3E}">
        <p14:creationId xmlns:p14="http://schemas.microsoft.com/office/powerpoint/2010/main" val="1098119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Measures of Shape</a:t>
            </a:r>
            <a:endParaRPr lang="en-GB" sz="4400" dirty="0"/>
          </a:p>
        </p:txBody>
      </p:sp>
      <p:sp>
        <p:nvSpPr>
          <p:cNvPr id="3" name="Content Placeholder 2"/>
          <p:cNvSpPr>
            <a:spLocks noGrp="1"/>
          </p:cNvSpPr>
          <p:nvPr>
            <p:ph idx="1"/>
          </p:nvPr>
        </p:nvSpPr>
        <p:spPr>
          <a:xfrm>
            <a:off x="477982" y="1572492"/>
            <a:ext cx="11187545" cy="5043054"/>
          </a:xfrm>
        </p:spPr>
        <p:txBody>
          <a:bodyPr>
            <a:normAutofit/>
          </a:bodyPr>
          <a:lstStyle/>
          <a:p>
            <a:pPr marL="0" indent="0">
              <a:buNone/>
            </a:pPr>
            <a:r>
              <a:rPr lang="en-GB" sz="3200" b="1" u="sng" dirty="0" smtClean="0"/>
              <a:t>Kurtosis</a:t>
            </a:r>
            <a:r>
              <a:rPr lang="en-GB" sz="3200" dirty="0" smtClean="0"/>
              <a:t> – Is a measure of flatness of the distribution.  Heavier tailed distributions have large kurtosis measures.  The normal distribution has a Kurtosis of 3</a:t>
            </a:r>
          </a:p>
          <a:p>
            <a:pPr marL="0" indent="0">
              <a:buNone/>
            </a:pPr>
            <a:endParaRPr lang="en-GB" sz="3200" b="1" u="sng" dirty="0"/>
          </a:p>
        </p:txBody>
      </p:sp>
      <p:pic>
        <p:nvPicPr>
          <p:cNvPr id="4" name="Picture 3"/>
          <p:cNvPicPr>
            <a:picLocks noChangeAspect="1"/>
          </p:cNvPicPr>
          <p:nvPr/>
        </p:nvPicPr>
        <p:blipFill>
          <a:blip r:embed="rId2"/>
          <a:stretch>
            <a:fillRect/>
          </a:stretch>
        </p:blipFill>
        <p:spPr>
          <a:xfrm>
            <a:off x="706583" y="3401291"/>
            <a:ext cx="10827326" cy="3232435"/>
          </a:xfrm>
          <a:prstGeom prst="rect">
            <a:avLst/>
          </a:prstGeom>
        </p:spPr>
      </p:pic>
    </p:spTree>
    <p:extLst>
      <p:ext uri="{BB962C8B-B14F-4D97-AF65-F5344CB8AC3E}">
        <p14:creationId xmlns:p14="http://schemas.microsoft.com/office/powerpoint/2010/main" val="3205309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Descriptive Statistics</a:t>
            </a:r>
            <a:endParaRPr lang="en-GB" sz="4400" dirty="0"/>
          </a:p>
        </p:txBody>
      </p:sp>
      <p:sp>
        <p:nvSpPr>
          <p:cNvPr id="3" name="Content Placeholder 2"/>
          <p:cNvSpPr>
            <a:spLocks noGrp="1"/>
          </p:cNvSpPr>
          <p:nvPr>
            <p:ph idx="1"/>
          </p:nvPr>
        </p:nvSpPr>
        <p:spPr>
          <a:xfrm>
            <a:off x="422564" y="2052918"/>
            <a:ext cx="11312236" cy="4618046"/>
          </a:xfrm>
        </p:spPr>
        <p:txBody>
          <a:bodyPr>
            <a:normAutofit/>
          </a:bodyPr>
          <a:lstStyle/>
          <a:p>
            <a:r>
              <a:rPr lang="en-GB" sz="3200" dirty="0" smtClean="0"/>
              <a:t>An empirical presentation of a set of observations</a:t>
            </a:r>
          </a:p>
          <a:p>
            <a:r>
              <a:rPr lang="en-GB" sz="3200" dirty="0" smtClean="0"/>
              <a:t>If it is ungrouped, it simply shows the observations and the frequency of each number</a:t>
            </a:r>
          </a:p>
          <a:p>
            <a:r>
              <a:rPr lang="en-GB" sz="3200" dirty="0" smtClean="0"/>
              <a:t>If it is grouped, then the data are assembled into cells, each cell representing a subset of the total range of data</a:t>
            </a:r>
          </a:p>
          <a:p>
            <a:r>
              <a:rPr lang="en-GB" sz="3200" dirty="0" smtClean="0"/>
              <a:t>Frequency distributions are often graphically displayed in histograms or stem-and-leaf plots</a:t>
            </a:r>
          </a:p>
          <a:p>
            <a:pPr marL="0" indent="0">
              <a:buNone/>
            </a:pPr>
            <a:endParaRPr lang="en-GB" sz="3200" dirty="0"/>
          </a:p>
        </p:txBody>
      </p:sp>
    </p:spTree>
    <p:extLst>
      <p:ext uri="{BB962C8B-B14F-4D97-AF65-F5344CB8AC3E}">
        <p14:creationId xmlns:p14="http://schemas.microsoft.com/office/powerpoint/2010/main" val="3499785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90056"/>
            <a:ext cx="9404723" cy="775854"/>
          </a:xfrm>
        </p:spPr>
        <p:txBody>
          <a:bodyPr/>
          <a:lstStyle/>
          <a:p>
            <a:pPr algn="ctr"/>
            <a:r>
              <a:rPr lang="en-GB" sz="4400" dirty="0" smtClean="0"/>
              <a:t>Descriptive Statistics</a:t>
            </a:r>
            <a:endParaRPr lang="en-GB" sz="4400" dirty="0"/>
          </a:p>
        </p:txBody>
      </p:sp>
      <p:sp>
        <p:nvSpPr>
          <p:cNvPr id="3" name="Content Placeholder 2"/>
          <p:cNvSpPr>
            <a:spLocks noGrp="1"/>
          </p:cNvSpPr>
          <p:nvPr>
            <p:ph idx="1"/>
          </p:nvPr>
        </p:nvSpPr>
        <p:spPr>
          <a:xfrm>
            <a:off x="436418" y="865910"/>
            <a:ext cx="11194473" cy="5791199"/>
          </a:xfrm>
        </p:spPr>
        <p:txBody>
          <a:bodyPr>
            <a:normAutofit/>
          </a:bodyPr>
          <a:lstStyle/>
          <a:p>
            <a:r>
              <a:rPr lang="en-GB" sz="3200" dirty="0" smtClean="0"/>
              <a:t>Cumulative frequency distributions</a:t>
            </a:r>
          </a:p>
          <a:p>
            <a:r>
              <a:rPr lang="en-GB" sz="3200" dirty="0" smtClean="0"/>
              <a:t>The total frequency distributions up and including a particular value</a:t>
            </a:r>
          </a:p>
          <a:p>
            <a:r>
              <a:rPr lang="en-GB" sz="3200" dirty="0" smtClean="0"/>
              <a:t>In the case of grouped data, the cumulative frequency is computed a the total number of observations up to and including a cell boundary</a:t>
            </a:r>
          </a:p>
          <a:p>
            <a:r>
              <a:rPr lang="en-GB" sz="3200" dirty="0" smtClean="0"/>
              <a:t>Often displayed as an ogive</a:t>
            </a:r>
          </a:p>
          <a:p>
            <a:pPr marL="0" indent="0">
              <a:buNone/>
            </a:pPr>
            <a:endParaRPr lang="en-GB" sz="3200" dirty="0"/>
          </a:p>
        </p:txBody>
      </p:sp>
      <p:pic>
        <p:nvPicPr>
          <p:cNvPr id="4" name="Picture 3"/>
          <p:cNvPicPr>
            <a:picLocks noChangeAspect="1"/>
          </p:cNvPicPr>
          <p:nvPr/>
        </p:nvPicPr>
        <p:blipFill>
          <a:blip r:embed="rId2"/>
          <a:stretch>
            <a:fillRect/>
          </a:stretch>
        </p:blipFill>
        <p:spPr>
          <a:xfrm>
            <a:off x="2992582" y="4762746"/>
            <a:ext cx="4405746" cy="1973777"/>
          </a:xfrm>
          <a:prstGeom prst="rect">
            <a:avLst/>
          </a:prstGeom>
        </p:spPr>
      </p:pic>
    </p:spTree>
    <p:extLst>
      <p:ext uri="{BB962C8B-B14F-4D97-AF65-F5344CB8AC3E}">
        <p14:creationId xmlns:p14="http://schemas.microsoft.com/office/powerpoint/2010/main" val="12547775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10836"/>
            <a:ext cx="9404723" cy="727364"/>
          </a:xfrm>
        </p:spPr>
        <p:txBody>
          <a:bodyPr/>
          <a:lstStyle/>
          <a:p>
            <a:pPr algn="ctr"/>
            <a:r>
              <a:rPr lang="en-GB" sz="4400" dirty="0" smtClean="0"/>
              <a:t>Graphical Methods</a:t>
            </a:r>
            <a:endParaRPr lang="en-GB" sz="4400" dirty="0"/>
          </a:p>
        </p:txBody>
      </p:sp>
      <p:sp>
        <p:nvSpPr>
          <p:cNvPr id="3" name="Content Placeholder 2"/>
          <p:cNvSpPr>
            <a:spLocks noGrp="1"/>
          </p:cNvSpPr>
          <p:nvPr>
            <p:ph idx="1"/>
          </p:nvPr>
        </p:nvSpPr>
        <p:spPr>
          <a:xfrm>
            <a:off x="401782" y="1011382"/>
            <a:ext cx="11326091" cy="5618018"/>
          </a:xfrm>
        </p:spPr>
        <p:txBody>
          <a:bodyPr>
            <a:normAutofit/>
          </a:bodyPr>
          <a:lstStyle/>
          <a:p>
            <a:r>
              <a:rPr lang="en-GB" sz="3200" dirty="0" smtClean="0"/>
              <a:t>A scatter diagram is a plot of one variable versus another</a:t>
            </a:r>
          </a:p>
          <a:p>
            <a:r>
              <a:rPr lang="en-GB" sz="3200" dirty="0" smtClean="0"/>
              <a:t>One variable is called the independent variable and it is usually shown on the horizontal (bottom) axis</a:t>
            </a:r>
          </a:p>
          <a:p>
            <a:r>
              <a:rPr lang="en-GB" sz="3200" dirty="0" smtClean="0"/>
              <a:t>The other variable is called the dependent variable and it is shown on the vertical (side) axis</a:t>
            </a:r>
          </a:p>
          <a:p>
            <a:pPr marL="0" indent="0">
              <a:buNone/>
            </a:pPr>
            <a:endParaRPr lang="en-GB" sz="3200" dirty="0"/>
          </a:p>
        </p:txBody>
      </p:sp>
      <p:pic>
        <p:nvPicPr>
          <p:cNvPr id="4" name="Picture 3"/>
          <p:cNvPicPr>
            <a:picLocks noChangeAspect="1"/>
          </p:cNvPicPr>
          <p:nvPr/>
        </p:nvPicPr>
        <p:blipFill>
          <a:blip r:embed="rId2"/>
          <a:stretch>
            <a:fillRect/>
          </a:stretch>
        </p:blipFill>
        <p:spPr>
          <a:xfrm>
            <a:off x="2632364" y="4603846"/>
            <a:ext cx="7557654" cy="2028351"/>
          </a:xfrm>
          <a:prstGeom prst="rect">
            <a:avLst/>
          </a:prstGeom>
        </p:spPr>
      </p:pic>
    </p:spTree>
    <p:extLst>
      <p:ext uri="{BB962C8B-B14F-4D97-AF65-F5344CB8AC3E}">
        <p14:creationId xmlns:p14="http://schemas.microsoft.com/office/powerpoint/2010/main" val="42387829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a:t>Graphical Methods</a:t>
            </a:r>
          </a:p>
        </p:txBody>
      </p:sp>
      <p:sp>
        <p:nvSpPr>
          <p:cNvPr id="3" name="Content Placeholder 2"/>
          <p:cNvSpPr>
            <a:spLocks noGrp="1"/>
          </p:cNvSpPr>
          <p:nvPr>
            <p:ph idx="1"/>
          </p:nvPr>
        </p:nvSpPr>
        <p:spPr/>
        <p:txBody>
          <a:bodyPr>
            <a:normAutofit/>
          </a:bodyPr>
          <a:lstStyle/>
          <a:p>
            <a:r>
              <a:rPr lang="en-GB" sz="3200" dirty="0" smtClean="0"/>
              <a:t>Scatter diagrams display different patterns that must be interpreted</a:t>
            </a:r>
          </a:p>
          <a:p>
            <a:pPr marL="0" indent="0">
              <a:buNone/>
            </a:pPr>
            <a:endParaRPr lang="en-GB" sz="3200" dirty="0"/>
          </a:p>
        </p:txBody>
      </p:sp>
      <p:pic>
        <p:nvPicPr>
          <p:cNvPr id="4" name="Picture 3"/>
          <p:cNvPicPr>
            <a:picLocks noChangeAspect="1"/>
          </p:cNvPicPr>
          <p:nvPr/>
        </p:nvPicPr>
        <p:blipFill>
          <a:blip r:embed="rId2"/>
          <a:stretch>
            <a:fillRect/>
          </a:stretch>
        </p:blipFill>
        <p:spPr>
          <a:xfrm>
            <a:off x="1350818" y="3338945"/>
            <a:ext cx="9628909" cy="3323010"/>
          </a:xfrm>
          <a:prstGeom prst="rect">
            <a:avLst/>
          </a:prstGeom>
        </p:spPr>
      </p:pic>
    </p:spTree>
    <p:extLst>
      <p:ext uri="{BB962C8B-B14F-4D97-AF65-F5344CB8AC3E}">
        <p14:creationId xmlns:p14="http://schemas.microsoft.com/office/powerpoint/2010/main" val="25663094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a:t>Graphical Methods</a:t>
            </a:r>
          </a:p>
        </p:txBody>
      </p:sp>
      <p:sp>
        <p:nvSpPr>
          <p:cNvPr id="3" name="Content Placeholder 2"/>
          <p:cNvSpPr>
            <a:spLocks noGrp="1"/>
          </p:cNvSpPr>
          <p:nvPr>
            <p:ph idx="1"/>
          </p:nvPr>
        </p:nvSpPr>
        <p:spPr/>
        <p:txBody>
          <a:bodyPr>
            <a:normAutofit/>
          </a:bodyPr>
          <a:lstStyle/>
          <a:p>
            <a:r>
              <a:rPr lang="en-GB" sz="3200" dirty="0" smtClean="0"/>
              <a:t>Scatter diagrams display different patterns that must be interpreted</a:t>
            </a:r>
          </a:p>
          <a:p>
            <a:pPr marL="0" indent="0">
              <a:buNone/>
            </a:pPr>
            <a:endParaRPr lang="en-GB" sz="3200" dirty="0"/>
          </a:p>
        </p:txBody>
      </p:sp>
      <p:pic>
        <p:nvPicPr>
          <p:cNvPr id="4" name="Picture 3"/>
          <p:cNvPicPr>
            <a:picLocks noChangeAspect="1"/>
          </p:cNvPicPr>
          <p:nvPr/>
        </p:nvPicPr>
        <p:blipFill>
          <a:blip r:embed="rId2"/>
          <a:stretch>
            <a:fillRect/>
          </a:stretch>
        </p:blipFill>
        <p:spPr>
          <a:xfrm>
            <a:off x="942109" y="3151909"/>
            <a:ext cx="9933709" cy="3387436"/>
          </a:xfrm>
          <a:prstGeom prst="rect">
            <a:avLst/>
          </a:prstGeom>
        </p:spPr>
      </p:pic>
    </p:spTree>
    <p:extLst>
      <p:ext uri="{BB962C8B-B14F-4D97-AF65-F5344CB8AC3E}">
        <p14:creationId xmlns:p14="http://schemas.microsoft.com/office/powerpoint/2010/main" val="6914348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Scatter Diagrams Key Points</a:t>
            </a:r>
            <a:endParaRPr lang="en-GB" sz="4400" dirty="0"/>
          </a:p>
        </p:txBody>
      </p:sp>
      <p:sp>
        <p:nvSpPr>
          <p:cNvPr id="3" name="Content Placeholder 2"/>
          <p:cNvSpPr>
            <a:spLocks noGrp="1"/>
          </p:cNvSpPr>
          <p:nvPr>
            <p:ph idx="1"/>
          </p:nvPr>
        </p:nvSpPr>
        <p:spPr>
          <a:xfrm>
            <a:off x="450274" y="1461655"/>
            <a:ext cx="11395362" cy="5167745"/>
          </a:xfrm>
        </p:spPr>
        <p:txBody>
          <a:bodyPr>
            <a:normAutofit fontScale="92500" lnSpcReduction="10000"/>
          </a:bodyPr>
          <a:lstStyle/>
          <a:p>
            <a:r>
              <a:rPr lang="en-GB" sz="3200" dirty="0" smtClean="0"/>
              <a:t>Be sure that the independent variable, X is varied over a sufficiently large range.  When X is changed only a small amount, you miss a correlation, even though it really does exist</a:t>
            </a:r>
          </a:p>
          <a:p>
            <a:r>
              <a:rPr lang="en-GB" sz="3200" dirty="0" smtClean="0"/>
              <a:t>If you make a prediction for Y, for an X value that lies outside of the range you tested be advised that the extrapolation is highly questionable</a:t>
            </a:r>
          </a:p>
          <a:p>
            <a:r>
              <a:rPr lang="en-GB" sz="3200" dirty="0" smtClean="0"/>
              <a:t>Keep an eye out for the effect of variables you didn’t evaluate.  It may either wipe out the effect of your X variable or make you mistake the X variable you are controlling as the true cause</a:t>
            </a:r>
            <a:endParaRPr lang="en-GB" sz="3200" dirty="0"/>
          </a:p>
        </p:txBody>
      </p:sp>
    </p:spTree>
    <p:extLst>
      <p:ext uri="{BB962C8B-B14F-4D97-AF65-F5344CB8AC3E}">
        <p14:creationId xmlns:p14="http://schemas.microsoft.com/office/powerpoint/2010/main" val="688282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Normal Probability Plots</a:t>
            </a:r>
            <a:endParaRPr lang="en-GB" sz="4400" dirty="0"/>
          </a:p>
        </p:txBody>
      </p:sp>
      <p:sp>
        <p:nvSpPr>
          <p:cNvPr id="3" name="Content Placeholder 2"/>
          <p:cNvSpPr>
            <a:spLocks noGrp="1"/>
          </p:cNvSpPr>
          <p:nvPr>
            <p:ph idx="1"/>
          </p:nvPr>
        </p:nvSpPr>
        <p:spPr>
          <a:xfrm>
            <a:off x="408709" y="2052918"/>
            <a:ext cx="11263745" cy="4534918"/>
          </a:xfrm>
        </p:spPr>
        <p:txBody>
          <a:bodyPr>
            <a:normAutofit lnSpcReduction="10000"/>
          </a:bodyPr>
          <a:lstStyle/>
          <a:p>
            <a:r>
              <a:rPr lang="en-GB" sz="3200" dirty="0" smtClean="0"/>
              <a:t>A graphing technique for assessing whether or not a date set is approximately normally distributed</a:t>
            </a:r>
          </a:p>
          <a:p>
            <a:r>
              <a:rPr lang="en-GB" sz="3200" dirty="0" smtClean="0"/>
              <a:t>Data is plotted against a theoretical normal distribution in such a way that the points should form an approximate straight line</a:t>
            </a:r>
          </a:p>
          <a:p>
            <a:r>
              <a:rPr lang="en-GB" sz="3200" dirty="0" smtClean="0"/>
              <a:t>Departures from this straight line indicates departure from normality</a:t>
            </a:r>
          </a:p>
          <a:p>
            <a:r>
              <a:rPr lang="en-GB" sz="3200" dirty="0" smtClean="0"/>
              <a:t>Used to confirm if a normal distribution is a good model for the data</a:t>
            </a:r>
            <a:endParaRPr lang="en-GB" sz="3200" dirty="0"/>
          </a:p>
        </p:txBody>
      </p:sp>
    </p:spTree>
    <p:extLst>
      <p:ext uri="{BB962C8B-B14F-4D97-AF65-F5344CB8AC3E}">
        <p14:creationId xmlns:p14="http://schemas.microsoft.com/office/powerpoint/2010/main" val="3349346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Histograms</a:t>
            </a:r>
            <a:endParaRPr lang="en-GB" sz="4400" dirty="0"/>
          </a:p>
        </p:txBody>
      </p:sp>
      <p:sp>
        <p:nvSpPr>
          <p:cNvPr id="3" name="Content Placeholder 2"/>
          <p:cNvSpPr>
            <a:spLocks noGrp="1"/>
          </p:cNvSpPr>
          <p:nvPr>
            <p:ph idx="1"/>
          </p:nvPr>
        </p:nvSpPr>
        <p:spPr>
          <a:xfrm>
            <a:off x="727364" y="2195946"/>
            <a:ext cx="10661072" cy="4142510"/>
          </a:xfrm>
        </p:spPr>
        <p:txBody>
          <a:bodyPr>
            <a:normAutofit/>
          </a:bodyPr>
          <a:lstStyle/>
          <a:p>
            <a:r>
              <a:rPr lang="en-GB" sz="3200" dirty="0" smtClean="0"/>
              <a:t>A pictorial representation of a set of data</a:t>
            </a:r>
          </a:p>
          <a:p>
            <a:r>
              <a:rPr lang="en-GB" sz="3200" dirty="0" smtClean="0"/>
              <a:t>Created by grouping the measurements into ‘cells’</a:t>
            </a:r>
          </a:p>
          <a:p>
            <a:r>
              <a:rPr lang="en-GB" sz="3200" dirty="0" smtClean="0"/>
              <a:t>Are used to determine the shape of a data set</a:t>
            </a:r>
          </a:p>
          <a:p>
            <a:r>
              <a:rPr lang="en-GB" sz="3200" dirty="0" smtClean="0"/>
              <a:t>Displays the numbers in a way that makes it easy to see the dispersion and central tendency and to compare the distribution to requirements</a:t>
            </a:r>
            <a:endParaRPr lang="en-GB" sz="3200" dirty="0"/>
          </a:p>
        </p:txBody>
      </p:sp>
    </p:spTree>
    <p:extLst>
      <p:ext uri="{BB962C8B-B14F-4D97-AF65-F5344CB8AC3E}">
        <p14:creationId xmlns:p14="http://schemas.microsoft.com/office/powerpoint/2010/main" val="42911095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83127"/>
            <a:ext cx="9404723" cy="810491"/>
          </a:xfrm>
        </p:spPr>
        <p:txBody>
          <a:bodyPr/>
          <a:lstStyle/>
          <a:p>
            <a:pPr algn="ctr"/>
            <a:r>
              <a:rPr lang="en-GB" sz="4400" dirty="0" smtClean="0"/>
              <a:t>Creating Histograms</a:t>
            </a:r>
            <a:endParaRPr lang="en-GB" sz="4400" dirty="0"/>
          </a:p>
        </p:txBody>
      </p:sp>
      <p:sp>
        <p:nvSpPr>
          <p:cNvPr id="3" name="Content Placeholder 2"/>
          <p:cNvSpPr>
            <a:spLocks noGrp="1"/>
          </p:cNvSpPr>
          <p:nvPr>
            <p:ph idx="1"/>
          </p:nvPr>
        </p:nvSpPr>
        <p:spPr>
          <a:xfrm>
            <a:off x="443345" y="893618"/>
            <a:ext cx="11374581" cy="5749637"/>
          </a:xfrm>
        </p:spPr>
        <p:txBody>
          <a:bodyPr>
            <a:normAutofit/>
          </a:bodyPr>
          <a:lstStyle/>
          <a:p>
            <a:pPr marL="514350" indent="-514350">
              <a:buAutoNum type="arabicPeriod"/>
            </a:pPr>
            <a:r>
              <a:rPr lang="en-GB" sz="3200" dirty="0" smtClean="0"/>
              <a:t>Compute your range of data</a:t>
            </a:r>
          </a:p>
          <a:p>
            <a:pPr marL="514350" indent="-514350">
              <a:buAutoNum type="arabicPeriod"/>
            </a:pPr>
            <a:r>
              <a:rPr lang="en-GB" sz="3200" dirty="0" smtClean="0"/>
              <a:t>Number of cells determined by sample size</a:t>
            </a:r>
          </a:p>
          <a:p>
            <a:pPr marL="0" indent="0">
              <a:buNone/>
            </a:pPr>
            <a:r>
              <a:rPr lang="en-GB" sz="3200" dirty="0" smtClean="0"/>
              <a:t>	- 100 or less = 7 to 10 cells</a:t>
            </a:r>
          </a:p>
          <a:p>
            <a:pPr marL="0" indent="0">
              <a:buNone/>
            </a:pPr>
            <a:r>
              <a:rPr lang="en-GB" sz="3200" dirty="0" smtClean="0"/>
              <a:t>	- 101 to 200 = 11 to 15 cells</a:t>
            </a:r>
          </a:p>
          <a:p>
            <a:pPr marL="0" indent="0">
              <a:buNone/>
            </a:pPr>
            <a:r>
              <a:rPr lang="en-GB" sz="3200" dirty="0"/>
              <a:t>	</a:t>
            </a:r>
            <a:r>
              <a:rPr lang="en-GB" sz="3200" dirty="0" smtClean="0"/>
              <a:t>- 201 or more = 13 to 20 cells</a:t>
            </a:r>
          </a:p>
          <a:p>
            <a:pPr marL="514350" indent="-514350">
              <a:buAutoNum type="arabicPeriod" startAt="3"/>
            </a:pPr>
            <a:r>
              <a:rPr lang="en-GB" sz="3200" dirty="0" smtClean="0"/>
              <a:t>Compute width (W) of each cell = range/No of cells</a:t>
            </a:r>
          </a:p>
          <a:p>
            <a:pPr marL="514350" indent="-514350">
              <a:buAutoNum type="arabicPeriod" startAt="3"/>
            </a:pPr>
            <a:r>
              <a:rPr lang="en-GB" sz="3200" dirty="0" smtClean="0"/>
              <a:t>Compute cell boundaries</a:t>
            </a:r>
          </a:p>
          <a:p>
            <a:pPr marL="514350" indent="-514350">
              <a:buAutoNum type="arabicPeriod" startAt="3"/>
            </a:pPr>
            <a:r>
              <a:rPr lang="en-GB" sz="3200" dirty="0" smtClean="0"/>
              <a:t>Low boundary of the first cell is less than smallest value in the data set</a:t>
            </a:r>
            <a:endParaRPr lang="en-GB" sz="3200" dirty="0"/>
          </a:p>
        </p:txBody>
      </p:sp>
    </p:spTree>
    <p:extLst>
      <p:ext uri="{BB962C8B-B14F-4D97-AF65-F5344CB8AC3E}">
        <p14:creationId xmlns:p14="http://schemas.microsoft.com/office/powerpoint/2010/main" val="19544032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Creating Histograms</a:t>
            </a:r>
            <a:endParaRPr lang="en-GB" sz="4400" dirty="0"/>
          </a:p>
        </p:txBody>
      </p:sp>
      <p:sp>
        <p:nvSpPr>
          <p:cNvPr id="3" name="Content Placeholder 2"/>
          <p:cNvSpPr>
            <a:spLocks noGrp="1"/>
          </p:cNvSpPr>
          <p:nvPr>
            <p:ph idx="1"/>
          </p:nvPr>
        </p:nvSpPr>
        <p:spPr>
          <a:xfrm>
            <a:off x="471056" y="2052918"/>
            <a:ext cx="11208326" cy="4195481"/>
          </a:xfrm>
        </p:spPr>
        <p:txBody>
          <a:bodyPr>
            <a:normAutofit/>
          </a:bodyPr>
          <a:lstStyle/>
          <a:p>
            <a:pPr marL="514350" indent="-514350">
              <a:buAutoNum type="arabicPeriod" startAt="6"/>
            </a:pPr>
            <a:r>
              <a:rPr lang="en-GB" sz="3200" dirty="0" smtClean="0"/>
              <a:t>Other cell boundaries are found by adding W to the previous boundary</a:t>
            </a:r>
          </a:p>
          <a:p>
            <a:pPr marL="514350" indent="-514350">
              <a:buAutoNum type="arabicPeriod" startAt="6"/>
            </a:pPr>
            <a:r>
              <a:rPr lang="en-GB" sz="3200" dirty="0" smtClean="0"/>
              <a:t>Determine into which cell each value falls and tabulate</a:t>
            </a:r>
          </a:p>
          <a:p>
            <a:pPr marL="514350" indent="-514350">
              <a:buAutoNum type="arabicPeriod" startAt="6"/>
            </a:pPr>
            <a:r>
              <a:rPr lang="en-GB" sz="3200" dirty="0" smtClean="0"/>
              <a:t>Graph your histogram</a:t>
            </a:r>
            <a:endParaRPr lang="en-GB" sz="3200" dirty="0"/>
          </a:p>
        </p:txBody>
      </p:sp>
    </p:spTree>
    <p:extLst>
      <p:ext uri="{BB962C8B-B14F-4D97-AF65-F5344CB8AC3E}">
        <p14:creationId xmlns:p14="http://schemas.microsoft.com/office/powerpoint/2010/main" val="2706693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Example Histogram</a:t>
            </a:r>
            <a:endParaRPr lang="en-GB" sz="4400" dirty="0"/>
          </a:p>
        </p:txBody>
      </p:sp>
      <p:pic>
        <p:nvPicPr>
          <p:cNvPr id="4" name="Content Placeholder 3"/>
          <p:cNvPicPr>
            <a:picLocks noGrp="1" noChangeAspect="1"/>
          </p:cNvPicPr>
          <p:nvPr>
            <p:ph idx="1"/>
          </p:nvPr>
        </p:nvPicPr>
        <p:blipFill>
          <a:blip r:embed="rId2"/>
          <a:stretch>
            <a:fillRect/>
          </a:stretch>
        </p:blipFill>
        <p:spPr>
          <a:xfrm>
            <a:off x="997527" y="1953491"/>
            <a:ext cx="9906000" cy="4613563"/>
          </a:xfrm>
          <a:prstGeom prst="rect">
            <a:avLst/>
          </a:prstGeom>
        </p:spPr>
      </p:pic>
    </p:spTree>
    <p:extLst>
      <p:ext uri="{BB962C8B-B14F-4D97-AF65-F5344CB8AC3E}">
        <p14:creationId xmlns:p14="http://schemas.microsoft.com/office/powerpoint/2010/main" val="658367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Histogram Tips</a:t>
            </a:r>
            <a:endParaRPr lang="en-GB" sz="4400" dirty="0"/>
          </a:p>
        </p:txBody>
      </p:sp>
      <p:sp>
        <p:nvSpPr>
          <p:cNvPr id="3" name="Content Placeholder 2"/>
          <p:cNvSpPr>
            <a:spLocks noGrp="1"/>
          </p:cNvSpPr>
          <p:nvPr>
            <p:ph idx="1"/>
          </p:nvPr>
        </p:nvSpPr>
        <p:spPr>
          <a:xfrm>
            <a:off x="394855" y="2052918"/>
            <a:ext cx="11249889" cy="4195481"/>
          </a:xfrm>
        </p:spPr>
        <p:txBody>
          <a:bodyPr>
            <a:normAutofit/>
          </a:bodyPr>
          <a:lstStyle/>
          <a:p>
            <a:r>
              <a:rPr lang="en-GB" sz="3200" dirty="0" smtClean="0"/>
              <a:t>Can be used to compare a process to requirements if you draw the specification lines on the histogram</a:t>
            </a:r>
          </a:p>
          <a:p>
            <a:r>
              <a:rPr lang="en-GB" sz="3200" dirty="0" smtClean="0"/>
              <a:t>Always construct a run chart or a control chart as histograms don’t show the time sequence of the data</a:t>
            </a:r>
          </a:p>
          <a:p>
            <a:r>
              <a:rPr lang="en-GB" sz="3200" dirty="0" smtClean="0"/>
              <a:t>Evaluate the pattern of the histogram to determine if you can detect changes of any kind</a:t>
            </a:r>
            <a:endParaRPr lang="en-GB" sz="3200" dirty="0"/>
          </a:p>
        </p:txBody>
      </p:sp>
    </p:spTree>
    <p:extLst>
      <p:ext uri="{BB962C8B-B14F-4D97-AF65-F5344CB8AC3E}">
        <p14:creationId xmlns:p14="http://schemas.microsoft.com/office/powerpoint/2010/main" val="10194287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Histogram Tips</a:t>
            </a:r>
            <a:endParaRPr lang="en-GB" sz="4400" dirty="0"/>
          </a:p>
        </p:txBody>
      </p:sp>
      <p:sp>
        <p:nvSpPr>
          <p:cNvPr id="3" name="Content Placeholder 2"/>
          <p:cNvSpPr>
            <a:spLocks noGrp="1"/>
          </p:cNvSpPr>
          <p:nvPr>
            <p:ph idx="1"/>
          </p:nvPr>
        </p:nvSpPr>
        <p:spPr>
          <a:xfrm>
            <a:off x="422564" y="2052918"/>
            <a:ext cx="11256818" cy="4534918"/>
          </a:xfrm>
        </p:spPr>
        <p:txBody>
          <a:bodyPr>
            <a:normAutofit/>
          </a:bodyPr>
          <a:lstStyle/>
          <a:p>
            <a:r>
              <a:rPr lang="en-GB" sz="3200" dirty="0" smtClean="0"/>
              <a:t>Look for multiple peaks, though small samples often have multiple peaks; though small samples often have multiple peaks that merely represent sampling variation</a:t>
            </a:r>
          </a:p>
          <a:p>
            <a:r>
              <a:rPr lang="en-GB" sz="3200" dirty="0" smtClean="0"/>
              <a:t>Compare histograms from different periods of time</a:t>
            </a:r>
          </a:p>
          <a:p>
            <a:r>
              <a:rPr lang="en-GB" sz="3200" dirty="0" smtClean="0"/>
              <a:t>Stratify the data by plotting separate histograms for different sources of data.  This can sometimes reveal things that even control charts don’t detect</a:t>
            </a:r>
            <a:endParaRPr lang="en-GB" sz="3200" dirty="0"/>
          </a:p>
        </p:txBody>
      </p:sp>
    </p:spTree>
    <p:extLst>
      <p:ext uri="{BB962C8B-B14F-4D97-AF65-F5344CB8AC3E}">
        <p14:creationId xmlns:p14="http://schemas.microsoft.com/office/powerpoint/2010/main" val="40420173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Stem and Leaf Plots</a:t>
            </a:r>
            <a:endParaRPr lang="en-GB" sz="4400" dirty="0"/>
          </a:p>
        </p:txBody>
      </p:sp>
      <p:sp>
        <p:nvSpPr>
          <p:cNvPr id="3" name="Content Placeholder 2"/>
          <p:cNvSpPr>
            <a:spLocks noGrp="1"/>
          </p:cNvSpPr>
          <p:nvPr>
            <p:ph idx="1"/>
          </p:nvPr>
        </p:nvSpPr>
        <p:spPr>
          <a:xfrm>
            <a:off x="429491" y="1385456"/>
            <a:ext cx="11429999" cy="5237018"/>
          </a:xfrm>
        </p:spPr>
        <p:txBody>
          <a:bodyPr>
            <a:normAutofit fontScale="92500" lnSpcReduction="10000"/>
          </a:bodyPr>
          <a:lstStyle/>
          <a:p>
            <a:r>
              <a:rPr lang="en-GB" sz="3200" dirty="0" smtClean="0"/>
              <a:t>Are a variation of histograms and are especially useful for smaller data sets (n&lt; 200)</a:t>
            </a:r>
          </a:p>
          <a:p>
            <a:r>
              <a:rPr lang="en-GB" sz="3200" dirty="0" smtClean="0"/>
              <a:t>A major advantage of Stem-and-Leaf plots over the histogram, which groups data in cells is that the raw data values are preserved as it displays every piece of data by showing the digits of each number</a:t>
            </a:r>
          </a:p>
          <a:p>
            <a:r>
              <a:rPr lang="en-GB" sz="3200" dirty="0" smtClean="0"/>
              <a:t>The greatest common place value of the data is used to form stems</a:t>
            </a:r>
          </a:p>
          <a:p>
            <a:r>
              <a:rPr lang="en-GB" sz="3200" dirty="0" smtClean="0"/>
              <a:t>The numbers in the next greatest place- value position are then used to form the leaves</a:t>
            </a:r>
          </a:p>
          <a:p>
            <a:r>
              <a:rPr lang="en-GB" sz="3200" dirty="0" smtClean="0"/>
              <a:t>So the leaf is the last digit on the right side of the number</a:t>
            </a:r>
            <a:endParaRPr lang="en-GB" sz="3200" dirty="0"/>
          </a:p>
        </p:txBody>
      </p:sp>
    </p:spTree>
    <p:extLst>
      <p:ext uri="{BB962C8B-B14F-4D97-AF65-F5344CB8AC3E}">
        <p14:creationId xmlns:p14="http://schemas.microsoft.com/office/powerpoint/2010/main" val="24032372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1202900"/>
          </a:xfrm>
        </p:spPr>
        <p:txBody>
          <a:bodyPr/>
          <a:lstStyle/>
          <a:p>
            <a:pPr algn="ctr"/>
            <a:r>
              <a:rPr lang="en-GB" sz="4400" dirty="0"/>
              <a:t>Stem and Leaf </a:t>
            </a:r>
            <a:r>
              <a:rPr lang="en-GB" sz="4400" dirty="0" smtClean="0"/>
              <a:t>Plots </a:t>
            </a:r>
            <a:endParaRPr lang="en-GB" sz="4400" dirty="0"/>
          </a:p>
        </p:txBody>
      </p:sp>
      <p:pic>
        <p:nvPicPr>
          <p:cNvPr id="4" name="Content Placeholder 3"/>
          <p:cNvPicPr>
            <a:picLocks noGrp="1" noChangeAspect="1"/>
          </p:cNvPicPr>
          <p:nvPr>
            <p:ph idx="1"/>
          </p:nvPr>
        </p:nvPicPr>
        <p:blipFill>
          <a:blip r:embed="rId2"/>
          <a:stretch>
            <a:fillRect/>
          </a:stretch>
        </p:blipFill>
        <p:spPr>
          <a:xfrm>
            <a:off x="748153" y="1724891"/>
            <a:ext cx="10134599" cy="4717473"/>
          </a:xfrm>
          <a:prstGeom prst="rect">
            <a:avLst/>
          </a:prstGeom>
        </p:spPr>
      </p:pic>
    </p:spTree>
    <p:extLst>
      <p:ext uri="{BB962C8B-B14F-4D97-AF65-F5344CB8AC3E}">
        <p14:creationId xmlns:p14="http://schemas.microsoft.com/office/powerpoint/2010/main" val="2643989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Stem and Leaf Plot Tips</a:t>
            </a:r>
            <a:endParaRPr lang="en-GB" sz="4400" dirty="0"/>
          </a:p>
        </p:txBody>
      </p:sp>
      <p:sp>
        <p:nvSpPr>
          <p:cNvPr id="3" name="Content Placeholder 2"/>
          <p:cNvSpPr>
            <a:spLocks noGrp="1"/>
          </p:cNvSpPr>
          <p:nvPr>
            <p:ph idx="1"/>
          </p:nvPr>
        </p:nvSpPr>
        <p:spPr>
          <a:xfrm>
            <a:off x="1103312" y="2052918"/>
            <a:ext cx="9433070" cy="4195481"/>
          </a:xfrm>
        </p:spPr>
        <p:txBody>
          <a:bodyPr>
            <a:normAutofit/>
          </a:bodyPr>
          <a:lstStyle/>
          <a:p>
            <a:r>
              <a:rPr lang="en-GB" sz="3200" dirty="0" smtClean="0"/>
              <a:t>Always put in a key</a:t>
            </a:r>
          </a:p>
          <a:p>
            <a:r>
              <a:rPr lang="en-GB" sz="3200" dirty="0" smtClean="0"/>
              <a:t>Always put your data in order</a:t>
            </a:r>
          </a:p>
          <a:p>
            <a:r>
              <a:rPr lang="en-GB" sz="3200" dirty="0" smtClean="0"/>
              <a:t>To work out the median, you must find the middle value</a:t>
            </a:r>
          </a:p>
          <a:p>
            <a:r>
              <a:rPr lang="en-GB" sz="3200" dirty="0" smtClean="0"/>
              <a:t>If there are two middle values the average</a:t>
            </a:r>
            <a:endParaRPr lang="en-GB" sz="3200" dirty="0"/>
          </a:p>
        </p:txBody>
      </p:sp>
    </p:spTree>
    <p:extLst>
      <p:ext uri="{BB962C8B-B14F-4D97-AF65-F5344CB8AC3E}">
        <p14:creationId xmlns:p14="http://schemas.microsoft.com/office/powerpoint/2010/main" val="4536321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Box-and-Whisker Plots</a:t>
            </a:r>
            <a:endParaRPr lang="en-GB" sz="4400" dirty="0"/>
          </a:p>
        </p:txBody>
      </p:sp>
      <p:sp>
        <p:nvSpPr>
          <p:cNvPr id="3" name="Content Placeholder 2"/>
          <p:cNvSpPr>
            <a:spLocks noGrp="1"/>
          </p:cNvSpPr>
          <p:nvPr>
            <p:ph idx="1"/>
          </p:nvPr>
        </p:nvSpPr>
        <p:spPr/>
        <p:txBody>
          <a:bodyPr>
            <a:normAutofit/>
          </a:bodyPr>
          <a:lstStyle/>
          <a:p>
            <a:r>
              <a:rPr lang="en-GB" sz="3200" dirty="0" smtClean="0"/>
              <a:t>Graphically depict groups of numerical data, via the box, through their quartiles</a:t>
            </a:r>
          </a:p>
          <a:p>
            <a:r>
              <a:rPr lang="en-GB" sz="3200" dirty="0" smtClean="0"/>
              <a:t>Also have lines extending vertically from the boxes (Whiskers) indicating variability outside the upper and lower quartiles</a:t>
            </a:r>
          </a:p>
          <a:p>
            <a:r>
              <a:rPr lang="en-GB" sz="3200" dirty="0" smtClean="0"/>
              <a:t>Outliers may be plotted as individual points</a:t>
            </a:r>
            <a:endParaRPr lang="en-GB" sz="3200" dirty="0"/>
          </a:p>
        </p:txBody>
      </p:sp>
    </p:spTree>
    <p:extLst>
      <p:ext uri="{BB962C8B-B14F-4D97-AF65-F5344CB8AC3E}">
        <p14:creationId xmlns:p14="http://schemas.microsoft.com/office/powerpoint/2010/main" val="23045084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Box-and-Whisker Plots</a:t>
            </a:r>
            <a:endParaRPr lang="en-GB" sz="4400" dirty="0"/>
          </a:p>
        </p:txBody>
      </p:sp>
      <p:sp>
        <p:nvSpPr>
          <p:cNvPr id="3" name="Content Placeholder 2"/>
          <p:cNvSpPr>
            <a:spLocks noGrp="1"/>
          </p:cNvSpPr>
          <p:nvPr>
            <p:ph idx="1"/>
          </p:nvPr>
        </p:nvSpPr>
        <p:spPr>
          <a:xfrm>
            <a:off x="360218" y="2052918"/>
            <a:ext cx="11381509" cy="4583409"/>
          </a:xfrm>
        </p:spPr>
        <p:txBody>
          <a:bodyPr>
            <a:normAutofit lnSpcReduction="10000"/>
          </a:bodyPr>
          <a:lstStyle/>
          <a:p>
            <a:r>
              <a:rPr lang="en-GB" sz="3200" dirty="0" smtClean="0"/>
              <a:t>Use of the box follows; the bottom and top of the box are always the first and third quartiles, and the band inside the box is always the second quartile (the median)</a:t>
            </a:r>
          </a:p>
          <a:p>
            <a:r>
              <a:rPr lang="en-GB" sz="3200" dirty="0" smtClean="0"/>
              <a:t>The ends of the whiskers can represent several possible alternative values, the more common being;</a:t>
            </a:r>
          </a:p>
          <a:p>
            <a:pPr marL="0" indent="0">
              <a:buNone/>
            </a:pPr>
            <a:r>
              <a:rPr lang="en-GB" sz="3200" dirty="0"/>
              <a:t>	</a:t>
            </a:r>
            <a:r>
              <a:rPr lang="en-GB" sz="3200" dirty="0" smtClean="0"/>
              <a:t>- The minimum and maximum of all data</a:t>
            </a:r>
          </a:p>
          <a:p>
            <a:pPr marL="0" indent="0">
              <a:buNone/>
            </a:pPr>
            <a:r>
              <a:rPr lang="en-GB" sz="3200" dirty="0"/>
              <a:t>	</a:t>
            </a:r>
            <a:r>
              <a:rPr lang="en-GB" sz="3200" dirty="0" smtClean="0"/>
              <a:t>- One standard deviation above and below the mean</a:t>
            </a:r>
          </a:p>
          <a:p>
            <a:pPr marL="0" indent="0">
              <a:buNone/>
            </a:pPr>
            <a:r>
              <a:rPr lang="en-GB" sz="3200" dirty="0"/>
              <a:t>	</a:t>
            </a:r>
            <a:r>
              <a:rPr lang="en-GB" sz="3200" dirty="0" smtClean="0"/>
              <a:t>  of the data</a:t>
            </a:r>
          </a:p>
          <a:p>
            <a:pPr marL="0" indent="0">
              <a:buNone/>
            </a:pPr>
            <a:endParaRPr lang="en-GB" sz="3200" dirty="0"/>
          </a:p>
        </p:txBody>
      </p:sp>
    </p:spTree>
    <p:extLst>
      <p:ext uri="{BB962C8B-B14F-4D97-AF65-F5344CB8AC3E}">
        <p14:creationId xmlns:p14="http://schemas.microsoft.com/office/powerpoint/2010/main" val="4141021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dirty="0" smtClean="0"/>
              <a:t>Box-and-Whisker Plot Example</a:t>
            </a:r>
            <a:endParaRPr lang="en-GB" sz="4400" dirty="0"/>
          </a:p>
        </p:txBody>
      </p:sp>
      <p:pic>
        <p:nvPicPr>
          <p:cNvPr id="4" name="Content Placeholder 3"/>
          <p:cNvPicPr>
            <a:picLocks noGrp="1" noChangeAspect="1"/>
          </p:cNvPicPr>
          <p:nvPr>
            <p:ph idx="1"/>
          </p:nvPr>
        </p:nvPicPr>
        <p:blipFill>
          <a:blip r:embed="rId2"/>
          <a:stretch>
            <a:fillRect/>
          </a:stretch>
        </p:blipFill>
        <p:spPr>
          <a:xfrm>
            <a:off x="1364673" y="2001982"/>
            <a:ext cx="9040091" cy="4440382"/>
          </a:xfrm>
          <a:prstGeom prst="rect">
            <a:avLst/>
          </a:prstGeom>
        </p:spPr>
      </p:pic>
    </p:spTree>
    <p:extLst>
      <p:ext uri="{BB962C8B-B14F-4D97-AF65-F5344CB8AC3E}">
        <p14:creationId xmlns:p14="http://schemas.microsoft.com/office/powerpoint/2010/main" val="11324783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28116</TotalTime>
  <Words>2184</Words>
  <Application>Microsoft Office PowerPoint</Application>
  <PresentationFormat>Widescreen</PresentationFormat>
  <Paragraphs>193</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Century Gothic</vt:lpstr>
      <vt:lpstr>Wingdings 3</vt:lpstr>
      <vt:lpstr>Ion</vt:lpstr>
      <vt:lpstr>Measure Phase – Collecting and Summarising Data  </vt:lpstr>
      <vt:lpstr>Collecting and Summarising Data</vt:lpstr>
      <vt:lpstr>Types of Data</vt:lpstr>
      <vt:lpstr>Types of Data</vt:lpstr>
      <vt:lpstr>Data Scale Definitions</vt:lpstr>
      <vt:lpstr>Data Scale Definitions</vt:lpstr>
      <vt:lpstr>Sampling and Data  Collection Methods</vt:lpstr>
      <vt:lpstr>Sampling Must Be?</vt:lpstr>
      <vt:lpstr>The 5 Basic Sampling Methods</vt:lpstr>
      <vt:lpstr>The 5 Basic Sampling Methods</vt:lpstr>
      <vt:lpstr>Data Collection Plan</vt:lpstr>
      <vt:lpstr>Check Sheets</vt:lpstr>
      <vt:lpstr>Check Sheets</vt:lpstr>
      <vt:lpstr>Check Sheets</vt:lpstr>
      <vt:lpstr>Check Sheets</vt:lpstr>
      <vt:lpstr>Data Coding</vt:lpstr>
      <vt:lpstr>Why Code?</vt:lpstr>
      <vt:lpstr>Levels of Data Coding</vt:lpstr>
      <vt:lpstr>Data Screening</vt:lpstr>
      <vt:lpstr>Selecting Codes and Coding Issues</vt:lpstr>
      <vt:lpstr>Descriptive Statistics</vt:lpstr>
      <vt:lpstr>Descriptive Statistics</vt:lpstr>
      <vt:lpstr>Measures of Shape</vt:lpstr>
      <vt:lpstr>Descriptive Statistics</vt:lpstr>
      <vt:lpstr>Descriptive Statistics</vt:lpstr>
      <vt:lpstr>Graphical Methods</vt:lpstr>
      <vt:lpstr>Graphical Methods</vt:lpstr>
      <vt:lpstr>Graphical Methods</vt:lpstr>
      <vt:lpstr>Scatter Diagrams Key Points</vt:lpstr>
      <vt:lpstr>Normal Probability Plots</vt:lpstr>
      <vt:lpstr>Histograms</vt:lpstr>
      <vt:lpstr>Creating Histograms</vt:lpstr>
      <vt:lpstr>Creating Histograms</vt:lpstr>
      <vt:lpstr>Example Histogram</vt:lpstr>
      <vt:lpstr>Histogram Tips</vt:lpstr>
      <vt:lpstr>Histogram Tips</vt:lpstr>
      <vt:lpstr>Stem and Leaf Plots</vt:lpstr>
      <vt:lpstr>Stem and Leaf Plots </vt:lpstr>
      <vt:lpstr>Stem and Leaf Plot Tips</vt:lpstr>
      <vt:lpstr>Box-and-Whisker Plots</vt:lpstr>
      <vt:lpstr>Box-and-Whisker Plots</vt:lpstr>
      <vt:lpstr>Box-and-Whisker Plot Example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Measure Phase – Collecting and Summarising Data</dc:title>
  <dc:creator>Andrew Thorn</dc:creator>
  <cp:lastModifiedBy>Andrew Thorn</cp:lastModifiedBy>
  <cp:revision>56</cp:revision>
  <dcterms:created xsi:type="dcterms:W3CDTF">2021-02-04T01:22:41Z</dcterms:created>
  <dcterms:modified xsi:type="dcterms:W3CDTF">2021-04-28T12:31:34Z</dcterms:modified>
</cp:coreProperties>
</file>