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8" r:id="rId19"/>
    <p:sldId id="286" r:id="rId20"/>
    <p:sldId id="287" r:id="rId21"/>
    <p:sldId id="282" r:id="rId22"/>
    <p:sldId id="283" r:id="rId23"/>
    <p:sldId id="288" r:id="rId24"/>
    <p:sldId id="28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65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8DF1F95-F040-417F-89AB-334059E2A5C8}" type="datetimeFigureOut">
              <a:rPr lang="en-GB" smtClean="0"/>
              <a:pPr/>
              <a:t>23/11/2011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EBAA7B3-132F-4273-99FB-8E7EEA36DF0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archaeologicalcongress.org/site/about_ethi.php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hc.unesco.org/en/conventiontext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299864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Methodologies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Ethics &amp; Archaeology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 in 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FFC000"/>
                </a:solidFill>
              </a:rPr>
              <a:t>Ethics: critical appraisal of human conduct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Set of rules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Values, goals, &amp; ideals</a:t>
            </a:r>
          </a:p>
          <a:p>
            <a:pPr>
              <a:buNone/>
            </a:pPr>
            <a:r>
              <a:rPr lang="en-GB" sz="2800" dirty="0" err="1" smtClean="0"/>
              <a:t>Scarre</a:t>
            </a:r>
            <a:r>
              <a:rPr lang="en-GB" sz="2800" dirty="0" smtClean="0"/>
              <a:t>, C. &amp; </a:t>
            </a:r>
            <a:r>
              <a:rPr lang="en-GB" sz="2800" dirty="0" err="1" smtClean="0"/>
              <a:t>Scarre</a:t>
            </a:r>
            <a:r>
              <a:rPr lang="en-GB" sz="2800" dirty="0" smtClean="0"/>
              <a:t>, G. (</a:t>
            </a:r>
            <a:r>
              <a:rPr lang="en-GB" sz="2800" dirty="0" err="1" smtClean="0"/>
              <a:t>eds</a:t>
            </a:r>
            <a:r>
              <a:rPr lang="en-GB" sz="2800" dirty="0" smtClean="0"/>
              <a:t>) 2006. </a:t>
            </a:r>
            <a:r>
              <a:rPr lang="en-GB" sz="2800" i="1" dirty="0" smtClean="0"/>
              <a:t>The Ethics of Archaeology: Philosophical Perspectives on archaeological Practice</a:t>
            </a:r>
            <a:r>
              <a:rPr lang="en-GB" sz="2800" dirty="0" smtClean="0"/>
              <a:t>. Cambridge: CUP.</a:t>
            </a:r>
          </a:p>
          <a:p>
            <a:pPr>
              <a:buNone/>
            </a:pPr>
            <a:r>
              <a:rPr lang="en-GB" sz="2800" dirty="0" err="1" smtClean="0"/>
              <a:t>Tarlow</a:t>
            </a:r>
            <a:r>
              <a:rPr lang="en-GB" sz="2800" dirty="0" smtClean="0"/>
              <a:t>, S. 2001. Decoding Ethics, </a:t>
            </a:r>
            <a:r>
              <a:rPr lang="en-GB" sz="2800" i="1" dirty="0" smtClean="0"/>
              <a:t>Public Archaeology</a:t>
            </a:r>
            <a:r>
              <a:rPr lang="en-GB" sz="2800" dirty="0" smtClean="0"/>
              <a:t> 1: 254-59.</a:t>
            </a:r>
          </a:p>
          <a:p>
            <a:pPr>
              <a:buNone/>
            </a:pPr>
            <a:r>
              <a:rPr lang="en-GB" sz="2800" dirty="0" err="1" smtClean="0"/>
              <a:t>Vitelli</a:t>
            </a:r>
            <a:r>
              <a:rPr lang="en-GB" sz="2800" dirty="0" smtClean="0"/>
              <a:t>, K.D. (ed.) 1996. </a:t>
            </a:r>
            <a:r>
              <a:rPr lang="en-GB" sz="2800" i="1" dirty="0" smtClean="0"/>
              <a:t>Archaeological Ethics</a:t>
            </a:r>
            <a:r>
              <a:rPr lang="en-GB" sz="2800" dirty="0" smtClean="0"/>
              <a:t>. Walnut Creek, CA: Altamira Press.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Main\AppData\Local\Microsoft\Windows\Temporary Internet Files\Content.IE5\6KB9W0LB\MC90020285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76872"/>
            <a:ext cx="3644245" cy="2880319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 in 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26692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How do ethics affect you as a practising archaeologist?</a:t>
            </a:r>
          </a:p>
          <a:p>
            <a:pPr lvl="1"/>
            <a:r>
              <a:rPr lang="en-GB" dirty="0" smtClean="0"/>
              <a:t>Is this an issue you need to engage with?</a:t>
            </a:r>
          </a:p>
          <a:p>
            <a:r>
              <a:rPr lang="en-GB" dirty="0" smtClean="0"/>
              <a:t>Centred around </a:t>
            </a:r>
            <a:r>
              <a:rPr lang="en-GB" dirty="0" smtClean="0">
                <a:solidFill>
                  <a:srgbClr val="FFC000"/>
                </a:solidFill>
              </a:rPr>
              <a:t>ownership</a:t>
            </a:r>
            <a:r>
              <a:rPr lang="en-GB" dirty="0" smtClean="0"/>
              <a:t> &amp;/or </a:t>
            </a:r>
            <a:r>
              <a:rPr lang="en-GB" dirty="0" smtClean="0">
                <a:solidFill>
                  <a:srgbClr val="FFC000"/>
                </a:solidFill>
              </a:rPr>
              <a:t>control</a:t>
            </a:r>
            <a:r>
              <a:rPr lang="en-GB" dirty="0" smtClean="0"/>
              <a:t> of archaeological materials</a:t>
            </a:r>
          </a:p>
          <a:p>
            <a:r>
              <a:rPr lang="en-GB" dirty="0" smtClean="0"/>
              <a:t>Archaeological engagement with living communities</a:t>
            </a:r>
          </a:p>
          <a:p>
            <a:r>
              <a:rPr lang="en-GB" dirty="0" smtClean="0"/>
              <a:t>Archaeological treatment of ancient populations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in 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91500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Relationship with indigenous peoples</a:t>
            </a:r>
          </a:p>
          <a:p>
            <a:pPr lvl="1"/>
            <a:r>
              <a:rPr lang="en-GB" dirty="0" smtClean="0"/>
              <a:t>&amp; local communities</a:t>
            </a:r>
          </a:p>
          <a:p>
            <a:r>
              <a:rPr lang="en-GB" dirty="0" smtClean="0"/>
              <a:t>Professional standards &amp; responsibilities of researchers</a:t>
            </a:r>
          </a:p>
          <a:p>
            <a:r>
              <a:rPr lang="en-GB" dirty="0" smtClean="0"/>
              <a:t>Ownership &amp; custodianship</a:t>
            </a:r>
          </a:p>
          <a:p>
            <a:r>
              <a:rPr lang="en-GB" dirty="0" smtClean="0"/>
              <a:t>Meaning &amp; moral implications of ‘heritage’ locally &amp; universally</a:t>
            </a:r>
          </a:p>
          <a:p>
            <a:pPr lvl="1"/>
            <a:r>
              <a:rPr lang="en-GB" dirty="0" smtClean="0"/>
              <a:t>The concept of heritage?</a:t>
            </a:r>
          </a:p>
          <a:p>
            <a:r>
              <a:rPr lang="en-GB" dirty="0" smtClean="0"/>
              <a:t>Who owns the past &amp; has the right to interpret it?</a:t>
            </a:r>
          </a:p>
        </p:txBody>
      </p:sp>
      <p:pic>
        <p:nvPicPr>
          <p:cNvPr id="5122" name="Picture 2" descr="C:\Users\Main\AppData\Local\Microsoft\Windows\Temporary Internet Files\Content.IE5\0KOTGJ55\MC90033281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636912"/>
            <a:ext cx="2188840" cy="21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554960" cy="4823416"/>
          </a:xfrm>
        </p:spPr>
        <p:txBody>
          <a:bodyPr/>
          <a:lstStyle/>
          <a:p>
            <a:r>
              <a:rPr lang="en-GB" dirty="0" smtClean="0"/>
              <a:t>Problems of looting</a:t>
            </a:r>
          </a:p>
          <a:p>
            <a:pPr lvl="1"/>
            <a:r>
              <a:rPr lang="en-GB" dirty="0" smtClean="0"/>
              <a:t>&amp; the trade in antiquities</a:t>
            </a:r>
          </a:p>
          <a:p>
            <a:r>
              <a:rPr lang="en-GB" dirty="0" smtClean="0"/>
              <a:t>Repatriation:</a:t>
            </a:r>
          </a:p>
          <a:p>
            <a:pPr lvl="1"/>
            <a:r>
              <a:rPr lang="en-GB" dirty="0" smtClean="0"/>
              <a:t>of skeletal material</a:t>
            </a:r>
          </a:p>
          <a:p>
            <a:pPr lvl="1"/>
            <a:r>
              <a:rPr lang="en-GB" dirty="0" smtClean="0"/>
              <a:t>of culturally significant objects</a:t>
            </a:r>
          </a:p>
          <a:p>
            <a:r>
              <a:rPr lang="en-GB" dirty="0" smtClean="0"/>
              <a:t>Appropriate treatment of the dead</a:t>
            </a:r>
            <a:endParaRPr lang="en-GB" dirty="0"/>
          </a:p>
        </p:txBody>
      </p:sp>
      <p:pic>
        <p:nvPicPr>
          <p:cNvPr id="6146" name="Picture 2" descr="C:\Users\Main\AppData\Local\Microsoft\Windows\Temporary Internet Files\Content.IE5\QVHUKX8E\MC90019819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204864"/>
            <a:ext cx="2809609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" descr="scan0023.jpg"/>
          <p:cNvPicPr>
            <a:picLocks noChangeAspect="1"/>
          </p:cNvPicPr>
          <p:nvPr/>
        </p:nvPicPr>
        <p:blipFill>
          <a:blip r:embed="rId2" cstate="print">
            <a:lum bright="-9000" contrast="-9000"/>
          </a:blip>
          <a:srcRect/>
          <a:stretch>
            <a:fillRect/>
          </a:stretch>
        </p:blipFill>
        <p:spPr bwMode="auto">
          <a:xfrm>
            <a:off x="871957" y="908720"/>
            <a:ext cx="7156427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Archaeologists &amp; Host Communities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knowledge is an important archaeological resource: but it is very important not to abuse this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fine balance between sharing knowledge, education &amp; deciding what is the appropriate treatment of archaeological materials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Whose archaeology is it?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Communication...</a:t>
            </a:r>
          </a:p>
          <a:p>
            <a:r>
              <a:rPr lang="en-GB" dirty="0" smtClean="0"/>
              <a:t>How do we disseminate our findings to local communities?</a:t>
            </a:r>
          </a:p>
          <a:p>
            <a:r>
              <a:rPr lang="en-GB" dirty="0" smtClean="0"/>
              <a:t>Importance of language</a:t>
            </a:r>
          </a:p>
          <a:p>
            <a:r>
              <a:rPr lang="en-GB" dirty="0" smtClean="0"/>
              <a:t>What about the discovery of </a:t>
            </a:r>
            <a:r>
              <a:rPr lang="en-GB" dirty="0" smtClean="0">
                <a:solidFill>
                  <a:srgbClr val="FFC000"/>
                </a:solidFill>
              </a:rPr>
              <a:t>sensitive</a:t>
            </a:r>
            <a:r>
              <a:rPr lang="en-GB" dirty="0" smtClean="0"/>
              <a:t> materials</a:t>
            </a:r>
          </a:p>
          <a:p>
            <a:r>
              <a:rPr lang="en-GB" dirty="0" smtClean="0"/>
              <a:t>What is our role as archaeologists?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in\AppData\Local\Microsoft\Windows\Temporary Internet Files\Content.IE5\QVHUKX8E\MC9004133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1572" y="1553704"/>
            <a:ext cx="3276932" cy="5259672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and Politics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 &amp; control of the past is a source of power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frequently see manipulation of archaeology by political elites to legitimize their position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Indigenous populations &amp; attempts to regain control &amp; independence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both through control of archaeology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through a denial of the significance of archaeology to their cosmology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&amp;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This largely comes down to relationship with modern communities</a:t>
            </a:r>
          </a:p>
          <a:p>
            <a:r>
              <a:rPr lang="en-GB" dirty="0" smtClean="0"/>
              <a:t>Should we prioritize archaeological aims (science) over other value systems?</a:t>
            </a:r>
          </a:p>
          <a:p>
            <a:r>
              <a:rPr lang="en-GB" dirty="0" smtClean="0"/>
              <a:t>What may be considered of interest for the archaeologist may be completely at odds with local values:</a:t>
            </a:r>
          </a:p>
          <a:p>
            <a:pPr lvl="1"/>
            <a:r>
              <a:rPr lang="en-GB" dirty="0" smtClean="0"/>
              <a:t>Excavation of a burial ground: a source of rich data for archaeologists on ancient populations, religious beliefs, distinct cultural practices....</a:t>
            </a:r>
          </a:p>
          <a:p>
            <a:pPr lvl="1"/>
            <a:r>
              <a:rPr lang="en-GB" dirty="0" smtClean="0"/>
              <a:t>But possibly viewed as  culturally significant sites, of religious importance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Ownership of Cultural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categories of potential owner: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Individual collectors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Museums / archaeological community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cultural grouping, a nation, people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Humanity as a whole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should we prioritise these potentially conflicting claims?</a:t>
            </a:r>
          </a:p>
          <a:p>
            <a:pPr lvl="1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Ownership of Cultural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51520" y="1772816"/>
            <a:ext cx="8388424" cy="462438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the local population automatically inherit rights to objects which lie in their territory (perhaps through the  accident of history?)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we emphasize the values of the living population ?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we ensure: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preservation/conservation of the object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access to the object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the desirability to reunite culturally significant artefacts?</a:t>
            </a:r>
          </a:p>
          <a:p>
            <a:pPr lvl="1"/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329642" cy="1344726"/>
          </a:xfrm>
        </p:spPr>
        <p:txBody>
          <a:bodyPr>
            <a:noAutofit/>
          </a:bodyPr>
          <a:lstStyle/>
          <a:p>
            <a:r>
              <a:rPr lang="en-GB" sz="4400" dirty="0" err="1" smtClean="0"/>
              <a:t>Commodification</a:t>
            </a:r>
            <a:r>
              <a:rPr lang="en-GB" sz="4400" dirty="0" smtClean="0"/>
              <a:t> of Cultural Property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 of cultural artefacts as private property?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cultural property?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Objects &amp; buildings which embody the values &amp; traditions of a community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Therefore ownership of these things transcends western concepts of ownership &amp; private property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Looting of archaeology by local communities: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Exploitation of ancestral capital for local gain?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Actions of Local Communities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Looting of archaeological sites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Destruction of sites in agricultural practices and/or building activities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Conflicting ethics: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 seeking to preserve &amp; manage archaeological sites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Needs of local communities to gain a livelihood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Archaeologists should be careful to not alienate the local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scan0024.jpg"/>
          <p:cNvPicPr>
            <a:picLocks noChangeAspect="1"/>
          </p:cNvPicPr>
          <p:nvPr/>
        </p:nvPicPr>
        <p:blipFill>
          <a:blip r:embed="rId2">
            <a:lum bright="-20000" contrast="-20000"/>
          </a:blip>
          <a:srcRect/>
          <a:stretch>
            <a:fillRect/>
          </a:stretch>
        </p:blipFill>
        <p:spPr bwMode="auto">
          <a:xfrm>
            <a:off x="214282" y="892607"/>
            <a:ext cx="8501092" cy="5822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with Communities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Anthropology provides a template for ethical consideration of the needs &amp; wishes of local communities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Archaeologists should gain the support &amp; understanding of local community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before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project begins: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Particularly important if this involves excavation of human remains (ancient &amp; modern)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Archaeologists should respect the wishes of the local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Respect for Ancient Populations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should we treat human remains?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it necessary &amp; appropriate to excavate these?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about analyses? Invasive &amp; non-invasive techniques?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human remains be displayed?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human remains an appropriate research resource, educational tool...?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Considerations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14810" y="1773936"/>
            <a:ext cx="4643470" cy="47983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Most archaeologists agree that the excavation &amp; analysis of human remains are undertaken…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…in pursuit of knowledge which has value to society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…in the consciousness that the remains under study still represent human subjects, with residual rights &amp; innate dignity</a:t>
            </a:r>
            <a:endParaRPr lang="en-GB" dirty="0"/>
          </a:p>
        </p:txBody>
      </p:sp>
      <p:pic>
        <p:nvPicPr>
          <p:cNvPr id="5" name="Picture 7" descr="MPj0436426000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20" y="1733571"/>
            <a:ext cx="3470492" cy="4624387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Picture 4" descr="MPj0433339000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0975" y="0"/>
            <a:ext cx="10260013" cy="683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Vermillion Accord</a:t>
            </a:r>
            <a:r>
              <a:rPr lang="en-GB" dirty="0">
                <a:hlinkClick r:id="rId3"/>
              </a:rPr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6" name="Picture 4" descr="otz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715963"/>
            <a:ext cx="8785225" cy="5953125"/>
          </a:xfrm>
          <a:prstGeom prst="rect">
            <a:avLst/>
          </a:prstGeom>
          <a:noFill/>
        </p:spPr>
      </p:pic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98438"/>
            <a:ext cx="8208962" cy="1143000"/>
          </a:xfrm>
        </p:spPr>
        <p:txBody>
          <a:bodyPr/>
          <a:lstStyle/>
          <a:p>
            <a:r>
              <a:rPr lang="en-GB" sz="5400"/>
              <a:t>Consent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353425" cy="2305050"/>
          </a:xfrm>
        </p:spPr>
        <p:txBody>
          <a:bodyPr/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Ethics and modern biological research: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informed consent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Consent from a near relative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 genetic proximity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Respect and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dirty="0" smtClean="0"/>
              <a:t>If we accept that the treatment of human remains should be appropriate to the wishes of the individual how do we proceed?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Attitudes to death, disposal of human remains &amp; their subsequent treatment are culturally situated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Therefore, how can we best ensure sensitive treatment of human remains, respect for other beliefs…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dirty="0" smtClean="0"/>
              <a:t>	… and also satisfy our own need/desire to further our own knowledge base?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Consent in the Archaeological Context?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57620" y="1773936"/>
            <a:ext cx="4829180" cy="4623816"/>
          </a:xfrm>
        </p:spPr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Should archaeologists decide?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Archaeological ethics also emphasise genetic proximity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But genetic kinship is not a universal understanding for relatedness.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 rights or ownership of bones might be meaningless</a:t>
            </a:r>
            <a:endParaRPr lang="en-GB" dirty="0" smtClean="0"/>
          </a:p>
        </p:txBody>
      </p:sp>
      <p:pic>
        <p:nvPicPr>
          <p:cNvPr id="7" name="Picture 10" descr="papa P bones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85926"/>
            <a:ext cx="3072579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Consent in the Archaeological Context?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1325"/>
            <a:ext cx="8218488" cy="4525963"/>
          </a:xfrm>
        </p:spPr>
        <p:txBody>
          <a:bodyPr>
            <a:normAutofit/>
          </a:bodyPr>
          <a:lstStyle/>
          <a:p>
            <a:r>
              <a:rPr lang="en-GB" sz="2800" dirty="0"/>
              <a:t>What about individuals who died in antiquity (or even a more recent past)? Is consent a reasonable ethical requirement?</a:t>
            </a:r>
          </a:p>
          <a:p>
            <a:r>
              <a:rPr lang="en-GB" sz="2800" dirty="0"/>
              <a:t>Burial practices might clearly indicate that an individual would not have welcomed post-</a:t>
            </a:r>
            <a:r>
              <a:rPr lang="en-GB" sz="2800" dirty="0" err="1"/>
              <a:t>moretm</a:t>
            </a:r>
            <a:r>
              <a:rPr lang="en-GB" sz="2800" dirty="0"/>
              <a:t> disturbance</a:t>
            </a:r>
          </a:p>
          <a:p>
            <a:r>
              <a:rPr lang="en-GB" sz="2800" dirty="0"/>
              <a:t>Historical sources might tell us about the importance of the integrity of the corpse: should invasive procedures be carried out in the present?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  <p:bldP spid="43011" grpI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Dignity and Privacy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Ethical guidelines for “</a:t>
            </a:r>
            <a:r>
              <a:rPr lang="en-US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biohistory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”?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Are there details of past lives that are too intimate or sensitive to publish?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What about knowledge of ancient diseases: parasitic infections, syphilis….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Does it matter that the individual is in effect anonymous?</a:t>
            </a:r>
            <a:endParaRPr lang="en-GB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Dignity &amp; privacy are culturally constructed &amp; might not be universal concerns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/>
      <p:bldP spid="44035" grpI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“World” Heritage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cultural objects &amp; archaeological sites are of such importance to humanity as a whole they should not belong to private owners, local communities or other interest groups...</a:t>
            </a:r>
          </a:p>
          <a:p>
            <a:r>
              <a:rPr lang="en-GB" dirty="0" smtClean="0"/>
              <a:t>We are guardians of the past for future generations</a:t>
            </a:r>
          </a:p>
          <a:p>
            <a:r>
              <a:rPr lang="en-GB" dirty="0" smtClean="0">
                <a:hlinkClick r:id="rId2"/>
              </a:rPr>
              <a:t>UNESCO </a:t>
            </a:r>
            <a:r>
              <a:rPr lang="en-GB" dirty="0" smtClean="0"/>
              <a:t>World Heritage Convention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Observations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archaeologist hold some privileged status in dealing with remains of the past?</a:t>
            </a:r>
          </a:p>
          <a:p>
            <a:pPr lvl="1"/>
            <a:r>
              <a:rPr lang="en-GB" dirty="0" smtClean="0"/>
              <a:t>...and should they?</a:t>
            </a:r>
          </a:p>
          <a:p>
            <a:r>
              <a:rPr lang="en-GB" dirty="0" smtClean="0"/>
              <a:t>On what grounds do we prioritize archaeological &amp; cultural remains?</a:t>
            </a:r>
          </a:p>
          <a:p>
            <a:r>
              <a:rPr lang="en-GB" dirty="0" smtClean="0"/>
              <a:t>Who are our obligations to?</a:t>
            </a:r>
          </a:p>
          <a:p>
            <a:pPr lvl="1"/>
            <a:r>
              <a:rPr lang="en-GB" dirty="0" smtClean="0"/>
              <a:t> the living communities?</a:t>
            </a:r>
          </a:p>
          <a:p>
            <a:pPr lvl="1"/>
            <a:r>
              <a:rPr lang="en-GB" dirty="0" smtClean="0"/>
              <a:t>the dead?</a:t>
            </a:r>
          </a:p>
          <a:p>
            <a:r>
              <a:rPr lang="en-GB" dirty="0" smtClean="0"/>
              <a:t>Who does the past belong to?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142</TotalTime>
  <Words>1097</Words>
  <Application>Microsoft Office PowerPoint</Application>
  <PresentationFormat>On-screen Show (4:3)</PresentationFormat>
  <Paragraphs>131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Module</vt:lpstr>
      <vt:lpstr>Research Methodologies</vt:lpstr>
      <vt:lpstr>Ethical Issues in Archaeology</vt:lpstr>
      <vt:lpstr>Ethical Issues in Archaeology</vt:lpstr>
      <vt:lpstr>Ethics in Archaeology</vt:lpstr>
      <vt:lpstr>Ethical Issues...</vt:lpstr>
      <vt:lpstr>Archaeologists &amp; Host Communities</vt:lpstr>
      <vt:lpstr>Our Responsibilities</vt:lpstr>
      <vt:lpstr>Archaeology and Politics</vt:lpstr>
      <vt:lpstr>Archaeology &amp; Ethics</vt:lpstr>
      <vt:lpstr>Ownership of Cultural Objects</vt:lpstr>
      <vt:lpstr>Ownership of Cultural Objects</vt:lpstr>
      <vt:lpstr>Commodification of Cultural Property</vt:lpstr>
      <vt:lpstr>Actions of Local Communities</vt:lpstr>
      <vt:lpstr>Working with Communities</vt:lpstr>
      <vt:lpstr>Respect for Ancient Populations</vt:lpstr>
      <vt:lpstr>Ethical Considerations</vt:lpstr>
      <vt:lpstr>Vermillion Accord.</vt:lpstr>
      <vt:lpstr>Consent</vt:lpstr>
      <vt:lpstr>Respect and Consent</vt:lpstr>
      <vt:lpstr>Consent in the Archaeological Context?</vt:lpstr>
      <vt:lpstr>Consent in the Archaeological Context?</vt:lpstr>
      <vt:lpstr>Dignity and Privacy</vt:lpstr>
      <vt:lpstr>Common “World” Heritage</vt:lpstr>
      <vt:lpstr>Final Observations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</dc:title>
  <dc:creator>Main</dc:creator>
  <cp:lastModifiedBy>Louise Steel</cp:lastModifiedBy>
  <cp:revision>55</cp:revision>
  <dcterms:created xsi:type="dcterms:W3CDTF">2011-11-21T17:50:50Z</dcterms:created>
  <dcterms:modified xsi:type="dcterms:W3CDTF">2011-11-23T14:17:01Z</dcterms:modified>
</cp:coreProperties>
</file>