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2D7DE"/>
    <a:srgbClr val="7AC744"/>
    <a:srgbClr val="0F8571"/>
    <a:srgbClr val="EEFC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0D9653-2119-48AE-A0B5-C425CBCAD5AF}" v="806" dt="2022-05-13T16:16:55.357"/>
    <p1510:client id="{D8C58653-7591-D7B8-2A51-5C0E122CC303}" v="30" dt="2022-05-16T14:39:18.289"/>
    <p1510:client id="{DAEFF10E-C13B-888E-E36B-5F29DEC724E0}" v="3495" dt="2022-05-13T22:17:01.9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D7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oup of people sitting around a fire">
            <a:extLst>
              <a:ext uri="{FF2B5EF4-FFF2-40B4-BE49-F238E27FC236}">
                <a16:creationId xmlns:a16="http://schemas.microsoft.com/office/drawing/2014/main" id="{34BE752B-0DBC-201C-D2E0-7910F4FC9B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295" y="1913021"/>
            <a:ext cx="4427621" cy="292166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DE8053-282A-6011-BE5A-FFF270CBDBEE}"/>
              </a:ext>
            </a:extLst>
          </p:cNvPr>
          <p:cNvSpPr txBox="1"/>
          <p:nvPr/>
        </p:nvSpPr>
        <p:spPr>
          <a:xfrm>
            <a:off x="2007" y="2005"/>
            <a:ext cx="12187988" cy="738664"/>
          </a:xfrm>
          <a:prstGeom prst="rect">
            <a:avLst/>
          </a:prstGeom>
          <a:solidFill>
            <a:srgbClr val="0F8571">
              <a:alpha val="57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dirty="0">
                <a:solidFill>
                  <a:srgbClr val="FFFF00"/>
                </a:solidFill>
                <a:cs typeface="Calibri"/>
              </a:rPr>
              <a:t>A Pilot Study to Explore the Appeal of a Peer-to-Peer Support Group, focussed on Self-Care and Restoration, and the use of Outdoor Environments and Activities to achieve that.</a:t>
            </a:r>
          </a:p>
          <a:p>
            <a:pPr algn="ctr"/>
            <a:r>
              <a:rPr lang="en-GB" sz="1400" dirty="0">
                <a:solidFill>
                  <a:srgbClr val="FFFF00"/>
                </a:solidFill>
                <a:cs typeface="Calibri"/>
              </a:rPr>
              <a:t>Stephen Legan, University of Wales, Trinity St. David, Carmarthen, Institute of Management and Health, MA O ED.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DB57D4-6450-6CB1-0DD9-8D9D021D5049}"/>
              </a:ext>
            </a:extLst>
          </p:cNvPr>
          <p:cNvSpPr txBox="1"/>
          <p:nvPr/>
        </p:nvSpPr>
        <p:spPr>
          <a:xfrm>
            <a:off x="4512" y="816643"/>
            <a:ext cx="12187989" cy="830997"/>
          </a:xfrm>
          <a:prstGeom prst="rect">
            <a:avLst/>
          </a:prstGeom>
          <a:solidFill>
            <a:srgbClr val="0F857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b="1" dirty="0">
                <a:solidFill>
                  <a:srgbClr val="FFFF00"/>
                </a:solidFill>
                <a:cs typeface="Calibri"/>
              </a:rPr>
              <a:t>Introduction</a:t>
            </a:r>
          </a:p>
          <a:p>
            <a:r>
              <a:rPr lang="en-GB" sz="1200" dirty="0">
                <a:solidFill>
                  <a:srgbClr val="FFFF00"/>
                </a:solidFill>
                <a:cs typeface="Calibri"/>
              </a:rPr>
              <a:t>People who routinely witness and work with other people's traumatic experiences are themselves susceptible to Secondary/Vicarious Trauma, Compassion Fatigue, and/or Burnout. Symptoms can be biological and/or psychological and/or relational/social. (Courtois &amp; Ford, 2021). A significant body of research evidence shows that outdoor environments and activities can be biologically and psychologically restorative, and peer-to-peer support groups can be socially restorative.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98581A-F630-99C0-0D19-97EC40F0C39A}"/>
              </a:ext>
            </a:extLst>
          </p:cNvPr>
          <p:cNvSpPr txBox="1"/>
          <p:nvPr/>
        </p:nvSpPr>
        <p:spPr>
          <a:xfrm>
            <a:off x="2006" y="1907006"/>
            <a:ext cx="3074069" cy="1015663"/>
          </a:xfrm>
          <a:prstGeom prst="rect">
            <a:avLst/>
          </a:prstGeom>
          <a:solidFill>
            <a:srgbClr val="0F857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rgbClr val="FFFF00"/>
                </a:solidFill>
              </a:rPr>
              <a:t>The </a:t>
            </a:r>
            <a:r>
              <a:rPr lang="en-GB" sz="1200" b="1" dirty="0">
                <a:solidFill>
                  <a:srgbClr val="FFFF00"/>
                </a:solidFill>
              </a:rPr>
              <a:t>AIM</a:t>
            </a:r>
            <a:r>
              <a:rPr lang="en-GB" sz="1200" dirty="0">
                <a:solidFill>
                  <a:srgbClr val="FFFF00"/>
                </a:solidFill>
              </a:rPr>
              <a:t> of this pilot study was to explore some of the preferences of potential participants in such a group, and some potential barriers, as a foundation to further research.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05988A-2B56-DFD7-1A1E-1668178FACBF}"/>
              </a:ext>
            </a:extLst>
          </p:cNvPr>
          <p:cNvSpPr txBox="1"/>
          <p:nvPr/>
        </p:nvSpPr>
        <p:spPr>
          <a:xfrm>
            <a:off x="4513" y="3192881"/>
            <a:ext cx="3074069" cy="1938992"/>
          </a:xfrm>
          <a:prstGeom prst="rect">
            <a:avLst/>
          </a:prstGeom>
          <a:solidFill>
            <a:srgbClr val="0F857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rgbClr val="FFFF00"/>
                </a:solidFill>
                <a:cs typeface="Calibri"/>
              </a:rPr>
              <a:t>Method:</a:t>
            </a:r>
            <a:r>
              <a:rPr lang="en-GB" sz="1200" dirty="0">
                <a:solidFill>
                  <a:srgbClr val="FFFF00"/>
                </a:solidFill>
                <a:cs typeface="Calibri"/>
              </a:rPr>
              <a:t> With Institutional Ethical Approval, and with Consideration of the BACP Guidelines for Ethics in Counselling Research, 6 participants were recruited from various professions, (including Social Worker, Schools Counsellor, Mental Health Nurse &amp; Journalist). A small questionnaire was created, and participants were also invited to offer any reflections on the questions and their answers.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B52ADB-CCA8-5101-1699-81B1D14D5193}"/>
              </a:ext>
            </a:extLst>
          </p:cNvPr>
          <p:cNvSpPr txBox="1"/>
          <p:nvPr/>
        </p:nvSpPr>
        <p:spPr>
          <a:xfrm>
            <a:off x="7677149" y="1912018"/>
            <a:ext cx="4517859" cy="3231654"/>
          </a:xfrm>
          <a:prstGeom prst="rect">
            <a:avLst/>
          </a:prstGeom>
          <a:solidFill>
            <a:srgbClr val="0F857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rgbClr val="FFFF00"/>
                </a:solidFill>
              </a:rPr>
              <a:t>Results: </a:t>
            </a:r>
            <a:r>
              <a:rPr lang="en-GB" sz="1200" dirty="0">
                <a:solidFill>
                  <a:srgbClr val="FFFF00"/>
                </a:solidFill>
              </a:rPr>
              <a:t>All 6 participants agreed that a peer-to-peer support group, focussed on self-care and restoration, using outdoor environments and activities would be helpful.</a:t>
            </a:r>
            <a:endParaRPr lang="en-GB" sz="1200" dirty="0">
              <a:solidFill>
                <a:srgbClr val="FFFF00"/>
              </a:solidFill>
              <a:cs typeface="Calibri"/>
            </a:endParaRPr>
          </a:p>
          <a:p>
            <a:r>
              <a:rPr lang="en-GB" sz="1200" dirty="0">
                <a:solidFill>
                  <a:srgbClr val="FFFF00"/>
                </a:solidFill>
                <a:cs typeface="Calibri"/>
              </a:rPr>
              <a:t>4/6 believed such a group should meet monthly, 1 believed 2 monthly, and 1 stated that "it might be better if I could access it whenever I needed it".</a:t>
            </a:r>
          </a:p>
          <a:p>
            <a:r>
              <a:rPr lang="en-GB" sz="1200" dirty="0">
                <a:solidFill>
                  <a:srgbClr val="FFFF00"/>
                </a:solidFill>
                <a:cs typeface="Calibri"/>
              </a:rPr>
              <a:t>5/6 believed such a group should have an appointed facilitator, 1 was unsure, saying that, "if it's too oriented around a "leader", then it could erode the peer-to-peer element".</a:t>
            </a:r>
          </a:p>
          <a:p>
            <a:r>
              <a:rPr lang="en-GB" sz="1200" dirty="0">
                <a:solidFill>
                  <a:srgbClr val="FFFF00"/>
                </a:solidFill>
                <a:cs typeface="Calibri"/>
              </a:rPr>
              <a:t>5/6 believed such a group should be independent of employer/organisational influence, commonly stating concerns over organisational stigma and the group becoming another work activity. However, 1 participant was unsure.</a:t>
            </a:r>
          </a:p>
          <a:p>
            <a:r>
              <a:rPr lang="en-GB" sz="1200" dirty="0">
                <a:solidFill>
                  <a:srgbClr val="FFFF00"/>
                </a:solidFill>
                <a:cs typeface="Calibri"/>
              </a:rPr>
              <a:t>4/6 believed that outdoor environments and activities would be conducive to self-care and restoration for them; 2 stated "Maybe" and went on to clarify that it would depend on which environment and activity.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6D67C4-3154-A80D-798A-54F0F54FB687}"/>
              </a:ext>
            </a:extLst>
          </p:cNvPr>
          <p:cNvSpPr txBox="1"/>
          <p:nvPr/>
        </p:nvSpPr>
        <p:spPr>
          <a:xfrm>
            <a:off x="6577" y="5624261"/>
            <a:ext cx="12196245" cy="646331"/>
          </a:xfrm>
          <a:prstGeom prst="rect">
            <a:avLst/>
          </a:prstGeom>
          <a:solidFill>
            <a:srgbClr val="0F857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rgbClr val="FFFF00"/>
                </a:solidFill>
                <a:cs typeface="Calibri"/>
              </a:rPr>
              <a:t>Conclusion: </a:t>
            </a:r>
            <a:r>
              <a:rPr lang="en-GB" sz="1200" dirty="0">
                <a:solidFill>
                  <a:srgbClr val="FFFF00"/>
                </a:solidFill>
                <a:cs typeface="Calibri"/>
              </a:rPr>
              <a:t>This pilot project provides a strong initial indication that peer-to-peer groups, focussed on self-care and restoration, using outdoor environments and activities would be helpful. Further research could qualify and quantify: which environments and activities are most preferred, and/or yield the highest restorative benefits; preferences on meeting frequency, group structure and organisational influence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624</cp:revision>
  <dcterms:created xsi:type="dcterms:W3CDTF">2022-05-13T11:21:14Z</dcterms:created>
  <dcterms:modified xsi:type="dcterms:W3CDTF">2022-05-20T11:53:07Z</dcterms:modified>
</cp:coreProperties>
</file>