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2" r:id="rId4"/>
    <p:sldId id="261"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9" d="100"/>
          <a:sy n="109" d="100"/>
        </p:scale>
        <p:origin x="6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2399287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1102637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2348007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140C699-C4F7-48BE-A8F7-C8617B2CB6D5}"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3006624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40C699-C4F7-48BE-A8F7-C8617B2CB6D5}" type="datetimeFigureOut">
              <a:rPr lang="en-GB" smtClean="0"/>
              <a:t>21/09/2020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3244035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40C699-C4F7-48BE-A8F7-C8617B2CB6D5}" type="datetimeFigureOut">
              <a:rPr lang="en-GB" smtClean="0"/>
              <a:t>21/09/2020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390170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40C699-C4F7-48BE-A8F7-C8617B2CB6D5}" type="datetimeFigureOut">
              <a:rPr lang="en-GB" smtClean="0"/>
              <a:t>21/09/2020</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856713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140C699-C4F7-48BE-A8F7-C8617B2CB6D5}"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1299625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140C699-C4F7-48BE-A8F7-C8617B2CB6D5}"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3558808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140C699-C4F7-48BE-A8F7-C8617B2CB6D5}"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2836959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184656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2300233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95923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140C699-C4F7-48BE-A8F7-C8617B2CB6D5}" type="datetimeFigureOut">
              <a:rPr lang="en-GB" smtClean="0"/>
              <a:t>21/09/2020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906170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140C699-C4F7-48BE-A8F7-C8617B2CB6D5}" type="datetimeFigureOut">
              <a:rPr lang="en-GB" smtClean="0"/>
              <a:t>21/09/2020</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3323436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478288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140C699-C4F7-48BE-A8F7-C8617B2CB6D5}"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CEBC872-BCFF-4900-AE1B-80E18C87F337}" type="slidenum">
              <a:rPr lang="en-GB" smtClean="0"/>
              <a:t>‹#›</a:t>
            </a:fld>
            <a:endParaRPr lang="en-GB"/>
          </a:p>
        </p:txBody>
      </p:sp>
    </p:spTree>
    <p:extLst>
      <p:ext uri="{BB962C8B-B14F-4D97-AF65-F5344CB8AC3E}">
        <p14:creationId xmlns:p14="http://schemas.microsoft.com/office/powerpoint/2010/main" val="2529830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140C699-C4F7-48BE-A8F7-C8617B2CB6D5}" type="datetimeFigureOut">
              <a:rPr lang="en-GB" smtClean="0"/>
              <a:t>21/09/2020</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CEBC872-BCFF-4900-AE1B-80E18C87F337}" type="slidenum">
              <a:rPr lang="en-GB" smtClean="0"/>
              <a:t>‹#›</a:t>
            </a:fld>
            <a:endParaRPr lang="en-GB"/>
          </a:p>
        </p:txBody>
      </p:sp>
    </p:spTree>
    <p:extLst>
      <p:ext uri="{BB962C8B-B14F-4D97-AF65-F5344CB8AC3E}">
        <p14:creationId xmlns:p14="http://schemas.microsoft.com/office/powerpoint/2010/main" val="446379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3492" y="911086"/>
            <a:ext cx="9603275" cy="1049235"/>
          </a:xfrm>
        </p:spPr>
        <p:txBody>
          <a:bodyPr/>
          <a:lstStyle/>
          <a:p>
            <a:r>
              <a:rPr lang="en-GB" dirty="0"/>
              <a:t>SPSS one way between groups ANOVA</a:t>
            </a:r>
            <a:br>
              <a:rPr lang="en-GB" dirty="0"/>
            </a:br>
            <a:endParaRPr lang="en-GB" dirty="0"/>
          </a:p>
        </p:txBody>
      </p:sp>
      <p:sp>
        <p:nvSpPr>
          <p:cNvPr id="3" name="Content Placeholder 2"/>
          <p:cNvSpPr>
            <a:spLocks noGrp="1"/>
          </p:cNvSpPr>
          <p:nvPr>
            <p:ph idx="1"/>
          </p:nvPr>
        </p:nvSpPr>
        <p:spPr>
          <a:xfrm>
            <a:off x="917330" y="2802161"/>
            <a:ext cx="10515600" cy="4249741"/>
          </a:xfrm>
        </p:spPr>
        <p:txBody>
          <a:bodyPr>
            <a:normAutofit/>
          </a:bodyPr>
          <a:lstStyle/>
          <a:p>
            <a:pPr marL="0" indent="0">
              <a:buNone/>
            </a:pPr>
            <a:r>
              <a:rPr lang="en-GB" dirty="0"/>
              <a:t>Is there a difference in high school students level of satisfaction with school based on their family’s socio-economic status?</a:t>
            </a:r>
          </a:p>
          <a:p>
            <a:endParaRPr lang="en-GB" sz="800" dirty="0"/>
          </a:p>
          <a:p>
            <a:r>
              <a:rPr lang="en-GB" dirty="0"/>
              <a:t>Experimental hypothesis</a:t>
            </a:r>
          </a:p>
          <a:p>
            <a:pPr marL="0" indent="0">
              <a:buNone/>
            </a:pPr>
            <a:r>
              <a:rPr lang="en-GB" dirty="0"/>
              <a:t>	There will be a significant difference in high school students level of </a:t>
            </a:r>
          </a:p>
          <a:p>
            <a:pPr marL="0" indent="0">
              <a:buNone/>
            </a:pPr>
            <a:r>
              <a:rPr lang="en-GB" dirty="0"/>
              <a:t>	satisfaction with school based on their family’s socio-economic status</a:t>
            </a:r>
          </a:p>
          <a:p>
            <a:endParaRPr lang="en-GB" sz="300" dirty="0"/>
          </a:p>
          <a:p>
            <a:r>
              <a:rPr lang="en-GB" dirty="0"/>
              <a:t>Null hypothesis</a:t>
            </a:r>
          </a:p>
          <a:p>
            <a:pPr marL="0" indent="0">
              <a:buNone/>
            </a:pPr>
            <a:r>
              <a:rPr lang="en-GB" dirty="0"/>
              <a:t>	There is no significant difference in high school students level of </a:t>
            </a:r>
          </a:p>
          <a:p>
            <a:pPr marL="0" indent="0">
              <a:buNone/>
            </a:pPr>
            <a:r>
              <a:rPr lang="en-GB" dirty="0"/>
              <a:t>    	satisfaction with school based on their family’s socio-economic status</a:t>
            </a:r>
          </a:p>
          <a:p>
            <a:endParaRPr lang="en-GB" dirty="0"/>
          </a:p>
        </p:txBody>
      </p:sp>
      <p:sp>
        <p:nvSpPr>
          <p:cNvPr id="6" name="Rectangle 5"/>
          <p:cNvSpPr/>
          <p:nvPr/>
        </p:nvSpPr>
        <p:spPr>
          <a:xfrm>
            <a:off x="917330" y="2196575"/>
            <a:ext cx="1897314" cy="369332"/>
          </a:xfrm>
          <a:prstGeom prst="rect">
            <a:avLst/>
          </a:prstGeom>
        </p:spPr>
        <p:txBody>
          <a:bodyPr wrap="none">
            <a:spAutoFit/>
          </a:bodyPr>
          <a:lstStyle/>
          <a:p>
            <a:r>
              <a:rPr lang="en-GB" dirty="0"/>
              <a:t>Research question</a:t>
            </a:r>
          </a:p>
        </p:txBody>
      </p:sp>
      <p:pic>
        <p:nvPicPr>
          <p:cNvPr id="4"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88425" y="138953"/>
            <a:ext cx="412376" cy="412376"/>
          </a:xfrm>
          <a:prstGeom prst="rect">
            <a:avLst/>
          </a:prstGeom>
        </p:spPr>
      </p:pic>
    </p:spTree>
    <p:extLst>
      <p:ext uri="{BB962C8B-B14F-4D97-AF65-F5344CB8AC3E}">
        <p14:creationId xmlns:p14="http://schemas.microsoft.com/office/powerpoint/2010/main" val="1470322007"/>
      </p:ext>
    </p:extLst>
  </p:cSld>
  <p:clrMapOvr>
    <a:masterClrMapping/>
  </p:clrMapOvr>
  <mc:AlternateContent xmlns:mc="http://schemas.openxmlformats.org/markup-compatibility/2006" xmlns:p14="http://schemas.microsoft.com/office/powerpoint/2010/main">
    <mc:Choice Requires="p14">
      <p:transition spd="slow" p14:dur="2000" advTm="42062"/>
    </mc:Choice>
    <mc:Fallback xmlns="">
      <p:transition spd="slow" advTm="4206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1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SPSS one way between groups ANOVA</a:t>
            </a:r>
          </a:p>
        </p:txBody>
      </p:sp>
      <p:sp>
        <p:nvSpPr>
          <p:cNvPr id="3" name="Content Placeholder 2"/>
          <p:cNvSpPr>
            <a:spLocks noGrp="1"/>
          </p:cNvSpPr>
          <p:nvPr>
            <p:ph idx="1"/>
          </p:nvPr>
        </p:nvSpPr>
        <p:spPr/>
        <p:txBody>
          <a:bodyPr>
            <a:normAutofit lnSpcReduction="10000"/>
          </a:bodyPr>
          <a:lstStyle/>
          <a:p>
            <a:r>
              <a:rPr lang="en-GB" sz="2800" dirty="0"/>
              <a:t>Independent variable – family’s socio-economic status</a:t>
            </a:r>
          </a:p>
          <a:p>
            <a:pPr marL="0" indent="0">
              <a:buNone/>
            </a:pPr>
            <a:r>
              <a:rPr lang="en-GB" sz="2800" dirty="0"/>
              <a:t>	Three levels upper-class middle-class and lower class</a:t>
            </a:r>
          </a:p>
          <a:p>
            <a:pPr marL="0" indent="0">
              <a:buNone/>
            </a:pPr>
            <a:endParaRPr lang="en-GB" sz="2800" dirty="0"/>
          </a:p>
          <a:p>
            <a:r>
              <a:rPr lang="en-GB" sz="2800" dirty="0"/>
              <a:t>The dependent variable - level of satisfaction with school</a:t>
            </a:r>
          </a:p>
        </p:txBody>
      </p:sp>
      <p:pic>
        <p:nvPicPr>
          <p:cNvPr id="5" name="Slid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1704" y="112058"/>
            <a:ext cx="560295" cy="560295"/>
          </a:xfrm>
          <a:prstGeom prst="rect">
            <a:avLst/>
          </a:prstGeom>
        </p:spPr>
      </p:pic>
    </p:spTree>
    <p:extLst>
      <p:ext uri="{BB962C8B-B14F-4D97-AF65-F5344CB8AC3E}">
        <p14:creationId xmlns:p14="http://schemas.microsoft.com/office/powerpoint/2010/main" val="412568565"/>
      </p:ext>
    </p:extLst>
  </p:cSld>
  <p:clrMapOvr>
    <a:masterClrMapping/>
  </p:clrMapOvr>
  <mc:AlternateContent xmlns:mc="http://schemas.openxmlformats.org/markup-compatibility/2006" xmlns:p14="http://schemas.microsoft.com/office/powerpoint/2010/main">
    <mc:Choice Requires="p14">
      <p:transition spd="slow" p14:dur="2000" advTm="47965"/>
    </mc:Choice>
    <mc:Fallback xmlns="">
      <p:transition spd="slow" advTm="47965"/>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063"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One_way_Anova_Between_sj">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1"/>
            <a:ext cx="12569226" cy="6858000"/>
          </a:xfrm>
        </p:spPr>
      </p:pic>
    </p:spTree>
    <p:extLst>
      <p:ext uri="{BB962C8B-B14F-4D97-AF65-F5344CB8AC3E}">
        <p14:creationId xmlns:p14="http://schemas.microsoft.com/office/powerpoint/2010/main" val="14309232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 up the results</a:t>
            </a:r>
          </a:p>
        </p:txBody>
      </p:sp>
      <p:sp>
        <p:nvSpPr>
          <p:cNvPr id="3" name="Content Placeholder 2"/>
          <p:cNvSpPr>
            <a:spLocks noGrp="1"/>
          </p:cNvSpPr>
          <p:nvPr>
            <p:ph idx="1"/>
          </p:nvPr>
        </p:nvSpPr>
        <p:spPr>
          <a:xfrm>
            <a:off x="396632" y="2833417"/>
            <a:ext cx="11693768" cy="4024583"/>
          </a:xfrm>
        </p:spPr>
        <p:txBody>
          <a:bodyPr>
            <a:normAutofit fontScale="92500" lnSpcReduction="10000"/>
          </a:bodyPr>
          <a:lstStyle/>
          <a:p>
            <a:r>
              <a:rPr lang="en-GB" dirty="0"/>
              <a:t>A one way analysis of variance was conducted to evaluate the hypothesis that there would be significant differences in high school students' level of satisfaction with school based on their family’s socio-economics status (N= 45). The independent variable, social economic status, included three groups: upper (M=25.80, SD=2.305, n=15), middle (M=17.85, SD=1.407, n=15), and lower (M=11.47, SD=2.066, n=15).</a:t>
            </a:r>
          </a:p>
          <a:p>
            <a:endParaRPr lang="en-GB" dirty="0"/>
          </a:p>
          <a:p>
            <a:r>
              <a:rPr lang="en-GB" dirty="0"/>
              <a:t>The assumption of homogeneity of variance was tested and found tenable using </a:t>
            </a:r>
            <a:r>
              <a:rPr lang="en-GB" dirty="0" err="1"/>
              <a:t>levene's</a:t>
            </a:r>
            <a:r>
              <a:rPr lang="en-GB" dirty="0"/>
              <a:t> test. The ANOVA was significant </a:t>
            </a:r>
            <a:r>
              <a:rPr lang="en-GB" i="1" dirty="0"/>
              <a:t>F</a:t>
            </a:r>
            <a:r>
              <a:rPr lang="en-GB" dirty="0"/>
              <a:t>(2,42) = 200.665, </a:t>
            </a:r>
            <a:r>
              <a:rPr lang="en-GB" i="1" dirty="0"/>
              <a:t>p</a:t>
            </a:r>
            <a:r>
              <a:rPr lang="en-GB" dirty="0"/>
              <a:t> </a:t>
            </a:r>
            <a:r>
              <a:rPr lang="en-GB" dirty="0" smtClean="0"/>
              <a:t>&lt; .001 </a:t>
            </a:r>
            <a:r>
              <a:rPr lang="en-GB" dirty="0"/>
              <a:t>Therefore, there is significant evidence to accept the hypothesis and conclude there was a significant difference in high school students' level of satisfaction with school based on their family's socio-economics status</a:t>
            </a:r>
            <a:r>
              <a:rPr lang="en-GB" dirty="0" smtClean="0"/>
              <a:t>. (YOU DO NOT ALWAYS NEED TO REPORT THIS)</a:t>
            </a:r>
            <a:endParaRPr lang="en-GB" dirty="0"/>
          </a:p>
          <a:p>
            <a:endParaRPr lang="en-GB" dirty="0"/>
          </a:p>
          <a:p>
            <a:r>
              <a:rPr lang="en-GB" dirty="0"/>
              <a:t>Post-hoc comparisons to evaluate pairwise differences among group means were conducted with the use of a Tukey HSD test since equal variances were tenable. Tests revealed significant pairwise differences between the mean scores of students who come from upper and lower class families, p&lt;.</a:t>
            </a:r>
            <a:r>
              <a:rPr lang="en-GB" dirty="0" smtClean="0"/>
              <a:t>001, </a:t>
            </a:r>
            <a:r>
              <a:rPr lang="en-GB" dirty="0"/>
              <a:t>upper and middle class, p&lt;.</a:t>
            </a:r>
            <a:r>
              <a:rPr lang="en-GB" dirty="0" smtClean="0"/>
              <a:t>001 </a:t>
            </a:r>
            <a:r>
              <a:rPr lang="en-GB" dirty="0"/>
              <a:t>and middle and lower class SES p&lt;.</a:t>
            </a:r>
            <a:r>
              <a:rPr lang="en-GB" dirty="0" smtClean="0"/>
              <a:t>001.</a:t>
            </a:r>
            <a:endParaRPr lang="en-GB" dirty="0"/>
          </a:p>
          <a:p>
            <a:endParaRPr lang="en-GB" dirty="0"/>
          </a:p>
        </p:txBody>
      </p:sp>
      <p:pic>
        <p:nvPicPr>
          <p:cNvPr id="4" name="Slid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19753" y="147918"/>
            <a:ext cx="470647" cy="470647"/>
          </a:xfrm>
          <a:prstGeom prst="rect">
            <a:avLst/>
          </a:prstGeom>
        </p:spPr>
      </p:pic>
    </p:spTree>
    <p:extLst>
      <p:ext uri="{BB962C8B-B14F-4D97-AF65-F5344CB8AC3E}">
        <p14:creationId xmlns:p14="http://schemas.microsoft.com/office/powerpoint/2010/main" val="3236921681"/>
      </p:ext>
    </p:extLst>
  </p:cSld>
  <p:clrMapOvr>
    <a:masterClrMapping/>
  </p:clrMapOvr>
  <mc:AlternateContent xmlns:mc="http://schemas.openxmlformats.org/markup-compatibility/2006" xmlns:p14="http://schemas.microsoft.com/office/powerpoint/2010/main">
    <mc:Choice Requires="p14">
      <p:transition spd="slow" p14:dur="2000" advTm="25819"/>
    </mc:Choice>
    <mc:Fallback xmlns="">
      <p:transition spd="slow" advTm="25819"/>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34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122</TotalTime>
  <Words>327</Words>
  <Application>Microsoft Office PowerPoint</Application>
  <PresentationFormat>Widescreen</PresentationFormat>
  <Paragraphs>22</Paragraphs>
  <Slides>4</Slides>
  <Notes>0</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Century Gothic</vt:lpstr>
      <vt:lpstr>Wingdings 3</vt:lpstr>
      <vt:lpstr>Ion Boardroom</vt:lpstr>
      <vt:lpstr>SPSS one way between groups ANOVA </vt:lpstr>
      <vt:lpstr>SPSS one way between groups ANOVA</vt:lpstr>
      <vt:lpstr>PowerPoint Presentation</vt:lpstr>
      <vt:lpstr>Writing up the results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SPSS one way between groups ANOVA</dc:title>
  <dc:creator>Stuart Jones</dc:creator>
  <cp:lastModifiedBy>Stuart Jones</cp:lastModifiedBy>
  <cp:revision>4</cp:revision>
  <dcterms:created xsi:type="dcterms:W3CDTF">2019-10-03T13:41:28Z</dcterms:created>
  <dcterms:modified xsi:type="dcterms:W3CDTF">2020-09-21T19:27:23Z</dcterms:modified>
</cp:coreProperties>
</file>